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44" r:id="rId3"/>
    <p:sldId id="283" r:id="rId4"/>
    <p:sldId id="284" r:id="rId5"/>
    <p:sldId id="288" r:id="rId6"/>
    <p:sldId id="289" r:id="rId7"/>
    <p:sldId id="290" r:id="rId8"/>
    <p:sldId id="291" r:id="rId9"/>
    <p:sldId id="336" r:id="rId10"/>
    <p:sldId id="294" r:id="rId11"/>
    <p:sldId id="342" r:id="rId12"/>
    <p:sldId id="361" r:id="rId13"/>
    <p:sldId id="301" r:id="rId14"/>
    <p:sldId id="303" r:id="rId15"/>
    <p:sldId id="340" r:id="rId16"/>
    <p:sldId id="305" r:id="rId17"/>
    <p:sldId id="307" r:id="rId18"/>
    <p:sldId id="306" r:id="rId19"/>
    <p:sldId id="312" r:id="rId20"/>
    <p:sldId id="355" r:id="rId21"/>
    <p:sldId id="356" r:id="rId22"/>
    <p:sldId id="364" r:id="rId23"/>
    <p:sldId id="362" r:id="rId24"/>
    <p:sldId id="363" r:id="rId25"/>
    <p:sldId id="358" r:id="rId26"/>
    <p:sldId id="359" r:id="rId27"/>
    <p:sldId id="360" r:id="rId28"/>
    <p:sldId id="366" r:id="rId29"/>
    <p:sldId id="367" r:id="rId30"/>
    <p:sldId id="368" r:id="rId31"/>
    <p:sldId id="369" r:id="rId32"/>
    <p:sldId id="316" r:id="rId33"/>
    <p:sldId id="370" r:id="rId34"/>
    <p:sldId id="317" r:id="rId35"/>
    <p:sldId id="318" r:id="rId36"/>
    <p:sldId id="319" r:id="rId37"/>
    <p:sldId id="343" r:id="rId38"/>
    <p:sldId id="321" r:id="rId39"/>
    <p:sldId id="320" r:id="rId40"/>
    <p:sldId id="371" r:id="rId41"/>
    <p:sldId id="322" r:id="rId42"/>
    <p:sldId id="346" r:id="rId43"/>
    <p:sldId id="348" r:id="rId44"/>
    <p:sldId id="372" r:id="rId45"/>
    <p:sldId id="347" r:id="rId46"/>
    <p:sldId id="349" r:id="rId47"/>
    <p:sldId id="373" r:id="rId48"/>
    <p:sldId id="313" r:id="rId49"/>
    <p:sldId id="314" r:id="rId50"/>
    <p:sldId id="374" r:id="rId51"/>
    <p:sldId id="339" r:id="rId52"/>
    <p:sldId id="325" r:id="rId53"/>
    <p:sldId id="326" r:id="rId54"/>
    <p:sldId id="365" r:id="rId55"/>
    <p:sldId id="328" r:id="rId56"/>
    <p:sldId id="329" r:id="rId57"/>
    <p:sldId id="331" r:id="rId58"/>
    <p:sldId id="332" r:id="rId59"/>
    <p:sldId id="334" r:id="rId60"/>
    <p:sldId id="353" r:id="rId61"/>
    <p:sldId id="352" r:id="rId62"/>
    <p:sldId id="335" r:id="rId63"/>
    <p:sldId id="281" r:id="rId64"/>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9yhziQcPbX4xFG12B5nxKw==" hashData="KH+17VkbZuI7s6IVjBAzvnhnUZU="/>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46B"/>
    <a:srgbClr val="196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03" autoAdjust="0"/>
  </p:normalViewPr>
  <p:slideViewPr>
    <p:cSldViewPr>
      <p:cViewPr>
        <p:scale>
          <a:sx n="60" d="100"/>
          <a:sy n="60" d="100"/>
        </p:scale>
        <p:origin x="-1356" y="-978"/>
      </p:cViewPr>
      <p:guideLst>
        <p:guide orient="horz" pos="2160"/>
        <p:guide pos="2880"/>
      </p:guideLst>
    </p:cSldViewPr>
  </p:slideViewPr>
  <p:notesTextViewPr>
    <p:cViewPr>
      <p:scale>
        <a:sx n="1" d="1"/>
        <a:sy n="1" d="1"/>
      </p:scale>
      <p:origin x="0" y="0"/>
    </p:cViewPr>
  </p:notesTextViewPr>
  <p:sorterViewPr>
    <p:cViewPr>
      <p:scale>
        <a:sx n="90" d="100"/>
        <a:sy n="90" d="100"/>
      </p:scale>
      <p:origin x="0" y="1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D34D8-C2DF-41CF-8F1C-F3B19DC3FA44}" type="doc">
      <dgm:prSet loTypeId="urn:microsoft.com/office/officeart/2005/8/layout/vList5" loCatId="list" qsTypeId="urn:microsoft.com/office/officeart/2005/8/quickstyle/3d3" qsCatId="3D" csTypeId="urn:microsoft.com/office/officeart/2005/8/colors/colorful3" csCatId="colorful" phldr="1"/>
      <dgm:spPr/>
      <dgm:t>
        <a:bodyPr/>
        <a:lstStyle/>
        <a:p>
          <a:endParaRPr lang="en-US"/>
        </a:p>
      </dgm:t>
    </dgm:pt>
    <dgm:pt modelId="{DBEBE53D-4F12-4089-B98C-15F09A937B18}">
      <dgm:prSet phldrT="[Text]" custT="1"/>
      <dgm:spPr/>
      <dgm:t>
        <a:bodyPr/>
        <a:lstStyle/>
        <a:p>
          <a:r>
            <a:rPr lang="en-US" sz="4200" dirty="0" smtClean="0"/>
            <a:t>E2SSB 6696</a:t>
          </a:r>
        </a:p>
        <a:p>
          <a:r>
            <a:rPr lang="en-US" sz="3200" dirty="0" smtClean="0"/>
            <a:t>(2010)</a:t>
          </a:r>
          <a:endParaRPr lang="en-US" sz="3200" dirty="0"/>
        </a:p>
      </dgm:t>
    </dgm:pt>
    <dgm:pt modelId="{E39D3AEF-651E-4AB4-9C0E-D47F6DE49DAC}" type="parTrans" cxnId="{0DA37C08-11BB-46CF-A076-DC33086F69C4}">
      <dgm:prSet/>
      <dgm:spPr/>
      <dgm:t>
        <a:bodyPr/>
        <a:lstStyle/>
        <a:p>
          <a:endParaRPr lang="en-US"/>
        </a:p>
      </dgm:t>
    </dgm:pt>
    <dgm:pt modelId="{5E9C1B3B-A087-4F09-8452-26DA27E83948}" type="sibTrans" cxnId="{0DA37C08-11BB-46CF-A076-DC33086F69C4}">
      <dgm:prSet/>
      <dgm:spPr/>
      <dgm:t>
        <a:bodyPr/>
        <a:lstStyle/>
        <a:p>
          <a:endParaRPr lang="en-US"/>
        </a:p>
      </dgm:t>
    </dgm:pt>
    <dgm:pt modelId="{111A248E-BCF9-44D8-8E65-9AA248F8BEC1}">
      <dgm:prSet phldrT="[Text]" custT="1"/>
      <dgm:spPr/>
      <dgm:t>
        <a:bodyPr/>
        <a:lstStyle/>
        <a:p>
          <a:r>
            <a:rPr lang="en-US" sz="1900" dirty="0" smtClean="0"/>
            <a:t>8 Teacher Evaluation Criteria</a:t>
          </a:r>
          <a:endParaRPr lang="en-US" sz="1900" dirty="0"/>
        </a:p>
      </dgm:t>
    </dgm:pt>
    <dgm:pt modelId="{10B20DC2-7E96-4596-ACAD-2668FF560F3B}" type="parTrans" cxnId="{EB951280-64B4-4815-A147-1F7DB7AF4935}">
      <dgm:prSet/>
      <dgm:spPr/>
      <dgm:t>
        <a:bodyPr/>
        <a:lstStyle/>
        <a:p>
          <a:endParaRPr lang="en-US"/>
        </a:p>
      </dgm:t>
    </dgm:pt>
    <dgm:pt modelId="{55525031-64E4-43D3-9EA8-1862D1140224}" type="sibTrans" cxnId="{EB951280-64B4-4815-A147-1F7DB7AF4935}">
      <dgm:prSet/>
      <dgm:spPr/>
      <dgm:t>
        <a:bodyPr/>
        <a:lstStyle/>
        <a:p>
          <a:endParaRPr lang="en-US"/>
        </a:p>
      </dgm:t>
    </dgm:pt>
    <dgm:pt modelId="{CDC0F226-7944-43F4-AB79-5827681A7F88}">
      <dgm:prSet phldrT="[Text]" custT="1"/>
      <dgm:spPr/>
      <dgm:t>
        <a:bodyPr/>
        <a:lstStyle/>
        <a:p>
          <a:r>
            <a:rPr lang="en-US" sz="1900" dirty="0" smtClean="0"/>
            <a:t>8 Principal Evaluation Criteria</a:t>
          </a:r>
          <a:endParaRPr lang="en-US" sz="1900" dirty="0"/>
        </a:p>
      </dgm:t>
    </dgm:pt>
    <dgm:pt modelId="{87E18660-5AFB-4971-848E-68D54DBE02F8}" type="parTrans" cxnId="{D70E87C9-9E67-4FC1-8C69-8210CA14E40C}">
      <dgm:prSet/>
      <dgm:spPr/>
      <dgm:t>
        <a:bodyPr/>
        <a:lstStyle/>
        <a:p>
          <a:endParaRPr lang="en-US"/>
        </a:p>
      </dgm:t>
    </dgm:pt>
    <dgm:pt modelId="{DDDC9F58-F3BB-4CD7-91C1-C130930BF339}" type="sibTrans" cxnId="{D70E87C9-9E67-4FC1-8C69-8210CA14E40C}">
      <dgm:prSet/>
      <dgm:spPr/>
      <dgm:t>
        <a:bodyPr/>
        <a:lstStyle/>
        <a:p>
          <a:endParaRPr lang="en-US"/>
        </a:p>
      </dgm:t>
    </dgm:pt>
    <dgm:pt modelId="{7D9E21BB-E3AE-4991-8733-3E32B00A5327}">
      <dgm:prSet phldrT="[Text]" custT="1"/>
      <dgm:spPr/>
      <dgm:t>
        <a:bodyPr/>
        <a:lstStyle/>
        <a:p>
          <a:r>
            <a:rPr lang="en-US" sz="4200" dirty="0" smtClean="0"/>
            <a:t>SB 5895</a:t>
          </a:r>
        </a:p>
        <a:p>
          <a:r>
            <a:rPr lang="en-US" sz="3200" dirty="0" smtClean="0"/>
            <a:t>(2012)</a:t>
          </a:r>
          <a:endParaRPr lang="en-US" sz="3200" dirty="0"/>
        </a:p>
      </dgm:t>
    </dgm:pt>
    <dgm:pt modelId="{2BBDA8F0-7AE3-40E5-BB7B-A5C39F9EC7D3}" type="parTrans" cxnId="{280D2805-09F2-485A-9D2D-BC5ECD6EF8F7}">
      <dgm:prSet/>
      <dgm:spPr/>
      <dgm:t>
        <a:bodyPr/>
        <a:lstStyle/>
        <a:p>
          <a:endParaRPr lang="en-US"/>
        </a:p>
      </dgm:t>
    </dgm:pt>
    <dgm:pt modelId="{AB37D8C3-196F-44E4-BD2F-6B18D22801BB}" type="sibTrans" cxnId="{280D2805-09F2-485A-9D2D-BC5ECD6EF8F7}">
      <dgm:prSet/>
      <dgm:spPr/>
      <dgm:t>
        <a:bodyPr/>
        <a:lstStyle/>
        <a:p>
          <a:endParaRPr lang="en-US"/>
        </a:p>
      </dgm:t>
    </dgm:pt>
    <dgm:pt modelId="{D1E9C557-F908-4125-8B0D-09E57056FE11}">
      <dgm:prSet phldrT="[Text]" custT="1"/>
      <dgm:spPr/>
      <dgm:t>
        <a:bodyPr/>
        <a:lstStyle/>
        <a:p>
          <a:r>
            <a:rPr lang="en-US" sz="1800" dirty="0" smtClean="0"/>
            <a:t>3 Criteria must include student growth</a:t>
          </a:r>
          <a:endParaRPr lang="en-US" sz="1800" dirty="0"/>
        </a:p>
      </dgm:t>
    </dgm:pt>
    <dgm:pt modelId="{CF838690-5480-4A8C-99F2-5A427D916D30}" type="parTrans" cxnId="{7F1CE77D-DC91-4C78-B4DB-87E8EFCF8C6E}">
      <dgm:prSet/>
      <dgm:spPr/>
      <dgm:t>
        <a:bodyPr/>
        <a:lstStyle/>
        <a:p>
          <a:endParaRPr lang="en-US"/>
        </a:p>
      </dgm:t>
    </dgm:pt>
    <dgm:pt modelId="{1AF4ECA5-D49C-48C8-8CA3-22B69E213DDB}" type="sibTrans" cxnId="{7F1CE77D-DC91-4C78-B4DB-87E8EFCF8C6E}">
      <dgm:prSet/>
      <dgm:spPr/>
      <dgm:t>
        <a:bodyPr/>
        <a:lstStyle/>
        <a:p>
          <a:endParaRPr lang="en-US"/>
        </a:p>
      </dgm:t>
    </dgm:pt>
    <dgm:pt modelId="{70CB5A70-8290-483D-94DE-EC1D38E363DF}">
      <dgm:prSet phldrT="[Text]" custT="1"/>
      <dgm:spPr/>
      <dgm:t>
        <a:bodyPr/>
        <a:lstStyle/>
        <a:p>
          <a:r>
            <a:rPr lang="en-US" sz="1800" dirty="0" smtClean="0"/>
            <a:t>Evaluations will be used in HR decisions</a:t>
          </a:r>
          <a:endParaRPr lang="en-US" sz="1800" dirty="0"/>
        </a:p>
      </dgm:t>
    </dgm:pt>
    <dgm:pt modelId="{5E6CC714-5AB8-4A30-894B-B3A9D89A4789}" type="parTrans" cxnId="{52EB387A-22D4-4C44-AAFB-396CB01A1394}">
      <dgm:prSet/>
      <dgm:spPr/>
      <dgm:t>
        <a:bodyPr/>
        <a:lstStyle/>
        <a:p>
          <a:endParaRPr lang="en-US"/>
        </a:p>
      </dgm:t>
    </dgm:pt>
    <dgm:pt modelId="{1FF7A6B1-53B4-44C7-90A4-B6BD5D5F184F}" type="sibTrans" cxnId="{52EB387A-22D4-4C44-AAFB-396CB01A1394}">
      <dgm:prSet/>
      <dgm:spPr/>
      <dgm:t>
        <a:bodyPr/>
        <a:lstStyle/>
        <a:p>
          <a:endParaRPr lang="en-US"/>
        </a:p>
      </dgm:t>
    </dgm:pt>
    <dgm:pt modelId="{6E530A8A-A6F3-4CC0-8301-CFC0702A66CF}">
      <dgm:prSet phldrT="[Text]" custT="1"/>
      <dgm:spPr/>
      <dgm:t>
        <a:bodyPr/>
        <a:lstStyle/>
        <a:p>
          <a:r>
            <a:rPr lang="en-US" sz="3600" dirty="0" smtClean="0"/>
            <a:t>ESEA Waiver</a:t>
          </a:r>
        </a:p>
        <a:p>
          <a:r>
            <a:rPr lang="en-US" sz="3200" dirty="0" smtClean="0"/>
            <a:t>(Summer 2012)</a:t>
          </a:r>
          <a:endParaRPr lang="en-US" sz="3200" dirty="0"/>
        </a:p>
      </dgm:t>
    </dgm:pt>
    <dgm:pt modelId="{40CD5D38-7AAA-4CE2-B921-E999BF0B4F69}" type="parTrans" cxnId="{F5556229-D687-4601-ACC9-8C7801F51596}">
      <dgm:prSet/>
      <dgm:spPr/>
      <dgm:t>
        <a:bodyPr/>
        <a:lstStyle/>
        <a:p>
          <a:endParaRPr lang="en-US"/>
        </a:p>
      </dgm:t>
    </dgm:pt>
    <dgm:pt modelId="{2BCABE03-D2CF-4232-85EC-21209B2A652A}" type="sibTrans" cxnId="{F5556229-D687-4601-ACC9-8C7801F51596}">
      <dgm:prSet/>
      <dgm:spPr/>
      <dgm:t>
        <a:bodyPr/>
        <a:lstStyle/>
        <a:p>
          <a:endParaRPr lang="en-US"/>
        </a:p>
      </dgm:t>
    </dgm:pt>
    <dgm:pt modelId="{60BB10CD-2D90-4C7B-B64E-C9798A4F0470}">
      <dgm:prSet phldrT="[Text]" custT="1"/>
      <dgm:spPr/>
      <dgm:t>
        <a:bodyPr/>
        <a:lstStyle/>
        <a:p>
          <a:r>
            <a:rPr lang="en-US" sz="1900" dirty="0" smtClean="0"/>
            <a:t>Summative Scoring Formula</a:t>
          </a:r>
          <a:endParaRPr lang="en-US" sz="1900" dirty="0"/>
        </a:p>
      </dgm:t>
    </dgm:pt>
    <dgm:pt modelId="{C73E1CB7-44BF-47DC-82CE-4D1991A913E0}" type="parTrans" cxnId="{15EA4D9F-10B8-4878-88AF-66EA9B276412}">
      <dgm:prSet/>
      <dgm:spPr/>
      <dgm:t>
        <a:bodyPr/>
        <a:lstStyle/>
        <a:p>
          <a:endParaRPr lang="en-US"/>
        </a:p>
      </dgm:t>
    </dgm:pt>
    <dgm:pt modelId="{973BE811-A463-4333-A3A8-F3D2BC8051B8}" type="sibTrans" cxnId="{15EA4D9F-10B8-4878-88AF-66EA9B276412}">
      <dgm:prSet/>
      <dgm:spPr/>
      <dgm:t>
        <a:bodyPr/>
        <a:lstStyle/>
        <a:p>
          <a:endParaRPr lang="en-US"/>
        </a:p>
      </dgm:t>
    </dgm:pt>
    <dgm:pt modelId="{6A61325C-FEC7-4B9A-9E5B-7FABA68C11B4}">
      <dgm:prSet phldrT="[Text]" custT="1"/>
      <dgm:spPr/>
      <dgm:t>
        <a:bodyPr/>
        <a:lstStyle/>
        <a:p>
          <a:r>
            <a:rPr lang="en-US" sz="1900" dirty="0" smtClean="0"/>
            <a:t>Matrix for analyzing summative and student growth scores</a:t>
          </a:r>
          <a:endParaRPr lang="en-US" sz="1900" dirty="0"/>
        </a:p>
      </dgm:t>
    </dgm:pt>
    <dgm:pt modelId="{B5C24D7F-79E8-4D7D-86B8-6CE65F4676FE}" type="parTrans" cxnId="{265F6EF0-B33D-44D0-B67F-E40B3479412D}">
      <dgm:prSet/>
      <dgm:spPr/>
      <dgm:t>
        <a:bodyPr/>
        <a:lstStyle/>
        <a:p>
          <a:endParaRPr lang="en-US"/>
        </a:p>
      </dgm:t>
    </dgm:pt>
    <dgm:pt modelId="{AAB663D9-FA1F-414A-81F3-9D1ED8466912}" type="sibTrans" cxnId="{265F6EF0-B33D-44D0-B67F-E40B3479412D}">
      <dgm:prSet/>
      <dgm:spPr/>
      <dgm:t>
        <a:bodyPr/>
        <a:lstStyle/>
        <a:p>
          <a:endParaRPr lang="en-US"/>
        </a:p>
      </dgm:t>
    </dgm:pt>
    <dgm:pt modelId="{E0570A6E-6B3B-4CB0-ADEF-E4F415A72592}">
      <dgm:prSet phldrT="[Text]" custT="1"/>
      <dgm:spPr/>
      <dgm:t>
        <a:bodyPr/>
        <a:lstStyle/>
        <a:p>
          <a:r>
            <a:rPr lang="en-US" sz="1900" dirty="0" smtClean="0"/>
            <a:t>4-Tiered Rating System</a:t>
          </a:r>
          <a:endParaRPr lang="en-US" sz="1900" dirty="0"/>
        </a:p>
      </dgm:t>
    </dgm:pt>
    <dgm:pt modelId="{DF805810-C1E0-42A3-AA70-849E7CC65AF2}" type="parTrans" cxnId="{F2F31D8D-F212-47C8-AEE2-00100180AF74}">
      <dgm:prSet/>
      <dgm:spPr/>
      <dgm:t>
        <a:bodyPr/>
        <a:lstStyle/>
        <a:p>
          <a:endParaRPr lang="en-US"/>
        </a:p>
      </dgm:t>
    </dgm:pt>
    <dgm:pt modelId="{FFF26093-4B3F-4E57-B2D9-608F210F009F}" type="sibTrans" cxnId="{F2F31D8D-F212-47C8-AEE2-00100180AF74}">
      <dgm:prSet/>
      <dgm:spPr/>
      <dgm:t>
        <a:bodyPr/>
        <a:lstStyle/>
        <a:p>
          <a:endParaRPr lang="en-US"/>
        </a:p>
      </dgm:t>
    </dgm:pt>
    <dgm:pt modelId="{F2801681-1D39-4F34-8F17-3AE81CE3926A}">
      <dgm:prSet phldrT="[Text]" custT="1"/>
      <dgm:spPr/>
      <dgm:t>
        <a:bodyPr/>
        <a:lstStyle/>
        <a:p>
          <a:r>
            <a:rPr lang="en-US" sz="1800" dirty="0" smtClean="0"/>
            <a:t>Up to 3 instructional and leadership frameworks</a:t>
          </a:r>
          <a:endParaRPr lang="en-US" sz="1800" dirty="0"/>
        </a:p>
      </dgm:t>
    </dgm:pt>
    <dgm:pt modelId="{423994F0-2A96-4862-98EF-64B232DFFD11}" type="parTrans" cxnId="{1426CF99-A7AB-40AA-BEC0-E33484C4B739}">
      <dgm:prSet/>
      <dgm:spPr/>
      <dgm:t>
        <a:bodyPr/>
        <a:lstStyle/>
        <a:p>
          <a:endParaRPr lang="en-US"/>
        </a:p>
      </dgm:t>
    </dgm:pt>
    <dgm:pt modelId="{08B76DE7-DA18-4F5D-B90B-4B6DC5A343DD}" type="sibTrans" cxnId="{1426CF99-A7AB-40AA-BEC0-E33484C4B739}">
      <dgm:prSet/>
      <dgm:spPr/>
      <dgm:t>
        <a:bodyPr/>
        <a:lstStyle/>
        <a:p>
          <a:endParaRPr lang="en-US"/>
        </a:p>
      </dgm:t>
    </dgm:pt>
    <dgm:pt modelId="{23A794A3-0B79-45A5-8D5F-7F063C5B2413}">
      <dgm:prSet phldrT="[Text]" custT="1"/>
      <dgm:spPr/>
      <dgm:t>
        <a:bodyPr/>
        <a:lstStyle/>
        <a:p>
          <a:r>
            <a:rPr lang="en-US" sz="1800" dirty="0" smtClean="0"/>
            <a:t>Experienced teachers and principals cannot be basic</a:t>
          </a:r>
          <a:endParaRPr lang="en-US" sz="1800" dirty="0"/>
        </a:p>
      </dgm:t>
    </dgm:pt>
    <dgm:pt modelId="{7ED6555B-022E-4BCF-8DAF-5244FDA10DD3}" type="parTrans" cxnId="{94327D3F-6E24-4C42-A793-5DFF02F82BD4}">
      <dgm:prSet/>
      <dgm:spPr/>
      <dgm:t>
        <a:bodyPr/>
        <a:lstStyle/>
        <a:p>
          <a:endParaRPr lang="en-US"/>
        </a:p>
      </dgm:t>
    </dgm:pt>
    <dgm:pt modelId="{51908A39-FAF9-4B73-9CC3-384809D79FBF}" type="sibTrans" cxnId="{94327D3F-6E24-4C42-A793-5DFF02F82BD4}">
      <dgm:prSet/>
      <dgm:spPr/>
      <dgm:t>
        <a:bodyPr/>
        <a:lstStyle/>
        <a:p>
          <a:endParaRPr lang="en-US"/>
        </a:p>
      </dgm:t>
    </dgm:pt>
    <dgm:pt modelId="{8A257F45-11D8-4642-A94F-9FB3A16D1567}">
      <dgm:prSet phldrT="[Text]" custT="1"/>
      <dgm:spPr/>
      <dgm:t>
        <a:bodyPr/>
        <a:lstStyle/>
        <a:p>
          <a:r>
            <a:rPr lang="en-US" sz="1900" dirty="0" smtClean="0"/>
            <a:t>Separate analysis of Student Growth Criteria</a:t>
          </a:r>
          <a:endParaRPr lang="en-US" sz="1900" dirty="0"/>
        </a:p>
      </dgm:t>
    </dgm:pt>
    <dgm:pt modelId="{B0ECFC48-C0BC-4961-AE83-F696C6AFC149}" type="parTrans" cxnId="{D858AC9B-E421-429E-B644-87195AFEA611}">
      <dgm:prSet/>
      <dgm:spPr/>
      <dgm:t>
        <a:bodyPr/>
        <a:lstStyle/>
        <a:p>
          <a:endParaRPr lang="en-US"/>
        </a:p>
      </dgm:t>
    </dgm:pt>
    <dgm:pt modelId="{0AB95BBD-0D24-4FAE-B6FD-6F742C6250B1}" type="sibTrans" cxnId="{D858AC9B-E421-429E-B644-87195AFEA611}">
      <dgm:prSet/>
      <dgm:spPr/>
      <dgm:t>
        <a:bodyPr/>
        <a:lstStyle/>
        <a:p>
          <a:endParaRPr lang="en-US"/>
        </a:p>
      </dgm:t>
    </dgm:pt>
    <dgm:pt modelId="{4A62BFD8-9B29-4270-92B5-C5EA0F3D340B}">
      <dgm:prSet phldrT="[Text]" custT="1"/>
      <dgm:spPr/>
      <dgm:t>
        <a:bodyPr/>
        <a:lstStyle/>
        <a:p>
          <a:r>
            <a:rPr lang="en-US" sz="1900" dirty="0" smtClean="0"/>
            <a:t>Options for low student growth scores</a:t>
          </a:r>
          <a:endParaRPr lang="en-US" sz="1900" dirty="0"/>
        </a:p>
      </dgm:t>
    </dgm:pt>
    <dgm:pt modelId="{43472A3E-1BFA-4549-986F-89C64BAAB97B}" type="parTrans" cxnId="{9445EFB8-56FA-4A60-8A68-923690C5C2C2}">
      <dgm:prSet/>
      <dgm:spPr/>
      <dgm:t>
        <a:bodyPr/>
        <a:lstStyle/>
        <a:p>
          <a:endParaRPr lang="en-US"/>
        </a:p>
      </dgm:t>
    </dgm:pt>
    <dgm:pt modelId="{CD3FF3DE-962E-4E38-845C-B2C297CC82AF}" type="sibTrans" cxnId="{9445EFB8-56FA-4A60-8A68-923690C5C2C2}">
      <dgm:prSet/>
      <dgm:spPr/>
      <dgm:t>
        <a:bodyPr/>
        <a:lstStyle/>
        <a:p>
          <a:endParaRPr lang="en-US"/>
        </a:p>
      </dgm:t>
    </dgm:pt>
    <dgm:pt modelId="{834AA4F9-CC57-484C-BE5A-155610553DB4}" type="pres">
      <dgm:prSet presAssocID="{83AD34D8-C2DF-41CF-8F1C-F3B19DC3FA44}" presName="Name0" presStyleCnt="0">
        <dgm:presLayoutVars>
          <dgm:dir/>
          <dgm:animLvl val="lvl"/>
          <dgm:resizeHandles val="exact"/>
        </dgm:presLayoutVars>
      </dgm:prSet>
      <dgm:spPr/>
      <dgm:t>
        <a:bodyPr/>
        <a:lstStyle/>
        <a:p>
          <a:endParaRPr lang="en-US"/>
        </a:p>
      </dgm:t>
    </dgm:pt>
    <dgm:pt modelId="{2745433C-55B5-4D0D-96EA-22BBBD86BD4E}" type="pres">
      <dgm:prSet presAssocID="{DBEBE53D-4F12-4089-B98C-15F09A937B18}" presName="linNode" presStyleCnt="0"/>
      <dgm:spPr/>
    </dgm:pt>
    <dgm:pt modelId="{4BDE1334-92EC-4F8C-AAC5-AEA7DCD7CFAA}" type="pres">
      <dgm:prSet presAssocID="{DBEBE53D-4F12-4089-B98C-15F09A937B18}" presName="parentText" presStyleLbl="node1" presStyleIdx="0" presStyleCnt="3">
        <dgm:presLayoutVars>
          <dgm:chMax val="1"/>
          <dgm:bulletEnabled val="1"/>
        </dgm:presLayoutVars>
      </dgm:prSet>
      <dgm:spPr/>
      <dgm:t>
        <a:bodyPr/>
        <a:lstStyle/>
        <a:p>
          <a:endParaRPr lang="en-US"/>
        </a:p>
      </dgm:t>
    </dgm:pt>
    <dgm:pt modelId="{7EA82305-3AD0-40E3-807D-3BEAEC4380C0}" type="pres">
      <dgm:prSet presAssocID="{DBEBE53D-4F12-4089-B98C-15F09A937B18}" presName="descendantText" presStyleLbl="alignAccFollowNode1" presStyleIdx="0" presStyleCnt="3">
        <dgm:presLayoutVars>
          <dgm:bulletEnabled val="1"/>
        </dgm:presLayoutVars>
      </dgm:prSet>
      <dgm:spPr/>
      <dgm:t>
        <a:bodyPr/>
        <a:lstStyle/>
        <a:p>
          <a:endParaRPr lang="en-US"/>
        </a:p>
      </dgm:t>
    </dgm:pt>
    <dgm:pt modelId="{8B04832A-12C3-42DB-A344-E042E9AB7996}" type="pres">
      <dgm:prSet presAssocID="{5E9C1B3B-A087-4F09-8452-26DA27E83948}" presName="sp" presStyleCnt="0"/>
      <dgm:spPr/>
    </dgm:pt>
    <dgm:pt modelId="{A59DCF61-9F06-4E67-9794-19DEE5A20E36}" type="pres">
      <dgm:prSet presAssocID="{7D9E21BB-E3AE-4991-8733-3E32B00A5327}" presName="linNode" presStyleCnt="0"/>
      <dgm:spPr/>
    </dgm:pt>
    <dgm:pt modelId="{AD3A9734-2709-42EC-BD08-7BBA2F2EB104}" type="pres">
      <dgm:prSet presAssocID="{7D9E21BB-E3AE-4991-8733-3E32B00A5327}" presName="parentText" presStyleLbl="node1" presStyleIdx="1" presStyleCnt="3">
        <dgm:presLayoutVars>
          <dgm:chMax val="1"/>
          <dgm:bulletEnabled val="1"/>
        </dgm:presLayoutVars>
      </dgm:prSet>
      <dgm:spPr/>
      <dgm:t>
        <a:bodyPr/>
        <a:lstStyle/>
        <a:p>
          <a:endParaRPr lang="en-US"/>
        </a:p>
      </dgm:t>
    </dgm:pt>
    <dgm:pt modelId="{5AB0EF67-3FFD-45F1-9FD6-8E863026634F}" type="pres">
      <dgm:prSet presAssocID="{7D9E21BB-E3AE-4991-8733-3E32B00A5327}" presName="descendantText" presStyleLbl="alignAccFollowNode1" presStyleIdx="1" presStyleCnt="3">
        <dgm:presLayoutVars>
          <dgm:bulletEnabled val="1"/>
        </dgm:presLayoutVars>
      </dgm:prSet>
      <dgm:spPr/>
      <dgm:t>
        <a:bodyPr/>
        <a:lstStyle/>
        <a:p>
          <a:endParaRPr lang="en-US"/>
        </a:p>
      </dgm:t>
    </dgm:pt>
    <dgm:pt modelId="{70D9E371-AF33-466A-B593-80FDE286F518}" type="pres">
      <dgm:prSet presAssocID="{AB37D8C3-196F-44E4-BD2F-6B18D22801BB}" presName="sp" presStyleCnt="0"/>
      <dgm:spPr/>
    </dgm:pt>
    <dgm:pt modelId="{EE74141D-F561-4279-B705-FFA7EA3B4704}" type="pres">
      <dgm:prSet presAssocID="{6E530A8A-A6F3-4CC0-8301-CFC0702A66CF}" presName="linNode" presStyleCnt="0"/>
      <dgm:spPr/>
    </dgm:pt>
    <dgm:pt modelId="{BE9572BC-D773-46BF-82A6-ADA1F49A68A6}" type="pres">
      <dgm:prSet presAssocID="{6E530A8A-A6F3-4CC0-8301-CFC0702A66CF}" presName="parentText" presStyleLbl="node1" presStyleIdx="2" presStyleCnt="3">
        <dgm:presLayoutVars>
          <dgm:chMax val="1"/>
          <dgm:bulletEnabled val="1"/>
        </dgm:presLayoutVars>
      </dgm:prSet>
      <dgm:spPr/>
      <dgm:t>
        <a:bodyPr/>
        <a:lstStyle/>
        <a:p>
          <a:endParaRPr lang="en-US"/>
        </a:p>
      </dgm:t>
    </dgm:pt>
    <dgm:pt modelId="{07532B22-3200-4AFB-B235-F8E77D33584E}" type="pres">
      <dgm:prSet presAssocID="{6E530A8A-A6F3-4CC0-8301-CFC0702A66CF}" presName="descendantText" presStyleLbl="alignAccFollowNode1" presStyleIdx="2" presStyleCnt="3">
        <dgm:presLayoutVars>
          <dgm:bulletEnabled val="1"/>
        </dgm:presLayoutVars>
      </dgm:prSet>
      <dgm:spPr/>
      <dgm:t>
        <a:bodyPr/>
        <a:lstStyle/>
        <a:p>
          <a:endParaRPr lang="en-US"/>
        </a:p>
      </dgm:t>
    </dgm:pt>
  </dgm:ptLst>
  <dgm:cxnLst>
    <dgm:cxn modelId="{280D2805-09F2-485A-9D2D-BC5ECD6EF8F7}" srcId="{83AD34D8-C2DF-41CF-8F1C-F3B19DC3FA44}" destId="{7D9E21BB-E3AE-4991-8733-3E32B00A5327}" srcOrd="1" destOrd="0" parTransId="{2BBDA8F0-7AE3-40E5-BB7B-A5C39F9EC7D3}" sibTransId="{AB37D8C3-196F-44E4-BD2F-6B18D22801BB}"/>
    <dgm:cxn modelId="{9445EFB8-56FA-4A60-8A68-923690C5C2C2}" srcId="{6E530A8A-A6F3-4CC0-8301-CFC0702A66CF}" destId="{4A62BFD8-9B29-4270-92B5-C5EA0F3D340B}" srcOrd="3" destOrd="0" parTransId="{43472A3E-1BFA-4549-986F-89C64BAAB97B}" sibTransId="{CD3FF3DE-962E-4E38-845C-B2C297CC82AF}"/>
    <dgm:cxn modelId="{7450178F-6C68-487E-A6B9-1600C33BD447}" type="presOf" srcId="{60BB10CD-2D90-4C7B-B64E-C9798A4F0470}" destId="{07532B22-3200-4AFB-B235-F8E77D33584E}" srcOrd="0" destOrd="0" presId="urn:microsoft.com/office/officeart/2005/8/layout/vList5"/>
    <dgm:cxn modelId="{7F1CE77D-DC91-4C78-B4DB-87E8EFCF8C6E}" srcId="{7D9E21BB-E3AE-4991-8733-3E32B00A5327}" destId="{D1E9C557-F908-4125-8B0D-09E57056FE11}" srcOrd="0" destOrd="0" parTransId="{CF838690-5480-4A8C-99F2-5A427D916D30}" sibTransId="{1AF4ECA5-D49C-48C8-8CA3-22B69E213DDB}"/>
    <dgm:cxn modelId="{BB45864B-D975-472B-8335-EEF3D2ED82EE}" type="presOf" srcId="{D1E9C557-F908-4125-8B0D-09E57056FE11}" destId="{5AB0EF67-3FFD-45F1-9FD6-8E863026634F}" srcOrd="0" destOrd="0" presId="urn:microsoft.com/office/officeart/2005/8/layout/vList5"/>
    <dgm:cxn modelId="{0DA37C08-11BB-46CF-A076-DC33086F69C4}" srcId="{83AD34D8-C2DF-41CF-8F1C-F3B19DC3FA44}" destId="{DBEBE53D-4F12-4089-B98C-15F09A937B18}" srcOrd="0" destOrd="0" parTransId="{E39D3AEF-651E-4AB4-9C0E-D47F6DE49DAC}" sibTransId="{5E9C1B3B-A087-4F09-8452-26DA27E83948}"/>
    <dgm:cxn modelId="{D43694EC-2AFD-4F6E-A85B-28B5962C1FF6}" type="presOf" srcId="{E0570A6E-6B3B-4CB0-ADEF-E4F415A72592}" destId="{7EA82305-3AD0-40E3-807D-3BEAEC4380C0}" srcOrd="0" destOrd="2" presId="urn:microsoft.com/office/officeart/2005/8/layout/vList5"/>
    <dgm:cxn modelId="{265F6EF0-B33D-44D0-B67F-E40B3479412D}" srcId="{6E530A8A-A6F3-4CC0-8301-CFC0702A66CF}" destId="{6A61325C-FEC7-4B9A-9E5B-7FABA68C11B4}" srcOrd="2" destOrd="0" parTransId="{B5C24D7F-79E8-4D7D-86B8-6CE65F4676FE}" sibTransId="{AAB663D9-FA1F-414A-81F3-9D1ED8466912}"/>
    <dgm:cxn modelId="{8D087B13-F9CE-4BC4-BDF2-350D82B561BC}" type="presOf" srcId="{DBEBE53D-4F12-4089-B98C-15F09A937B18}" destId="{4BDE1334-92EC-4F8C-AAC5-AEA7DCD7CFAA}" srcOrd="0" destOrd="0" presId="urn:microsoft.com/office/officeart/2005/8/layout/vList5"/>
    <dgm:cxn modelId="{B976A8C2-22E0-4355-BEC7-92F502036BAA}" type="presOf" srcId="{111A248E-BCF9-44D8-8E65-9AA248F8BEC1}" destId="{7EA82305-3AD0-40E3-807D-3BEAEC4380C0}" srcOrd="0" destOrd="0" presId="urn:microsoft.com/office/officeart/2005/8/layout/vList5"/>
    <dgm:cxn modelId="{EB951280-64B4-4815-A147-1F7DB7AF4935}" srcId="{DBEBE53D-4F12-4089-B98C-15F09A937B18}" destId="{111A248E-BCF9-44D8-8E65-9AA248F8BEC1}" srcOrd="0" destOrd="0" parTransId="{10B20DC2-7E96-4596-ACAD-2668FF560F3B}" sibTransId="{55525031-64E4-43D3-9EA8-1862D1140224}"/>
    <dgm:cxn modelId="{FB63A263-0DA3-4A7F-86FC-22A58B9000B5}" type="presOf" srcId="{7D9E21BB-E3AE-4991-8733-3E32B00A5327}" destId="{AD3A9734-2709-42EC-BD08-7BBA2F2EB104}" srcOrd="0" destOrd="0" presId="urn:microsoft.com/office/officeart/2005/8/layout/vList5"/>
    <dgm:cxn modelId="{4096A808-0B3D-413A-BA6E-71743346C745}" type="presOf" srcId="{8A257F45-11D8-4642-A94F-9FB3A16D1567}" destId="{07532B22-3200-4AFB-B235-F8E77D33584E}" srcOrd="0" destOrd="1" presId="urn:microsoft.com/office/officeart/2005/8/layout/vList5"/>
    <dgm:cxn modelId="{21B0FF2E-D818-41D2-AAB3-B29BE80ECEFA}" type="presOf" srcId="{6E530A8A-A6F3-4CC0-8301-CFC0702A66CF}" destId="{BE9572BC-D773-46BF-82A6-ADA1F49A68A6}" srcOrd="0" destOrd="0" presId="urn:microsoft.com/office/officeart/2005/8/layout/vList5"/>
    <dgm:cxn modelId="{315DF2DF-CDE3-4C42-BB6F-4951479D802E}" type="presOf" srcId="{4A62BFD8-9B29-4270-92B5-C5EA0F3D340B}" destId="{07532B22-3200-4AFB-B235-F8E77D33584E}" srcOrd="0" destOrd="3" presId="urn:microsoft.com/office/officeart/2005/8/layout/vList5"/>
    <dgm:cxn modelId="{F2F31D8D-F212-47C8-AEE2-00100180AF74}" srcId="{DBEBE53D-4F12-4089-B98C-15F09A937B18}" destId="{E0570A6E-6B3B-4CB0-ADEF-E4F415A72592}" srcOrd="2" destOrd="0" parTransId="{DF805810-C1E0-42A3-AA70-849E7CC65AF2}" sibTransId="{FFF26093-4B3F-4E57-B2D9-608F210F009F}"/>
    <dgm:cxn modelId="{1E454ADF-C2D4-4384-9307-038DF0F6706B}" type="presOf" srcId="{23A794A3-0B79-45A5-8D5F-7F063C5B2413}" destId="{5AB0EF67-3FFD-45F1-9FD6-8E863026634F}" srcOrd="0" destOrd="2" presId="urn:microsoft.com/office/officeart/2005/8/layout/vList5"/>
    <dgm:cxn modelId="{5D62C278-929E-4CC2-A63B-BA78CBFC5225}" type="presOf" srcId="{6A61325C-FEC7-4B9A-9E5B-7FABA68C11B4}" destId="{07532B22-3200-4AFB-B235-F8E77D33584E}" srcOrd="0" destOrd="2" presId="urn:microsoft.com/office/officeart/2005/8/layout/vList5"/>
    <dgm:cxn modelId="{D858AC9B-E421-429E-B644-87195AFEA611}" srcId="{6E530A8A-A6F3-4CC0-8301-CFC0702A66CF}" destId="{8A257F45-11D8-4642-A94F-9FB3A16D1567}" srcOrd="1" destOrd="0" parTransId="{B0ECFC48-C0BC-4961-AE83-F696C6AFC149}" sibTransId="{0AB95BBD-0D24-4FAE-B6FD-6F742C6250B1}"/>
    <dgm:cxn modelId="{FB14199B-6F0E-462D-872B-56327E00D968}" type="presOf" srcId="{83AD34D8-C2DF-41CF-8F1C-F3B19DC3FA44}" destId="{834AA4F9-CC57-484C-BE5A-155610553DB4}" srcOrd="0" destOrd="0" presId="urn:microsoft.com/office/officeart/2005/8/layout/vList5"/>
    <dgm:cxn modelId="{5B1F20B3-BF41-48F6-A7EA-55FBCA0B701F}" type="presOf" srcId="{CDC0F226-7944-43F4-AB79-5827681A7F88}" destId="{7EA82305-3AD0-40E3-807D-3BEAEC4380C0}" srcOrd="0" destOrd="1" presId="urn:microsoft.com/office/officeart/2005/8/layout/vList5"/>
    <dgm:cxn modelId="{D70E87C9-9E67-4FC1-8C69-8210CA14E40C}" srcId="{DBEBE53D-4F12-4089-B98C-15F09A937B18}" destId="{CDC0F226-7944-43F4-AB79-5827681A7F88}" srcOrd="1" destOrd="0" parTransId="{87E18660-5AFB-4971-848E-68D54DBE02F8}" sibTransId="{DDDC9F58-F3BB-4CD7-91C1-C130930BF339}"/>
    <dgm:cxn modelId="{F5556229-D687-4601-ACC9-8C7801F51596}" srcId="{83AD34D8-C2DF-41CF-8F1C-F3B19DC3FA44}" destId="{6E530A8A-A6F3-4CC0-8301-CFC0702A66CF}" srcOrd="2" destOrd="0" parTransId="{40CD5D38-7AAA-4CE2-B921-E999BF0B4F69}" sibTransId="{2BCABE03-D2CF-4232-85EC-21209B2A652A}"/>
    <dgm:cxn modelId="{1426CF99-A7AB-40AA-BEC0-E33484C4B739}" srcId="{7D9E21BB-E3AE-4991-8733-3E32B00A5327}" destId="{F2801681-1D39-4F34-8F17-3AE81CE3926A}" srcOrd="1" destOrd="0" parTransId="{423994F0-2A96-4862-98EF-64B232DFFD11}" sibTransId="{08B76DE7-DA18-4F5D-B90B-4B6DC5A343DD}"/>
    <dgm:cxn modelId="{94327D3F-6E24-4C42-A793-5DFF02F82BD4}" srcId="{7D9E21BB-E3AE-4991-8733-3E32B00A5327}" destId="{23A794A3-0B79-45A5-8D5F-7F063C5B2413}" srcOrd="2" destOrd="0" parTransId="{7ED6555B-022E-4BCF-8DAF-5244FDA10DD3}" sibTransId="{51908A39-FAF9-4B73-9CC3-384809D79FBF}"/>
    <dgm:cxn modelId="{B2595ACF-2EA8-43AC-BE2B-56EE396B665F}" type="presOf" srcId="{F2801681-1D39-4F34-8F17-3AE81CE3926A}" destId="{5AB0EF67-3FFD-45F1-9FD6-8E863026634F}" srcOrd="0" destOrd="1" presId="urn:microsoft.com/office/officeart/2005/8/layout/vList5"/>
    <dgm:cxn modelId="{52EB387A-22D4-4C44-AAFB-396CB01A1394}" srcId="{7D9E21BB-E3AE-4991-8733-3E32B00A5327}" destId="{70CB5A70-8290-483D-94DE-EC1D38E363DF}" srcOrd="3" destOrd="0" parTransId="{5E6CC714-5AB8-4A30-894B-B3A9D89A4789}" sibTransId="{1FF7A6B1-53B4-44C7-90A4-B6BD5D5F184F}"/>
    <dgm:cxn modelId="{A3F5C69C-3390-4F27-8BED-F4DD54919FA6}" type="presOf" srcId="{70CB5A70-8290-483D-94DE-EC1D38E363DF}" destId="{5AB0EF67-3FFD-45F1-9FD6-8E863026634F}" srcOrd="0" destOrd="3" presId="urn:microsoft.com/office/officeart/2005/8/layout/vList5"/>
    <dgm:cxn modelId="{15EA4D9F-10B8-4878-88AF-66EA9B276412}" srcId="{6E530A8A-A6F3-4CC0-8301-CFC0702A66CF}" destId="{60BB10CD-2D90-4C7B-B64E-C9798A4F0470}" srcOrd="0" destOrd="0" parTransId="{C73E1CB7-44BF-47DC-82CE-4D1991A913E0}" sibTransId="{973BE811-A463-4333-A3A8-F3D2BC8051B8}"/>
    <dgm:cxn modelId="{C9A83C2F-F38E-4B9B-9829-48AF74682C90}" type="presParOf" srcId="{834AA4F9-CC57-484C-BE5A-155610553DB4}" destId="{2745433C-55B5-4D0D-96EA-22BBBD86BD4E}" srcOrd="0" destOrd="0" presId="urn:microsoft.com/office/officeart/2005/8/layout/vList5"/>
    <dgm:cxn modelId="{1648C6C8-AD22-4BFE-8859-30A4E865EA07}" type="presParOf" srcId="{2745433C-55B5-4D0D-96EA-22BBBD86BD4E}" destId="{4BDE1334-92EC-4F8C-AAC5-AEA7DCD7CFAA}" srcOrd="0" destOrd="0" presId="urn:microsoft.com/office/officeart/2005/8/layout/vList5"/>
    <dgm:cxn modelId="{7D6FA013-7ED5-44BD-ABF7-8556BBAE1337}" type="presParOf" srcId="{2745433C-55B5-4D0D-96EA-22BBBD86BD4E}" destId="{7EA82305-3AD0-40E3-807D-3BEAEC4380C0}" srcOrd="1" destOrd="0" presId="urn:microsoft.com/office/officeart/2005/8/layout/vList5"/>
    <dgm:cxn modelId="{5A3BFB22-65C0-460F-82E2-0AD2E25D1AE9}" type="presParOf" srcId="{834AA4F9-CC57-484C-BE5A-155610553DB4}" destId="{8B04832A-12C3-42DB-A344-E042E9AB7996}" srcOrd="1" destOrd="0" presId="urn:microsoft.com/office/officeart/2005/8/layout/vList5"/>
    <dgm:cxn modelId="{90DE1804-736B-4637-A277-C28FC6123FA6}" type="presParOf" srcId="{834AA4F9-CC57-484C-BE5A-155610553DB4}" destId="{A59DCF61-9F06-4E67-9794-19DEE5A20E36}" srcOrd="2" destOrd="0" presId="urn:microsoft.com/office/officeart/2005/8/layout/vList5"/>
    <dgm:cxn modelId="{2B6097FB-E8F7-4AC2-939A-BE27704F3DDF}" type="presParOf" srcId="{A59DCF61-9F06-4E67-9794-19DEE5A20E36}" destId="{AD3A9734-2709-42EC-BD08-7BBA2F2EB104}" srcOrd="0" destOrd="0" presId="urn:microsoft.com/office/officeart/2005/8/layout/vList5"/>
    <dgm:cxn modelId="{FE383FE0-EF18-4E37-928C-0D48C6F319CC}" type="presParOf" srcId="{A59DCF61-9F06-4E67-9794-19DEE5A20E36}" destId="{5AB0EF67-3FFD-45F1-9FD6-8E863026634F}" srcOrd="1" destOrd="0" presId="urn:microsoft.com/office/officeart/2005/8/layout/vList5"/>
    <dgm:cxn modelId="{9CCAC071-BE2E-4371-B68F-0365894CC3CD}" type="presParOf" srcId="{834AA4F9-CC57-484C-BE5A-155610553DB4}" destId="{70D9E371-AF33-466A-B593-80FDE286F518}" srcOrd="3" destOrd="0" presId="urn:microsoft.com/office/officeart/2005/8/layout/vList5"/>
    <dgm:cxn modelId="{E9AC2C0D-0E2B-431C-A410-C9929171FA67}" type="presParOf" srcId="{834AA4F9-CC57-484C-BE5A-155610553DB4}" destId="{EE74141D-F561-4279-B705-FFA7EA3B4704}" srcOrd="4" destOrd="0" presId="urn:microsoft.com/office/officeart/2005/8/layout/vList5"/>
    <dgm:cxn modelId="{A95A3522-1058-41FB-A389-F6696862811A}" type="presParOf" srcId="{EE74141D-F561-4279-B705-FFA7EA3B4704}" destId="{BE9572BC-D773-46BF-82A6-ADA1F49A68A6}" srcOrd="0" destOrd="0" presId="urn:microsoft.com/office/officeart/2005/8/layout/vList5"/>
    <dgm:cxn modelId="{3DCB884D-884F-4F56-A55D-D3D2F998D299}" type="presParOf" srcId="{EE74141D-F561-4279-B705-FFA7EA3B4704}" destId="{07532B22-3200-4AFB-B235-F8E77D33584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762AE-3922-4550-A232-513F1D7E806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44EBFFC-0AB3-44D3-9179-A8DCD733EA2A}">
      <dgm:prSet phldrT="[Text]"/>
      <dgm:spPr/>
      <dgm:t>
        <a:bodyPr/>
        <a:lstStyle/>
        <a:p>
          <a:r>
            <a:rPr lang="en-US" dirty="0" smtClean="0"/>
            <a:t>Teacher/Principal Self-Assessment</a:t>
          </a:r>
          <a:endParaRPr lang="en-US" dirty="0"/>
        </a:p>
      </dgm:t>
    </dgm:pt>
    <dgm:pt modelId="{92F7DC31-BFED-4B6D-BFFE-28FDA5C270A4}" type="parTrans" cxnId="{7434F940-AC79-401E-AE90-DA6C9F1C652F}">
      <dgm:prSet/>
      <dgm:spPr/>
      <dgm:t>
        <a:bodyPr/>
        <a:lstStyle/>
        <a:p>
          <a:endParaRPr lang="en-US"/>
        </a:p>
      </dgm:t>
    </dgm:pt>
    <dgm:pt modelId="{A8F3958C-3D19-419D-923E-8D32C5497E0D}" type="sibTrans" cxnId="{7434F940-AC79-401E-AE90-DA6C9F1C652F}">
      <dgm:prSet/>
      <dgm:spPr/>
      <dgm:t>
        <a:bodyPr/>
        <a:lstStyle/>
        <a:p>
          <a:endParaRPr lang="en-US"/>
        </a:p>
      </dgm:t>
    </dgm:pt>
    <dgm:pt modelId="{C2FEA3E4-BF33-4589-8CF2-01FAEBFF92F0}">
      <dgm:prSet phldrT="[Text]"/>
      <dgm:spPr/>
      <dgm:t>
        <a:bodyPr/>
        <a:lstStyle/>
        <a:p>
          <a:r>
            <a:rPr lang="en-US" dirty="0" smtClean="0"/>
            <a:t>Repeat Cycle of Formative Evidence Gathering, Conference &amp; Feedback </a:t>
          </a:r>
          <a:endParaRPr lang="en-US" dirty="0"/>
        </a:p>
      </dgm:t>
    </dgm:pt>
    <dgm:pt modelId="{23EF5B62-9800-46C2-B8BD-AEA72A993572}" type="parTrans" cxnId="{B19412DF-AF02-42B2-9B05-E27F00A55C23}">
      <dgm:prSet/>
      <dgm:spPr/>
      <dgm:t>
        <a:bodyPr/>
        <a:lstStyle/>
        <a:p>
          <a:endParaRPr lang="en-US"/>
        </a:p>
      </dgm:t>
    </dgm:pt>
    <dgm:pt modelId="{EE7E55D0-C5AF-4D0B-B844-3F08C10CEBCF}" type="sibTrans" cxnId="{B19412DF-AF02-42B2-9B05-E27F00A55C23}">
      <dgm:prSet/>
      <dgm:spPr/>
      <dgm:t>
        <a:bodyPr/>
        <a:lstStyle/>
        <a:p>
          <a:endParaRPr lang="en-US"/>
        </a:p>
      </dgm:t>
    </dgm:pt>
    <dgm:pt modelId="{5A337D07-07D3-4213-9452-A51E9ACA874F}">
      <dgm:prSet phldrT="[Text]"/>
      <dgm:spPr>
        <a:solidFill>
          <a:srgbClr val="FF0000"/>
        </a:solidFill>
      </dgm:spPr>
      <dgm:t>
        <a:bodyPr/>
        <a:lstStyle/>
        <a:p>
          <a:r>
            <a:rPr lang="en-US" dirty="0" smtClean="0"/>
            <a:t>Summative Scoring </a:t>
          </a:r>
          <a:endParaRPr lang="en-US" dirty="0"/>
        </a:p>
      </dgm:t>
    </dgm:pt>
    <dgm:pt modelId="{E2F6B9D3-4976-4E5A-9DBB-DD8891C25633}" type="parTrans" cxnId="{D3ED5990-B0BA-4E93-99BE-891D3B5DF6B0}">
      <dgm:prSet/>
      <dgm:spPr/>
      <dgm:t>
        <a:bodyPr/>
        <a:lstStyle/>
        <a:p>
          <a:endParaRPr lang="en-US"/>
        </a:p>
      </dgm:t>
    </dgm:pt>
    <dgm:pt modelId="{E508C9A2-6233-4AF0-8408-1DC61B8DBC08}" type="sibTrans" cxnId="{D3ED5990-B0BA-4E93-99BE-891D3B5DF6B0}">
      <dgm:prSet/>
      <dgm:spPr/>
      <dgm:t>
        <a:bodyPr/>
        <a:lstStyle/>
        <a:p>
          <a:endParaRPr lang="en-US"/>
        </a:p>
      </dgm:t>
    </dgm:pt>
    <dgm:pt modelId="{ADFB4586-4FAD-4D3D-A29C-B83FE1985BBE}">
      <dgm:prSet phldrT="[Text]" custT="1"/>
      <dgm:spPr/>
      <dgm:t>
        <a:bodyPr/>
        <a:lstStyle/>
        <a:p>
          <a:r>
            <a:rPr lang="en-US" sz="1800" dirty="0" smtClean="0"/>
            <a:t>Goal Setting Conference </a:t>
          </a:r>
        </a:p>
        <a:p>
          <a:r>
            <a:rPr lang="en-US" sz="1800" dirty="0" smtClean="0"/>
            <a:t>(Framework and Student Growth)</a:t>
          </a:r>
          <a:endParaRPr lang="en-US" sz="1800" dirty="0"/>
        </a:p>
      </dgm:t>
    </dgm:pt>
    <dgm:pt modelId="{F17FE59A-37E4-4D28-984C-C504AA476534}" type="sibTrans" cxnId="{B5C328B5-129F-4C31-9609-93C1BC75CC29}">
      <dgm:prSet/>
      <dgm:spPr/>
      <dgm:t>
        <a:bodyPr/>
        <a:lstStyle/>
        <a:p>
          <a:endParaRPr lang="en-US"/>
        </a:p>
      </dgm:t>
    </dgm:pt>
    <dgm:pt modelId="{35E78691-F5C0-4FC1-91FE-F9D7438D0ECE}" type="parTrans" cxnId="{B5C328B5-129F-4C31-9609-93C1BC75CC29}">
      <dgm:prSet/>
      <dgm:spPr/>
      <dgm:t>
        <a:bodyPr/>
        <a:lstStyle/>
        <a:p>
          <a:endParaRPr lang="en-US"/>
        </a:p>
      </dgm:t>
    </dgm:pt>
    <dgm:pt modelId="{587424EA-E275-47E3-940B-A1C927A01DA9}">
      <dgm:prSet/>
      <dgm:spPr/>
      <dgm:t>
        <a:bodyPr/>
        <a:lstStyle/>
        <a:p>
          <a:r>
            <a:rPr lang="en-US" dirty="0" smtClean="0"/>
            <a:t>Gathering of Formative Evidence against the framework</a:t>
          </a:r>
        </a:p>
        <a:p>
          <a:r>
            <a:rPr lang="en-US" dirty="0" smtClean="0"/>
            <a:t>(Shared Responsibility)</a:t>
          </a:r>
          <a:endParaRPr lang="en-US" dirty="0"/>
        </a:p>
      </dgm:t>
    </dgm:pt>
    <dgm:pt modelId="{480BBC95-EAD4-4D66-B226-189C61B56ADD}" type="parTrans" cxnId="{45394C10-DA37-4473-8720-963878848F61}">
      <dgm:prSet/>
      <dgm:spPr/>
      <dgm:t>
        <a:bodyPr/>
        <a:lstStyle/>
        <a:p>
          <a:endParaRPr lang="en-US"/>
        </a:p>
      </dgm:t>
    </dgm:pt>
    <dgm:pt modelId="{23783DCA-22B7-4B46-86A4-A14B6E15DD4A}" type="sibTrans" cxnId="{45394C10-DA37-4473-8720-963878848F61}">
      <dgm:prSet/>
      <dgm:spPr/>
      <dgm:t>
        <a:bodyPr/>
        <a:lstStyle/>
        <a:p>
          <a:endParaRPr lang="en-US"/>
        </a:p>
      </dgm:t>
    </dgm:pt>
    <dgm:pt modelId="{DA7C2297-62CF-495D-91A7-62F46B5846C9}">
      <dgm:prSet/>
      <dgm:spPr/>
      <dgm:t>
        <a:bodyPr/>
        <a:lstStyle/>
        <a:p>
          <a:r>
            <a:rPr lang="en-US" dirty="0" smtClean="0"/>
            <a:t>Conference focused on Formative Feedback  </a:t>
          </a:r>
          <a:endParaRPr lang="en-US" dirty="0"/>
        </a:p>
      </dgm:t>
    </dgm:pt>
    <dgm:pt modelId="{F6AB60ED-0669-4C11-89C6-3E5A63CECDA1}" type="parTrans" cxnId="{4AF83088-B731-4EA8-96F1-CDD94EBFFC82}">
      <dgm:prSet/>
      <dgm:spPr/>
      <dgm:t>
        <a:bodyPr/>
        <a:lstStyle/>
        <a:p>
          <a:endParaRPr lang="en-US"/>
        </a:p>
      </dgm:t>
    </dgm:pt>
    <dgm:pt modelId="{236576A1-FA6B-467E-9CC9-89A88E96B58F}" type="sibTrans" cxnId="{4AF83088-B731-4EA8-96F1-CDD94EBFFC82}">
      <dgm:prSet/>
      <dgm:spPr/>
      <dgm:t>
        <a:bodyPr/>
        <a:lstStyle/>
        <a:p>
          <a:endParaRPr lang="en-US"/>
        </a:p>
      </dgm:t>
    </dgm:pt>
    <dgm:pt modelId="{C5F5A522-2EE7-49BC-86B0-11176C37E3CA}" type="pres">
      <dgm:prSet presAssocID="{91B762AE-3922-4550-A232-513F1D7E8066}" presName="cycle" presStyleCnt="0">
        <dgm:presLayoutVars>
          <dgm:dir/>
          <dgm:resizeHandles val="exact"/>
        </dgm:presLayoutVars>
      </dgm:prSet>
      <dgm:spPr/>
      <dgm:t>
        <a:bodyPr/>
        <a:lstStyle/>
        <a:p>
          <a:endParaRPr lang="en-US"/>
        </a:p>
      </dgm:t>
    </dgm:pt>
    <dgm:pt modelId="{5AF2D037-2ED0-4870-AB98-D3F5364AA881}" type="pres">
      <dgm:prSet presAssocID="{144EBFFC-0AB3-44D3-9179-A8DCD733EA2A}" presName="node" presStyleLbl="node1" presStyleIdx="0" presStyleCnt="6" custScaleX="183798" custScaleY="115922" custRadScaleRad="83392" custRadScaleInc="12660">
        <dgm:presLayoutVars>
          <dgm:bulletEnabled val="1"/>
        </dgm:presLayoutVars>
      </dgm:prSet>
      <dgm:spPr/>
      <dgm:t>
        <a:bodyPr/>
        <a:lstStyle/>
        <a:p>
          <a:endParaRPr lang="en-US"/>
        </a:p>
      </dgm:t>
    </dgm:pt>
    <dgm:pt modelId="{CDFDCA75-47E3-4A45-9FAC-674EB6EDF723}" type="pres">
      <dgm:prSet presAssocID="{144EBFFC-0AB3-44D3-9179-A8DCD733EA2A}" presName="spNode" presStyleCnt="0"/>
      <dgm:spPr/>
    </dgm:pt>
    <dgm:pt modelId="{DACF3343-EBA4-4C09-8D5D-FE9CA29C8E73}" type="pres">
      <dgm:prSet presAssocID="{A8F3958C-3D19-419D-923E-8D32C5497E0D}" presName="sibTrans" presStyleLbl="sibTrans1D1" presStyleIdx="0" presStyleCnt="6"/>
      <dgm:spPr/>
      <dgm:t>
        <a:bodyPr/>
        <a:lstStyle/>
        <a:p>
          <a:endParaRPr lang="en-US"/>
        </a:p>
      </dgm:t>
    </dgm:pt>
    <dgm:pt modelId="{4B2CB3C5-C37F-4F03-8FD0-305B5C3C5D21}" type="pres">
      <dgm:prSet presAssocID="{ADFB4586-4FAD-4D3D-A29C-B83FE1985BBE}" presName="node" presStyleLbl="node1" presStyleIdx="1" presStyleCnt="6" custScaleX="183415" custScaleY="155571" custRadScaleRad="130071" custRadScaleInc="94136">
        <dgm:presLayoutVars>
          <dgm:bulletEnabled val="1"/>
        </dgm:presLayoutVars>
      </dgm:prSet>
      <dgm:spPr/>
      <dgm:t>
        <a:bodyPr/>
        <a:lstStyle/>
        <a:p>
          <a:endParaRPr lang="en-US"/>
        </a:p>
      </dgm:t>
    </dgm:pt>
    <dgm:pt modelId="{83939606-CBE1-4CA5-ABC9-3F4B2C8689B4}" type="pres">
      <dgm:prSet presAssocID="{ADFB4586-4FAD-4D3D-A29C-B83FE1985BBE}" presName="spNode" presStyleCnt="0"/>
      <dgm:spPr/>
    </dgm:pt>
    <dgm:pt modelId="{AA7E9841-A4BD-4EB8-827F-126BFC5881C4}" type="pres">
      <dgm:prSet presAssocID="{F17FE59A-37E4-4D28-984C-C504AA476534}" presName="sibTrans" presStyleLbl="sibTrans1D1" presStyleIdx="1" presStyleCnt="6"/>
      <dgm:spPr/>
      <dgm:t>
        <a:bodyPr/>
        <a:lstStyle/>
        <a:p>
          <a:endParaRPr lang="en-US"/>
        </a:p>
      </dgm:t>
    </dgm:pt>
    <dgm:pt modelId="{82172D38-6728-48A9-968F-561DFF53FE40}" type="pres">
      <dgm:prSet presAssocID="{587424EA-E275-47E3-940B-A1C927A01DA9}" presName="node" presStyleLbl="node1" presStyleIdx="2" presStyleCnt="6" custScaleX="198696" custScaleY="237949" custRadScaleRad="146352" custRadScaleInc="4046">
        <dgm:presLayoutVars>
          <dgm:bulletEnabled val="1"/>
        </dgm:presLayoutVars>
      </dgm:prSet>
      <dgm:spPr/>
      <dgm:t>
        <a:bodyPr/>
        <a:lstStyle/>
        <a:p>
          <a:endParaRPr lang="en-US"/>
        </a:p>
      </dgm:t>
    </dgm:pt>
    <dgm:pt modelId="{8787CD8D-3C5B-4D90-9F13-50944D0A4B34}" type="pres">
      <dgm:prSet presAssocID="{587424EA-E275-47E3-940B-A1C927A01DA9}" presName="spNode" presStyleCnt="0"/>
      <dgm:spPr/>
    </dgm:pt>
    <dgm:pt modelId="{EC7051E9-93B8-47F4-95ED-D550EAB1D066}" type="pres">
      <dgm:prSet presAssocID="{23783DCA-22B7-4B46-86A4-A14B6E15DD4A}" presName="sibTrans" presStyleLbl="sibTrans1D1" presStyleIdx="2" presStyleCnt="6"/>
      <dgm:spPr/>
      <dgm:t>
        <a:bodyPr/>
        <a:lstStyle/>
        <a:p>
          <a:endParaRPr lang="en-US"/>
        </a:p>
      </dgm:t>
    </dgm:pt>
    <dgm:pt modelId="{32E5C296-C320-4FBD-B280-C27C464CE2F1}" type="pres">
      <dgm:prSet presAssocID="{DA7C2297-62CF-495D-91A7-62F46B5846C9}" presName="node" presStyleLbl="node1" presStyleIdx="3" presStyleCnt="6" custScaleX="112734" custScaleY="184170" custRadScaleRad="100984" custRadScaleInc="-6587">
        <dgm:presLayoutVars>
          <dgm:bulletEnabled val="1"/>
        </dgm:presLayoutVars>
      </dgm:prSet>
      <dgm:spPr/>
      <dgm:t>
        <a:bodyPr/>
        <a:lstStyle/>
        <a:p>
          <a:endParaRPr lang="en-US"/>
        </a:p>
      </dgm:t>
    </dgm:pt>
    <dgm:pt modelId="{DD845340-0018-4C31-8A9E-66D8CEC46D7A}" type="pres">
      <dgm:prSet presAssocID="{DA7C2297-62CF-495D-91A7-62F46B5846C9}" presName="spNode" presStyleCnt="0"/>
      <dgm:spPr/>
    </dgm:pt>
    <dgm:pt modelId="{95E27B2D-B5AC-478F-AA67-93827EED3C23}" type="pres">
      <dgm:prSet presAssocID="{236576A1-FA6B-467E-9CC9-89A88E96B58F}" presName="sibTrans" presStyleLbl="sibTrans1D1" presStyleIdx="3" presStyleCnt="6"/>
      <dgm:spPr/>
      <dgm:t>
        <a:bodyPr/>
        <a:lstStyle/>
        <a:p>
          <a:endParaRPr lang="en-US"/>
        </a:p>
      </dgm:t>
    </dgm:pt>
    <dgm:pt modelId="{42648505-33E4-47F0-9277-4715F065CB9D}" type="pres">
      <dgm:prSet presAssocID="{C2FEA3E4-BF33-4589-8CF2-01FAEBFF92F0}" presName="node" presStyleLbl="node1" presStyleIdx="4" presStyleCnt="6" custScaleX="156385" custScaleY="238141" custRadScaleRad="126313" custRadScaleInc="24467">
        <dgm:presLayoutVars>
          <dgm:bulletEnabled val="1"/>
        </dgm:presLayoutVars>
      </dgm:prSet>
      <dgm:spPr/>
      <dgm:t>
        <a:bodyPr/>
        <a:lstStyle/>
        <a:p>
          <a:endParaRPr lang="en-US"/>
        </a:p>
      </dgm:t>
    </dgm:pt>
    <dgm:pt modelId="{225CDF0E-C479-4E05-8874-B8DA1CD3BC53}" type="pres">
      <dgm:prSet presAssocID="{C2FEA3E4-BF33-4589-8CF2-01FAEBFF92F0}" presName="spNode" presStyleCnt="0"/>
      <dgm:spPr/>
    </dgm:pt>
    <dgm:pt modelId="{81030C67-E25B-418B-AD78-CB15692BA372}" type="pres">
      <dgm:prSet presAssocID="{EE7E55D0-C5AF-4D0B-B844-3F08C10CEBCF}" presName="sibTrans" presStyleLbl="sibTrans1D1" presStyleIdx="4" presStyleCnt="6"/>
      <dgm:spPr/>
      <dgm:t>
        <a:bodyPr/>
        <a:lstStyle/>
        <a:p>
          <a:endParaRPr lang="en-US"/>
        </a:p>
      </dgm:t>
    </dgm:pt>
    <dgm:pt modelId="{DF820122-21D7-44F8-9C2C-62729CCF6E73}" type="pres">
      <dgm:prSet presAssocID="{5A337D07-07D3-4213-9452-A51E9ACA874F}" presName="node" presStyleLbl="node1" presStyleIdx="5" presStyleCnt="6" custRadScaleRad="131768" custRadScaleInc="-47337">
        <dgm:presLayoutVars>
          <dgm:bulletEnabled val="1"/>
        </dgm:presLayoutVars>
      </dgm:prSet>
      <dgm:spPr/>
      <dgm:t>
        <a:bodyPr/>
        <a:lstStyle/>
        <a:p>
          <a:endParaRPr lang="en-US"/>
        </a:p>
      </dgm:t>
    </dgm:pt>
    <dgm:pt modelId="{3AEA4E94-2935-4907-B3B1-EAD6EDD30DC5}" type="pres">
      <dgm:prSet presAssocID="{5A337D07-07D3-4213-9452-A51E9ACA874F}" presName="spNode" presStyleCnt="0"/>
      <dgm:spPr/>
    </dgm:pt>
    <dgm:pt modelId="{3F04721E-0041-498A-B08D-E9D72E94B5D6}" type="pres">
      <dgm:prSet presAssocID="{E508C9A2-6233-4AF0-8408-1DC61B8DBC08}" presName="sibTrans" presStyleLbl="sibTrans1D1" presStyleIdx="5" presStyleCnt="6"/>
      <dgm:spPr/>
      <dgm:t>
        <a:bodyPr/>
        <a:lstStyle/>
        <a:p>
          <a:endParaRPr lang="en-US"/>
        </a:p>
      </dgm:t>
    </dgm:pt>
  </dgm:ptLst>
  <dgm:cxnLst>
    <dgm:cxn modelId="{D3ED5990-B0BA-4E93-99BE-891D3B5DF6B0}" srcId="{91B762AE-3922-4550-A232-513F1D7E8066}" destId="{5A337D07-07D3-4213-9452-A51E9ACA874F}" srcOrd="5" destOrd="0" parTransId="{E2F6B9D3-4976-4E5A-9DBB-DD8891C25633}" sibTransId="{E508C9A2-6233-4AF0-8408-1DC61B8DBC08}"/>
    <dgm:cxn modelId="{7434F940-AC79-401E-AE90-DA6C9F1C652F}" srcId="{91B762AE-3922-4550-A232-513F1D7E8066}" destId="{144EBFFC-0AB3-44D3-9179-A8DCD733EA2A}" srcOrd="0" destOrd="0" parTransId="{92F7DC31-BFED-4B6D-BFFE-28FDA5C270A4}" sibTransId="{A8F3958C-3D19-419D-923E-8D32C5497E0D}"/>
    <dgm:cxn modelId="{B19412DF-AF02-42B2-9B05-E27F00A55C23}" srcId="{91B762AE-3922-4550-A232-513F1D7E8066}" destId="{C2FEA3E4-BF33-4589-8CF2-01FAEBFF92F0}" srcOrd="4" destOrd="0" parTransId="{23EF5B62-9800-46C2-B8BD-AEA72A993572}" sibTransId="{EE7E55D0-C5AF-4D0B-B844-3F08C10CEBCF}"/>
    <dgm:cxn modelId="{6C301E60-DE38-4444-9A3C-96B46BA4D6A2}" type="presOf" srcId="{ADFB4586-4FAD-4D3D-A29C-B83FE1985BBE}" destId="{4B2CB3C5-C37F-4F03-8FD0-305B5C3C5D21}" srcOrd="0" destOrd="0" presId="urn:microsoft.com/office/officeart/2005/8/layout/cycle6"/>
    <dgm:cxn modelId="{2ECBC62F-F896-47AC-A119-C2FEF1ADFB61}" type="presOf" srcId="{C2FEA3E4-BF33-4589-8CF2-01FAEBFF92F0}" destId="{42648505-33E4-47F0-9277-4715F065CB9D}" srcOrd="0" destOrd="0" presId="urn:microsoft.com/office/officeart/2005/8/layout/cycle6"/>
    <dgm:cxn modelId="{4AF83088-B731-4EA8-96F1-CDD94EBFFC82}" srcId="{91B762AE-3922-4550-A232-513F1D7E8066}" destId="{DA7C2297-62CF-495D-91A7-62F46B5846C9}" srcOrd="3" destOrd="0" parTransId="{F6AB60ED-0669-4C11-89C6-3E5A63CECDA1}" sibTransId="{236576A1-FA6B-467E-9CC9-89A88E96B58F}"/>
    <dgm:cxn modelId="{45394C10-DA37-4473-8720-963878848F61}" srcId="{91B762AE-3922-4550-A232-513F1D7E8066}" destId="{587424EA-E275-47E3-940B-A1C927A01DA9}" srcOrd="2" destOrd="0" parTransId="{480BBC95-EAD4-4D66-B226-189C61B56ADD}" sibTransId="{23783DCA-22B7-4B46-86A4-A14B6E15DD4A}"/>
    <dgm:cxn modelId="{F10F83D0-CBF9-42D2-B552-F2C2DAEF5CFF}" type="presOf" srcId="{144EBFFC-0AB3-44D3-9179-A8DCD733EA2A}" destId="{5AF2D037-2ED0-4870-AB98-D3F5364AA881}" srcOrd="0" destOrd="0" presId="urn:microsoft.com/office/officeart/2005/8/layout/cycle6"/>
    <dgm:cxn modelId="{A0D310B6-04E6-4636-BF43-C0C75A05FD13}" type="presOf" srcId="{91B762AE-3922-4550-A232-513F1D7E8066}" destId="{C5F5A522-2EE7-49BC-86B0-11176C37E3CA}" srcOrd="0" destOrd="0" presId="urn:microsoft.com/office/officeart/2005/8/layout/cycle6"/>
    <dgm:cxn modelId="{97B809A3-A79A-40ED-9D5B-55B8D839562E}" type="presOf" srcId="{23783DCA-22B7-4B46-86A4-A14B6E15DD4A}" destId="{EC7051E9-93B8-47F4-95ED-D550EAB1D066}" srcOrd="0" destOrd="0" presId="urn:microsoft.com/office/officeart/2005/8/layout/cycle6"/>
    <dgm:cxn modelId="{0A127807-53D5-47DD-A0BB-51CCD8299951}" type="presOf" srcId="{A8F3958C-3D19-419D-923E-8D32C5497E0D}" destId="{DACF3343-EBA4-4C09-8D5D-FE9CA29C8E73}" srcOrd="0" destOrd="0" presId="urn:microsoft.com/office/officeart/2005/8/layout/cycle6"/>
    <dgm:cxn modelId="{963531CA-E0A2-4236-B0A9-C514886D42A3}" type="presOf" srcId="{236576A1-FA6B-467E-9CC9-89A88E96B58F}" destId="{95E27B2D-B5AC-478F-AA67-93827EED3C23}" srcOrd="0" destOrd="0" presId="urn:microsoft.com/office/officeart/2005/8/layout/cycle6"/>
    <dgm:cxn modelId="{4BFAE959-AD10-4228-A50C-DF240AF37984}" type="presOf" srcId="{587424EA-E275-47E3-940B-A1C927A01DA9}" destId="{82172D38-6728-48A9-968F-561DFF53FE40}" srcOrd="0" destOrd="0" presId="urn:microsoft.com/office/officeart/2005/8/layout/cycle6"/>
    <dgm:cxn modelId="{DCB51E2E-5E78-4CCE-B180-9A9566FE6577}" type="presOf" srcId="{E508C9A2-6233-4AF0-8408-1DC61B8DBC08}" destId="{3F04721E-0041-498A-B08D-E9D72E94B5D6}" srcOrd="0" destOrd="0" presId="urn:microsoft.com/office/officeart/2005/8/layout/cycle6"/>
    <dgm:cxn modelId="{5FAD8D4A-6705-4F78-A7EE-86C71CF79CD6}" type="presOf" srcId="{F17FE59A-37E4-4D28-984C-C504AA476534}" destId="{AA7E9841-A4BD-4EB8-827F-126BFC5881C4}" srcOrd="0" destOrd="0" presId="urn:microsoft.com/office/officeart/2005/8/layout/cycle6"/>
    <dgm:cxn modelId="{4FF376B3-8930-4946-9EE6-64B4FBD5D9AF}" type="presOf" srcId="{5A337D07-07D3-4213-9452-A51E9ACA874F}" destId="{DF820122-21D7-44F8-9C2C-62729CCF6E73}" srcOrd="0" destOrd="0" presId="urn:microsoft.com/office/officeart/2005/8/layout/cycle6"/>
    <dgm:cxn modelId="{AAAC1DF4-434A-421E-A5B3-C72CC9529DC9}" type="presOf" srcId="{DA7C2297-62CF-495D-91A7-62F46B5846C9}" destId="{32E5C296-C320-4FBD-B280-C27C464CE2F1}" srcOrd="0" destOrd="0" presId="urn:microsoft.com/office/officeart/2005/8/layout/cycle6"/>
    <dgm:cxn modelId="{D4B448F8-B77E-4C5B-82A7-1C1DCC3AE5D5}" type="presOf" srcId="{EE7E55D0-C5AF-4D0B-B844-3F08C10CEBCF}" destId="{81030C67-E25B-418B-AD78-CB15692BA372}" srcOrd="0" destOrd="0" presId="urn:microsoft.com/office/officeart/2005/8/layout/cycle6"/>
    <dgm:cxn modelId="{B5C328B5-129F-4C31-9609-93C1BC75CC29}" srcId="{91B762AE-3922-4550-A232-513F1D7E8066}" destId="{ADFB4586-4FAD-4D3D-A29C-B83FE1985BBE}" srcOrd="1" destOrd="0" parTransId="{35E78691-F5C0-4FC1-91FE-F9D7438D0ECE}" sibTransId="{F17FE59A-37E4-4D28-984C-C504AA476534}"/>
    <dgm:cxn modelId="{89E50525-E270-42A0-8955-98ABD4101BF5}" type="presParOf" srcId="{C5F5A522-2EE7-49BC-86B0-11176C37E3CA}" destId="{5AF2D037-2ED0-4870-AB98-D3F5364AA881}" srcOrd="0" destOrd="0" presId="urn:microsoft.com/office/officeart/2005/8/layout/cycle6"/>
    <dgm:cxn modelId="{B9812BBF-4F8D-4A53-A44D-560E57AC8AF7}" type="presParOf" srcId="{C5F5A522-2EE7-49BC-86B0-11176C37E3CA}" destId="{CDFDCA75-47E3-4A45-9FAC-674EB6EDF723}" srcOrd="1" destOrd="0" presId="urn:microsoft.com/office/officeart/2005/8/layout/cycle6"/>
    <dgm:cxn modelId="{E0AD9B95-2B36-458B-8CEF-31162414DA93}" type="presParOf" srcId="{C5F5A522-2EE7-49BC-86B0-11176C37E3CA}" destId="{DACF3343-EBA4-4C09-8D5D-FE9CA29C8E73}" srcOrd="2" destOrd="0" presId="urn:microsoft.com/office/officeart/2005/8/layout/cycle6"/>
    <dgm:cxn modelId="{45BBEC9E-6DA3-45AA-BD55-34E24AAF7FEC}" type="presParOf" srcId="{C5F5A522-2EE7-49BC-86B0-11176C37E3CA}" destId="{4B2CB3C5-C37F-4F03-8FD0-305B5C3C5D21}" srcOrd="3" destOrd="0" presId="urn:microsoft.com/office/officeart/2005/8/layout/cycle6"/>
    <dgm:cxn modelId="{FBB7BA24-F48D-497A-9C34-130D12747DB4}" type="presParOf" srcId="{C5F5A522-2EE7-49BC-86B0-11176C37E3CA}" destId="{83939606-CBE1-4CA5-ABC9-3F4B2C8689B4}" srcOrd="4" destOrd="0" presId="urn:microsoft.com/office/officeart/2005/8/layout/cycle6"/>
    <dgm:cxn modelId="{3EAB041A-A0C5-490F-AC7C-9EAC743B63E1}" type="presParOf" srcId="{C5F5A522-2EE7-49BC-86B0-11176C37E3CA}" destId="{AA7E9841-A4BD-4EB8-827F-126BFC5881C4}" srcOrd="5" destOrd="0" presId="urn:microsoft.com/office/officeart/2005/8/layout/cycle6"/>
    <dgm:cxn modelId="{5709E0C1-6FBF-4F64-AA82-B004CAEC577A}" type="presParOf" srcId="{C5F5A522-2EE7-49BC-86B0-11176C37E3CA}" destId="{82172D38-6728-48A9-968F-561DFF53FE40}" srcOrd="6" destOrd="0" presId="urn:microsoft.com/office/officeart/2005/8/layout/cycle6"/>
    <dgm:cxn modelId="{5E2039AD-681F-425B-B6B6-2ABB379E86C9}" type="presParOf" srcId="{C5F5A522-2EE7-49BC-86B0-11176C37E3CA}" destId="{8787CD8D-3C5B-4D90-9F13-50944D0A4B34}" srcOrd="7" destOrd="0" presId="urn:microsoft.com/office/officeart/2005/8/layout/cycle6"/>
    <dgm:cxn modelId="{8CCFE953-8AB4-4670-A72D-587DCC53AB23}" type="presParOf" srcId="{C5F5A522-2EE7-49BC-86B0-11176C37E3CA}" destId="{EC7051E9-93B8-47F4-95ED-D550EAB1D066}" srcOrd="8" destOrd="0" presId="urn:microsoft.com/office/officeart/2005/8/layout/cycle6"/>
    <dgm:cxn modelId="{51414D49-8A11-42AF-9DF4-B1B482FED5C4}" type="presParOf" srcId="{C5F5A522-2EE7-49BC-86B0-11176C37E3CA}" destId="{32E5C296-C320-4FBD-B280-C27C464CE2F1}" srcOrd="9" destOrd="0" presId="urn:microsoft.com/office/officeart/2005/8/layout/cycle6"/>
    <dgm:cxn modelId="{910FE9E8-CF43-4A3D-9365-2124DCE19419}" type="presParOf" srcId="{C5F5A522-2EE7-49BC-86B0-11176C37E3CA}" destId="{DD845340-0018-4C31-8A9E-66D8CEC46D7A}" srcOrd="10" destOrd="0" presId="urn:microsoft.com/office/officeart/2005/8/layout/cycle6"/>
    <dgm:cxn modelId="{D67DAB7D-EFE6-4FDD-BACC-7C8671AD54A1}" type="presParOf" srcId="{C5F5A522-2EE7-49BC-86B0-11176C37E3CA}" destId="{95E27B2D-B5AC-478F-AA67-93827EED3C23}" srcOrd="11" destOrd="0" presId="urn:microsoft.com/office/officeart/2005/8/layout/cycle6"/>
    <dgm:cxn modelId="{411BABE7-A04B-43CF-8C3B-F174465B874E}" type="presParOf" srcId="{C5F5A522-2EE7-49BC-86B0-11176C37E3CA}" destId="{42648505-33E4-47F0-9277-4715F065CB9D}" srcOrd="12" destOrd="0" presId="urn:microsoft.com/office/officeart/2005/8/layout/cycle6"/>
    <dgm:cxn modelId="{9F3850D7-7ADF-43BB-80D6-C5C21C1CF2AF}" type="presParOf" srcId="{C5F5A522-2EE7-49BC-86B0-11176C37E3CA}" destId="{225CDF0E-C479-4E05-8874-B8DA1CD3BC53}" srcOrd="13" destOrd="0" presId="urn:microsoft.com/office/officeart/2005/8/layout/cycle6"/>
    <dgm:cxn modelId="{27D5493E-A523-4BC4-94ED-C1F03D1FF882}" type="presParOf" srcId="{C5F5A522-2EE7-49BC-86B0-11176C37E3CA}" destId="{81030C67-E25B-418B-AD78-CB15692BA372}" srcOrd="14" destOrd="0" presId="urn:microsoft.com/office/officeart/2005/8/layout/cycle6"/>
    <dgm:cxn modelId="{FD01FE7C-6EE3-418D-84BA-F3075A669D1B}" type="presParOf" srcId="{C5F5A522-2EE7-49BC-86B0-11176C37E3CA}" destId="{DF820122-21D7-44F8-9C2C-62729CCF6E73}" srcOrd="15" destOrd="0" presId="urn:microsoft.com/office/officeart/2005/8/layout/cycle6"/>
    <dgm:cxn modelId="{B2A2FCD8-64D2-4B72-BD31-84EDCDFBD662}" type="presParOf" srcId="{C5F5A522-2EE7-49BC-86B0-11176C37E3CA}" destId="{3AEA4E94-2935-4907-B3B1-EAD6EDD30DC5}" srcOrd="16" destOrd="0" presId="urn:microsoft.com/office/officeart/2005/8/layout/cycle6"/>
    <dgm:cxn modelId="{C83B617C-0337-476F-B381-F701CCAC9CF2}" type="presParOf" srcId="{C5F5A522-2EE7-49BC-86B0-11176C37E3CA}" destId="{3F04721E-0041-498A-B08D-E9D72E94B5D6}"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F38BC-F7E9-4552-8D8E-45DE10C338DB}" type="doc">
      <dgm:prSet loTypeId="urn:microsoft.com/office/officeart/2005/8/layout/hProcess9" loCatId="process" qsTypeId="urn:microsoft.com/office/officeart/2005/8/quickstyle/simple1" qsCatId="simple" csTypeId="urn:microsoft.com/office/officeart/2005/8/colors/accent1_2" csCatId="accent1" phldr="1"/>
      <dgm:spPr/>
    </dgm:pt>
    <dgm:pt modelId="{9B7F8C2F-40E7-4B97-A117-B8C0B9492F7C}">
      <dgm:prSet phldrT="[Text]" custT="1"/>
      <dgm:spPr/>
      <dgm:t>
        <a:bodyPr/>
        <a:lstStyle/>
        <a:p>
          <a:r>
            <a:rPr lang="en-US" sz="1800" dirty="0" smtClean="0">
              <a:solidFill>
                <a:srgbClr val="FFFF00"/>
              </a:solidFill>
            </a:rPr>
            <a:t>If </a:t>
          </a:r>
          <a:r>
            <a:rPr lang="en-US" sz="1800" dirty="0" smtClean="0"/>
            <a:t>state leaders </a:t>
          </a:r>
          <a:r>
            <a:rPr lang="en-US" sz="1800" dirty="0" smtClean="0">
              <a:solidFill>
                <a:srgbClr val="FFFF00"/>
              </a:solidFill>
            </a:rPr>
            <a:t>allocate</a:t>
          </a:r>
          <a:r>
            <a:rPr lang="en-US" sz="1800" dirty="0" smtClean="0"/>
            <a:t> student growth funds and </a:t>
          </a:r>
          <a:r>
            <a:rPr lang="en-US" sz="1800" dirty="0" smtClean="0">
              <a:solidFill>
                <a:srgbClr val="FFFF00"/>
              </a:solidFill>
            </a:rPr>
            <a:t>provide a viable structure </a:t>
          </a:r>
          <a:r>
            <a:rPr lang="en-US" sz="1800" dirty="0" smtClean="0"/>
            <a:t>for setting, monitoring and evaluating student learning goals…</a:t>
          </a:r>
          <a:endParaRPr lang="en-US" sz="1800" dirty="0"/>
        </a:p>
      </dgm:t>
    </dgm:pt>
    <dgm:pt modelId="{E66AF0CD-782F-4D0B-B547-FFE51A014214}" type="parTrans" cxnId="{BAFDF42A-EBFD-4C29-82C2-C2DBD6C7D4E5}">
      <dgm:prSet/>
      <dgm:spPr/>
      <dgm:t>
        <a:bodyPr/>
        <a:lstStyle/>
        <a:p>
          <a:endParaRPr lang="en-US"/>
        </a:p>
      </dgm:t>
    </dgm:pt>
    <dgm:pt modelId="{38C07F9C-CEEE-4FB4-9E12-946B59EFAF43}" type="sibTrans" cxnId="{BAFDF42A-EBFD-4C29-82C2-C2DBD6C7D4E5}">
      <dgm:prSet/>
      <dgm:spPr/>
      <dgm:t>
        <a:bodyPr/>
        <a:lstStyle/>
        <a:p>
          <a:endParaRPr lang="en-US"/>
        </a:p>
      </dgm:t>
    </dgm:pt>
    <dgm:pt modelId="{07D61C23-8F30-40E4-9E28-B344F909B9CB}">
      <dgm:prSet phldrT="[Text]" custT="1"/>
      <dgm:spPr/>
      <dgm:t>
        <a:bodyPr/>
        <a:lstStyle/>
        <a:p>
          <a:r>
            <a:rPr lang="en-US" sz="1800" dirty="0" smtClean="0"/>
            <a:t>Then teachers and principals will set </a:t>
          </a:r>
          <a:r>
            <a:rPr lang="en-US" sz="1800" dirty="0" smtClean="0">
              <a:solidFill>
                <a:srgbClr val="FFFF00"/>
              </a:solidFill>
            </a:rPr>
            <a:t>meaningful learning targets and monitor growth </a:t>
          </a:r>
          <a:r>
            <a:rPr lang="en-US" sz="1800" dirty="0" smtClean="0"/>
            <a:t>for all students… </a:t>
          </a:r>
        </a:p>
        <a:p>
          <a:r>
            <a:rPr lang="en-US" sz="1800" dirty="0" smtClean="0"/>
            <a:t>(3.1, 6.1,8.1)</a:t>
          </a:r>
          <a:endParaRPr lang="en-US" sz="1800" dirty="0"/>
        </a:p>
      </dgm:t>
    </dgm:pt>
    <dgm:pt modelId="{EB4417C8-D456-450D-B0AF-D6B4C767948E}" type="parTrans" cxnId="{F28CF9F3-4FC0-4DF5-96E6-0F3092C7958B}">
      <dgm:prSet/>
      <dgm:spPr/>
      <dgm:t>
        <a:bodyPr/>
        <a:lstStyle/>
        <a:p>
          <a:endParaRPr lang="en-US"/>
        </a:p>
      </dgm:t>
    </dgm:pt>
    <dgm:pt modelId="{676BC660-7433-45F2-8EE6-2AE58DEA4DCC}" type="sibTrans" cxnId="{F28CF9F3-4FC0-4DF5-96E6-0F3092C7958B}">
      <dgm:prSet/>
      <dgm:spPr/>
      <dgm:t>
        <a:bodyPr/>
        <a:lstStyle/>
        <a:p>
          <a:endParaRPr lang="en-US"/>
        </a:p>
      </dgm:t>
    </dgm:pt>
    <dgm:pt modelId="{A34DAB61-7964-48D4-8613-F7106FE5A197}">
      <dgm:prSet phldrT="[Text]"/>
      <dgm:spPr/>
      <dgm:t>
        <a:bodyPr/>
        <a:lstStyle/>
        <a:p>
          <a:r>
            <a:rPr lang="en-US" dirty="0" smtClean="0"/>
            <a:t>And specific outcomes for students will result in </a:t>
          </a:r>
          <a:r>
            <a:rPr lang="en-US" dirty="0" smtClean="0">
              <a:solidFill>
                <a:srgbClr val="FFFF00"/>
              </a:solidFill>
            </a:rPr>
            <a:t>all students reaching their full learning potential.</a:t>
          </a:r>
        </a:p>
        <a:p>
          <a:r>
            <a:rPr lang="en-US" dirty="0" smtClean="0"/>
            <a:t>(3.2, 6.2)</a:t>
          </a:r>
          <a:endParaRPr lang="en-US" dirty="0"/>
        </a:p>
      </dgm:t>
    </dgm:pt>
    <dgm:pt modelId="{094F5D1E-C112-443A-8E76-FC435E927821}" type="parTrans" cxnId="{A87D8B57-65BF-4021-9387-094ACA9980E3}">
      <dgm:prSet/>
      <dgm:spPr/>
      <dgm:t>
        <a:bodyPr/>
        <a:lstStyle/>
        <a:p>
          <a:endParaRPr lang="en-US"/>
        </a:p>
      </dgm:t>
    </dgm:pt>
    <dgm:pt modelId="{012E368F-ECA5-4846-97BC-4D7B9072D5EC}" type="sibTrans" cxnId="{A87D8B57-65BF-4021-9387-094ACA9980E3}">
      <dgm:prSet/>
      <dgm:spPr/>
      <dgm:t>
        <a:bodyPr/>
        <a:lstStyle/>
        <a:p>
          <a:endParaRPr lang="en-US"/>
        </a:p>
      </dgm:t>
    </dgm:pt>
    <dgm:pt modelId="{28BF450D-58F3-4808-8419-6268708CC54E}">
      <dgm:prSet custT="1"/>
      <dgm:spPr/>
      <dgm:t>
        <a:bodyPr/>
        <a:lstStyle/>
        <a:p>
          <a:r>
            <a:rPr lang="en-US" sz="1800" dirty="0" smtClean="0"/>
            <a:t>Then district leaders will </a:t>
          </a:r>
          <a:r>
            <a:rPr lang="en-US" sz="1800" dirty="0" smtClean="0">
              <a:solidFill>
                <a:srgbClr val="FFFF00"/>
              </a:solidFill>
            </a:rPr>
            <a:t>present a vision for student learning</a:t>
          </a:r>
          <a:r>
            <a:rPr lang="en-US" sz="1800" dirty="0" smtClean="0"/>
            <a:t> that starts with the </a:t>
          </a:r>
          <a:r>
            <a:rPr lang="en-US" sz="1800" dirty="0" smtClean="0">
              <a:solidFill>
                <a:srgbClr val="FFFF00"/>
              </a:solidFill>
            </a:rPr>
            <a:t>students,</a:t>
          </a:r>
          <a:r>
            <a:rPr lang="en-US" sz="1800" dirty="0" smtClean="0"/>
            <a:t> data and standards…</a:t>
          </a:r>
          <a:endParaRPr lang="en-US" sz="1800" dirty="0"/>
        </a:p>
      </dgm:t>
    </dgm:pt>
    <dgm:pt modelId="{26B263A7-B2A6-4D89-BD02-C1EDD433FE40}" type="parTrans" cxnId="{C3A111AD-22F6-468E-BC1A-08A1278138B4}">
      <dgm:prSet/>
      <dgm:spPr/>
      <dgm:t>
        <a:bodyPr/>
        <a:lstStyle/>
        <a:p>
          <a:endParaRPr lang="en-US"/>
        </a:p>
      </dgm:t>
    </dgm:pt>
    <dgm:pt modelId="{AAE06879-CB8F-4565-9120-1077DB040028}" type="sibTrans" cxnId="{C3A111AD-22F6-468E-BC1A-08A1278138B4}">
      <dgm:prSet/>
      <dgm:spPr/>
      <dgm:t>
        <a:bodyPr/>
        <a:lstStyle/>
        <a:p>
          <a:endParaRPr lang="en-US"/>
        </a:p>
      </dgm:t>
    </dgm:pt>
    <dgm:pt modelId="{F5A8CAAC-5529-4A89-976D-642B4895583F}" type="pres">
      <dgm:prSet presAssocID="{73CF38BC-F7E9-4552-8D8E-45DE10C338DB}" presName="CompostProcess" presStyleCnt="0">
        <dgm:presLayoutVars>
          <dgm:dir/>
          <dgm:resizeHandles val="exact"/>
        </dgm:presLayoutVars>
      </dgm:prSet>
      <dgm:spPr/>
    </dgm:pt>
    <dgm:pt modelId="{EC55F489-2C9C-4239-8AEE-81CAA0310947}" type="pres">
      <dgm:prSet presAssocID="{73CF38BC-F7E9-4552-8D8E-45DE10C338DB}" presName="arrow" presStyleLbl="bgShp" presStyleIdx="0" presStyleCnt="1"/>
      <dgm:spPr/>
    </dgm:pt>
    <dgm:pt modelId="{F6AD609C-B4C7-4CD8-95BB-C67E75597B57}" type="pres">
      <dgm:prSet presAssocID="{73CF38BC-F7E9-4552-8D8E-45DE10C338DB}" presName="linearProcess" presStyleCnt="0"/>
      <dgm:spPr/>
    </dgm:pt>
    <dgm:pt modelId="{936AE076-4F57-4E8A-8237-46562252BA3F}" type="pres">
      <dgm:prSet presAssocID="{9B7F8C2F-40E7-4B97-A117-B8C0B9492F7C}" presName="textNode" presStyleLbl="node1" presStyleIdx="0" presStyleCnt="4" custScaleY="141603">
        <dgm:presLayoutVars>
          <dgm:bulletEnabled val="1"/>
        </dgm:presLayoutVars>
      </dgm:prSet>
      <dgm:spPr/>
      <dgm:t>
        <a:bodyPr/>
        <a:lstStyle/>
        <a:p>
          <a:endParaRPr lang="en-US"/>
        </a:p>
      </dgm:t>
    </dgm:pt>
    <dgm:pt modelId="{41DEF2DC-86DA-4724-87F3-58959A172B77}" type="pres">
      <dgm:prSet presAssocID="{38C07F9C-CEEE-4FB4-9E12-946B59EFAF43}" presName="sibTrans" presStyleCnt="0"/>
      <dgm:spPr/>
    </dgm:pt>
    <dgm:pt modelId="{8E61745D-DE9B-4B5B-9BED-AC480BFCE1B8}" type="pres">
      <dgm:prSet presAssocID="{28BF450D-58F3-4808-8419-6268708CC54E}" presName="textNode" presStyleLbl="node1" presStyleIdx="1" presStyleCnt="4" custScaleY="151201">
        <dgm:presLayoutVars>
          <dgm:bulletEnabled val="1"/>
        </dgm:presLayoutVars>
      </dgm:prSet>
      <dgm:spPr/>
      <dgm:t>
        <a:bodyPr/>
        <a:lstStyle/>
        <a:p>
          <a:endParaRPr lang="en-US"/>
        </a:p>
      </dgm:t>
    </dgm:pt>
    <dgm:pt modelId="{92E07B35-F1F5-48C9-A025-A53F57A6D92A}" type="pres">
      <dgm:prSet presAssocID="{AAE06879-CB8F-4565-9120-1077DB040028}" presName="sibTrans" presStyleCnt="0"/>
      <dgm:spPr/>
    </dgm:pt>
    <dgm:pt modelId="{3D19110B-2A49-48E5-ACD9-7CE491F2F6F7}" type="pres">
      <dgm:prSet presAssocID="{07D61C23-8F30-40E4-9E28-B344F909B9CB}" presName="textNode" presStyleLbl="node1" presStyleIdx="2" presStyleCnt="4" custScaleY="141603">
        <dgm:presLayoutVars>
          <dgm:bulletEnabled val="1"/>
        </dgm:presLayoutVars>
      </dgm:prSet>
      <dgm:spPr/>
      <dgm:t>
        <a:bodyPr/>
        <a:lstStyle/>
        <a:p>
          <a:endParaRPr lang="en-US"/>
        </a:p>
      </dgm:t>
    </dgm:pt>
    <dgm:pt modelId="{F6D6D1C3-19CC-41C3-91BE-9AF0213F66AC}" type="pres">
      <dgm:prSet presAssocID="{676BC660-7433-45F2-8EE6-2AE58DEA4DCC}" presName="sibTrans" presStyleCnt="0"/>
      <dgm:spPr/>
    </dgm:pt>
    <dgm:pt modelId="{603AE3ED-BDAC-4832-9D58-9974EF91FFBF}" type="pres">
      <dgm:prSet presAssocID="{A34DAB61-7964-48D4-8613-F7106FE5A197}" presName="textNode" presStyleLbl="node1" presStyleIdx="3" presStyleCnt="4" custScaleY="141603">
        <dgm:presLayoutVars>
          <dgm:bulletEnabled val="1"/>
        </dgm:presLayoutVars>
      </dgm:prSet>
      <dgm:spPr/>
      <dgm:t>
        <a:bodyPr/>
        <a:lstStyle/>
        <a:p>
          <a:endParaRPr lang="en-US"/>
        </a:p>
      </dgm:t>
    </dgm:pt>
  </dgm:ptLst>
  <dgm:cxnLst>
    <dgm:cxn modelId="{181FD89D-FB4E-4F66-9BBD-AE75B0C7FF0C}" type="presOf" srcId="{73CF38BC-F7E9-4552-8D8E-45DE10C338DB}" destId="{F5A8CAAC-5529-4A89-976D-642B4895583F}" srcOrd="0" destOrd="0" presId="urn:microsoft.com/office/officeart/2005/8/layout/hProcess9"/>
    <dgm:cxn modelId="{F28CF9F3-4FC0-4DF5-96E6-0F3092C7958B}" srcId="{73CF38BC-F7E9-4552-8D8E-45DE10C338DB}" destId="{07D61C23-8F30-40E4-9E28-B344F909B9CB}" srcOrd="2" destOrd="0" parTransId="{EB4417C8-D456-450D-B0AF-D6B4C767948E}" sibTransId="{676BC660-7433-45F2-8EE6-2AE58DEA4DCC}"/>
    <dgm:cxn modelId="{33D28B9E-96C3-4B6B-A2A5-8C803E55F091}" type="presOf" srcId="{07D61C23-8F30-40E4-9E28-B344F909B9CB}" destId="{3D19110B-2A49-48E5-ACD9-7CE491F2F6F7}" srcOrd="0" destOrd="0" presId="urn:microsoft.com/office/officeart/2005/8/layout/hProcess9"/>
    <dgm:cxn modelId="{BAFDF42A-EBFD-4C29-82C2-C2DBD6C7D4E5}" srcId="{73CF38BC-F7E9-4552-8D8E-45DE10C338DB}" destId="{9B7F8C2F-40E7-4B97-A117-B8C0B9492F7C}" srcOrd="0" destOrd="0" parTransId="{E66AF0CD-782F-4D0B-B547-FFE51A014214}" sibTransId="{38C07F9C-CEEE-4FB4-9E12-946B59EFAF43}"/>
    <dgm:cxn modelId="{5837F68F-E12F-449E-9E80-F2B391861EBE}" type="presOf" srcId="{28BF450D-58F3-4808-8419-6268708CC54E}" destId="{8E61745D-DE9B-4B5B-9BED-AC480BFCE1B8}" srcOrd="0" destOrd="0" presId="urn:microsoft.com/office/officeart/2005/8/layout/hProcess9"/>
    <dgm:cxn modelId="{79F76653-BC05-42C2-B71F-C20CE79A742B}" type="presOf" srcId="{9B7F8C2F-40E7-4B97-A117-B8C0B9492F7C}" destId="{936AE076-4F57-4E8A-8237-46562252BA3F}" srcOrd="0" destOrd="0" presId="urn:microsoft.com/office/officeart/2005/8/layout/hProcess9"/>
    <dgm:cxn modelId="{C3C6D061-964E-408C-A244-2511D13F016A}" type="presOf" srcId="{A34DAB61-7964-48D4-8613-F7106FE5A197}" destId="{603AE3ED-BDAC-4832-9D58-9974EF91FFBF}" srcOrd="0" destOrd="0" presId="urn:microsoft.com/office/officeart/2005/8/layout/hProcess9"/>
    <dgm:cxn modelId="{C3A111AD-22F6-468E-BC1A-08A1278138B4}" srcId="{73CF38BC-F7E9-4552-8D8E-45DE10C338DB}" destId="{28BF450D-58F3-4808-8419-6268708CC54E}" srcOrd="1" destOrd="0" parTransId="{26B263A7-B2A6-4D89-BD02-C1EDD433FE40}" sibTransId="{AAE06879-CB8F-4565-9120-1077DB040028}"/>
    <dgm:cxn modelId="{A87D8B57-65BF-4021-9387-094ACA9980E3}" srcId="{73CF38BC-F7E9-4552-8D8E-45DE10C338DB}" destId="{A34DAB61-7964-48D4-8613-F7106FE5A197}" srcOrd="3" destOrd="0" parTransId="{094F5D1E-C112-443A-8E76-FC435E927821}" sibTransId="{012E368F-ECA5-4846-97BC-4D7B9072D5EC}"/>
    <dgm:cxn modelId="{E1AC6FF6-A57F-426C-AF9E-3A5998FFA944}" type="presParOf" srcId="{F5A8CAAC-5529-4A89-976D-642B4895583F}" destId="{EC55F489-2C9C-4239-8AEE-81CAA0310947}" srcOrd="0" destOrd="0" presId="urn:microsoft.com/office/officeart/2005/8/layout/hProcess9"/>
    <dgm:cxn modelId="{6FE964D9-1A44-40D9-8BAF-7A5E702D3D3A}" type="presParOf" srcId="{F5A8CAAC-5529-4A89-976D-642B4895583F}" destId="{F6AD609C-B4C7-4CD8-95BB-C67E75597B57}" srcOrd="1" destOrd="0" presId="urn:microsoft.com/office/officeart/2005/8/layout/hProcess9"/>
    <dgm:cxn modelId="{F015EE7A-C8B0-4DB6-BAF8-3CA67AC966A3}" type="presParOf" srcId="{F6AD609C-B4C7-4CD8-95BB-C67E75597B57}" destId="{936AE076-4F57-4E8A-8237-46562252BA3F}" srcOrd="0" destOrd="0" presId="urn:microsoft.com/office/officeart/2005/8/layout/hProcess9"/>
    <dgm:cxn modelId="{0F94D52B-325E-4DEB-90C6-C9AD73C5FD90}" type="presParOf" srcId="{F6AD609C-B4C7-4CD8-95BB-C67E75597B57}" destId="{41DEF2DC-86DA-4724-87F3-58959A172B77}" srcOrd="1" destOrd="0" presId="urn:microsoft.com/office/officeart/2005/8/layout/hProcess9"/>
    <dgm:cxn modelId="{8EFEDDEB-ADA8-4952-BF26-6F40E88C9BEC}" type="presParOf" srcId="{F6AD609C-B4C7-4CD8-95BB-C67E75597B57}" destId="{8E61745D-DE9B-4B5B-9BED-AC480BFCE1B8}" srcOrd="2" destOrd="0" presId="urn:microsoft.com/office/officeart/2005/8/layout/hProcess9"/>
    <dgm:cxn modelId="{F16F3BB9-10E8-4F6C-A5F4-7F3199B9F106}" type="presParOf" srcId="{F6AD609C-B4C7-4CD8-95BB-C67E75597B57}" destId="{92E07B35-F1F5-48C9-A025-A53F57A6D92A}" srcOrd="3" destOrd="0" presId="urn:microsoft.com/office/officeart/2005/8/layout/hProcess9"/>
    <dgm:cxn modelId="{787211D9-26AE-424B-B2F4-41D7A7553C8D}" type="presParOf" srcId="{F6AD609C-B4C7-4CD8-95BB-C67E75597B57}" destId="{3D19110B-2A49-48E5-ACD9-7CE491F2F6F7}" srcOrd="4" destOrd="0" presId="urn:microsoft.com/office/officeart/2005/8/layout/hProcess9"/>
    <dgm:cxn modelId="{69BB43A9-000B-4A07-952E-573CA4BE1D8F}" type="presParOf" srcId="{F6AD609C-B4C7-4CD8-95BB-C67E75597B57}" destId="{F6D6D1C3-19CC-41C3-91BE-9AF0213F66AC}" srcOrd="5" destOrd="0" presId="urn:microsoft.com/office/officeart/2005/8/layout/hProcess9"/>
    <dgm:cxn modelId="{79246EDD-575D-4A3B-A1FD-8C00220C7819}" type="presParOf" srcId="{F6AD609C-B4C7-4CD8-95BB-C67E75597B57}" destId="{603AE3ED-BDAC-4832-9D58-9974EF91FFB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A5B177-942B-F44C-9B7F-EB847747A8DD}" type="doc">
      <dgm:prSet loTypeId="urn:microsoft.com/office/officeart/2005/8/layout/pyramid1" loCatId="pyramid" qsTypeId="urn:microsoft.com/office/officeart/2005/8/quickstyle/simple4" qsCatId="simple" csTypeId="urn:microsoft.com/office/officeart/2005/8/colors/accent1_2" csCatId="accent1" phldr="1"/>
      <dgm:spPr/>
    </dgm:pt>
    <dgm:pt modelId="{6AFBC1A9-24B5-0649-AA53-0985430F863C}">
      <dgm:prSet phldrT="[Text]" custT="1">
        <dgm:style>
          <a:lnRef idx="2">
            <a:schemeClr val="accent1"/>
          </a:lnRef>
          <a:fillRef idx="1">
            <a:schemeClr val="lt1"/>
          </a:fillRef>
          <a:effectRef idx="0">
            <a:schemeClr val="accent1"/>
          </a:effectRef>
          <a:fontRef idx="minor">
            <a:schemeClr val="dk1"/>
          </a:fontRef>
        </dgm:style>
      </dgm:prSet>
      <dgm:spPr/>
      <dgm:t>
        <a:bodyPr/>
        <a:lstStyle/>
        <a:p>
          <a:endParaRPr lang="en-US" sz="1100" dirty="0" smtClean="0"/>
        </a:p>
        <a:p>
          <a:endParaRPr lang="en-US" sz="1100" dirty="0" smtClean="0">
            <a:solidFill>
              <a:srgbClr val="000000"/>
            </a:solidFill>
          </a:endParaRPr>
        </a:p>
        <a:p>
          <a:endParaRPr lang="en-US" sz="2000" dirty="0" smtClean="0">
            <a:solidFill>
              <a:srgbClr val="000000"/>
            </a:solidFill>
          </a:endParaRPr>
        </a:p>
        <a:p>
          <a:r>
            <a:rPr lang="en-US" sz="2000" dirty="0" smtClean="0">
              <a:solidFill>
                <a:srgbClr val="000000"/>
              </a:solidFill>
            </a:rPr>
            <a:t>Formal Tests in </a:t>
          </a:r>
        </a:p>
        <a:p>
          <a:r>
            <a:rPr lang="en-US" sz="2000" dirty="0" smtClean="0">
              <a:solidFill>
                <a:srgbClr val="000000"/>
              </a:solidFill>
            </a:rPr>
            <a:t>Core Subjects Only</a:t>
          </a:r>
          <a:endParaRPr lang="en-US" sz="2000" dirty="0">
            <a:solidFill>
              <a:srgbClr val="000000"/>
            </a:solidFill>
          </a:endParaRPr>
        </a:p>
      </dgm:t>
    </dgm:pt>
    <dgm:pt modelId="{2433C74C-B5EE-0042-B5A1-A76860C164C6}" type="parTrans" cxnId="{DBDADDB6-5834-A64D-9DE3-99657C30227D}">
      <dgm:prSet/>
      <dgm:spPr/>
      <dgm:t>
        <a:bodyPr/>
        <a:lstStyle/>
        <a:p>
          <a:endParaRPr lang="en-US"/>
        </a:p>
      </dgm:t>
    </dgm:pt>
    <dgm:pt modelId="{98BE3CED-24EF-7E43-8449-7ECCB5DA8F5C}" type="sibTrans" cxnId="{DBDADDB6-5834-A64D-9DE3-99657C30227D}">
      <dgm:prSet/>
      <dgm:spPr/>
      <dgm:t>
        <a:bodyPr/>
        <a:lstStyle/>
        <a:p>
          <a:endParaRPr lang="en-US"/>
        </a:p>
      </dgm:t>
    </dgm:pt>
    <dgm:pt modelId="{F7BD7E9C-45BC-9C47-8AEC-67C2E33F3FB9}">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800" dirty="0" smtClean="0">
              <a:solidFill>
                <a:srgbClr val="000000"/>
              </a:solidFill>
            </a:rPr>
            <a:t>Knowledge and Learning that can be Measured</a:t>
          </a:r>
          <a:endParaRPr lang="en-US" sz="2800" dirty="0">
            <a:solidFill>
              <a:srgbClr val="000000"/>
            </a:solidFill>
          </a:endParaRPr>
        </a:p>
      </dgm:t>
    </dgm:pt>
    <dgm:pt modelId="{1A1D8E6B-61CF-374F-B9F1-39ED36E47FA9}" type="parTrans" cxnId="{FF5A7B44-D006-804F-8FC8-981255A10184}">
      <dgm:prSet/>
      <dgm:spPr/>
      <dgm:t>
        <a:bodyPr/>
        <a:lstStyle/>
        <a:p>
          <a:endParaRPr lang="en-US"/>
        </a:p>
      </dgm:t>
    </dgm:pt>
    <dgm:pt modelId="{E6611EA8-986E-7F42-B592-058FE92CD6B3}" type="sibTrans" cxnId="{FF5A7B44-D006-804F-8FC8-981255A10184}">
      <dgm:prSet/>
      <dgm:spPr/>
      <dgm:t>
        <a:bodyPr/>
        <a:lstStyle/>
        <a:p>
          <a:endParaRPr lang="en-US"/>
        </a:p>
      </dgm:t>
    </dgm:pt>
    <dgm:pt modelId="{D0D97BD6-3DB9-8F40-8D75-61DE21378C6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800" dirty="0" smtClean="0">
              <a:solidFill>
                <a:srgbClr val="000000"/>
              </a:solidFill>
            </a:rPr>
            <a:t>All Classroom Learning</a:t>
          </a:r>
          <a:endParaRPr lang="en-US" sz="4800" dirty="0">
            <a:solidFill>
              <a:srgbClr val="000000"/>
            </a:solidFill>
          </a:endParaRPr>
        </a:p>
      </dgm:t>
    </dgm:pt>
    <dgm:pt modelId="{AB8B429B-C7F1-2F4E-8CA2-EF92145667F0}" type="parTrans" cxnId="{145F4CC2-CB4D-FC4A-8BAD-0A75C062EAAC}">
      <dgm:prSet/>
      <dgm:spPr/>
      <dgm:t>
        <a:bodyPr/>
        <a:lstStyle/>
        <a:p>
          <a:endParaRPr lang="en-US"/>
        </a:p>
      </dgm:t>
    </dgm:pt>
    <dgm:pt modelId="{9C59D38E-781C-0B42-9E48-89D9504EEEF1}" type="sibTrans" cxnId="{145F4CC2-CB4D-FC4A-8BAD-0A75C062EAAC}">
      <dgm:prSet/>
      <dgm:spPr/>
      <dgm:t>
        <a:bodyPr/>
        <a:lstStyle/>
        <a:p>
          <a:endParaRPr lang="en-US"/>
        </a:p>
      </dgm:t>
    </dgm:pt>
    <dgm:pt modelId="{98153A6C-27A4-4546-9A01-C10F6A480BD5}" type="pres">
      <dgm:prSet presAssocID="{B0A5B177-942B-F44C-9B7F-EB847747A8DD}" presName="Name0" presStyleCnt="0">
        <dgm:presLayoutVars>
          <dgm:dir/>
          <dgm:animLvl val="lvl"/>
          <dgm:resizeHandles val="exact"/>
        </dgm:presLayoutVars>
      </dgm:prSet>
      <dgm:spPr/>
    </dgm:pt>
    <dgm:pt modelId="{895A3F48-F17D-A847-A076-7E3431FBEDA9}" type="pres">
      <dgm:prSet presAssocID="{6AFBC1A9-24B5-0649-AA53-0985430F863C}" presName="Name8" presStyleCnt="0"/>
      <dgm:spPr/>
    </dgm:pt>
    <dgm:pt modelId="{D166CE4E-DEED-DB41-8D80-3974A1857CEC}" type="pres">
      <dgm:prSet presAssocID="{6AFBC1A9-24B5-0649-AA53-0985430F863C}" presName="level" presStyleLbl="node1" presStyleIdx="0" presStyleCnt="3" custLinFactNeighborY="-1515">
        <dgm:presLayoutVars>
          <dgm:chMax val="1"/>
          <dgm:bulletEnabled val="1"/>
        </dgm:presLayoutVars>
      </dgm:prSet>
      <dgm:spPr/>
      <dgm:t>
        <a:bodyPr/>
        <a:lstStyle/>
        <a:p>
          <a:endParaRPr lang="en-US"/>
        </a:p>
      </dgm:t>
    </dgm:pt>
    <dgm:pt modelId="{A922808B-06FE-4D45-8C16-73310FE0E36C}" type="pres">
      <dgm:prSet presAssocID="{6AFBC1A9-24B5-0649-AA53-0985430F863C}" presName="levelTx" presStyleLbl="revTx" presStyleIdx="0" presStyleCnt="0">
        <dgm:presLayoutVars>
          <dgm:chMax val="1"/>
          <dgm:bulletEnabled val="1"/>
        </dgm:presLayoutVars>
      </dgm:prSet>
      <dgm:spPr/>
      <dgm:t>
        <a:bodyPr/>
        <a:lstStyle/>
        <a:p>
          <a:endParaRPr lang="en-US"/>
        </a:p>
      </dgm:t>
    </dgm:pt>
    <dgm:pt modelId="{84989E61-07E1-B842-B7BD-F8328D56F519}" type="pres">
      <dgm:prSet presAssocID="{F7BD7E9C-45BC-9C47-8AEC-67C2E33F3FB9}" presName="Name8" presStyleCnt="0"/>
      <dgm:spPr/>
    </dgm:pt>
    <dgm:pt modelId="{6BC616C8-690A-344D-869F-705331E97DF5}" type="pres">
      <dgm:prSet presAssocID="{F7BD7E9C-45BC-9C47-8AEC-67C2E33F3FB9}" presName="level" presStyleLbl="node1" presStyleIdx="1" presStyleCnt="3">
        <dgm:presLayoutVars>
          <dgm:chMax val="1"/>
          <dgm:bulletEnabled val="1"/>
        </dgm:presLayoutVars>
      </dgm:prSet>
      <dgm:spPr/>
      <dgm:t>
        <a:bodyPr/>
        <a:lstStyle/>
        <a:p>
          <a:endParaRPr lang="en-US"/>
        </a:p>
      </dgm:t>
    </dgm:pt>
    <dgm:pt modelId="{34951D08-E1CD-A043-970E-623A59A355AA}" type="pres">
      <dgm:prSet presAssocID="{F7BD7E9C-45BC-9C47-8AEC-67C2E33F3FB9}" presName="levelTx" presStyleLbl="revTx" presStyleIdx="0" presStyleCnt="0">
        <dgm:presLayoutVars>
          <dgm:chMax val="1"/>
          <dgm:bulletEnabled val="1"/>
        </dgm:presLayoutVars>
      </dgm:prSet>
      <dgm:spPr/>
      <dgm:t>
        <a:bodyPr/>
        <a:lstStyle/>
        <a:p>
          <a:endParaRPr lang="en-US"/>
        </a:p>
      </dgm:t>
    </dgm:pt>
    <dgm:pt modelId="{8609F026-5036-7344-84D5-9AA2E461927E}" type="pres">
      <dgm:prSet presAssocID="{D0D97BD6-3DB9-8F40-8D75-61DE21378C6A}" presName="Name8" presStyleCnt="0"/>
      <dgm:spPr/>
    </dgm:pt>
    <dgm:pt modelId="{CCD3EFC1-38FE-E24E-9FFD-2CE56283901C}" type="pres">
      <dgm:prSet presAssocID="{D0D97BD6-3DB9-8F40-8D75-61DE21378C6A}" presName="level" presStyleLbl="node1" presStyleIdx="2" presStyleCnt="3" custLinFactNeighborX="-518" custLinFactNeighborY="33840">
        <dgm:presLayoutVars>
          <dgm:chMax val="1"/>
          <dgm:bulletEnabled val="1"/>
        </dgm:presLayoutVars>
      </dgm:prSet>
      <dgm:spPr/>
      <dgm:t>
        <a:bodyPr/>
        <a:lstStyle/>
        <a:p>
          <a:endParaRPr lang="en-US"/>
        </a:p>
      </dgm:t>
    </dgm:pt>
    <dgm:pt modelId="{A24F9DC9-70A0-C94D-A72A-1FBA1FA59998}" type="pres">
      <dgm:prSet presAssocID="{D0D97BD6-3DB9-8F40-8D75-61DE21378C6A}" presName="levelTx" presStyleLbl="revTx" presStyleIdx="0" presStyleCnt="0">
        <dgm:presLayoutVars>
          <dgm:chMax val="1"/>
          <dgm:bulletEnabled val="1"/>
        </dgm:presLayoutVars>
      </dgm:prSet>
      <dgm:spPr/>
      <dgm:t>
        <a:bodyPr/>
        <a:lstStyle/>
        <a:p>
          <a:endParaRPr lang="en-US"/>
        </a:p>
      </dgm:t>
    </dgm:pt>
  </dgm:ptLst>
  <dgm:cxnLst>
    <dgm:cxn modelId="{FD956680-B54D-4EEA-A8A5-EFE7C4CDC62A}" type="presOf" srcId="{D0D97BD6-3DB9-8F40-8D75-61DE21378C6A}" destId="{CCD3EFC1-38FE-E24E-9FFD-2CE56283901C}" srcOrd="0" destOrd="0" presId="urn:microsoft.com/office/officeart/2005/8/layout/pyramid1"/>
    <dgm:cxn modelId="{C151F3A0-393D-4AEC-8792-1C36682708F3}" type="presOf" srcId="{F7BD7E9C-45BC-9C47-8AEC-67C2E33F3FB9}" destId="{6BC616C8-690A-344D-869F-705331E97DF5}" srcOrd="0" destOrd="0" presId="urn:microsoft.com/office/officeart/2005/8/layout/pyramid1"/>
    <dgm:cxn modelId="{145F4CC2-CB4D-FC4A-8BAD-0A75C062EAAC}" srcId="{B0A5B177-942B-F44C-9B7F-EB847747A8DD}" destId="{D0D97BD6-3DB9-8F40-8D75-61DE21378C6A}" srcOrd="2" destOrd="0" parTransId="{AB8B429B-C7F1-2F4E-8CA2-EF92145667F0}" sibTransId="{9C59D38E-781C-0B42-9E48-89D9504EEEF1}"/>
    <dgm:cxn modelId="{F572BA7B-9331-47DC-8CF2-00827298D246}" type="presOf" srcId="{F7BD7E9C-45BC-9C47-8AEC-67C2E33F3FB9}" destId="{34951D08-E1CD-A043-970E-623A59A355AA}" srcOrd="1" destOrd="0" presId="urn:microsoft.com/office/officeart/2005/8/layout/pyramid1"/>
    <dgm:cxn modelId="{EA27A19F-9223-47DD-86C1-FBE4055660A1}" type="presOf" srcId="{6AFBC1A9-24B5-0649-AA53-0985430F863C}" destId="{D166CE4E-DEED-DB41-8D80-3974A1857CEC}" srcOrd="0" destOrd="0" presId="urn:microsoft.com/office/officeart/2005/8/layout/pyramid1"/>
    <dgm:cxn modelId="{C64D8A3F-67DB-4E42-9327-4EE989C0BF60}" type="presOf" srcId="{D0D97BD6-3DB9-8F40-8D75-61DE21378C6A}" destId="{A24F9DC9-70A0-C94D-A72A-1FBA1FA59998}" srcOrd="1" destOrd="0" presId="urn:microsoft.com/office/officeart/2005/8/layout/pyramid1"/>
    <dgm:cxn modelId="{DBDADDB6-5834-A64D-9DE3-99657C30227D}" srcId="{B0A5B177-942B-F44C-9B7F-EB847747A8DD}" destId="{6AFBC1A9-24B5-0649-AA53-0985430F863C}" srcOrd="0" destOrd="0" parTransId="{2433C74C-B5EE-0042-B5A1-A76860C164C6}" sibTransId="{98BE3CED-24EF-7E43-8449-7ECCB5DA8F5C}"/>
    <dgm:cxn modelId="{70B5C06F-D4A3-44E3-96AF-7F7F9B97E12F}" type="presOf" srcId="{6AFBC1A9-24B5-0649-AA53-0985430F863C}" destId="{A922808B-06FE-4D45-8C16-73310FE0E36C}" srcOrd="1" destOrd="0" presId="urn:microsoft.com/office/officeart/2005/8/layout/pyramid1"/>
    <dgm:cxn modelId="{FF5A7B44-D006-804F-8FC8-981255A10184}" srcId="{B0A5B177-942B-F44C-9B7F-EB847747A8DD}" destId="{F7BD7E9C-45BC-9C47-8AEC-67C2E33F3FB9}" srcOrd="1" destOrd="0" parTransId="{1A1D8E6B-61CF-374F-B9F1-39ED36E47FA9}" sibTransId="{E6611EA8-986E-7F42-B592-058FE92CD6B3}"/>
    <dgm:cxn modelId="{669F17B2-A217-4B01-96B7-53CF732B5425}" type="presOf" srcId="{B0A5B177-942B-F44C-9B7F-EB847747A8DD}" destId="{98153A6C-27A4-4546-9A01-C10F6A480BD5}" srcOrd="0" destOrd="0" presId="urn:microsoft.com/office/officeart/2005/8/layout/pyramid1"/>
    <dgm:cxn modelId="{C43B24A3-95EC-4CE9-B937-5A1FCA3DF227}" type="presParOf" srcId="{98153A6C-27A4-4546-9A01-C10F6A480BD5}" destId="{895A3F48-F17D-A847-A076-7E3431FBEDA9}" srcOrd="0" destOrd="0" presId="urn:microsoft.com/office/officeart/2005/8/layout/pyramid1"/>
    <dgm:cxn modelId="{2F583FA0-64E0-40FA-9933-A8D7467381EB}" type="presParOf" srcId="{895A3F48-F17D-A847-A076-7E3431FBEDA9}" destId="{D166CE4E-DEED-DB41-8D80-3974A1857CEC}" srcOrd="0" destOrd="0" presId="urn:microsoft.com/office/officeart/2005/8/layout/pyramid1"/>
    <dgm:cxn modelId="{5ABEC3DF-0E5D-4A1F-9B0C-F2368A90A28D}" type="presParOf" srcId="{895A3F48-F17D-A847-A076-7E3431FBEDA9}" destId="{A922808B-06FE-4D45-8C16-73310FE0E36C}" srcOrd="1" destOrd="0" presId="urn:microsoft.com/office/officeart/2005/8/layout/pyramid1"/>
    <dgm:cxn modelId="{1F1D567B-6D3C-45D7-A4F6-7AEE3551C4DA}" type="presParOf" srcId="{98153A6C-27A4-4546-9A01-C10F6A480BD5}" destId="{84989E61-07E1-B842-B7BD-F8328D56F519}" srcOrd="1" destOrd="0" presId="urn:microsoft.com/office/officeart/2005/8/layout/pyramid1"/>
    <dgm:cxn modelId="{CE8BD110-BEE1-44A6-893D-5B93AE4AE6C6}" type="presParOf" srcId="{84989E61-07E1-B842-B7BD-F8328D56F519}" destId="{6BC616C8-690A-344D-869F-705331E97DF5}" srcOrd="0" destOrd="0" presId="urn:microsoft.com/office/officeart/2005/8/layout/pyramid1"/>
    <dgm:cxn modelId="{6059CCBE-F5CB-4A4D-991E-CD37C5E93900}" type="presParOf" srcId="{84989E61-07E1-B842-B7BD-F8328D56F519}" destId="{34951D08-E1CD-A043-970E-623A59A355AA}" srcOrd="1" destOrd="0" presId="urn:microsoft.com/office/officeart/2005/8/layout/pyramid1"/>
    <dgm:cxn modelId="{C5236C2E-E104-4A0C-A43F-E8BA39F410EB}" type="presParOf" srcId="{98153A6C-27A4-4546-9A01-C10F6A480BD5}" destId="{8609F026-5036-7344-84D5-9AA2E461927E}" srcOrd="2" destOrd="0" presId="urn:microsoft.com/office/officeart/2005/8/layout/pyramid1"/>
    <dgm:cxn modelId="{347CEE48-D51F-4A08-9F1C-7CA5DCF9ACB1}" type="presParOf" srcId="{8609F026-5036-7344-84D5-9AA2E461927E}" destId="{CCD3EFC1-38FE-E24E-9FFD-2CE56283901C}" srcOrd="0" destOrd="0" presId="urn:microsoft.com/office/officeart/2005/8/layout/pyramid1"/>
    <dgm:cxn modelId="{59E70008-CE16-4DD2-9807-D34384396E78}" type="presParOf" srcId="{8609F026-5036-7344-84D5-9AA2E461927E}" destId="{A24F9DC9-70A0-C94D-A72A-1FBA1FA5999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5CFA72-1F65-4068-B694-8EF6F8E9E845}" type="doc">
      <dgm:prSet loTypeId="urn:microsoft.com/office/officeart/2005/8/layout/pyramid1" loCatId="pyramid" qsTypeId="urn:microsoft.com/office/officeart/2005/8/quickstyle/simple1" qsCatId="simple" csTypeId="urn:microsoft.com/office/officeart/2005/8/colors/accent1_2" csCatId="accent1" phldr="1"/>
      <dgm:spPr/>
    </dgm:pt>
    <dgm:pt modelId="{54FDA4F6-98D0-46E5-BED0-84A10CB1C9A6}">
      <dgm:prSet phldrT="[Text]" custT="1"/>
      <dgm:spPr/>
      <dgm:t>
        <a:bodyPr/>
        <a:lstStyle/>
        <a:p>
          <a:endParaRPr lang="en-US" sz="1100" dirty="0"/>
        </a:p>
      </dgm:t>
    </dgm:pt>
    <dgm:pt modelId="{CFB9C9BA-6409-433D-B1F5-845616C56B8F}" type="parTrans" cxnId="{423000BC-B82F-4725-89D4-AD6CE4DF1678}">
      <dgm:prSet/>
      <dgm:spPr/>
      <dgm:t>
        <a:bodyPr/>
        <a:lstStyle/>
        <a:p>
          <a:endParaRPr lang="en-US"/>
        </a:p>
      </dgm:t>
    </dgm:pt>
    <dgm:pt modelId="{779FB808-D293-4026-A548-4DB4058DBD0B}" type="sibTrans" cxnId="{423000BC-B82F-4725-89D4-AD6CE4DF1678}">
      <dgm:prSet/>
      <dgm:spPr/>
      <dgm:t>
        <a:bodyPr/>
        <a:lstStyle/>
        <a:p>
          <a:endParaRPr lang="en-US"/>
        </a:p>
      </dgm:t>
    </dgm:pt>
    <dgm:pt modelId="{D15A49D0-2EC2-4AAF-BC46-18421015327B}">
      <dgm:prSet custT="1"/>
      <dgm:spPr/>
      <dgm:t>
        <a:bodyPr/>
        <a:lstStyle/>
        <a:p>
          <a:endParaRPr lang="en-US" sz="1000" dirty="0"/>
        </a:p>
      </dgm:t>
    </dgm:pt>
    <dgm:pt modelId="{F99F7CCC-DAA5-4FE7-8FF9-7792F826CE25}" type="parTrans" cxnId="{D89DFCB6-1889-40DE-AA3C-4E9DCFB201B2}">
      <dgm:prSet/>
      <dgm:spPr/>
      <dgm:t>
        <a:bodyPr/>
        <a:lstStyle/>
        <a:p>
          <a:endParaRPr lang="en-US"/>
        </a:p>
      </dgm:t>
    </dgm:pt>
    <dgm:pt modelId="{B4B81DDD-A246-4E9F-96D3-70D3ED6E1471}" type="sibTrans" cxnId="{D89DFCB6-1889-40DE-AA3C-4E9DCFB201B2}">
      <dgm:prSet/>
      <dgm:spPr/>
      <dgm:t>
        <a:bodyPr/>
        <a:lstStyle/>
        <a:p>
          <a:endParaRPr lang="en-US"/>
        </a:p>
      </dgm:t>
    </dgm:pt>
    <dgm:pt modelId="{A94996A0-F404-4A34-B1CB-47AD0F39F85F}">
      <dgm:prSet custT="1"/>
      <dgm:spPr/>
      <dgm:t>
        <a:bodyPr/>
        <a:lstStyle/>
        <a:p>
          <a:endParaRPr lang="en-US" sz="900" dirty="0"/>
        </a:p>
      </dgm:t>
    </dgm:pt>
    <dgm:pt modelId="{9592EBA4-77C4-451A-AD96-A8E7620032D8}" type="parTrans" cxnId="{55280F7F-6028-4FBB-9F3D-EFDB6CA9F0AE}">
      <dgm:prSet/>
      <dgm:spPr/>
      <dgm:t>
        <a:bodyPr/>
        <a:lstStyle/>
        <a:p>
          <a:endParaRPr lang="en-US"/>
        </a:p>
      </dgm:t>
    </dgm:pt>
    <dgm:pt modelId="{7D57EE8C-8EC7-4E81-B654-0798B966141D}" type="sibTrans" cxnId="{55280F7F-6028-4FBB-9F3D-EFDB6CA9F0AE}">
      <dgm:prSet/>
      <dgm:spPr/>
      <dgm:t>
        <a:bodyPr/>
        <a:lstStyle/>
        <a:p>
          <a:endParaRPr lang="en-US"/>
        </a:p>
      </dgm:t>
    </dgm:pt>
    <dgm:pt modelId="{4D3B52B3-7587-43FC-B8C1-55A89866E0C2}">
      <dgm:prSet custT="1"/>
      <dgm:spPr/>
      <dgm:t>
        <a:bodyPr/>
        <a:lstStyle/>
        <a:p>
          <a:endParaRPr lang="en-US" sz="800" dirty="0"/>
        </a:p>
      </dgm:t>
    </dgm:pt>
    <dgm:pt modelId="{79F47692-3A1C-433A-808A-A9CF42DFCB7B}" type="parTrans" cxnId="{FBDB4740-0F30-4222-99F3-A2B4A4BEEFED}">
      <dgm:prSet/>
      <dgm:spPr/>
      <dgm:t>
        <a:bodyPr/>
        <a:lstStyle/>
        <a:p>
          <a:endParaRPr lang="en-US"/>
        </a:p>
      </dgm:t>
    </dgm:pt>
    <dgm:pt modelId="{421F394C-7B30-4732-A0E1-B5130A647B64}" type="sibTrans" cxnId="{FBDB4740-0F30-4222-99F3-A2B4A4BEEFED}">
      <dgm:prSet/>
      <dgm:spPr/>
      <dgm:t>
        <a:bodyPr/>
        <a:lstStyle/>
        <a:p>
          <a:endParaRPr lang="en-US"/>
        </a:p>
      </dgm:t>
    </dgm:pt>
    <dgm:pt modelId="{C7507BA6-7544-44EE-9550-531ED0D0192C}">
      <dgm:prSet/>
      <dgm:spPr/>
      <dgm:t>
        <a:bodyPr/>
        <a:lstStyle/>
        <a:p>
          <a:endParaRPr lang="en-US" dirty="0"/>
        </a:p>
      </dgm:t>
    </dgm:pt>
    <dgm:pt modelId="{5DB92606-3304-42E3-ABB7-E893C232535C}" type="parTrans" cxnId="{52612CDA-17FC-4DD7-B879-649ED9383746}">
      <dgm:prSet/>
      <dgm:spPr/>
      <dgm:t>
        <a:bodyPr/>
        <a:lstStyle/>
        <a:p>
          <a:endParaRPr lang="en-US"/>
        </a:p>
      </dgm:t>
    </dgm:pt>
    <dgm:pt modelId="{22A65F8E-2733-44E5-8178-1E8C579CE614}" type="sibTrans" cxnId="{52612CDA-17FC-4DD7-B879-649ED9383746}">
      <dgm:prSet/>
      <dgm:spPr/>
      <dgm:t>
        <a:bodyPr/>
        <a:lstStyle/>
        <a:p>
          <a:endParaRPr lang="en-US"/>
        </a:p>
      </dgm:t>
    </dgm:pt>
    <dgm:pt modelId="{B6570A30-4299-44E5-95AC-0263281D54C1}" type="pres">
      <dgm:prSet presAssocID="{555CFA72-1F65-4068-B694-8EF6F8E9E845}" presName="Name0" presStyleCnt="0">
        <dgm:presLayoutVars>
          <dgm:dir/>
          <dgm:animLvl val="lvl"/>
          <dgm:resizeHandles val="exact"/>
        </dgm:presLayoutVars>
      </dgm:prSet>
      <dgm:spPr/>
    </dgm:pt>
    <dgm:pt modelId="{ECB1BA53-ABD1-46CA-9E83-F9E14F17808E}" type="pres">
      <dgm:prSet presAssocID="{C7507BA6-7544-44EE-9550-531ED0D0192C}" presName="Name8" presStyleCnt="0"/>
      <dgm:spPr/>
    </dgm:pt>
    <dgm:pt modelId="{7583B93A-5321-4A34-8E13-57B6767A6701}" type="pres">
      <dgm:prSet presAssocID="{C7507BA6-7544-44EE-9550-531ED0D0192C}" presName="level" presStyleLbl="node1" presStyleIdx="0" presStyleCnt="5">
        <dgm:presLayoutVars>
          <dgm:chMax val="1"/>
          <dgm:bulletEnabled val="1"/>
        </dgm:presLayoutVars>
      </dgm:prSet>
      <dgm:spPr/>
      <dgm:t>
        <a:bodyPr/>
        <a:lstStyle/>
        <a:p>
          <a:endParaRPr lang="en-US"/>
        </a:p>
      </dgm:t>
    </dgm:pt>
    <dgm:pt modelId="{F13227A9-A8A2-4F10-BABF-6F241B9F320A}" type="pres">
      <dgm:prSet presAssocID="{C7507BA6-7544-44EE-9550-531ED0D0192C}" presName="levelTx" presStyleLbl="revTx" presStyleIdx="0" presStyleCnt="0">
        <dgm:presLayoutVars>
          <dgm:chMax val="1"/>
          <dgm:bulletEnabled val="1"/>
        </dgm:presLayoutVars>
      </dgm:prSet>
      <dgm:spPr/>
      <dgm:t>
        <a:bodyPr/>
        <a:lstStyle/>
        <a:p>
          <a:endParaRPr lang="en-US"/>
        </a:p>
      </dgm:t>
    </dgm:pt>
    <dgm:pt modelId="{FEEB118B-5674-43D1-8C69-EAE46D030376}" type="pres">
      <dgm:prSet presAssocID="{4D3B52B3-7587-43FC-B8C1-55A89866E0C2}" presName="Name8" presStyleCnt="0"/>
      <dgm:spPr/>
    </dgm:pt>
    <dgm:pt modelId="{F8E9E8C6-8FD4-47B0-9CC5-8E9B2783B444}" type="pres">
      <dgm:prSet presAssocID="{4D3B52B3-7587-43FC-B8C1-55A89866E0C2}" presName="level" presStyleLbl="node1" presStyleIdx="1" presStyleCnt="5">
        <dgm:presLayoutVars>
          <dgm:chMax val="1"/>
          <dgm:bulletEnabled val="1"/>
        </dgm:presLayoutVars>
      </dgm:prSet>
      <dgm:spPr/>
      <dgm:t>
        <a:bodyPr/>
        <a:lstStyle/>
        <a:p>
          <a:endParaRPr lang="en-US"/>
        </a:p>
      </dgm:t>
    </dgm:pt>
    <dgm:pt modelId="{1E54B9DA-BE9C-4AAD-BB23-F0E7D53BE7C0}" type="pres">
      <dgm:prSet presAssocID="{4D3B52B3-7587-43FC-B8C1-55A89866E0C2}" presName="levelTx" presStyleLbl="revTx" presStyleIdx="0" presStyleCnt="0">
        <dgm:presLayoutVars>
          <dgm:chMax val="1"/>
          <dgm:bulletEnabled val="1"/>
        </dgm:presLayoutVars>
      </dgm:prSet>
      <dgm:spPr/>
      <dgm:t>
        <a:bodyPr/>
        <a:lstStyle/>
        <a:p>
          <a:endParaRPr lang="en-US"/>
        </a:p>
      </dgm:t>
    </dgm:pt>
    <dgm:pt modelId="{22639AC6-DD0E-4019-8CFB-5F550F643FB2}" type="pres">
      <dgm:prSet presAssocID="{A94996A0-F404-4A34-B1CB-47AD0F39F85F}" presName="Name8" presStyleCnt="0"/>
      <dgm:spPr/>
    </dgm:pt>
    <dgm:pt modelId="{CC1CC2C4-FCFB-4F14-B5FD-B6CE095A67AB}" type="pres">
      <dgm:prSet presAssocID="{A94996A0-F404-4A34-B1CB-47AD0F39F85F}" presName="level" presStyleLbl="node1" presStyleIdx="2" presStyleCnt="5">
        <dgm:presLayoutVars>
          <dgm:chMax val="1"/>
          <dgm:bulletEnabled val="1"/>
        </dgm:presLayoutVars>
      </dgm:prSet>
      <dgm:spPr/>
      <dgm:t>
        <a:bodyPr/>
        <a:lstStyle/>
        <a:p>
          <a:endParaRPr lang="en-US"/>
        </a:p>
      </dgm:t>
    </dgm:pt>
    <dgm:pt modelId="{C0AC62FA-3927-48FC-9BFB-C4CE75610824}" type="pres">
      <dgm:prSet presAssocID="{A94996A0-F404-4A34-B1CB-47AD0F39F85F}" presName="levelTx" presStyleLbl="revTx" presStyleIdx="0" presStyleCnt="0">
        <dgm:presLayoutVars>
          <dgm:chMax val="1"/>
          <dgm:bulletEnabled val="1"/>
        </dgm:presLayoutVars>
      </dgm:prSet>
      <dgm:spPr/>
      <dgm:t>
        <a:bodyPr/>
        <a:lstStyle/>
        <a:p>
          <a:endParaRPr lang="en-US"/>
        </a:p>
      </dgm:t>
    </dgm:pt>
    <dgm:pt modelId="{AFD11101-ED0A-4BBF-9556-2710AC77B013}" type="pres">
      <dgm:prSet presAssocID="{D15A49D0-2EC2-4AAF-BC46-18421015327B}" presName="Name8" presStyleCnt="0"/>
      <dgm:spPr/>
    </dgm:pt>
    <dgm:pt modelId="{4E67C7AD-7E4B-4857-986C-446929BAA870}" type="pres">
      <dgm:prSet presAssocID="{D15A49D0-2EC2-4AAF-BC46-18421015327B}" presName="level" presStyleLbl="node1" presStyleIdx="3" presStyleCnt="5">
        <dgm:presLayoutVars>
          <dgm:chMax val="1"/>
          <dgm:bulletEnabled val="1"/>
        </dgm:presLayoutVars>
      </dgm:prSet>
      <dgm:spPr/>
      <dgm:t>
        <a:bodyPr/>
        <a:lstStyle/>
        <a:p>
          <a:endParaRPr lang="en-US"/>
        </a:p>
      </dgm:t>
    </dgm:pt>
    <dgm:pt modelId="{8464E8A4-5A79-41D7-8BA6-98061992378F}" type="pres">
      <dgm:prSet presAssocID="{D15A49D0-2EC2-4AAF-BC46-18421015327B}" presName="levelTx" presStyleLbl="revTx" presStyleIdx="0" presStyleCnt="0">
        <dgm:presLayoutVars>
          <dgm:chMax val="1"/>
          <dgm:bulletEnabled val="1"/>
        </dgm:presLayoutVars>
      </dgm:prSet>
      <dgm:spPr/>
      <dgm:t>
        <a:bodyPr/>
        <a:lstStyle/>
        <a:p>
          <a:endParaRPr lang="en-US"/>
        </a:p>
      </dgm:t>
    </dgm:pt>
    <dgm:pt modelId="{279F0362-0387-4F06-9021-9F271C6B0407}" type="pres">
      <dgm:prSet presAssocID="{54FDA4F6-98D0-46E5-BED0-84A10CB1C9A6}" presName="Name8" presStyleCnt="0"/>
      <dgm:spPr/>
    </dgm:pt>
    <dgm:pt modelId="{6114E99E-644B-4A1D-BA1D-77074E427FA2}" type="pres">
      <dgm:prSet presAssocID="{54FDA4F6-98D0-46E5-BED0-84A10CB1C9A6}" presName="level" presStyleLbl="node1" presStyleIdx="4" presStyleCnt="5">
        <dgm:presLayoutVars>
          <dgm:chMax val="1"/>
          <dgm:bulletEnabled val="1"/>
        </dgm:presLayoutVars>
      </dgm:prSet>
      <dgm:spPr/>
      <dgm:t>
        <a:bodyPr/>
        <a:lstStyle/>
        <a:p>
          <a:endParaRPr lang="en-US"/>
        </a:p>
      </dgm:t>
    </dgm:pt>
    <dgm:pt modelId="{AF821570-A2D7-4453-81D6-6B5D5DC34E3F}" type="pres">
      <dgm:prSet presAssocID="{54FDA4F6-98D0-46E5-BED0-84A10CB1C9A6}" presName="levelTx" presStyleLbl="revTx" presStyleIdx="0" presStyleCnt="0">
        <dgm:presLayoutVars>
          <dgm:chMax val="1"/>
          <dgm:bulletEnabled val="1"/>
        </dgm:presLayoutVars>
      </dgm:prSet>
      <dgm:spPr/>
      <dgm:t>
        <a:bodyPr/>
        <a:lstStyle/>
        <a:p>
          <a:endParaRPr lang="en-US"/>
        </a:p>
      </dgm:t>
    </dgm:pt>
  </dgm:ptLst>
  <dgm:cxnLst>
    <dgm:cxn modelId="{DC2941B4-2961-4D52-A3BC-00EFBBB9A6CE}" type="presOf" srcId="{D15A49D0-2EC2-4AAF-BC46-18421015327B}" destId="{8464E8A4-5A79-41D7-8BA6-98061992378F}" srcOrd="1" destOrd="0" presId="urn:microsoft.com/office/officeart/2005/8/layout/pyramid1"/>
    <dgm:cxn modelId="{DEFEF32C-BCDE-4027-9E12-7C8F8FBADBB3}" type="presOf" srcId="{555CFA72-1F65-4068-B694-8EF6F8E9E845}" destId="{B6570A30-4299-44E5-95AC-0263281D54C1}" srcOrd="0" destOrd="0" presId="urn:microsoft.com/office/officeart/2005/8/layout/pyramid1"/>
    <dgm:cxn modelId="{55280F7F-6028-4FBB-9F3D-EFDB6CA9F0AE}" srcId="{555CFA72-1F65-4068-B694-8EF6F8E9E845}" destId="{A94996A0-F404-4A34-B1CB-47AD0F39F85F}" srcOrd="2" destOrd="0" parTransId="{9592EBA4-77C4-451A-AD96-A8E7620032D8}" sibTransId="{7D57EE8C-8EC7-4E81-B654-0798B966141D}"/>
    <dgm:cxn modelId="{C8AD7EE6-E0C3-49C7-AF9F-9FD7FC35BE25}" type="presOf" srcId="{C7507BA6-7544-44EE-9550-531ED0D0192C}" destId="{7583B93A-5321-4A34-8E13-57B6767A6701}" srcOrd="0" destOrd="0" presId="urn:microsoft.com/office/officeart/2005/8/layout/pyramid1"/>
    <dgm:cxn modelId="{04C60D0D-789C-48D6-8899-9352572C1F24}" type="presOf" srcId="{54FDA4F6-98D0-46E5-BED0-84A10CB1C9A6}" destId="{AF821570-A2D7-4453-81D6-6B5D5DC34E3F}" srcOrd="1" destOrd="0" presId="urn:microsoft.com/office/officeart/2005/8/layout/pyramid1"/>
    <dgm:cxn modelId="{29BED0D8-7B3D-466C-9722-FEC195971B1E}" type="presOf" srcId="{4D3B52B3-7587-43FC-B8C1-55A89866E0C2}" destId="{1E54B9DA-BE9C-4AAD-BB23-F0E7D53BE7C0}" srcOrd="1" destOrd="0" presId="urn:microsoft.com/office/officeart/2005/8/layout/pyramid1"/>
    <dgm:cxn modelId="{2A5A1D8B-ADA5-4A9B-8810-D615E346D3F6}" type="presOf" srcId="{A94996A0-F404-4A34-B1CB-47AD0F39F85F}" destId="{C0AC62FA-3927-48FC-9BFB-C4CE75610824}" srcOrd="1" destOrd="0" presId="urn:microsoft.com/office/officeart/2005/8/layout/pyramid1"/>
    <dgm:cxn modelId="{A7EDA230-AE2B-4244-BF12-06448401089B}" type="presOf" srcId="{A94996A0-F404-4A34-B1CB-47AD0F39F85F}" destId="{CC1CC2C4-FCFB-4F14-B5FD-B6CE095A67AB}" srcOrd="0" destOrd="0" presId="urn:microsoft.com/office/officeart/2005/8/layout/pyramid1"/>
    <dgm:cxn modelId="{423000BC-B82F-4725-89D4-AD6CE4DF1678}" srcId="{555CFA72-1F65-4068-B694-8EF6F8E9E845}" destId="{54FDA4F6-98D0-46E5-BED0-84A10CB1C9A6}" srcOrd="4" destOrd="0" parTransId="{CFB9C9BA-6409-433D-B1F5-845616C56B8F}" sibTransId="{779FB808-D293-4026-A548-4DB4058DBD0B}"/>
    <dgm:cxn modelId="{A558B6CA-0643-49C5-860B-DF87B7C13AF4}" type="presOf" srcId="{C7507BA6-7544-44EE-9550-531ED0D0192C}" destId="{F13227A9-A8A2-4F10-BABF-6F241B9F320A}" srcOrd="1" destOrd="0" presId="urn:microsoft.com/office/officeart/2005/8/layout/pyramid1"/>
    <dgm:cxn modelId="{52612CDA-17FC-4DD7-B879-649ED9383746}" srcId="{555CFA72-1F65-4068-B694-8EF6F8E9E845}" destId="{C7507BA6-7544-44EE-9550-531ED0D0192C}" srcOrd="0" destOrd="0" parTransId="{5DB92606-3304-42E3-ABB7-E893C232535C}" sibTransId="{22A65F8E-2733-44E5-8178-1E8C579CE614}"/>
    <dgm:cxn modelId="{BD8E243E-8A57-4B6C-821D-B5E6F1ADBC0B}" type="presOf" srcId="{4D3B52B3-7587-43FC-B8C1-55A89866E0C2}" destId="{F8E9E8C6-8FD4-47B0-9CC5-8E9B2783B444}" srcOrd="0" destOrd="0" presId="urn:microsoft.com/office/officeart/2005/8/layout/pyramid1"/>
    <dgm:cxn modelId="{FBDB4740-0F30-4222-99F3-A2B4A4BEEFED}" srcId="{555CFA72-1F65-4068-B694-8EF6F8E9E845}" destId="{4D3B52B3-7587-43FC-B8C1-55A89866E0C2}" srcOrd="1" destOrd="0" parTransId="{79F47692-3A1C-433A-808A-A9CF42DFCB7B}" sibTransId="{421F394C-7B30-4732-A0E1-B5130A647B64}"/>
    <dgm:cxn modelId="{D89DFCB6-1889-40DE-AA3C-4E9DCFB201B2}" srcId="{555CFA72-1F65-4068-B694-8EF6F8E9E845}" destId="{D15A49D0-2EC2-4AAF-BC46-18421015327B}" srcOrd="3" destOrd="0" parTransId="{F99F7CCC-DAA5-4FE7-8FF9-7792F826CE25}" sibTransId="{B4B81DDD-A246-4E9F-96D3-70D3ED6E1471}"/>
    <dgm:cxn modelId="{731CB1AB-5819-495D-8E76-D16386B0C2E2}" type="presOf" srcId="{D15A49D0-2EC2-4AAF-BC46-18421015327B}" destId="{4E67C7AD-7E4B-4857-986C-446929BAA870}" srcOrd="0" destOrd="0" presId="urn:microsoft.com/office/officeart/2005/8/layout/pyramid1"/>
    <dgm:cxn modelId="{FFAA6F4B-C99C-4CC2-B8A2-8B768D1910DD}" type="presOf" srcId="{54FDA4F6-98D0-46E5-BED0-84A10CB1C9A6}" destId="{6114E99E-644B-4A1D-BA1D-77074E427FA2}" srcOrd="0" destOrd="0" presId="urn:microsoft.com/office/officeart/2005/8/layout/pyramid1"/>
    <dgm:cxn modelId="{9EB040CE-A174-4CDB-A0E8-2921B73B4CE1}" type="presParOf" srcId="{B6570A30-4299-44E5-95AC-0263281D54C1}" destId="{ECB1BA53-ABD1-46CA-9E83-F9E14F17808E}" srcOrd="0" destOrd="0" presId="urn:microsoft.com/office/officeart/2005/8/layout/pyramid1"/>
    <dgm:cxn modelId="{80E41E41-8A3F-4490-BEC6-783665818E71}" type="presParOf" srcId="{ECB1BA53-ABD1-46CA-9E83-F9E14F17808E}" destId="{7583B93A-5321-4A34-8E13-57B6767A6701}" srcOrd="0" destOrd="0" presId="urn:microsoft.com/office/officeart/2005/8/layout/pyramid1"/>
    <dgm:cxn modelId="{97085FDF-013B-4954-BCB9-AB2EB02DE71F}" type="presParOf" srcId="{ECB1BA53-ABD1-46CA-9E83-F9E14F17808E}" destId="{F13227A9-A8A2-4F10-BABF-6F241B9F320A}" srcOrd="1" destOrd="0" presId="urn:microsoft.com/office/officeart/2005/8/layout/pyramid1"/>
    <dgm:cxn modelId="{B3C90ABF-DAC2-40CF-9C25-502D5708C58A}" type="presParOf" srcId="{B6570A30-4299-44E5-95AC-0263281D54C1}" destId="{FEEB118B-5674-43D1-8C69-EAE46D030376}" srcOrd="1" destOrd="0" presId="urn:microsoft.com/office/officeart/2005/8/layout/pyramid1"/>
    <dgm:cxn modelId="{6966255B-2703-44E3-8EB4-F757545F4E8C}" type="presParOf" srcId="{FEEB118B-5674-43D1-8C69-EAE46D030376}" destId="{F8E9E8C6-8FD4-47B0-9CC5-8E9B2783B444}" srcOrd="0" destOrd="0" presId="urn:microsoft.com/office/officeart/2005/8/layout/pyramid1"/>
    <dgm:cxn modelId="{876498E1-825E-44A5-BE43-31B2C67F734F}" type="presParOf" srcId="{FEEB118B-5674-43D1-8C69-EAE46D030376}" destId="{1E54B9DA-BE9C-4AAD-BB23-F0E7D53BE7C0}" srcOrd="1" destOrd="0" presId="urn:microsoft.com/office/officeart/2005/8/layout/pyramid1"/>
    <dgm:cxn modelId="{4CF72565-2AE5-4368-A0FE-2D362A85F8D6}" type="presParOf" srcId="{B6570A30-4299-44E5-95AC-0263281D54C1}" destId="{22639AC6-DD0E-4019-8CFB-5F550F643FB2}" srcOrd="2" destOrd="0" presId="urn:microsoft.com/office/officeart/2005/8/layout/pyramid1"/>
    <dgm:cxn modelId="{21D9F65A-568C-425D-B67B-5033A04FDB1B}" type="presParOf" srcId="{22639AC6-DD0E-4019-8CFB-5F550F643FB2}" destId="{CC1CC2C4-FCFB-4F14-B5FD-B6CE095A67AB}" srcOrd="0" destOrd="0" presId="urn:microsoft.com/office/officeart/2005/8/layout/pyramid1"/>
    <dgm:cxn modelId="{07F9D0E0-68F4-4AAC-9BF1-B5C5B495951E}" type="presParOf" srcId="{22639AC6-DD0E-4019-8CFB-5F550F643FB2}" destId="{C0AC62FA-3927-48FC-9BFB-C4CE75610824}" srcOrd="1" destOrd="0" presId="urn:microsoft.com/office/officeart/2005/8/layout/pyramid1"/>
    <dgm:cxn modelId="{DB745D5A-A94F-43AE-9729-663E54C848CA}" type="presParOf" srcId="{B6570A30-4299-44E5-95AC-0263281D54C1}" destId="{AFD11101-ED0A-4BBF-9556-2710AC77B013}" srcOrd="3" destOrd="0" presId="urn:microsoft.com/office/officeart/2005/8/layout/pyramid1"/>
    <dgm:cxn modelId="{737B1514-0768-40D2-8696-5E87CC344430}" type="presParOf" srcId="{AFD11101-ED0A-4BBF-9556-2710AC77B013}" destId="{4E67C7AD-7E4B-4857-986C-446929BAA870}" srcOrd="0" destOrd="0" presId="urn:microsoft.com/office/officeart/2005/8/layout/pyramid1"/>
    <dgm:cxn modelId="{B1BA7EE4-B5C1-4041-9A73-39C9C8226094}" type="presParOf" srcId="{AFD11101-ED0A-4BBF-9556-2710AC77B013}" destId="{8464E8A4-5A79-41D7-8BA6-98061992378F}" srcOrd="1" destOrd="0" presId="urn:microsoft.com/office/officeart/2005/8/layout/pyramid1"/>
    <dgm:cxn modelId="{4178F2EF-A3ED-43D3-B525-DE61CD5C1000}" type="presParOf" srcId="{B6570A30-4299-44E5-95AC-0263281D54C1}" destId="{279F0362-0387-4F06-9021-9F271C6B0407}" srcOrd="4" destOrd="0" presId="urn:microsoft.com/office/officeart/2005/8/layout/pyramid1"/>
    <dgm:cxn modelId="{15D16369-0043-4D2D-86A7-EFD2649714A8}" type="presParOf" srcId="{279F0362-0387-4F06-9021-9F271C6B0407}" destId="{6114E99E-644B-4A1D-BA1D-77074E427FA2}" srcOrd="0" destOrd="0" presId="urn:microsoft.com/office/officeart/2005/8/layout/pyramid1"/>
    <dgm:cxn modelId="{9A558E9A-28E1-452B-8AF0-3EA05EE9295D}" type="presParOf" srcId="{279F0362-0387-4F06-9021-9F271C6B0407}" destId="{AF821570-A2D7-4453-81D6-6B5D5DC34E3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82305-3AD0-40E3-807D-3BEAEC4380C0}">
      <dsp:nvSpPr>
        <dsp:cNvPr id="0" name=""/>
        <dsp:cNvSpPr/>
      </dsp:nvSpPr>
      <dsp:spPr>
        <a:xfrm rot="5400000">
          <a:off x="5030104" y="-1720887"/>
          <a:ext cx="1650206" cy="5510784"/>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8 Teacher Evaluation Criteria</a:t>
          </a:r>
          <a:endParaRPr lang="en-US" sz="1900" kern="1200" dirty="0"/>
        </a:p>
        <a:p>
          <a:pPr marL="171450" lvl="1" indent="-171450" algn="l" defTabSz="844550">
            <a:lnSpc>
              <a:spcPct val="90000"/>
            </a:lnSpc>
            <a:spcBef>
              <a:spcPct val="0"/>
            </a:spcBef>
            <a:spcAft>
              <a:spcPct val="15000"/>
            </a:spcAft>
            <a:buChar char="••"/>
          </a:pPr>
          <a:r>
            <a:rPr lang="en-US" sz="1900" kern="1200" dirty="0" smtClean="0"/>
            <a:t>8 Principal Evaluation Criteria</a:t>
          </a:r>
          <a:endParaRPr lang="en-US" sz="1900" kern="1200" dirty="0"/>
        </a:p>
        <a:p>
          <a:pPr marL="171450" lvl="1" indent="-171450" algn="l" defTabSz="844550">
            <a:lnSpc>
              <a:spcPct val="90000"/>
            </a:lnSpc>
            <a:spcBef>
              <a:spcPct val="0"/>
            </a:spcBef>
            <a:spcAft>
              <a:spcPct val="15000"/>
            </a:spcAft>
            <a:buChar char="••"/>
          </a:pPr>
          <a:r>
            <a:rPr lang="en-US" sz="1900" kern="1200" dirty="0" smtClean="0"/>
            <a:t>4-Tiered Rating System</a:t>
          </a:r>
          <a:endParaRPr lang="en-US" sz="1900" kern="1200" dirty="0"/>
        </a:p>
      </dsp:txBody>
      <dsp:txXfrm rot="-5400000">
        <a:off x="3099815" y="289958"/>
        <a:ext cx="5430228" cy="1489094"/>
      </dsp:txXfrm>
    </dsp:sp>
    <dsp:sp modelId="{4BDE1334-92EC-4F8C-AAC5-AEA7DCD7CFAA}">
      <dsp:nvSpPr>
        <dsp:cNvPr id="0" name=""/>
        <dsp:cNvSpPr/>
      </dsp:nvSpPr>
      <dsp:spPr>
        <a:xfrm>
          <a:off x="0" y="3125"/>
          <a:ext cx="3099816" cy="2062757"/>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E2SSB 6696</a:t>
          </a:r>
        </a:p>
        <a:p>
          <a:pPr lvl="0" algn="ctr" defTabSz="1866900">
            <a:lnSpc>
              <a:spcPct val="90000"/>
            </a:lnSpc>
            <a:spcBef>
              <a:spcPct val="0"/>
            </a:spcBef>
            <a:spcAft>
              <a:spcPct val="35000"/>
            </a:spcAft>
          </a:pPr>
          <a:r>
            <a:rPr lang="en-US" sz="3200" kern="1200" dirty="0" smtClean="0"/>
            <a:t>(2010)</a:t>
          </a:r>
          <a:endParaRPr lang="en-US" sz="3200" kern="1200" dirty="0"/>
        </a:p>
      </dsp:txBody>
      <dsp:txXfrm>
        <a:off x="100695" y="103820"/>
        <a:ext cx="2898426" cy="1861367"/>
      </dsp:txXfrm>
    </dsp:sp>
    <dsp:sp modelId="{5AB0EF67-3FFD-45F1-9FD6-8E863026634F}">
      <dsp:nvSpPr>
        <dsp:cNvPr id="0" name=""/>
        <dsp:cNvSpPr/>
      </dsp:nvSpPr>
      <dsp:spPr>
        <a:xfrm rot="5400000">
          <a:off x="5030104" y="445007"/>
          <a:ext cx="1650206" cy="5510784"/>
        </a:xfrm>
        <a:prstGeom prst="round2SameRect">
          <a:avLst/>
        </a:prstGeom>
        <a:solidFill>
          <a:schemeClr val="accent3">
            <a:tint val="40000"/>
            <a:alpha val="90000"/>
            <a:hueOff val="0"/>
            <a:satOff val="0"/>
            <a:lumOff val="-93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3 Criteria must include student growth</a:t>
          </a:r>
          <a:endParaRPr lang="en-US" sz="1800" kern="1200" dirty="0"/>
        </a:p>
        <a:p>
          <a:pPr marL="171450" lvl="1" indent="-171450" algn="l" defTabSz="800100">
            <a:lnSpc>
              <a:spcPct val="90000"/>
            </a:lnSpc>
            <a:spcBef>
              <a:spcPct val="0"/>
            </a:spcBef>
            <a:spcAft>
              <a:spcPct val="15000"/>
            </a:spcAft>
            <a:buChar char="••"/>
          </a:pPr>
          <a:r>
            <a:rPr lang="en-US" sz="1800" kern="1200" dirty="0" smtClean="0"/>
            <a:t>Up to 3 instructional and leadership frameworks</a:t>
          </a:r>
          <a:endParaRPr lang="en-US" sz="1800" kern="1200" dirty="0"/>
        </a:p>
        <a:p>
          <a:pPr marL="171450" lvl="1" indent="-171450" algn="l" defTabSz="800100">
            <a:lnSpc>
              <a:spcPct val="90000"/>
            </a:lnSpc>
            <a:spcBef>
              <a:spcPct val="0"/>
            </a:spcBef>
            <a:spcAft>
              <a:spcPct val="15000"/>
            </a:spcAft>
            <a:buChar char="••"/>
          </a:pPr>
          <a:r>
            <a:rPr lang="en-US" sz="1800" kern="1200" dirty="0" smtClean="0"/>
            <a:t>Experienced teachers and principals cannot be basic</a:t>
          </a:r>
          <a:endParaRPr lang="en-US" sz="1800" kern="1200" dirty="0"/>
        </a:p>
        <a:p>
          <a:pPr marL="171450" lvl="1" indent="-171450" algn="l" defTabSz="800100">
            <a:lnSpc>
              <a:spcPct val="90000"/>
            </a:lnSpc>
            <a:spcBef>
              <a:spcPct val="0"/>
            </a:spcBef>
            <a:spcAft>
              <a:spcPct val="15000"/>
            </a:spcAft>
            <a:buChar char="••"/>
          </a:pPr>
          <a:r>
            <a:rPr lang="en-US" sz="1800" kern="1200" dirty="0" smtClean="0"/>
            <a:t>Evaluations will be used in HR decisions</a:t>
          </a:r>
          <a:endParaRPr lang="en-US" sz="1800" kern="1200" dirty="0"/>
        </a:p>
      </dsp:txBody>
      <dsp:txXfrm rot="-5400000">
        <a:off x="3099815" y="2455852"/>
        <a:ext cx="5430228" cy="1489094"/>
      </dsp:txXfrm>
    </dsp:sp>
    <dsp:sp modelId="{AD3A9734-2709-42EC-BD08-7BBA2F2EB104}">
      <dsp:nvSpPr>
        <dsp:cNvPr id="0" name=""/>
        <dsp:cNvSpPr/>
      </dsp:nvSpPr>
      <dsp:spPr>
        <a:xfrm>
          <a:off x="0" y="2169021"/>
          <a:ext cx="3099816" cy="2062757"/>
        </a:xfrm>
        <a:prstGeom prst="roundRect">
          <a:avLst/>
        </a:prstGeom>
        <a:solidFill>
          <a:schemeClr val="accent3">
            <a:hueOff val="0"/>
            <a:satOff val="0"/>
            <a:lumOff val="-100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SB 5895</a:t>
          </a:r>
        </a:p>
        <a:p>
          <a:pPr lvl="0" algn="ctr" defTabSz="1866900">
            <a:lnSpc>
              <a:spcPct val="90000"/>
            </a:lnSpc>
            <a:spcBef>
              <a:spcPct val="0"/>
            </a:spcBef>
            <a:spcAft>
              <a:spcPct val="35000"/>
            </a:spcAft>
          </a:pPr>
          <a:r>
            <a:rPr lang="en-US" sz="3200" kern="1200" dirty="0" smtClean="0"/>
            <a:t>(2012)</a:t>
          </a:r>
          <a:endParaRPr lang="en-US" sz="3200" kern="1200" dirty="0"/>
        </a:p>
      </dsp:txBody>
      <dsp:txXfrm>
        <a:off x="100695" y="2269716"/>
        <a:ext cx="2898426" cy="1861367"/>
      </dsp:txXfrm>
    </dsp:sp>
    <dsp:sp modelId="{07532B22-3200-4AFB-B235-F8E77D33584E}">
      <dsp:nvSpPr>
        <dsp:cNvPr id="0" name=""/>
        <dsp:cNvSpPr/>
      </dsp:nvSpPr>
      <dsp:spPr>
        <a:xfrm rot="5400000">
          <a:off x="5030104" y="2610903"/>
          <a:ext cx="1650206" cy="5510784"/>
        </a:xfrm>
        <a:prstGeom prst="round2SameRect">
          <a:avLst/>
        </a:prstGeom>
        <a:solidFill>
          <a:schemeClr val="accent3">
            <a:tint val="40000"/>
            <a:alpha val="90000"/>
            <a:hueOff val="0"/>
            <a:satOff val="0"/>
            <a:lumOff val="-18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Summative Scoring Formula</a:t>
          </a:r>
          <a:endParaRPr lang="en-US" sz="1900" kern="1200" dirty="0"/>
        </a:p>
        <a:p>
          <a:pPr marL="171450" lvl="1" indent="-171450" algn="l" defTabSz="844550">
            <a:lnSpc>
              <a:spcPct val="90000"/>
            </a:lnSpc>
            <a:spcBef>
              <a:spcPct val="0"/>
            </a:spcBef>
            <a:spcAft>
              <a:spcPct val="15000"/>
            </a:spcAft>
            <a:buChar char="••"/>
          </a:pPr>
          <a:r>
            <a:rPr lang="en-US" sz="1900" kern="1200" dirty="0" smtClean="0"/>
            <a:t>Separate analysis of Student Growth Criteria</a:t>
          </a:r>
          <a:endParaRPr lang="en-US" sz="1900" kern="1200" dirty="0"/>
        </a:p>
        <a:p>
          <a:pPr marL="171450" lvl="1" indent="-171450" algn="l" defTabSz="844550">
            <a:lnSpc>
              <a:spcPct val="90000"/>
            </a:lnSpc>
            <a:spcBef>
              <a:spcPct val="0"/>
            </a:spcBef>
            <a:spcAft>
              <a:spcPct val="15000"/>
            </a:spcAft>
            <a:buChar char="••"/>
          </a:pPr>
          <a:r>
            <a:rPr lang="en-US" sz="1900" kern="1200" dirty="0" smtClean="0"/>
            <a:t>Matrix for analyzing summative and student growth scores</a:t>
          </a:r>
          <a:endParaRPr lang="en-US" sz="1900" kern="1200" dirty="0"/>
        </a:p>
        <a:p>
          <a:pPr marL="171450" lvl="1" indent="-171450" algn="l" defTabSz="844550">
            <a:lnSpc>
              <a:spcPct val="90000"/>
            </a:lnSpc>
            <a:spcBef>
              <a:spcPct val="0"/>
            </a:spcBef>
            <a:spcAft>
              <a:spcPct val="15000"/>
            </a:spcAft>
            <a:buChar char="••"/>
          </a:pPr>
          <a:r>
            <a:rPr lang="en-US" sz="1900" kern="1200" dirty="0" smtClean="0"/>
            <a:t>Options for low student growth scores</a:t>
          </a:r>
          <a:endParaRPr lang="en-US" sz="1900" kern="1200" dirty="0"/>
        </a:p>
      </dsp:txBody>
      <dsp:txXfrm rot="-5400000">
        <a:off x="3099815" y="4621748"/>
        <a:ext cx="5430228" cy="1489094"/>
      </dsp:txXfrm>
    </dsp:sp>
    <dsp:sp modelId="{BE9572BC-D773-46BF-82A6-ADA1F49A68A6}">
      <dsp:nvSpPr>
        <dsp:cNvPr id="0" name=""/>
        <dsp:cNvSpPr/>
      </dsp:nvSpPr>
      <dsp:spPr>
        <a:xfrm>
          <a:off x="0" y="4334916"/>
          <a:ext cx="3099816" cy="2062757"/>
        </a:xfrm>
        <a:prstGeom prst="roundRect">
          <a:avLst/>
        </a:prstGeom>
        <a:solidFill>
          <a:schemeClr val="accent3">
            <a:hueOff val="0"/>
            <a:satOff val="0"/>
            <a:lumOff val="-200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ESEA Waiver</a:t>
          </a:r>
        </a:p>
        <a:p>
          <a:pPr lvl="0" algn="ctr" defTabSz="1600200">
            <a:lnSpc>
              <a:spcPct val="90000"/>
            </a:lnSpc>
            <a:spcBef>
              <a:spcPct val="0"/>
            </a:spcBef>
            <a:spcAft>
              <a:spcPct val="35000"/>
            </a:spcAft>
          </a:pPr>
          <a:r>
            <a:rPr lang="en-US" sz="3200" kern="1200" dirty="0" smtClean="0"/>
            <a:t>(Summer 2012)</a:t>
          </a:r>
          <a:endParaRPr lang="en-US" sz="3200" kern="1200" dirty="0"/>
        </a:p>
      </dsp:txBody>
      <dsp:txXfrm>
        <a:off x="100695" y="4435611"/>
        <a:ext cx="2898426" cy="1861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973" tIns="46986" rIns="93973" bIns="46986" rtlCol="0"/>
          <a:lstStyle>
            <a:lvl1pPr algn="r">
              <a:defRPr sz="1200"/>
            </a:lvl1pPr>
          </a:lstStyle>
          <a:p>
            <a:fld id="{C7F50A45-7334-6F4E-B5B6-E9DE33C685E9}" type="datetimeFigureOut">
              <a:rPr lang="en-US" smtClean="0"/>
              <a:t>5/29/2013</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973" tIns="46986" rIns="93973" bIns="46986" rtlCol="0" anchor="b"/>
          <a:lstStyle>
            <a:lvl1pPr algn="r">
              <a:defRPr sz="1200"/>
            </a:lvl1pPr>
          </a:lstStyle>
          <a:p>
            <a:fld id="{224E5524-F7B0-7040-86D2-1D8D2B984E32}" type="slidenum">
              <a:rPr lang="en-US" smtClean="0"/>
              <a:t>‹#›</a:t>
            </a:fld>
            <a:endParaRPr lang="en-US"/>
          </a:p>
        </p:txBody>
      </p:sp>
    </p:spTree>
    <p:extLst>
      <p:ext uri="{BB962C8B-B14F-4D97-AF65-F5344CB8AC3E}">
        <p14:creationId xmlns:p14="http://schemas.microsoft.com/office/powerpoint/2010/main" val="3719604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5D930467-CBDC-2947-B3FB-AF2C8B7347DC}" type="datetimeFigureOut">
              <a:rPr lang="en-US" smtClean="0"/>
              <a:t>5/29/2013</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0114F65D-F3B6-224C-A7CE-D13CA32D2EEC}" type="slidenum">
              <a:rPr lang="en-US" smtClean="0"/>
              <a:t>‹#›</a:t>
            </a:fld>
            <a:endParaRPr lang="en-US"/>
          </a:p>
        </p:txBody>
      </p:sp>
    </p:spTree>
    <p:extLst>
      <p:ext uri="{BB962C8B-B14F-4D97-AF65-F5344CB8AC3E}">
        <p14:creationId xmlns:p14="http://schemas.microsoft.com/office/powerpoint/2010/main" val="18709885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en.wikipedia.org/wiki/Social_indicator"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4F65D-F3B6-224C-A7CE-D13CA32D2EEC}" type="slidenum">
              <a:rPr lang="en-US" smtClean="0"/>
              <a:t>1</a:t>
            </a:fld>
            <a:endParaRPr lang="en-US"/>
          </a:p>
        </p:txBody>
      </p:sp>
    </p:spTree>
    <p:extLst>
      <p:ext uri="{BB962C8B-B14F-4D97-AF65-F5344CB8AC3E}">
        <p14:creationId xmlns:p14="http://schemas.microsoft.com/office/powerpoint/2010/main" val="28450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10</a:t>
            </a:fld>
            <a:endParaRPr lang="en-US"/>
          </a:p>
        </p:txBody>
      </p:sp>
    </p:spTree>
    <p:extLst>
      <p:ext uri="{BB962C8B-B14F-4D97-AF65-F5344CB8AC3E}">
        <p14:creationId xmlns:p14="http://schemas.microsoft.com/office/powerpoint/2010/main" val="134681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11</a:t>
            </a:fld>
            <a:endParaRPr lang="en-US"/>
          </a:p>
        </p:txBody>
      </p:sp>
    </p:spTree>
    <p:extLst>
      <p:ext uri="{BB962C8B-B14F-4D97-AF65-F5344CB8AC3E}">
        <p14:creationId xmlns:p14="http://schemas.microsoft.com/office/powerpoint/2010/main" val="3175194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13</a:t>
            </a:fld>
            <a:endParaRPr lang="en-US"/>
          </a:p>
        </p:txBody>
      </p:sp>
    </p:spTree>
    <p:extLst>
      <p:ext uri="{BB962C8B-B14F-4D97-AF65-F5344CB8AC3E}">
        <p14:creationId xmlns:p14="http://schemas.microsoft.com/office/powerpoint/2010/main" val="67820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14</a:t>
            </a:fld>
            <a:endParaRPr lang="en-US"/>
          </a:p>
        </p:txBody>
      </p:sp>
    </p:spTree>
    <p:extLst>
      <p:ext uri="{BB962C8B-B14F-4D97-AF65-F5344CB8AC3E}">
        <p14:creationId xmlns:p14="http://schemas.microsoft.com/office/powerpoint/2010/main" val="137830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15</a:t>
            </a:fld>
            <a:endParaRPr lang="en-US"/>
          </a:p>
        </p:txBody>
      </p:sp>
    </p:spTree>
    <p:extLst>
      <p:ext uri="{BB962C8B-B14F-4D97-AF65-F5344CB8AC3E}">
        <p14:creationId xmlns:p14="http://schemas.microsoft.com/office/powerpoint/2010/main" val="730213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16</a:t>
            </a:fld>
            <a:endParaRPr lang="en-US"/>
          </a:p>
        </p:txBody>
      </p:sp>
    </p:spTree>
    <p:extLst>
      <p:ext uri="{BB962C8B-B14F-4D97-AF65-F5344CB8AC3E}">
        <p14:creationId xmlns:p14="http://schemas.microsoft.com/office/powerpoint/2010/main" val="425029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17</a:t>
            </a:fld>
            <a:endParaRPr lang="en-US"/>
          </a:p>
        </p:txBody>
      </p:sp>
    </p:spTree>
    <p:extLst>
      <p:ext uri="{BB962C8B-B14F-4D97-AF65-F5344CB8AC3E}">
        <p14:creationId xmlns:p14="http://schemas.microsoft.com/office/powerpoint/2010/main" val="157470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18</a:t>
            </a:fld>
            <a:endParaRPr lang="en-US"/>
          </a:p>
        </p:txBody>
      </p:sp>
    </p:spTree>
    <p:extLst>
      <p:ext uri="{BB962C8B-B14F-4D97-AF65-F5344CB8AC3E}">
        <p14:creationId xmlns:p14="http://schemas.microsoft.com/office/powerpoint/2010/main" val="139202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19</a:t>
            </a:fld>
            <a:endParaRPr lang="en-US"/>
          </a:p>
        </p:txBody>
      </p:sp>
    </p:spTree>
    <p:extLst>
      <p:ext uri="{BB962C8B-B14F-4D97-AF65-F5344CB8AC3E}">
        <p14:creationId xmlns:p14="http://schemas.microsoft.com/office/powerpoint/2010/main" val="5063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27</a:t>
            </a:fld>
            <a:endParaRPr lang="en-US"/>
          </a:p>
        </p:txBody>
      </p:sp>
    </p:spTree>
    <p:extLst>
      <p:ext uri="{BB962C8B-B14F-4D97-AF65-F5344CB8AC3E}">
        <p14:creationId xmlns:p14="http://schemas.microsoft.com/office/powerpoint/2010/main" val="221958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2</a:t>
            </a:fld>
            <a:endParaRPr lang="en-US"/>
          </a:p>
        </p:txBody>
      </p:sp>
    </p:spTree>
    <p:extLst>
      <p:ext uri="{BB962C8B-B14F-4D97-AF65-F5344CB8AC3E}">
        <p14:creationId xmlns:p14="http://schemas.microsoft.com/office/powerpoint/2010/main" val="3909018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Cycle</a:t>
            </a:r>
            <a:r>
              <a:rPr lang="en-US" baseline="0" dirty="0" smtClean="0"/>
              <a:t> of Instructional Improvement</a:t>
            </a:r>
          </a:p>
          <a:p>
            <a:r>
              <a:rPr lang="en-US" baseline="0" dirty="0" smtClean="0"/>
              <a:t>RTI</a:t>
            </a:r>
          </a:p>
          <a:p>
            <a:r>
              <a:rPr lang="en-US" baseline="0" dirty="0" smtClean="0"/>
              <a:t>Architecture of Accomplished Teaching</a:t>
            </a:r>
          </a:p>
          <a:p>
            <a:r>
              <a:rPr lang="en-US" baseline="0" dirty="0" smtClean="0"/>
              <a:t>Action Research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31</a:t>
            </a:fld>
            <a:endParaRPr lang="en-US"/>
          </a:p>
        </p:txBody>
      </p:sp>
    </p:spTree>
    <p:extLst>
      <p:ext uri="{BB962C8B-B14F-4D97-AF65-F5344CB8AC3E}">
        <p14:creationId xmlns:p14="http://schemas.microsoft.com/office/powerpoint/2010/main" val="3590815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32</a:t>
            </a:fld>
            <a:endParaRPr lang="en-US"/>
          </a:p>
        </p:txBody>
      </p:sp>
    </p:spTree>
    <p:extLst>
      <p:ext uri="{BB962C8B-B14F-4D97-AF65-F5344CB8AC3E}">
        <p14:creationId xmlns:p14="http://schemas.microsoft.com/office/powerpoint/2010/main" val="2011992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34</a:t>
            </a:fld>
            <a:endParaRPr lang="en-US"/>
          </a:p>
        </p:txBody>
      </p:sp>
    </p:spTree>
    <p:extLst>
      <p:ext uri="{BB962C8B-B14F-4D97-AF65-F5344CB8AC3E}">
        <p14:creationId xmlns:p14="http://schemas.microsoft.com/office/powerpoint/2010/main" val="11330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35</a:t>
            </a:fld>
            <a:endParaRPr lang="en-US"/>
          </a:p>
        </p:txBody>
      </p:sp>
    </p:spTree>
    <p:extLst>
      <p:ext uri="{BB962C8B-B14F-4D97-AF65-F5344CB8AC3E}">
        <p14:creationId xmlns:p14="http://schemas.microsoft.com/office/powerpoint/2010/main" val="3585507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 was formed in August of 2011</a:t>
            </a:r>
          </a:p>
          <a:p>
            <a:r>
              <a:rPr lang="en-US" dirty="0" smtClean="0"/>
              <a:t>Concluded work June, 2012</a:t>
            </a:r>
          </a:p>
          <a:p>
            <a:r>
              <a:rPr lang="en-US" dirty="0" smtClean="0"/>
              <a:t>18 TPEP Practitioners (2 from each site)</a:t>
            </a:r>
          </a:p>
          <a:p>
            <a:r>
              <a:rPr lang="en-US" dirty="0" smtClean="0"/>
              <a:t>7 Experts from higher education, districts outside of TPEP pilots, SIG/MERIT districts</a:t>
            </a:r>
          </a:p>
          <a:p>
            <a:r>
              <a:rPr lang="en-US" dirty="0" smtClean="0"/>
              <a:t>Recommendations were completed on Student Growth, Perception Data and Evaluator Training and Support</a:t>
            </a:r>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36</a:t>
            </a:fld>
            <a:endParaRPr lang="en-US"/>
          </a:p>
        </p:txBody>
      </p:sp>
    </p:spTree>
    <p:extLst>
      <p:ext uri="{BB962C8B-B14F-4D97-AF65-F5344CB8AC3E}">
        <p14:creationId xmlns:p14="http://schemas.microsoft.com/office/powerpoint/2010/main" val="131607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37</a:t>
            </a:fld>
            <a:endParaRPr lang="en-US"/>
          </a:p>
        </p:txBody>
      </p:sp>
    </p:spTree>
    <p:extLst>
      <p:ext uri="{BB962C8B-B14F-4D97-AF65-F5344CB8AC3E}">
        <p14:creationId xmlns:p14="http://schemas.microsoft.com/office/powerpoint/2010/main" val="1113136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38</a:t>
            </a:fld>
            <a:endParaRPr lang="en-US"/>
          </a:p>
        </p:txBody>
      </p:sp>
    </p:spTree>
    <p:extLst>
      <p:ext uri="{BB962C8B-B14F-4D97-AF65-F5344CB8AC3E}">
        <p14:creationId xmlns:p14="http://schemas.microsoft.com/office/powerpoint/2010/main" val="2229264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39</a:t>
            </a:fld>
            <a:endParaRPr lang="en-US"/>
          </a:p>
        </p:txBody>
      </p:sp>
    </p:spTree>
    <p:extLst>
      <p:ext uri="{BB962C8B-B14F-4D97-AF65-F5344CB8AC3E}">
        <p14:creationId xmlns:p14="http://schemas.microsoft.com/office/powerpoint/2010/main" val="1497445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40</a:t>
            </a:fld>
            <a:endParaRPr lang="en-US"/>
          </a:p>
        </p:txBody>
      </p:sp>
    </p:spTree>
    <p:extLst>
      <p:ext uri="{BB962C8B-B14F-4D97-AF65-F5344CB8AC3E}">
        <p14:creationId xmlns:p14="http://schemas.microsoft.com/office/powerpoint/2010/main" val="1497445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approach to the student growth</a:t>
            </a:r>
            <a:r>
              <a:rPr lang="en-US" baseline="0" dirty="0" smtClean="0"/>
              <a:t> goals is to look at them in a “nested” fashion. That the goals should logically sit inside one another. In the case of an elementary school it may look like this:</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41</a:t>
            </a:fld>
            <a:endParaRPr lang="en-US"/>
          </a:p>
        </p:txBody>
      </p:sp>
    </p:spTree>
    <p:extLst>
      <p:ext uri="{BB962C8B-B14F-4D97-AF65-F5344CB8AC3E}">
        <p14:creationId xmlns:p14="http://schemas.microsoft.com/office/powerpoint/2010/main" val="26192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6"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6" charset="-128"/>
              </a:defRPr>
            </a:lvl1pPr>
            <a:lvl2pPr marL="763530" indent="-293665" eaLnBrk="0" hangingPunct="0">
              <a:defRPr>
                <a:solidFill>
                  <a:schemeClr val="tx1"/>
                </a:solidFill>
                <a:latin typeface="Arial" charset="0"/>
                <a:ea typeface="ＭＳ Ｐゴシック" pitchFamily="-106" charset="-128"/>
              </a:defRPr>
            </a:lvl2pPr>
            <a:lvl3pPr marL="1174661" indent="-234932" eaLnBrk="0" hangingPunct="0">
              <a:defRPr>
                <a:solidFill>
                  <a:schemeClr val="tx1"/>
                </a:solidFill>
                <a:latin typeface="Arial" charset="0"/>
                <a:ea typeface="ＭＳ Ｐゴシック" pitchFamily="-106" charset="-128"/>
              </a:defRPr>
            </a:lvl3pPr>
            <a:lvl4pPr marL="1644526" indent="-234932" eaLnBrk="0" hangingPunct="0">
              <a:defRPr>
                <a:solidFill>
                  <a:schemeClr val="tx1"/>
                </a:solidFill>
                <a:latin typeface="Arial" charset="0"/>
                <a:ea typeface="ＭＳ Ｐゴシック" pitchFamily="-106" charset="-128"/>
              </a:defRPr>
            </a:lvl4pPr>
            <a:lvl5pPr marL="2114390" indent="-234932" eaLnBrk="0" hangingPunct="0">
              <a:defRPr>
                <a:solidFill>
                  <a:schemeClr val="tx1"/>
                </a:solidFill>
                <a:latin typeface="Arial" charset="0"/>
                <a:ea typeface="ＭＳ Ｐゴシック" pitchFamily="-106" charset="-128"/>
              </a:defRPr>
            </a:lvl5pPr>
            <a:lvl6pPr marL="2584254" indent="-234932" eaLnBrk="0" fontAlgn="base" hangingPunct="0">
              <a:spcBef>
                <a:spcPct val="0"/>
              </a:spcBef>
              <a:spcAft>
                <a:spcPct val="0"/>
              </a:spcAft>
              <a:defRPr>
                <a:solidFill>
                  <a:schemeClr val="tx1"/>
                </a:solidFill>
                <a:latin typeface="Arial" charset="0"/>
                <a:ea typeface="ＭＳ Ｐゴシック" pitchFamily="-106" charset="-128"/>
              </a:defRPr>
            </a:lvl6pPr>
            <a:lvl7pPr marL="3054119" indent="-234932" eaLnBrk="0" fontAlgn="base" hangingPunct="0">
              <a:spcBef>
                <a:spcPct val="0"/>
              </a:spcBef>
              <a:spcAft>
                <a:spcPct val="0"/>
              </a:spcAft>
              <a:defRPr>
                <a:solidFill>
                  <a:schemeClr val="tx1"/>
                </a:solidFill>
                <a:latin typeface="Arial" charset="0"/>
                <a:ea typeface="ＭＳ Ｐゴシック" pitchFamily="-106" charset="-128"/>
              </a:defRPr>
            </a:lvl7pPr>
            <a:lvl8pPr marL="3523983" indent="-234932" eaLnBrk="0" fontAlgn="base" hangingPunct="0">
              <a:spcBef>
                <a:spcPct val="0"/>
              </a:spcBef>
              <a:spcAft>
                <a:spcPct val="0"/>
              </a:spcAft>
              <a:defRPr>
                <a:solidFill>
                  <a:schemeClr val="tx1"/>
                </a:solidFill>
                <a:latin typeface="Arial" charset="0"/>
                <a:ea typeface="ＭＳ Ｐゴシック" pitchFamily="-106" charset="-128"/>
              </a:defRPr>
            </a:lvl8pPr>
            <a:lvl9pPr marL="3993848" indent="-234932"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fld id="{8525FDA7-234E-4E0F-92D5-062F66C8C8B3}" type="slidenum">
              <a:rPr lang="en-US">
                <a:latin typeface="Calibri" pitchFamily="-106" charset="0"/>
              </a:rPr>
              <a:pPr eaLnBrk="1" hangingPunct="1"/>
              <a:t>3</a:t>
            </a:fld>
            <a:endParaRPr lang="en-US">
              <a:latin typeface="Calibri" pitchFamily="-106"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42</a:t>
            </a:fld>
            <a:endParaRPr lang="en-US"/>
          </a:p>
        </p:txBody>
      </p:sp>
    </p:spTree>
    <p:extLst>
      <p:ext uri="{BB962C8B-B14F-4D97-AF65-F5344CB8AC3E}">
        <p14:creationId xmlns:p14="http://schemas.microsoft.com/office/powerpoint/2010/main" val="55384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43</a:t>
            </a:fld>
            <a:endParaRPr lang="en-US"/>
          </a:p>
        </p:txBody>
      </p:sp>
    </p:spTree>
    <p:extLst>
      <p:ext uri="{BB962C8B-B14F-4D97-AF65-F5344CB8AC3E}">
        <p14:creationId xmlns:p14="http://schemas.microsoft.com/office/powerpoint/2010/main" val="3225442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lens</a:t>
            </a:r>
            <a:r>
              <a:rPr lang="en-US" baseline="0" dirty="0" smtClean="0"/>
              <a:t> of looking at first pass at writing goals – too broad and too narrow.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44</a:t>
            </a:fld>
            <a:endParaRPr lang="en-US" dirty="0"/>
          </a:p>
        </p:txBody>
      </p:sp>
    </p:spTree>
    <p:extLst>
      <p:ext uri="{BB962C8B-B14F-4D97-AF65-F5344CB8AC3E}">
        <p14:creationId xmlns:p14="http://schemas.microsoft.com/office/powerpoint/2010/main" val="2704673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45</a:t>
            </a:fld>
            <a:endParaRPr lang="en-US"/>
          </a:p>
        </p:txBody>
      </p:sp>
    </p:spTree>
    <p:extLst>
      <p:ext uri="{BB962C8B-B14F-4D97-AF65-F5344CB8AC3E}">
        <p14:creationId xmlns:p14="http://schemas.microsoft.com/office/powerpoint/2010/main" val="167164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more any quantitative </a:t>
            </a:r>
            <a:r>
              <a:rPr lang="en-US">
                <a:hlinkClick r:id="rId3" tooltip="Social indicator"/>
              </a:rPr>
              <a:t>social indicator</a:t>
            </a:r>
            <a:r>
              <a:rPr lang="en-US"/>
              <a:t> is used for social decision-making, the more subject it will be to corruption pressures and the more apt it will be to distort and corrupt the social processes it is intended to monitor."</a:t>
            </a:r>
          </a:p>
        </p:txBody>
      </p:sp>
      <p:sp>
        <p:nvSpPr>
          <p:cNvPr id="4" name="Slide Number Placeholder 3"/>
          <p:cNvSpPr>
            <a:spLocks noGrp="1"/>
          </p:cNvSpPr>
          <p:nvPr>
            <p:ph type="sldNum" sz="quarter" idx="10"/>
          </p:nvPr>
        </p:nvSpPr>
        <p:spPr/>
        <p:txBody>
          <a:bodyPr/>
          <a:lstStyle/>
          <a:p>
            <a:fld id="{CB797994-8AA2-4EF6-8A88-DB20CCF18460}" type="slidenum">
              <a:rPr lang="en-US" smtClean="0"/>
              <a:t>46</a:t>
            </a:fld>
            <a:endParaRPr lang="en-US"/>
          </a:p>
        </p:txBody>
      </p:sp>
    </p:spTree>
    <p:extLst>
      <p:ext uri="{BB962C8B-B14F-4D97-AF65-F5344CB8AC3E}">
        <p14:creationId xmlns:p14="http://schemas.microsoft.com/office/powerpoint/2010/main" val="2014055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48</a:t>
            </a:fld>
            <a:endParaRPr lang="en-US"/>
          </a:p>
        </p:txBody>
      </p:sp>
    </p:spTree>
    <p:extLst>
      <p:ext uri="{BB962C8B-B14F-4D97-AF65-F5344CB8AC3E}">
        <p14:creationId xmlns:p14="http://schemas.microsoft.com/office/powerpoint/2010/main" val="2847383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reason for the word “preliminary” is the fact that the student growth has not yet been computed. </a:t>
            </a:r>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49</a:t>
            </a:fld>
            <a:endParaRPr lang="en-US"/>
          </a:p>
        </p:txBody>
      </p:sp>
    </p:spTree>
    <p:extLst>
      <p:ext uri="{BB962C8B-B14F-4D97-AF65-F5344CB8AC3E}">
        <p14:creationId xmlns:p14="http://schemas.microsoft.com/office/powerpoint/2010/main" val="678481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50</a:t>
            </a:fld>
            <a:endParaRPr lang="en-US"/>
          </a:p>
        </p:txBody>
      </p:sp>
    </p:spTree>
    <p:extLst>
      <p:ext uri="{BB962C8B-B14F-4D97-AF65-F5344CB8AC3E}">
        <p14:creationId xmlns:p14="http://schemas.microsoft.com/office/powerpoint/2010/main" val="987287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51</a:t>
            </a:fld>
            <a:endParaRPr lang="en-US"/>
          </a:p>
        </p:txBody>
      </p:sp>
    </p:spTree>
    <p:extLst>
      <p:ext uri="{BB962C8B-B14F-4D97-AF65-F5344CB8AC3E}">
        <p14:creationId xmlns:p14="http://schemas.microsoft.com/office/powerpoint/2010/main" val="2339797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r>
              <a:rPr lang="en-US" b="1" dirty="0" smtClean="0"/>
              <a:t>ducators with preliminary rating of Distinguished with Average or High Student Growth Rating: </a:t>
            </a:r>
            <a:r>
              <a:rPr lang="en-US" dirty="0" smtClean="0"/>
              <a:t>These educators will receive an overall Distinguished Rating and will be formally recognized and/or rewarded (per regulations). </a:t>
            </a:r>
          </a:p>
          <a:p>
            <a:endParaRPr lang="en-US" dirty="0" smtClean="0"/>
          </a:p>
          <a:p>
            <a:r>
              <a:rPr lang="en-US" b="1" dirty="0" smtClean="0"/>
              <a:t>Educators with preliminary rating of Unsatisfactory and High Student Growth Rating: </a:t>
            </a:r>
            <a:r>
              <a:rPr lang="en-US" dirty="0" smtClean="0"/>
              <a:t>These evaluations will be reviewed by the evaluator’s supervisor when an educator is rated </a:t>
            </a:r>
            <a:r>
              <a:rPr lang="en-US" b="1" dirty="0" smtClean="0"/>
              <a:t>Unsatisfactory</a:t>
            </a:r>
            <a:r>
              <a:rPr lang="en-US" dirty="0" smtClean="0"/>
              <a:t> and receives a </a:t>
            </a:r>
            <a:r>
              <a:rPr lang="en-US" b="1" dirty="0" smtClean="0"/>
              <a:t>High</a:t>
            </a:r>
            <a:r>
              <a:rPr lang="en-US" dirty="0" smtClean="0"/>
              <a:t> student growth rating. The supervisor will take these discrepancies into account in the evaluator’s evaluation. </a:t>
            </a:r>
          </a:p>
          <a:p>
            <a:endParaRPr lang="en-US" dirty="0" smtClean="0"/>
          </a:p>
          <a:p>
            <a:r>
              <a:rPr lang="en-US" dirty="0" smtClean="0"/>
              <a:t>Educators who receive a score of 1 in on the Achievement of Student Growth Goals will automatically receive a low student growth rating</a:t>
            </a:r>
          </a:p>
          <a:p>
            <a:pPr marL="528550" indent="-528550">
              <a:buFont typeface="+mj-lt"/>
              <a:buAutoNum type="alphaUcPeriod" startAt="3"/>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52</a:t>
            </a:fld>
            <a:endParaRPr lang="en-US"/>
          </a:p>
        </p:txBody>
      </p:sp>
    </p:spTree>
    <p:extLst>
      <p:ext uri="{BB962C8B-B14F-4D97-AF65-F5344CB8AC3E}">
        <p14:creationId xmlns:p14="http://schemas.microsoft.com/office/powerpoint/2010/main" val="369538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4F65D-F3B6-224C-A7CE-D13CA32D2EEC}" type="slidenum">
              <a:rPr lang="en-US" smtClean="0"/>
              <a:t>4</a:t>
            </a:fld>
            <a:endParaRPr lang="en-US"/>
          </a:p>
        </p:txBody>
      </p:sp>
    </p:spTree>
    <p:extLst>
      <p:ext uri="{BB962C8B-B14F-4D97-AF65-F5344CB8AC3E}">
        <p14:creationId xmlns:p14="http://schemas.microsoft.com/office/powerpoint/2010/main" val="2559274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53</a:t>
            </a:fld>
            <a:endParaRPr lang="en-US"/>
          </a:p>
        </p:txBody>
      </p:sp>
    </p:spTree>
    <p:extLst>
      <p:ext uri="{BB962C8B-B14F-4D97-AF65-F5344CB8AC3E}">
        <p14:creationId xmlns:p14="http://schemas.microsoft.com/office/powerpoint/2010/main" val="3562278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55</a:t>
            </a:fld>
            <a:endParaRPr lang="en-US"/>
          </a:p>
        </p:txBody>
      </p:sp>
    </p:spTree>
    <p:extLst>
      <p:ext uri="{BB962C8B-B14F-4D97-AF65-F5344CB8AC3E}">
        <p14:creationId xmlns:p14="http://schemas.microsoft.com/office/powerpoint/2010/main" val="915842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E6250-C1F4-4909-A62B-AA110E59B3B9}" type="slidenum">
              <a:rPr lang="en-US" smtClean="0"/>
              <a:pPr/>
              <a:t>56</a:t>
            </a:fld>
            <a:endParaRPr lang="en-US"/>
          </a:p>
        </p:txBody>
      </p:sp>
    </p:spTree>
    <p:extLst>
      <p:ext uri="{BB962C8B-B14F-4D97-AF65-F5344CB8AC3E}">
        <p14:creationId xmlns:p14="http://schemas.microsoft.com/office/powerpoint/2010/main" val="3057735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57</a:t>
            </a:fld>
            <a:endParaRPr lang="en-US"/>
          </a:p>
        </p:txBody>
      </p:sp>
    </p:spTree>
    <p:extLst>
      <p:ext uri="{BB962C8B-B14F-4D97-AF65-F5344CB8AC3E}">
        <p14:creationId xmlns:p14="http://schemas.microsoft.com/office/powerpoint/2010/main" val="3723980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58</a:t>
            </a:fld>
            <a:endParaRPr lang="en-US"/>
          </a:p>
        </p:txBody>
      </p:sp>
    </p:spTree>
    <p:extLst>
      <p:ext uri="{BB962C8B-B14F-4D97-AF65-F5344CB8AC3E}">
        <p14:creationId xmlns:p14="http://schemas.microsoft.com/office/powerpoint/2010/main" val="1527513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59</a:t>
            </a:fld>
            <a:endParaRPr lang="en-US"/>
          </a:p>
        </p:txBody>
      </p:sp>
    </p:spTree>
    <p:extLst>
      <p:ext uri="{BB962C8B-B14F-4D97-AF65-F5344CB8AC3E}">
        <p14:creationId xmlns:p14="http://schemas.microsoft.com/office/powerpoint/2010/main" val="38494052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60</a:t>
            </a:fld>
            <a:endParaRPr lang="en-US"/>
          </a:p>
        </p:txBody>
      </p:sp>
    </p:spTree>
    <p:extLst>
      <p:ext uri="{BB962C8B-B14F-4D97-AF65-F5344CB8AC3E}">
        <p14:creationId xmlns:p14="http://schemas.microsoft.com/office/powerpoint/2010/main" val="3612692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a:t>
            </a:r>
            <a:r>
              <a:rPr lang="en-US" baseline="0" dirty="0" smtClean="0"/>
              <a:t> seek precision, but I invite you to take the next three years to make this system work for the students of Olympia School District. </a:t>
            </a:r>
            <a:endParaRPr lang="en-US" dirty="0"/>
          </a:p>
        </p:txBody>
      </p:sp>
      <p:sp>
        <p:nvSpPr>
          <p:cNvPr id="4" name="Slide Number Placeholder 3"/>
          <p:cNvSpPr>
            <a:spLocks noGrp="1"/>
          </p:cNvSpPr>
          <p:nvPr>
            <p:ph type="sldNum" sz="quarter" idx="10"/>
          </p:nvPr>
        </p:nvSpPr>
        <p:spPr/>
        <p:txBody>
          <a:bodyPr/>
          <a:lstStyle/>
          <a:p>
            <a:fld id="{0114F65D-F3B6-224C-A7CE-D13CA32D2EEC}" type="slidenum">
              <a:rPr lang="en-US" smtClean="0"/>
              <a:t>61</a:t>
            </a:fld>
            <a:endParaRPr lang="en-US"/>
          </a:p>
        </p:txBody>
      </p:sp>
    </p:spTree>
    <p:extLst>
      <p:ext uri="{BB962C8B-B14F-4D97-AF65-F5344CB8AC3E}">
        <p14:creationId xmlns:p14="http://schemas.microsoft.com/office/powerpoint/2010/main" val="4044303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62</a:t>
            </a:fld>
            <a:endParaRPr lang="en-US"/>
          </a:p>
        </p:txBody>
      </p:sp>
    </p:spTree>
    <p:extLst>
      <p:ext uri="{BB962C8B-B14F-4D97-AF65-F5344CB8AC3E}">
        <p14:creationId xmlns:p14="http://schemas.microsoft.com/office/powerpoint/2010/main" val="3028791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63</a:t>
            </a:fld>
            <a:endParaRPr lang="en-US"/>
          </a:p>
        </p:txBody>
      </p:sp>
    </p:spTree>
    <p:extLst>
      <p:ext uri="{BB962C8B-B14F-4D97-AF65-F5344CB8AC3E}">
        <p14:creationId xmlns:p14="http://schemas.microsoft.com/office/powerpoint/2010/main" val="306107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5</a:t>
            </a:fld>
            <a:endParaRPr lang="en-US"/>
          </a:p>
        </p:txBody>
      </p:sp>
    </p:spTree>
    <p:extLst>
      <p:ext uri="{BB962C8B-B14F-4D97-AF65-F5344CB8AC3E}">
        <p14:creationId xmlns:p14="http://schemas.microsoft.com/office/powerpoint/2010/main" val="406389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6</a:t>
            </a:fld>
            <a:endParaRPr lang="en-US"/>
          </a:p>
        </p:txBody>
      </p:sp>
    </p:spTree>
    <p:extLst>
      <p:ext uri="{BB962C8B-B14F-4D97-AF65-F5344CB8AC3E}">
        <p14:creationId xmlns:p14="http://schemas.microsoft.com/office/powerpoint/2010/main" val="73307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7</a:t>
            </a:fld>
            <a:endParaRPr lang="en-US"/>
          </a:p>
        </p:txBody>
      </p:sp>
    </p:spTree>
    <p:extLst>
      <p:ext uri="{BB962C8B-B14F-4D97-AF65-F5344CB8AC3E}">
        <p14:creationId xmlns:p14="http://schemas.microsoft.com/office/powerpoint/2010/main" val="171659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4F65D-F3B6-224C-A7CE-D13CA32D2EEC}" type="slidenum">
              <a:rPr lang="en-US" smtClean="0"/>
              <a:t>8</a:t>
            </a:fld>
            <a:endParaRPr lang="en-US"/>
          </a:p>
        </p:txBody>
      </p:sp>
    </p:spTree>
    <p:extLst>
      <p:ext uri="{BB962C8B-B14F-4D97-AF65-F5344CB8AC3E}">
        <p14:creationId xmlns:p14="http://schemas.microsoft.com/office/powerpoint/2010/main" val="62511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tension</a:t>
            </a:r>
            <a:r>
              <a:rPr lang="en-US" baseline="0" dirty="0" smtClean="0"/>
              <a:t> between accountability and professional growth has haunted our work since the beginning of the project. </a:t>
            </a:r>
            <a:endParaRPr lang="en-US" dirty="0"/>
          </a:p>
        </p:txBody>
      </p:sp>
      <p:sp>
        <p:nvSpPr>
          <p:cNvPr id="4" name="Slide Number Placeholder 3"/>
          <p:cNvSpPr>
            <a:spLocks noGrp="1"/>
          </p:cNvSpPr>
          <p:nvPr>
            <p:ph type="sldNum" sz="quarter" idx="10"/>
          </p:nvPr>
        </p:nvSpPr>
        <p:spPr/>
        <p:txBody>
          <a:bodyPr/>
          <a:lstStyle/>
          <a:p>
            <a:fld id="{0114F65D-F3B6-224C-A7CE-D13CA32D2EEC}" type="slidenum">
              <a:rPr lang="en-US" smtClean="0"/>
              <a:t>9</a:t>
            </a:fld>
            <a:endParaRPr lang="en-US"/>
          </a:p>
        </p:txBody>
      </p:sp>
    </p:spTree>
    <p:extLst>
      <p:ext uri="{BB962C8B-B14F-4D97-AF65-F5344CB8AC3E}">
        <p14:creationId xmlns:p14="http://schemas.microsoft.com/office/powerpoint/2010/main" val="161926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ACBCB1-B072-B147-8640-363F83C5FEF1}" type="datetime1">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52633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04C96-1F6B-DF41-B626-4053A7A149FA}" type="datetime1">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157224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F0600-B563-1B46-B73D-17B433C3900D}" type="datetime1">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146632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09892-12E8-524E-8F6D-9207FD4DDAFF}" type="datetime1">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376640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38BC2-8827-3D49-902F-A61C2F7BF50F}" type="datetime1">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269798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E22693-511E-B541-A2D5-22736A6DCB61}" type="datetime1">
              <a:rPr lang="en-US" smtClean="0"/>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104532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83BF16-466E-CF4D-92FB-022E36C0EEB4}" type="datetime1">
              <a:rPr lang="en-US" smtClean="0"/>
              <a:t>5/29/2013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287858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964C9C-5500-8C4C-9CED-130C0FCBCC74}" type="datetime1">
              <a:rPr lang="en-US" smtClean="0"/>
              <a:t>5/29/2013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87149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3C3FD-AF28-0A42-8DE2-8BDB67CE2DAD}" type="datetime1">
              <a:rPr lang="en-US" smtClean="0"/>
              <a:t>5/29/2013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283167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DD7B2-70D1-4B42-BE29-2451C0B00EDF}" type="datetime1">
              <a:rPr lang="en-US" smtClean="0"/>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79388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4602B-9D1A-A646-86D2-88809325A6F7}" type="datetime1">
              <a:rPr lang="en-US" smtClean="0"/>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4C599-13CF-4858-B1C2-ED3636FB1023}" type="slidenum">
              <a:rPr lang="en-US" smtClean="0"/>
              <a:t>‹#›</a:t>
            </a:fld>
            <a:endParaRPr lang="en-US"/>
          </a:p>
        </p:txBody>
      </p:sp>
    </p:spTree>
    <p:extLst>
      <p:ext uri="{BB962C8B-B14F-4D97-AF65-F5344CB8AC3E}">
        <p14:creationId xmlns:p14="http://schemas.microsoft.com/office/powerpoint/2010/main" val="241373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1C646B"/>
                </a:solidFill>
              </a:defRPr>
            </a:lvl1pPr>
          </a:lstStyle>
          <a:p>
            <a:fld id="{81E065E6-A789-C946-87DC-216144732292}" type="datetime1">
              <a:rPr lang="en-US" smtClean="0"/>
              <a:t>5/29/2013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1C646B"/>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1C646B"/>
                </a:solidFill>
              </a:defRPr>
            </a:lvl1pPr>
          </a:lstStyle>
          <a:p>
            <a:fld id="{8194C599-13CF-4858-B1C2-ED3636FB1023}" type="slidenum">
              <a:rPr lang="en-US" smtClean="0"/>
              <a:pPr/>
              <a:t>‹#›</a:t>
            </a:fld>
            <a:endParaRPr lang="en-US" dirty="0"/>
          </a:p>
        </p:txBody>
      </p:sp>
    </p:spTree>
    <p:extLst>
      <p:ext uri="{BB962C8B-B14F-4D97-AF65-F5344CB8AC3E}">
        <p14:creationId xmlns:p14="http://schemas.microsoft.com/office/powerpoint/2010/main" val="1449163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1C646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tpep-wa.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a:xfrm>
            <a:off x="0" y="0"/>
            <a:ext cx="9144000" cy="1470025"/>
          </a:xfrm>
        </p:spPr>
        <p:txBody>
          <a:bodyPr/>
          <a:lstStyle/>
          <a:p>
            <a:pPr algn="ctr" eaLnBrk="1" hangingPunct="1"/>
            <a:r>
              <a:rPr lang="en-US" sz="4400" dirty="0" smtClean="0">
                <a:effectLst/>
              </a:rPr>
              <a:t>Teacher &amp; Principal </a:t>
            </a:r>
            <a:br>
              <a:rPr lang="en-US" sz="4400" dirty="0" smtClean="0">
                <a:effectLst/>
              </a:rPr>
            </a:br>
            <a:r>
              <a:rPr lang="en-US" sz="4400" dirty="0" smtClean="0">
                <a:effectLst/>
              </a:rPr>
              <a:t>Professional Growth and Evaluation </a:t>
            </a:r>
          </a:p>
        </p:txBody>
      </p:sp>
      <p:sp>
        <p:nvSpPr>
          <p:cNvPr id="5" name="Rectangle 2"/>
          <p:cNvSpPr>
            <a:spLocks/>
          </p:cNvSpPr>
          <p:nvPr/>
        </p:nvSpPr>
        <p:spPr bwMode="auto">
          <a:xfrm>
            <a:off x="5275896" y="1500174"/>
            <a:ext cx="3080587" cy="400110"/>
          </a:xfrm>
          <a:prstGeom prst="rect">
            <a:avLst/>
          </a:prstGeom>
          <a:noFill/>
          <a:ln w="12700" cap="flat">
            <a:noFill/>
            <a:miter lim="800000"/>
            <a:headEnd type="none" w="med" len="med"/>
            <a:tailEnd type="none" w="med" len="med"/>
          </a:ln>
        </p:spPr>
        <p:txBody>
          <a:bodyPr wrap="none" lIns="0" tIns="0" rIns="0" bIns="0" anchor="ctr">
            <a:spAutoFit/>
          </a:bodyPr>
          <a:lstStyle/>
          <a:p>
            <a:pPr algn="r"/>
            <a:r>
              <a:rPr lang="en-US" sz="2600" dirty="0" smtClean="0"/>
              <a:t>Overview Presentation</a:t>
            </a:r>
          </a:p>
        </p:txBody>
      </p:sp>
      <p:sp>
        <p:nvSpPr>
          <p:cNvPr id="8" name="Rectangle 4"/>
          <p:cNvSpPr>
            <a:spLocks/>
          </p:cNvSpPr>
          <p:nvPr/>
        </p:nvSpPr>
        <p:spPr bwMode="auto">
          <a:xfrm>
            <a:off x="5275896" y="4648200"/>
            <a:ext cx="3624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pPr algn="r"/>
            <a:r>
              <a:rPr lang="en-US" sz="3600" b="1" dirty="0">
                <a:solidFill>
                  <a:schemeClr val="tx1">
                    <a:lumMod val="50000"/>
                    <a:lumOff val="50000"/>
                  </a:schemeClr>
                </a:solidFill>
                <a:effectLst/>
                <a:latin typeface="Helvetica Neue" pitchFamily="1" charset="0"/>
                <a:sym typeface="Helvetica Neue" pitchFamily="1" charset="0"/>
              </a:rPr>
              <a:t>Michaela Miller</a:t>
            </a:r>
          </a:p>
          <a:p>
            <a:pPr algn="r"/>
            <a:r>
              <a:rPr lang="en-US" dirty="0" smtClean="0">
                <a:solidFill>
                  <a:schemeClr val="tx1"/>
                </a:solidFill>
                <a:effectLst/>
                <a:sym typeface="Helvetica Neue" pitchFamily="1" charset="0"/>
              </a:rPr>
              <a:t>OSPI</a:t>
            </a:r>
            <a:endParaRPr lang="en-US" dirty="0">
              <a:solidFill>
                <a:schemeClr val="tx1"/>
              </a:solidFill>
              <a:effectLst/>
              <a:sym typeface="Helvetica Neue" pitchFamily="1" charset="0"/>
            </a:endParaRPr>
          </a:p>
        </p:txBody>
      </p:sp>
      <p:pic>
        <p:nvPicPr>
          <p:cNvPr id="2" name="Picture 1" descr="tpep-logo-proj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38400"/>
            <a:ext cx="3810000" cy="3810000"/>
          </a:xfrm>
          <a:prstGeom prst="rect">
            <a:avLst/>
          </a:prstGeom>
          <a:effectLst>
            <a:outerShdw blurRad="50800" dist="38100" dir="2700000" sx="102000" sy="102000" algn="tl" rotWithShape="0">
              <a:srgbClr val="000000">
                <a:alpha val="43000"/>
              </a:srgbClr>
            </a:outerShdw>
          </a:effectLst>
        </p:spPr>
      </p:pic>
      <p:sp>
        <p:nvSpPr>
          <p:cNvPr id="7" name="Rectangle 4"/>
          <p:cNvSpPr>
            <a:spLocks/>
          </p:cNvSpPr>
          <p:nvPr/>
        </p:nvSpPr>
        <p:spPr bwMode="auto">
          <a:xfrm>
            <a:off x="5275895" y="3457763"/>
            <a:ext cx="3624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pPr algn="r"/>
            <a:r>
              <a:rPr lang="en-US" sz="3600" b="1" dirty="0" smtClean="0">
                <a:solidFill>
                  <a:schemeClr val="tx1">
                    <a:lumMod val="50000"/>
                    <a:lumOff val="50000"/>
                  </a:schemeClr>
                </a:solidFill>
                <a:effectLst/>
                <a:latin typeface="Helvetica Neue" pitchFamily="1" charset="0"/>
                <a:sym typeface="Helvetica Neue" pitchFamily="1" charset="0"/>
              </a:rPr>
              <a:t>Jim Koval</a:t>
            </a:r>
            <a:endParaRPr lang="en-US" sz="3600" b="1" dirty="0">
              <a:solidFill>
                <a:schemeClr val="tx1">
                  <a:lumMod val="50000"/>
                  <a:lumOff val="50000"/>
                </a:schemeClr>
              </a:solidFill>
              <a:effectLst/>
              <a:latin typeface="Helvetica Neue" pitchFamily="1" charset="0"/>
              <a:sym typeface="Helvetica Neue" pitchFamily="1" charset="0"/>
            </a:endParaRPr>
          </a:p>
          <a:p>
            <a:pPr algn="r"/>
            <a:r>
              <a:rPr lang="en-US" dirty="0" smtClean="0">
                <a:solidFill>
                  <a:schemeClr val="tx1"/>
                </a:solidFill>
                <a:effectLst/>
                <a:sym typeface="Helvetica Neue" pitchFamily="1" charset="0"/>
              </a:rPr>
              <a:t>OSPI</a:t>
            </a:r>
            <a:endParaRPr lang="en-US" dirty="0">
              <a:solidFill>
                <a:schemeClr val="tx1"/>
              </a:solidFill>
              <a:effectLst/>
              <a:sym typeface="Helvetica Neue" pitchFamily="1" charset="0"/>
            </a:endParaRPr>
          </a:p>
        </p:txBody>
      </p:sp>
    </p:spTree>
    <p:extLst>
      <p:ext uri="{BB962C8B-B14F-4D97-AF65-F5344CB8AC3E}">
        <p14:creationId xmlns:p14="http://schemas.microsoft.com/office/powerpoint/2010/main" val="1418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2C778B"/>
                </a:solidFill>
              </a:rPr>
              <a:t>Instructional and Leadership Frameworks</a:t>
            </a:r>
            <a:endParaRPr lang="en-US" sz="3200" dirty="0">
              <a:solidFill>
                <a:srgbClr val="2C778B"/>
              </a:solidFill>
            </a:endParaRPr>
          </a:p>
        </p:txBody>
      </p:sp>
      <p:sp>
        <p:nvSpPr>
          <p:cNvPr id="3" name="Text Placeholder 2"/>
          <p:cNvSpPr>
            <a:spLocks noGrp="1"/>
          </p:cNvSpPr>
          <p:nvPr>
            <p:ph type="body" idx="1"/>
          </p:nvPr>
        </p:nvSpPr>
        <p:spPr/>
        <p:txBody>
          <a:bodyPr>
            <a:normAutofit/>
          </a:bodyPr>
          <a:lstStyle/>
          <a:p>
            <a:r>
              <a:rPr lang="en-US" sz="4400" dirty="0" smtClean="0"/>
              <a:t>Teacher and Principal Evaluation Criteria </a:t>
            </a:r>
            <a:endParaRPr lang="en-US" sz="4400" dirty="0"/>
          </a:p>
        </p:txBody>
      </p:sp>
    </p:spTree>
    <p:extLst>
      <p:ext uri="{BB962C8B-B14F-4D97-AF65-F5344CB8AC3E}">
        <p14:creationId xmlns:p14="http://schemas.microsoft.com/office/powerpoint/2010/main" val="1387781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2C778B"/>
                </a:solidFill>
              </a:rPr>
              <a:t>TPEP Criteria Themes</a:t>
            </a:r>
            <a:endParaRPr lang="en-US" dirty="0">
              <a:solidFill>
                <a:srgbClr val="2C778B"/>
              </a:solidFill>
            </a:endParaRPr>
          </a:p>
        </p:txBody>
      </p:sp>
      <p:pic>
        <p:nvPicPr>
          <p:cNvPr id="3" name="Picture 2" descr="Criteria Themes 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0"/>
            <a:ext cx="9017000" cy="4876800"/>
          </a:xfrm>
          <a:prstGeom prst="rect">
            <a:avLst/>
          </a:prstGeom>
        </p:spPr>
      </p:pic>
    </p:spTree>
    <p:extLst>
      <p:ext uri="{BB962C8B-B14F-4D97-AF65-F5344CB8AC3E}">
        <p14:creationId xmlns:p14="http://schemas.microsoft.com/office/powerpoint/2010/main" val="1709013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Frameworks in 2013-14</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3460049"/>
              </p:ext>
            </p:extLst>
          </p:nvPr>
        </p:nvGraphicFramePr>
        <p:xfrm>
          <a:off x="152401" y="914400"/>
          <a:ext cx="8915399" cy="5867400"/>
        </p:xfrm>
        <a:graphic>
          <a:graphicData uri="http://schemas.openxmlformats.org/drawingml/2006/table">
            <a:tbl>
              <a:tblPr firstRow="1" bandRow="1">
                <a:tableStyleId>{5C22544A-7EE6-4342-B048-85BDC9FD1C3A}</a:tableStyleId>
              </a:tblPr>
              <a:tblGrid>
                <a:gridCol w="2314575"/>
                <a:gridCol w="2638424"/>
                <a:gridCol w="3962400"/>
              </a:tblGrid>
              <a:tr h="762000">
                <a:tc>
                  <a:txBody>
                    <a:bodyPr/>
                    <a:lstStyle/>
                    <a:p>
                      <a:r>
                        <a:rPr lang="en-US" dirty="0" smtClean="0"/>
                        <a:t>Framework</a:t>
                      </a:r>
                      <a:endParaRPr lang="en-US" dirty="0"/>
                    </a:p>
                  </a:txBody>
                  <a:tcPr/>
                </a:tc>
                <a:tc>
                  <a:txBody>
                    <a:bodyPr/>
                    <a:lstStyle/>
                    <a:p>
                      <a:r>
                        <a:rPr lang="en-US" dirty="0" smtClean="0"/>
                        <a:t>Changes</a:t>
                      </a:r>
                      <a:r>
                        <a:rPr lang="en-US" baseline="0" dirty="0" smtClean="0"/>
                        <a:t> from Framework Authors</a:t>
                      </a:r>
                      <a:endParaRPr lang="en-US" dirty="0"/>
                    </a:p>
                  </a:txBody>
                  <a:tcPr/>
                </a:tc>
                <a:tc>
                  <a:txBody>
                    <a:bodyPr/>
                    <a:lstStyle/>
                    <a:p>
                      <a:r>
                        <a:rPr lang="en-US" dirty="0" smtClean="0"/>
                        <a:t>Modification</a:t>
                      </a:r>
                      <a:r>
                        <a:rPr lang="en-US" baseline="0" dirty="0" smtClean="0"/>
                        <a:t> and Adaptations from Districts</a:t>
                      </a:r>
                      <a:endParaRPr lang="en-US" dirty="0"/>
                    </a:p>
                  </a:txBody>
                  <a:tcPr/>
                </a:tc>
              </a:tr>
              <a:tr h="762000">
                <a:tc>
                  <a:txBody>
                    <a:bodyPr/>
                    <a:lstStyle/>
                    <a:p>
                      <a:r>
                        <a:rPr lang="en-US" dirty="0" smtClean="0"/>
                        <a:t>CEL 5 Dimensions</a:t>
                      </a:r>
                      <a:r>
                        <a:rPr lang="en-US" baseline="0" dirty="0" smtClean="0"/>
                        <a:t> +</a:t>
                      </a:r>
                      <a:endParaRPr lang="en-US" dirty="0"/>
                    </a:p>
                  </a:txBody>
                  <a:tcPr/>
                </a:tc>
                <a:tc>
                  <a:txBody>
                    <a:bodyPr/>
                    <a:lstStyle/>
                    <a:p>
                      <a:r>
                        <a:rPr lang="en-US" dirty="0" smtClean="0"/>
                        <a:t>NO</a:t>
                      </a:r>
                      <a:endParaRPr lang="en-US" dirty="0"/>
                    </a:p>
                  </a:txBody>
                  <a:tcPr/>
                </a:tc>
                <a:tc>
                  <a:txBody>
                    <a:bodyPr/>
                    <a:lstStyle/>
                    <a:p>
                      <a:r>
                        <a:rPr lang="en-US" b="1" dirty="0" smtClean="0"/>
                        <a:t>NO Changes to Rubrics/Adding Indicators</a:t>
                      </a:r>
                    </a:p>
                    <a:p>
                      <a:r>
                        <a:rPr lang="en-US" dirty="0" smtClean="0"/>
                        <a:t>May add to Possible Observables</a:t>
                      </a:r>
                      <a:endParaRPr lang="en-US" dirty="0"/>
                    </a:p>
                  </a:txBody>
                  <a:tcPr/>
                </a:tc>
              </a:tr>
              <a:tr h="1447800">
                <a:tc>
                  <a:txBody>
                    <a:bodyPr/>
                    <a:lstStyle/>
                    <a:p>
                      <a:r>
                        <a:rPr lang="en-US" dirty="0" smtClean="0"/>
                        <a:t>Danielson</a:t>
                      </a:r>
                      <a:endParaRPr lang="en-US" dirty="0"/>
                    </a:p>
                  </a:txBody>
                  <a:tcPr/>
                </a:tc>
                <a:tc>
                  <a:txBody>
                    <a:bodyPr/>
                    <a:lstStyle/>
                    <a:p>
                      <a:r>
                        <a:rPr lang="en-US" dirty="0" smtClean="0"/>
                        <a:t>Yes-</a:t>
                      </a:r>
                      <a:r>
                        <a:rPr lang="en-US" baseline="0" dirty="0" smtClean="0"/>
                        <a:t> </a:t>
                      </a:r>
                      <a:r>
                        <a:rPr lang="en-US" dirty="0" smtClean="0"/>
                        <a:t>Danielson</a:t>
                      </a:r>
                      <a:r>
                        <a:rPr lang="en-US" baseline="0" dirty="0" smtClean="0"/>
                        <a:t> 2013</a:t>
                      </a:r>
                    </a:p>
                    <a:p>
                      <a:r>
                        <a:rPr lang="en-US" dirty="0" smtClean="0"/>
                        <a:t>Very Minor Changes to Framework</a:t>
                      </a:r>
                    </a:p>
                    <a:p>
                      <a:r>
                        <a:rPr lang="en-US" dirty="0" smtClean="0"/>
                        <a:t>Available</a:t>
                      </a:r>
                      <a:r>
                        <a:rPr lang="en-US" baseline="0" dirty="0" smtClean="0"/>
                        <a:t> May 2013</a:t>
                      </a:r>
                      <a:endParaRPr lang="en-US" dirty="0" smtClean="0"/>
                    </a:p>
                  </a:txBody>
                  <a:tcPr/>
                </a:tc>
                <a:tc>
                  <a:txBody>
                    <a:bodyPr/>
                    <a:lstStyle/>
                    <a:p>
                      <a:r>
                        <a:rPr lang="en-US" b="1" dirty="0" smtClean="0"/>
                        <a:t>NO Changes to Rubrics/Adding</a:t>
                      </a:r>
                      <a:r>
                        <a:rPr lang="en-US" b="1" baseline="0" dirty="0" smtClean="0"/>
                        <a:t> Components</a:t>
                      </a:r>
                      <a:endParaRPr lang="en-US" b="1" dirty="0" smtClean="0"/>
                    </a:p>
                    <a:p>
                      <a:r>
                        <a:rPr lang="en-US" dirty="0" smtClean="0"/>
                        <a:t>May add</a:t>
                      </a:r>
                      <a:r>
                        <a:rPr lang="en-US" baseline="0" dirty="0" smtClean="0"/>
                        <a:t> to Critical Attributes/Examples</a:t>
                      </a:r>
                      <a:endParaRPr lang="en-US" dirty="0"/>
                    </a:p>
                  </a:txBody>
                  <a:tcPr/>
                </a:tc>
              </a:tr>
              <a:tr h="441960">
                <a:tc>
                  <a:txBody>
                    <a:bodyPr/>
                    <a:lstStyle/>
                    <a:p>
                      <a:r>
                        <a:rPr lang="en-US" dirty="0" err="1" smtClean="0"/>
                        <a:t>Marzano</a:t>
                      </a:r>
                      <a:r>
                        <a:rPr lang="en-US" dirty="0" smtClean="0"/>
                        <a:t> (Instructional)</a:t>
                      </a:r>
                      <a:endParaRPr lang="en-US" dirty="0"/>
                    </a:p>
                  </a:txBody>
                  <a:tcPr/>
                </a:tc>
                <a:tc>
                  <a:txBody>
                    <a:bodyPr/>
                    <a:lstStyle/>
                    <a:p>
                      <a:r>
                        <a:rPr lang="en-US" dirty="0" smtClean="0"/>
                        <a:t>NO</a:t>
                      </a:r>
                      <a:endParaRPr lang="en-US" dirty="0"/>
                    </a:p>
                  </a:txBody>
                  <a:tcPr/>
                </a:tc>
                <a:tc>
                  <a:txBody>
                    <a:bodyPr/>
                    <a:lstStyle/>
                    <a:p>
                      <a:r>
                        <a:rPr lang="en-US" b="1" dirty="0" smtClean="0"/>
                        <a:t>NO Changes to Rubrics/Adding Components</a:t>
                      </a:r>
                    </a:p>
                    <a:p>
                      <a:r>
                        <a:rPr lang="en-US" dirty="0" smtClean="0"/>
                        <a:t>May add to Possible Evidence</a:t>
                      </a:r>
                      <a:endParaRPr lang="en-US" dirty="0"/>
                    </a:p>
                  </a:txBody>
                  <a:tcPr/>
                </a:tc>
              </a:tr>
              <a:tr h="716280">
                <a:tc>
                  <a:txBody>
                    <a:bodyPr/>
                    <a:lstStyle/>
                    <a:p>
                      <a:r>
                        <a:rPr lang="en-US" dirty="0" smtClean="0"/>
                        <a:t>AWSP</a:t>
                      </a:r>
                      <a:r>
                        <a:rPr lang="en-US" baseline="0" dirty="0" smtClean="0"/>
                        <a:t> Leadership</a:t>
                      </a:r>
                      <a:endParaRPr lang="en-US" dirty="0"/>
                    </a:p>
                  </a:txBody>
                  <a:tcPr/>
                </a:tc>
                <a:tc>
                  <a:txBody>
                    <a:bodyPr/>
                    <a:lstStyle/>
                    <a:p>
                      <a:r>
                        <a:rPr lang="en-US" dirty="0" smtClean="0"/>
                        <a:t>Yes- AWSP</a:t>
                      </a:r>
                      <a:r>
                        <a:rPr lang="en-US" baseline="0" dirty="0" smtClean="0"/>
                        <a:t> 2013</a:t>
                      </a:r>
                    </a:p>
                    <a:p>
                      <a:r>
                        <a:rPr lang="en-US" baseline="0" dirty="0" smtClean="0"/>
                        <a:t>Very Minor Changes to Framework – May 2013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 Changes to Rubrics/Adding Components</a:t>
                      </a:r>
                    </a:p>
                    <a:p>
                      <a:r>
                        <a:rPr lang="en-US" dirty="0" smtClean="0"/>
                        <a:t>May add to possible Measures/Evidence</a:t>
                      </a:r>
                      <a:endParaRPr lang="en-US" dirty="0"/>
                    </a:p>
                  </a:txBody>
                  <a:tcPr/>
                </a:tc>
              </a:tr>
              <a:tr h="381000">
                <a:tc>
                  <a:txBody>
                    <a:bodyPr/>
                    <a:lstStyle/>
                    <a:p>
                      <a:r>
                        <a:rPr lang="en-US" dirty="0" err="1" smtClean="0"/>
                        <a:t>Marzano</a:t>
                      </a:r>
                      <a:r>
                        <a:rPr lang="en-US" baseline="0" dirty="0" smtClean="0"/>
                        <a:t>  (Leadership) </a:t>
                      </a:r>
                      <a:endParaRPr lang="en-US" dirty="0"/>
                    </a:p>
                  </a:txBody>
                  <a:tcPr/>
                </a:tc>
                <a:tc>
                  <a:txBody>
                    <a:bodyPr/>
                    <a:lstStyle/>
                    <a:p>
                      <a:r>
                        <a:rPr lang="en-US" dirty="0" smtClean="0"/>
                        <a:t>NO</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 Changes to Rubrics/Adding Components</a:t>
                      </a:r>
                    </a:p>
                    <a:p>
                      <a:r>
                        <a:rPr lang="en-US" dirty="0" smtClean="0"/>
                        <a:t>May add to Possible</a:t>
                      </a:r>
                      <a:r>
                        <a:rPr lang="en-US" baseline="0" dirty="0" smtClean="0"/>
                        <a:t> Evidence</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8194C599-13CF-4858-B1C2-ED3636FB1023}" type="slidenum">
              <a:rPr lang="en-US" smtClean="0"/>
              <a:t>12</a:t>
            </a:fld>
            <a:endParaRPr lang="en-US"/>
          </a:p>
        </p:txBody>
      </p:sp>
    </p:spTree>
    <p:extLst>
      <p:ext uri="{BB962C8B-B14F-4D97-AF65-F5344CB8AC3E}">
        <p14:creationId xmlns:p14="http://schemas.microsoft.com/office/powerpoint/2010/main" val="2796094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C778B"/>
                </a:solidFill>
              </a:rPr>
              <a:t>Comprehensive Evaluation</a:t>
            </a:r>
            <a:br>
              <a:rPr lang="en-US" dirty="0" smtClean="0">
                <a:solidFill>
                  <a:srgbClr val="2C778B"/>
                </a:solidFill>
              </a:rPr>
            </a:br>
            <a:r>
              <a:rPr lang="en-US" dirty="0" smtClean="0">
                <a:solidFill>
                  <a:srgbClr val="2C778B"/>
                </a:solidFill>
              </a:rPr>
              <a:t>Teachers</a:t>
            </a:r>
            <a:endParaRPr lang="en-US" dirty="0">
              <a:solidFill>
                <a:srgbClr val="2C778B"/>
              </a:solidFill>
            </a:endParaRPr>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pPr marL="0" indent="0">
              <a:buNone/>
            </a:pPr>
            <a:endParaRPr lang="en-US" dirty="0" smtClean="0">
              <a:effectLst/>
            </a:endParaRPr>
          </a:p>
          <a:p>
            <a:r>
              <a:rPr lang="en-US" dirty="0" smtClean="0">
                <a:effectLst/>
              </a:rPr>
              <a:t>Assesses all 8 evaluation criteria.</a:t>
            </a:r>
          </a:p>
          <a:p>
            <a:pPr marL="0" indent="0">
              <a:buNone/>
            </a:pPr>
            <a:endParaRPr lang="en-US" dirty="0" smtClean="0">
              <a:effectLst/>
            </a:endParaRPr>
          </a:p>
          <a:p>
            <a:r>
              <a:rPr lang="en-US" dirty="0" smtClean="0">
                <a:effectLst/>
              </a:rPr>
              <a:t>All criteria contribute to the comprehensive summative evaluation rating.</a:t>
            </a:r>
          </a:p>
          <a:p>
            <a:endParaRPr lang="en-US" dirty="0"/>
          </a:p>
          <a:p>
            <a:r>
              <a:rPr lang="en-US" dirty="0" smtClean="0">
                <a:effectLst/>
              </a:rPr>
              <a:t>Student Growth Rubrics embedded </a:t>
            </a:r>
            <a:r>
              <a:rPr lang="en-US" dirty="0"/>
              <a:t>in </a:t>
            </a:r>
            <a:r>
              <a:rPr lang="en-US" dirty="0" smtClean="0"/>
              <a:t>Criterion. </a:t>
            </a:r>
            <a:r>
              <a:rPr lang="en-US" dirty="0"/>
              <a:t>(</a:t>
            </a:r>
            <a:r>
              <a:rPr lang="en-US" i="1" dirty="0"/>
              <a:t>3, 6, </a:t>
            </a:r>
            <a:r>
              <a:rPr lang="en-US" i="1" dirty="0" smtClean="0"/>
              <a:t>8</a:t>
            </a:r>
            <a:r>
              <a:rPr lang="en-US" dirty="0" smtClean="0"/>
              <a:t>)</a:t>
            </a:r>
          </a:p>
          <a:p>
            <a:endParaRPr lang="en-US" dirty="0" smtClean="0">
              <a:effectLst/>
            </a:endParaRPr>
          </a:p>
          <a:p>
            <a:r>
              <a:rPr lang="en-US" dirty="0" smtClean="0">
                <a:effectLst/>
              </a:rPr>
              <a:t>All provisional classroom teachers and any classroom teacher not on level 3 or level 4 receive Comprehensive evaluation.  </a:t>
            </a:r>
          </a:p>
          <a:p>
            <a:pPr marL="0" indent="0">
              <a:buNone/>
            </a:pPr>
            <a:endParaRPr lang="en-US" dirty="0" smtClean="0">
              <a:effectLst/>
            </a:endParaRPr>
          </a:p>
          <a:p>
            <a:r>
              <a:rPr lang="en-US" dirty="0" smtClean="0">
                <a:effectLst/>
              </a:rPr>
              <a:t>All classroom teachers shall receive a comprehensive summative evaluation at least once every four years.</a:t>
            </a:r>
            <a:endParaRPr lang="en-US" dirty="0" smtClean="0"/>
          </a:p>
          <a:p>
            <a:endParaRPr lang="en-US" dirty="0"/>
          </a:p>
        </p:txBody>
      </p:sp>
    </p:spTree>
    <p:extLst>
      <p:ext uri="{BB962C8B-B14F-4D97-AF65-F5344CB8AC3E}">
        <p14:creationId xmlns:p14="http://schemas.microsoft.com/office/powerpoint/2010/main" val="3753968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C778B"/>
                </a:solidFill>
              </a:rPr>
              <a:t>Comprehensive Evaluation</a:t>
            </a:r>
            <a:br>
              <a:rPr lang="en-US" dirty="0" smtClean="0">
                <a:solidFill>
                  <a:srgbClr val="2C778B"/>
                </a:solidFill>
              </a:rPr>
            </a:br>
            <a:r>
              <a:rPr lang="en-US" dirty="0" smtClean="0">
                <a:solidFill>
                  <a:srgbClr val="2C778B"/>
                </a:solidFill>
              </a:rPr>
              <a:t>Principals</a:t>
            </a:r>
            <a:endParaRPr lang="en-US" dirty="0">
              <a:solidFill>
                <a:srgbClr val="2C778B"/>
              </a:solidFill>
            </a:endParaRPr>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pPr marL="0" indent="0">
              <a:buNone/>
            </a:pPr>
            <a:endParaRPr lang="en-US" dirty="0" smtClean="0">
              <a:effectLst/>
            </a:endParaRPr>
          </a:p>
          <a:p>
            <a:r>
              <a:rPr lang="en-US" dirty="0" smtClean="0">
                <a:effectLst/>
              </a:rPr>
              <a:t>Assesses all 8 evaluation criteria.</a:t>
            </a:r>
          </a:p>
          <a:p>
            <a:pPr marL="0" indent="0">
              <a:buNone/>
            </a:pPr>
            <a:endParaRPr lang="en-US" dirty="0" smtClean="0">
              <a:effectLst/>
            </a:endParaRPr>
          </a:p>
          <a:p>
            <a:r>
              <a:rPr lang="en-US" dirty="0" smtClean="0">
                <a:effectLst/>
              </a:rPr>
              <a:t>All criteria contribute to the comprehensive summative evaluation rating.</a:t>
            </a:r>
          </a:p>
          <a:p>
            <a:endParaRPr lang="en-US" dirty="0"/>
          </a:p>
          <a:p>
            <a:r>
              <a:rPr lang="en-US" dirty="0" smtClean="0">
                <a:effectLst/>
              </a:rPr>
              <a:t>Student Growth Rubrics embedded </a:t>
            </a:r>
            <a:r>
              <a:rPr lang="en-US" dirty="0"/>
              <a:t>in </a:t>
            </a:r>
            <a:r>
              <a:rPr lang="en-US" dirty="0" smtClean="0"/>
              <a:t>Criterion. (3,5,8)</a:t>
            </a:r>
          </a:p>
          <a:p>
            <a:endParaRPr lang="en-US" dirty="0"/>
          </a:p>
          <a:p>
            <a:r>
              <a:rPr lang="en-US" dirty="0" smtClean="0">
                <a:effectLst/>
              </a:rPr>
              <a:t>“Due to the importance of instructional leadership and assuring rater agreement among evaluators, particularly those evaluating teacher performance, school districts are encouraged to conduct comprehensive summative eva</a:t>
            </a:r>
            <a:r>
              <a:rPr lang="en-US" dirty="0" smtClean="0"/>
              <a:t>luations of principal performance on an annual basis.”</a:t>
            </a:r>
            <a:r>
              <a:rPr lang="en-US" dirty="0" smtClean="0">
                <a:effectLst/>
              </a:rPr>
              <a:t> </a:t>
            </a:r>
          </a:p>
          <a:p>
            <a:pPr lvl="8"/>
            <a:r>
              <a:rPr lang="en-US" dirty="0" smtClean="0"/>
              <a:t>Section 1, (12 c(v))</a:t>
            </a:r>
            <a:endParaRPr lang="en-US" dirty="0" smtClean="0">
              <a:effectLst/>
            </a:endParaRPr>
          </a:p>
          <a:p>
            <a:pPr marL="0" indent="0">
              <a:buNone/>
            </a:pPr>
            <a:endParaRPr lang="en-US" dirty="0" smtClean="0">
              <a:effectLst/>
            </a:endParaRPr>
          </a:p>
          <a:p>
            <a:pPr marL="0" indent="0">
              <a:buNone/>
            </a:pPr>
            <a:endParaRPr lang="en-US" dirty="0" smtClean="0">
              <a:effectLst/>
            </a:endParaRPr>
          </a:p>
          <a:p>
            <a:endParaRPr lang="en-US" dirty="0"/>
          </a:p>
        </p:txBody>
      </p:sp>
    </p:spTree>
    <p:extLst>
      <p:ext uri="{BB962C8B-B14F-4D97-AF65-F5344CB8AC3E}">
        <p14:creationId xmlns:p14="http://schemas.microsoft.com/office/powerpoint/2010/main" val="383455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90" y="54318"/>
            <a:ext cx="8763000" cy="1155410"/>
          </a:xfrm>
        </p:spPr>
        <p:txBody>
          <a:bodyPr>
            <a:normAutofit fontScale="90000"/>
          </a:bodyPr>
          <a:lstStyle/>
          <a:p>
            <a:r>
              <a:rPr lang="en-US" sz="4000" dirty="0" smtClean="0">
                <a:solidFill>
                  <a:srgbClr val="2C778B"/>
                </a:solidFill>
              </a:rPr>
              <a:t>Comprehensive Evaluation </a:t>
            </a:r>
            <a:r>
              <a:rPr lang="en-US" sz="4000" dirty="0">
                <a:solidFill>
                  <a:srgbClr val="2C778B"/>
                </a:solidFill>
              </a:rPr>
              <a:t>Scoring </a:t>
            </a:r>
            <a:r>
              <a:rPr lang="en-US" sz="4000" dirty="0" smtClean="0">
                <a:solidFill>
                  <a:srgbClr val="2C778B"/>
                </a:solidFill>
              </a:rPr>
              <a:t>Process</a:t>
            </a:r>
            <a:br>
              <a:rPr lang="en-US" sz="4000" dirty="0" smtClean="0">
                <a:solidFill>
                  <a:srgbClr val="2C778B"/>
                </a:solidFill>
              </a:rPr>
            </a:br>
            <a:r>
              <a:rPr lang="en-US" sz="3100" dirty="0" smtClean="0">
                <a:solidFill>
                  <a:srgbClr val="2C778B"/>
                </a:solidFill>
              </a:rPr>
              <a:t>Teachers and Principals</a:t>
            </a:r>
            <a:endParaRPr lang="en-US" sz="3100" dirty="0">
              <a:solidFill>
                <a:srgbClr val="2C778B"/>
              </a:solidFill>
            </a:endParaRPr>
          </a:p>
        </p:txBody>
      </p:sp>
      <p:sp>
        <p:nvSpPr>
          <p:cNvPr id="4" name="Rectangle 3"/>
          <p:cNvSpPr/>
          <p:nvPr/>
        </p:nvSpPr>
        <p:spPr>
          <a:xfrm>
            <a:off x="609600" y="236220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2</a:t>
            </a:r>
            <a:endParaRPr lang="en-US" dirty="0"/>
          </a:p>
        </p:txBody>
      </p:sp>
      <p:sp>
        <p:nvSpPr>
          <p:cNvPr id="5" name="TextBox 4"/>
          <p:cNvSpPr txBox="1"/>
          <p:nvPr/>
        </p:nvSpPr>
        <p:spPr>
          <a:xfrm>
            <a:off x="1066800" y="1209728"/>
            <a:ext cx="1981200" cy="461665"/>
          </a:xfrm>
          <a:prstGeom prst="rect">
            <a:avLst/>
          </a:prstGeom>
          <a:noFill/>
        </p:spPr>
        <p:txBody>
          <a:bodyPr wrap="square" rtlCol="0">
            <a:spAutoFit/>
          </a:bodyPr>
          <a:lstStyle/>
          <a:p>
            <a:pPr algn="ctr"/>
            <a:r>
              <a:rPr lang="en-US" sz="2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Standards</a:t>
            </a:r>
          </a:p>
        </p:txBody>
      </p:sp>
      <p:sp>
        <p:nvSpPr>
          <p:cNvPr id="7" name="Rectangle 6"/>
          <p:cNvSpPr/>
          <p:nvPr/>
        </p:nvSpPr>
        <p:spPr>
          <a:xfrm>
            <a:off x="609600" y="1834784"/>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1</a:t>
            </a:r>
            <a:endParaRPr lang="en-US" dirty="0"/>
          </a:p>
        </p:txBody>
      </p:sp>
      <p:sp>
        <p:nvSpPr>
          <p:cNvPr id="8" name="Rectangle 7"/>
          <p:cNvSpPr/>
          <p:nvPr/>
        </p:nvSpPr>
        <p:spPr>
          <a:xfrm>
            <a:off x="609600" y="290395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3</a:t>
            </a:r>
            <a:endParaRPr lang="en-US" dirty="0"/>
          </a:p>
        </p:txBody>
      </p:sp>
      <p:sp>
        <p:nvSpPr>
          <p:cNvPr id="9" name="Rectangle 8"/>
          <p:cNvSpPr/>
          <p:nvPr/>
        </p:nvSpPr>
        <p:spPr>
          <a:xfrm>
            <a:off x="609600" y="3413342"/>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4</a:t>
            </a:r>
            <a:endParaRPr lang="en-US" dirty="0"/>
          </a:p>
        </p:txBody>
      </p:sp>
      <p:sp>
        <p:nvSpPr>
          <p:cNvPr id="10" name="Rectangle 9"/>
          <p:cNvSpPr/>
          <p:nvPr/>
        </p:nvSpPr>
        <p:spPr>
          <a:xfrm>
            <a:off x="609600" y="396240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5</a:t>
            </a:r>
            <a:endParaRPr lang="en-US" dirty="0"/>
          </a:p>
        </p:txBody>
      </p:sp>
      <p:sp>
        <p:nvSpPr>
          <p:cNvPr id="11" name="Rectangle 10"/>
          <p:cNvSpPr/>
          <p:nvPr/>
        </p:nvSpPr>
        <p:spPr>
          <a:xfrm>
            <a:off x="609600" y="4528159"/>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6</a:t>
            </a:r>
            <a:endParaRPr lang="en-US" dirty="0"/>
          </a:p>
        </p:txBody>
      </p:sp>
      <p:sp>
        <p:nvSpPr>
          <p:cNvPr id="12" name="Rectangle 11"/>
          <p:cNvSpPr/>
          <p:nvPr/>
        </p:nvSpPr>
        <p:spPr>
          <a:xfrm>
            <a:off x="609600" y="5090787"/>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7</a:t>
            </a:r>
            <a:endParaRPr lang="en-US" dirty="0"/>
          </a:p>
        </p:txBody>
      </p:sp>
      <p:sp>
        <p:nvSpPr>
          <p:cNvPr id="13" name="Rectangle 12"/>
          <p:cNvSpPr/>
          <p:nvPr/>
        </p:nvSpPr>
        <p:spPr>
          <a:xfrm>
            <a:off x="609600" y="565237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8</a:t>
            </a:r>
            <a:endParaRPr lang="en-US" dirty="0"/>
          </a:p>
        </p:txBody>
      </p:sp>
      <p:sp>
        <p:nvSpPr>
          <p:cNvPr id="16" name="Right Brace 15"/>
          <p:cNvSpPr/>
          <p:nvPr/>
        </p:nvSpPr>
        <p:spPr>
          <a:xfrm>
            <a:off x="3900863" y="1880722"/>
            <a:ext cx="457200" cy="427478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ontent Placeholder 17"/>
          <p:cNvSpPr txBox="1">
            <a:spLocks noGrp="1"/>
          </p:cNvSpPr>
          <p:nvPr>
            <p:ph idx="1"/>
          </p:nvPr>
        </p:nvSpPr>
        <p:spPr>
          <a:xfrm>
            <a:off x="4152900" y="1170724"/>
            <a:ext cx="1752600" cy="460375"/>
          </a:xfrm>
          <a:prstGeom prst="rect">
            <a:avLst/>
          </a:prstGeom>
          <a:noFill/>
        </p:spPr>
        <p:txBody>
          <a:bodyPr wrap="square" rtlCol="0">
            <a:spAutoFit/>
          </a:bodyPr>
          <a:lstStyle/>
          <a:p>
            <a:pPr marL="0" indent="0" algn="ctr">
              <a:buNone/>
            </a:pPr>
            <a:r>
              <a:rPr lang="en-US"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Evidence</a:t>
            </a:r>
            <a:endParaRPr lang="en-US" sz="2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19" name="TextBox 18"/>
          <p:cNvSpPr txBox="1"/>
          <p:nvPr/>
        </p:nvSpPr>
        <p:spPr>
          <a:xfrm rot="5400000">
            <a:off x="843327" y="3169999"/>
            <a:ext cx="4293483" cy="1696232"/>
          </a:xfrm>
          <a:prstGeom prst="rect">
            <a:avLst/>
          </a:prstGeom>
          <a:solidFill>
            <a:schemeClr val="accent6">
              <a:lumMod val="40000"/>
              <a:lumOff val="60000"/>
            </a:schemeClr>
          </a:solidFill>
        </p:spPr>
        <p:txBody>
          <a:bodyPr vert="vert270" wrap="square" rtlCol="0">
            <a:spAutoFit/>
          </a:bodyPr>
          <a:lstStyle/>
          <a:p>
            <a:pPr algn="ctr"/>
            <a:endParaRPr lang="en-US" sz="2400" dirty="0" smtClean="0">
              <a:solidFill>
                <a:srgbClr val="00B050"/>
              </a:solidFill>
            </a:endParaRPr>
          </a:p>
          <a:p>
            <a:pPr algn="ctr"/>
            <a:r>
              <a:rPr lang="en-US" sz="2400" dirty="0" smtClean="0">
                <a:solidFill>
                  <a:srgbClr val="00B050"/>
                </a:solidFill>
              </a:rPr>
              <a:t> </a:t>
            </a:r>
          </a:p>
          <a:p>
            <a:pPr algn="ctr"/>
            <a:endParaRPr lang="en-US" sz="2400" dirty="0" smtClean="0">
              <a:solidFill>
                <a:srgbClr val="00B050"/>
              </a:solidFill>
            </a:endParaRPr>
          </a:p>
          <a:p>
            <a:pPr algn="ctr"/>
            <a:r>
              <a:rPr lang="en-US" sz="2400" dirty="0" smtClean="0">
                <a:solidFill>
                  <a:schemeClr val="accent3">
                    <a:lumMod val="50000"/>
                  </a:schemeClr>
                </a:solidFill>
              </a:rPr>
              <a:t>Frameworks</a:t>
            </a:r>
          </a:p>
          <a:p>
            <a:pPr algn="ctr"/>
            <a:r>
              <a:rPr lang="en-US" sz="2400" dirty="0" smtClean="0">
                <a:solidFill>
                  <a:schemeClr val="accent3">
                    <a:lumMod val="50000"/>
                  </a:schemeClr>
                </a:solidFill>
              </a:rPr>
              <a:t>+</a:t>
            </a:r>
          </a:p>
          <a:p>
            <a:pPr algn="ctr"/>
            <a:r>
              <a:rPr lang="en-US" sz="2400" dirty="0" smtClean="0">
                <a:solidFill>
                  <a:schemeClr val="accent3">
                    <a:lumMod val="50000"/>
                  </a:schemeClr>
                </a:solidFill>
              </a:rPr>
              <a:t>Student Growth Rubrics</a:t>
            </a:r>
          </a:p>
          <a:p>
            <a:pPr algn="ctr"/>
            <a:endParaRPr lang="en-US" sz="1600" dirty="0" smtClean="0">
              <a:solidFill>
                <a:srgbClr val="00B050"/>
              </a:solidFill>
            </a:endParaRPr>
          </a:p>
          <a:p>
            <a:pPr algn="ctr"/>
            <a:endParaRPr lang="en-US" sz="1600" dirty="0">
              <a:solidFill>
                <a:srgbClr val="00B050"/>
              </a:solidFill>
            </a:endParaRPr>
          </a:p>
          <a:p>
            <a:pPr algn="ctr"/>
            <a:endParaRPr lang="en-US" sz="1600" dirty="0" smtClean="0">
              <a:solidFill>
                <a:srgbClr val="00B050"/>
              </a:solidFill>
            </a:endParaRPr>
          </a:p>
          <a:p>
            <a:pPr algn="ctr"/>
            <a:endParaRPr lang="en-US" sz="1600" dirty="0">
              <a:solidFill>
                <a:srgbClr val="00B050"/>
              </a:solidFill>
            </a:endParaRPr>
          </a:p>
          <a:p>
            <a:pPr algn="ctr"/>
            <a:endParaRPr lang="en-US" sz="1100" dirty="0" smtClean="0">
              <a:solidFill>
                <a:schemeClr val="bg1"/>
              </a:solidFill>
            </a:endParaRPr>
          </a:p>
        </p:txBody>
      </p:sp>
      <p:sp>
        <p:nvSpPr>
          <p:cNvPr id="24" name="Rectangle 23"/>
          <p:cNvSpPr/>
          <p:nvPr/>
        </p:nvSpPr>
        <p:spPr>
          <a:xfrm>
            <a:off x="4840605" y="4938387"/>
            <a:ext cx="20574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Student Growth Measures</a:t>
            </a:r>
          </a:p>
          <a:p>
            <a:pPr algn="ctr"/>
            <a:r>
              <a:rPr lang="en-US" sz="1400" dirty="0" smtClean="0"/>
              <a:t>(From 3 specific criteria)</a:t>
            </a:r>
            <a:endParaRPr lang="en-US" sz="1400" dirty="0"/>
          </a:p>
        </p:txBody>
      </p:sp>
      <p:sp>
        <p:nvSpPr>
          <p:cNvPr id="25" name="Plus 24"/>
          <p:cNvSpPr/>
          <p:nvPr/>
        </p:nvSpPr>
        <p:spPr>
          <a:xfrm>
            <a:off x="6212205" y="4329310"/>
            <a:ext cx="685800" cy="457200"/>
          </a:xfrm>
          <a:prstGeom prst="math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7"/>
          <p:cNvSpPr txBox="1">
            <a:spLocks/>
          </p:cNvSpPr>
          <p:nvPr/>
        </p:nvSpPr>
        <p:spPr>
          <a:xfrm>
            <a:off x="7391400" y="1056571"/>
            <a:ext cx="1752600" cy="830997"/>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Summative Rating</a:t>
            </a:r>
            <a:endParaRPr lang="en-US" sz="2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28" name="Rectangle 27"/>
          <p:cNvSpPr/>
          <p:nvPr/>
        </p:nvSpPr>
        <p:spPr>
          <a:xfrm>
            <a:off x="7696200" y="1887568"/>
            <a:ext cx="1371600" cy="2227231"/>
          </a:xfrm>
          <a:prstGeom prst="rect">
            <a:avLst/>
          </a:prstGeom>
          <a:solidFill>
            <a:schemeClr val="bg2"/>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sz="1600" i="1" dirty="0" smtClean="0">
                <a:solidFill>
                  <a:schemeClr val="tx1"/>
                </a:solidFill>
              </a:rPr>
              <a:t>State determined process</a:t>
            </a:r>
          </a:p>
          <a:p>
            <a:endParaRPr lang="en-US" sz="1600" dirty="0" smtClean="0">
              <a:solidFill>
                <a:schemeClr val="tx1"/>
              </a:solidFill>
            </a:endParaRPr>
          </a:p>
          <a:p>
            <a:r>
              <a:rPr lang="en-US" sz="1600" dirty="0" smtClean="0">
                <a:solidFill>
                  <a:schemeClr val="tx1"/>
                </a:solidFill>
              </a:rPr>
              <a:t>Distinguished</a:t>
            </a:r>
          </a:p>
          <a:p>
            <a:r>
              <a:rPr lang="en-US" sz="1600" dirty="0" smtClean="0">
                <a:solidFill>
                  <a:schemeClr val="tx1"/>
                </a:solidFill>
              </a:rPr>
              <a:t>Proficient</a:t>
            </a:r>
          </a:p>
          <a:p>
            <a:r>
              <a:rPr lang="en-US" sz="1600" dirty="0" smtClean="0">
                <a:solidFill>
                  <a:schemeClr val="tx1"/>
                </a:solidFill>
              </a:rPr>
              <a:t>Basic</a:t>
            </a:r>
          </a:p>
          <a:p>
            <a:r>
              <a:rPr lang="en-US" sz="1600" dirty="0" smtClean="0">
                <a:solidFill>
                  <a:schemeClr val="tx1"/>
                </a:solidFill>
              </a:rPr>
              <a:t>Unsatisfactory</a:t>
            </a:r>
            <a:endParaRPr lang="en-US" sz="1600" dirty="0">
              <a:solidFill>
                <a:schemeClr val="tx1"/>
              </a:solidFill>
            </a:endParaRPr>
          </a:p>
        </p:txBody>
      </p:sp>
      <p:cxnSp>
        <p:nvCxnSpPr>
          <p:cNvPr id="30" name="Straight Arrow Connector 29"/>
          <p:cNvCxnSpPr>
            <a:endCxn id="34" idx="1"/>
          </p:cNvCxnSpPr>
          <p:nvPr/>
        </p:nvCxnSpPr>
        <p:spPr>
          <a:xfrm>
            <a:off x="6898005" y="5509887"/>
            <a:ext cx="421006" cy="65"/>
          </a:xfrm>
          <a:prstGeom prst="straightConnector1">
            <a:avLst/>
          </a:prstGeom>
          <a:ln w="47625">
            <a:solidFill>
              <a:schemeClr val="accent1">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319011" y="4988621"/>
            <a:ext cx="1676400" cy="104266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solidFill>
                  <a:schemeClr val="tx1"/>
                </a:solidFill>
              </a:rPr>
              <a:t>Student Growth Impact Ratings:</a:t>
            </a:r>
          </a:p>
          <a:p>
            <a:pPr algn="ctr"/>
            <a:r>
              <a:rPr lang="en-US" sz="1400" dirty="0" smtClean="0">
                <a:solidFill>
                  <a:schemeClr val="tx1"/>
                </a:solidFill>
              </a:rPr>
              <a:t>Low, Average, High</a:t>
            </a:r>
            <a:endParaRPr lang="en-US" sz="1400" dirty="0">
              <a:solidFill>
                <a:schemeClr val="tx1"/>
              </a:solidFill>
            </a:endParaRPr>
          </a:p>
        </p:txBody>
      </p:sp>
      <p:sp>
        <p:nvSpPr>
          <p:cNvPr id="3" name="Rectangle 2"/>
          <p:cNvSpPr/>
          <p:nvPr/>
        </p:nvSpPr>
        <p:spPr>
          <a:xfrm>
            <a:off x="5966547" y="1040376"/>
            <a:ext cx="1375121" cy="830997"/>
          </a:xfrm>
          <a:prstGeom prst="rect">
            <a:avLst/>
          </a:prstGeom>
        </p:spPr>
        <p:txBody>
          <a:bodyPr wrap="none">
            <a:spAutoFit/>
          </a:bodyPr>
          <a:lstStyle/>
          <a:p>
            <a:pPr algn="ctr"/>
            <a:r>
              <a:rPr lang="en-US"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Criterion </a:t>
            </a:r>
          </a:p>
          <a:p>
            <a:pPr algn="ctr"/>
            <a:r>
              <a:rPr lang="en-US"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Rating</a:t>
            </a:r>
            <a:endParaRPr lang="en-US" sz="2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31" name="Rectangle 30"/>
          <p:cNvSpPr/>
          <p:nvPr/>
        </p:nvSpPr>
        <p:spPr>
          <a:xfrm>
            <a:off x="5958840" y="1825007"/>
            <a:ext cx="1432559" cy="2289793"/>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1600" i="1" dirty="0" smtClean="0"/>
              <a:t>District</a:t>
            </a:r>
          </a:p>
          <a:p>
            <a:r>
              <a:rPr lang="en-US" sz="1600" i="1" dirty="0" smtClean="0"/>
              <a:t>determined process</a:t>
            </a:r>
          </a:p>
          <a:p>
            <a:endParaRPr lang="en-US" sz="1600" dirty="0"/>
          </a:p>
          <a:p>
            <a:r>
              <a:rPr lang="en-US" sz="1600" dirty="0" smtClean="0"/>
              <a:t>Distinguished</a:t>
            </a:r>
          </a:p>
          <a:p>
            <a:r>
              <a:rPr lang="en-US" sz="1600" dirty="0" smtClean="0"/>
              <a:t>Proficient</a:t>
            </a:r>
          </a:p>
          <a:p>
            <a:r>
              <a:rPr lang="en-US" sz="1600" dirty="0" smtClean="0"/>
              <a:t>Basic</a:t>
            </a:r>
          </a:p>
          <a:p>
            <a:r>
              <a:rPr lang="en-US" sz="1600" dirty="0" smtClean="0"/>
              <a:t>Unsatisfactory</a:t>
            </a:r>
          </a:p>
        </p:txBody>
      </p:sp>
      <p:sp>
        <p:nvSpPr>
          <p:cNvPr id="32" name="Rectangle 31"/>
          <p:cNvSpPr/>
          <p:nvPr/>
        </p:nvSpPr>
        <p:spPr>
          <a:xfrm>
            <a:off x="4191000" y="1825007"/>
            <a:ext cx="1615440" cy="2581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itchFamily="34" charset="0"/>
              <a:buChar char="•"/>
            </a:pPr>
            <a:r>
              <a:rPr lang="en-US" sz="1600" dirty="0" smtClean="0"/>
              <a:t>Observation</a:t>
            </a:r>
          </a:p>
          <a:p>
            <a:pPr marL="285750" indent="-285750">
              <a:buFont typeface="Arial" pitchFamily="34" charset="0"/>
              <a:buChar char="•"/>
            </a:pPr>
            <a:r>
              <a:rPr lang="en-US" sz="1600" dirty="0" smtClean="0"/>
              <a:t>Artifacts</a:t>
            </a:r>
          </a:p>
          <a:p>
            <a:pPr marL="285750" indent="-285750">
              <a:buFont typeface="Arial" pitchFamily="34" charset="0"/>
              <a:buChar char="•"/>
            </a:pPr>
            <a:r>
              <a:rPr lang="en-US" sz="1600" dirty="0" smtClean="0"/>
              <a:t>Student Growth</a:t>
            </a:r>
          </a:p>
          <a:p>
            <a:pPr marL="285750" indent="-285750">
              <a:buFont typeface="Arial" pitchFamily="34" charset="0"/>
              <a:buChar char="•"/>
            </a:pPr>
            <a:r>
              <a:rPr lang="en-US" sz="1600" dirty="0" smtClean="0"/>
              <a:t>Other evidence relevant to the frameworks </a:t>
            </a:r>
          </a:p>
        </p:txBody>
      </p:sp>
      <p:sp>
        <p:nvSpPr>
          <p:cNvPr id="29" name="Notched Right Arrow 28"/>
          <p:cNvSpPr/>
          <p:nvPr/>
        </p:nvSpPr>
        <p:spPr>
          <a:xfrm>
            <a:off x="5654040" y="2920979"/>
            <a:ext cx="304800" cy="484632"/>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Notched Right Arrow 26"/>
          <p:cNvSpPr/>
          <p:nvPr/>
        </p:nvSpPr>
        <p:spPr>
          <a:xfrm>
            <a:off x="7391400" y="2936203"/>
            <a:ext cx="304800" cy="484632"/>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2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C778B"/>
                </a:solidFill>
              </a:rPr>
              <a:t>Focused Evaluation</a:t>
            </a:r>
            <a:br>
              <a:rPr lang="en-US" dirty="0" smtClean="0">
                <a:solidFill>
                  <a:srgbClr val="2C778B"/>
                </a:solidFill>
              </a:rPr>
            </a:br>
            <a:r>
              <a:rPr lang="en-US" dirty="0" smtClean="0">
                <a:solidFill>
                  <a:srgbClr val="2C778B"/>
                </a:solidFill>
              </a:rPr>
              <a:t>Certificated Classroom Teachers </a:t>
            </a:r>
            <a:endParaRPr lang="en-US" dirty="0">
              <a:solidFill>
                <a:srgbClr val="2C778B"/>
              </a:solidFill>
            </a:endParaRPr>
          </a:p>
        </p:txBody>
      </p:sp>
      <p:sp>
        <p:nvSpPr>
          <p:cNvPr id="3" name="Content Placeholder 2"/>
          <p:cNvSpPr>
            <a:spLocks noGrp="1"/>
          </p:cNvSpPr>
          <p:nvPr>
            <p:ph idx="1"/>
          </p:nvPr>
        </p:nvSpPr>
        <p:spPr/>
        <p:txBody>
          <a:bodyPr>
            <a:normAutofit fontScale="62500" lnSpcReduction="20000"/>
          </a:bodyPr>
          <a:lstStyle/>
          <a:p>
            <a:pPr marL="0" indent="0">
              <a:buNone/>
            </a:pPr>
            <a:endParaRPr lang="en-US" dirty="0" smtClean="0">
              <a:effectLst/>
            </a:endParaRPr>
          </a:p>
          <a:p>
            <a:r>
              <a:rPr lang="en-US" sz="3800" dirty="0" smtClean="0">
                <a:effectLst/>
              </a:rPr>
              <a:t>Includes an assessment of one of the eight criterion.</a:t>
            </a:r>
          </a:p>
          <a:p>
            <a:endParaRPr lang="en-US" sz="3800" dirty="0"/>
          </a:p>
          <a:p>
            <a:r>
              <a:rPr lang="en-US" sz="3800" dirty="0" smtClean="0">
                <a:effectLst/>
              </a:rPr>
              <a:t>Student Growth Rubrics from one of the three criterion </a:t>
            </a:r>
          </a:p>
          <a:p>
            <a:pPr lvl="1"/>
            <a:r>
              <a:rPr lang="en-US" sz="3800" i="1" dirty="0" smtClean="0"/>
              <a:t>If a teacher chooses 3,6 or 8; their accompanying  student growth rubrics will be used.</a:t>
            </a:r>
          </a:p>
          <a:p>
            <a:pPr lvl="1"/>
            <a:r>
              <a:rPr lang="en-US" sz="3800" i="1" dirty="0" smtClean="0"/>
              <a:t>If a teacher chooses Criterion 1,2,4,5,7, the accompanying student growth rubrics from Criterion 3 or 6 will be used.</a:t>
            </a:r>
            <a:endParaRPr lang="en-US" sz="3800" i="1" dirty="0" smtClean="0">
              <a:effectLst/>
            </a:endParaRPr>
          </a:p>
          <a:p>
            <a:endParaRPr lang="en-US" sz="3800" dirty="0"/>
          </a:p>
          <a:p>
            <a:r>
              <a:rPr lang="en-US" sz="3800" dirty="0" smtClean="0">
                <a:effectLst/>
              </a:rPr>
              <a:t>Approved by the teacher’s evaluator.</a:t>
            </a:r>
          </a:p>
          <a:p>
            <a:pPr marL="0" indent="0">
              <a:buNone/>
            </a:pPr>
            <a:endParaRPr lang="en-US" sz="3800" dirty="0" smtClean="0">
              <a:effectLst/>
            </a:endParaRPr>
          </a:p>
          <a:p>
            <a:r>
              <a:rPr lang="en-US" sz="3800" dirty="0" smtClean="0">
                <a:effectLst/>
              </a:rPr>
              <a:t>A focused evaluation must be performed in any year that a comprehensive evaluation is not scheduled.  </a:t>
            </a:r>
            <a:endParaRPr lang="en-US" dirty="0"/>
          </a:p>
        </p:txBody>
      </p:sp>
    </p:spTree>
    <p:extLst>
      <p:ext uri="{BB962C8B-B14F-4D97-AF65-F5344CB8AC3E}">
        <p14:creationId xmlns:p14="http://schemas.microsoft.com/office/powerpoint/2010/main" val="845448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C778B"/>
                </a:solidFill>
              </a:rPr>
              <a:t>Focused Evaluation</a:t>
            </a:r>
            <a:br>
              <a:rPr lang="en-US" dirty="0" smtClean="0">
                <a:solidFill>
                  <a:srgbClr val="2C778B"/>
                </a:solidFill>
              </a:rPr>
            </a:br>
            <a:r>
              <a:rPr lang="en-US" dirty="0" smtClean="0">
                <a:solidFill>
                  <a:srgbClr val="2C778B"/>
                </a:solidFill>
              </a:rPr>
              <a:t>Principals and Assistant Principals</a:t>
            </a:r>
            <a:endParaRPr lang="en-US" dirty="0">
              <a:solidFill>
                <a:srgbClr val="2C778B"/>
              </a:solidFill>
            </a:endParaRP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effectLst/>
            </a:endParaRPr>
          </a:p>
          <a:p>
            <a:r>
              <a:rPr lang="en-US" dirty="0" smtClean="0">
                <a:effectLst/>
              </a:rPr>
              <a:t>Includes an assessment of one of the eight criterion.</a:t>
            </a:r>
          </a:p>
          <a:p>
            <a:endParaRPr lang="en-US" dirty="0"/>
          </a:p>
          <a:p>
            <a:r>
              <a:rPr lang="en-US" dirty="0" smtClean="0">
                <a:effectLst/>
              </a:rPr>
              <a:t>Student Growth Rubrics from one of the three criterion  </a:t>
            </a:r>
          </a:p>
          <a:p>
            <a:pPr lvl="1"/>
            <a:r>
              <a:rPr lang="en-US" i="1" dirty="0" smtClean="0"/>
              <a:t>The </a:t>
            </a:r>
            <a:r>
              <a:rPr lang="en-US" i="1" dirty="0"/>
              <a:t>focused evaluation will include the student growth rubric row selected by the principal or assistant </a:t>
            </a:r>
            <a:r>
              <a:rPr lang="en-US" i="1" dirty="0" smtClean="0"/>
              <a:t>principal.</a:t>
            </a:r>
          </a:p>
          <a:p>
            <a:pPr marL="457200" lvl="1" indent="0">
              <a:buNone/>
            </a:pPr>
            <a:endParaRPr lang="en-US" sz="1600" i="1" dirty="0"/>
          </a:p>
          <a:p>
            <a:r>
              <a:rPr lang="en-US" dirty="0" smtClean="0">
                <a:effectLst/>
              </a:rPr>
              <a:t>Criterion and Student Growth Rubric Rows must be approved by the principal’s evaluator.</a:t>
            </a:r>
          </a:p>
          <a:p>
            <a:pPr marL="0" indent="0">
              <a:buNone/>
            </a:pPr>
            <a:endParaRPr lang="en-US" dirty="0" smtClean="0">
              <a:effectLst/>
            </a:endParaRPr>
          </a:p>
          <a:p>
            <a:r>
              <a:rPr lang="en-US" dirty="0" smtClean="0">
                <a:effectLst/>
              </a:rPr>
              <a:t>A focused evaluation must be performed in any year that a comprehensive evaluation is not scheduled.  </a:t>
            </a:r>
            <a:endParaRPr lang="en-US" dirty="0"/>
          </a:p>
        </p:txBody>
      </p:sp>
    </p:spTree>
    <p:extLst>
      <p:ext uri="{BB962C8B-B14F-4D97-AF65-F5344CB8AC3E}">
        <p14:creationId xmlns:p14="http://schemas.microsoft.com/office/powerpoint/2010/main" val="1660803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209728"/>
            <a:ext cx="1981200" cy="461665"/>
          </a:xfrm>
          <a:prstGeom prst="rect">
            <a:avLst/>
          </a:prstGeom>
          <a:noFill/>
        </p:spPr>
        <p:txBody>
          <a:bodyPr wrap="square" rtlCol="0">
            <a:spAutoFit/>
          </a:bodyPr>
          <a:lstStyle/>
          <a:p>
            <a:pPr algn="ctr"/>
            <a:r>
              <a:rPr lang="en-US" sz="2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Standards</a:t>
            </a:r>
          </a:p>
        </p:txBody>
      </p:sp>
      <p:sp>
        <p:nvSpPr>
          <p:cNvPr id="7" name="Rectangle 6"/>
          <p:cNvSpPr/>
          <p:nvPr/>
        </p:nvSpPr>
        <p:spPr>
          <a:xfrm>
            <a:off x="609600" y="1834784"/>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1</a:t>
            </a:r>
            <a:endParaRPr lang="en-US" dirty="0"/>
          </a:p>
        </p:txBody>
      </p:sp>
      <p:sp>
        <p:nvSpPr>
          <p:cNvPr id="8" name="Rectangle 7"/>
          <p:cNvSpPr/>
          <p:nvPr/>
        </p:nvSpPr>
        <p:spPr>
          <a:xfrm>
            <a:off x="609600" y="290395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3</a:t>
            </a:r>
            <a:endParaRPr lang="en-US" dirty="0"/>
          </a:p>
        </p:txBody>
      </p:sp>
      <p:sp>
        <p:nvSpPr>
          <p:cNvPr id="9" name="Rectangle 8"/>
          <p:cNvSpPr/>
          <p:nvPr/>
        </p:nvSpPr>
        <p:spPr>
          <a:xfrm>
            <a:off x="609600" y="3413342"/>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4</a:t>
            </a:r>
            <a:endParaRPr lang="en-US" dirty="0"/>
          </a:p>
        </p:txBody>
      </p:sp>
      <p:sp>
        <p:nvSpPr>
          <p:cNvPr id="10" name="Rectangle 9"/>
          <p:cNvSpPr/>
          <p:nvPr/>
        </p:nvSpPr>
        <p:spPr>
          <a:xfrm>
            <a:off x="609600" y="396240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5</a:t>
            </a:r>
            <a:endParaRPr lang="en-US" dirty="0"/>
          </a:p>
        </p:txBody>
      </p:sp>
      <p:sp>
        <p:nvSpPr>
          <p:cNvPr id="11" name="Rectangle 10"/>
          <p:cNvSpPr/>
          <p:nvPr/>
        </p:nvSpPr>
        <p:spPr>
          <a:xfrm>
            <a:off x="609600" y="4528159"/>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6</a:t>
            </a:r>
            <a:endParaRPr lang="en-US" dirty="0"/>
          </a:p>
        </p:txBody>
      </p:sp>
      <p:sp>
        <p:nvSpPr>
          <p:cNvPr id="12" name="Rectangle 11"/>
          <p:cNvSpPr/>
          <p:nvPr/>
        </p:nvSpPr>
        <p:spPr>
          <a:xfrm>
            <a:off x="609600" y="5090787"/>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7</a:t>
            </a:r>
            <a:endParaRPr lang="en-US" dirty="0"/>
          </a:p>
        </p:txBody>
      </p:sp>
      <p:sp>
        <p:nvSpPr>
          <p:cNvPr id="13" name="Rectangle 12"/>
          <p:cNvSpPr/>
          <p:nvPr/>
        </p:nvSpPr>
        <p:spPr>
          <a:xfrm>
            <a:off x="609600" y="565237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8</a:t>
            </a:r>
            <a:endParaRPr lang="en-US" dirty="0"/>
          </a:p>
        </p:txBody>
      </p:sp>
      <p:sp>
        <p:nvSpPr>
          <p:cNvPr id="16" name="Right Brace 15"/>
          <p:cNvSpPr/>
          <p:nvPr/>
        </p:nvSpPr>
        <p:spPr>
          <a:xfrm>
            <a:off x="3900863" y="1880722"/>
            <a:ext cx="457200" cy="427478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ontent Placeholder 17"/>
          <p:cNvSpPr txBox="1">
            <a:spLocks noGrp="1"/>
          </p:cNvSpPr>
          <p:nvPr>
            <p:ph idx="1"/>
          </p:nvPr>
        </p:nvSpPr>
        <p:spPr>
          <a:xfrm>
            <a:off x="4152900" y="1170724"/>
            <a:ext cx="1752600" cy="460375"/>
          </a:xfrm>
          <a:prstGeom prst="rect">
            <a:avLst/>
          </a:prstGeom>
          <a:noFill/>
        </p:spPr>
        <p:txBody>
          <a:bodyPr wrap="square" rtlCol="0">
            <a:spAutoFit/>
          </a:bodyPr>
          <a:lstStyle/>
          <a:p>
            <a:pPr marL="0" indent="0" algn="ctr">
              <a:buNone/>
            </a:pPr>
            <a:r>
              <a:rPr lang="en-US"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Evidence</a:t>
            </a:r>
            <a:endParaRPr lang="en-US" sz="2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19" name="TextBox 18"/>
          <p:cNvSpPr txBox="1"/>
          <p:nvPr/>
        </p:nvSpPr>
        <p:spPr>
          <a:xfrm rot="5400000">
            <a:off x="804854" y="3169999"/>
            <a:ext cx="4370427" cy="1696232"/>
          </a:xfrm>
          <a:prstGeom prst="rect">
            <a:avLst/>
          </a:prstGeom>
          <a:solidFill>
            <a:schemeClr val="accent6">
              <a:lumMod val="40000"/>
              <a:lumOff val="60000"/>
            </a:schemeClr>
          </a:solidFill>
        </p:spPr>
        <p:txBody>
          <a:bodyPr vert="vert270" wrap="square" rtlCol="0">
            <a:spAutoFit/>
          </a:bodyPr>
          <a:lstStyle/>
          <a:p>
            <a:pPr algn="ctr"/>
            <a:endParaRPr lang="en-US" sz="2400" dirty="0" smtClean="0">
              <a:solidFill>
                <a:srgbClr val="00B050"/>
              </a:solidFill>
            </a:endParaRPr>
          </a:p>
          <a:p>
            <a:pPr algn="ctr"/>
            <a:r>
              <a:rPr lang="en-US" sz="2400" dirty="0" smtClean="0">
                <a:solidFill>
                  <a:srgbClr val="00B050"/>
                </a:solidFill>
              </a:rPr>
              <a:t> </a:t>
            </a:r>
          </a:p>
          <a:p>
            <a:pPr algn="ctr"/>
            <a:endParaRPr lang="en-US" sz="2400" dirty="0" smtClean="0">
              <a:solidFill>
                <a:srgbClr val="00B050"/>
              </a:solidFill>
            </a:endParaRPr>
          </a:p>
          <a:p>
            <a:pPr algn="ctr"/>
            <a:r>
              <a:rPr lang="en-US" sz="2400" dirty="0" smtClean="0">
                <a:solidFill>
                  <a:schemeClr val="accent3">
                    <a:lumMod val="50000"/>
                  </a:schemeClr>
                </a:solidFill>
              </a:rPr>
              <a:t>Framework Components </a:t>
            </a:r>
          </a:p>
          <a:p>
            <a:pPr algn="ctr"/>
            <a:r>
              <a:rPr lang="en-US" sz="2400" dirty="0" smtClean="0">
                <a:solidFill>
                  <a:schemeClr val="accent3">
                    <a:lumMod val="50000"/>
                  </a:schemeClr>
                </a:solidFill>
              </a:rPr>
              <a:t>+</a:t>
            </a:r>
          </a:p>
          <a:p>
            <a:pPr algn="ctr"/>
            <a:r>
              <a:rPr lang="en-US" sz="2400" dirty="0" smtClean="0">
                <a:solidFill>
                  <a:schemeClr val="accent3">
                    <a:lumMod val="50000"/>
                  </a:schemeClr>
                </a:solidFill>
              </a:rPr>
              <a:t>Student Growth Rubrics</a:t>
            </a:r>
          </a:p>
          <a:p>
            <a:pPr algn="ctr"/>
            <a:endParaRPr lang="en-US" sz="1400" dirty="0">
              <a:solidFill>
                <a:schemeClr val="accent3">
                  <a:lumMod val="50000"/>
                </a:schemeClr>
              </a:solidFill>
            </a:endParaRPr>
          </a:p>
          <a:p>
            <a:pPr algn="ctr"/>
            <a:endParaRPr lang="en-US" sz="1400" dirty="0" smtClean="0">
              <a:solidFill>
                <a:schemeClr val="accent3">
                  <a:lumMod val="50000"/>
                </a:schemeClr>
              </a:solidFill>
            </a:endParaRPr>
          </a:p>
          <a:p>
            <a:pPr algn="ctr"/>
            <a:endParaRPr lang="en-US" sz="1400" dirty="0">
              <a:solidFill>
                <a:schemeClr val="accent3">
                  <a:lumMod val="50000"/>
                </a:schemeClr>
              </a:solidFill>
            </a:endParaRPr>
          </a:p>
          <a:p>
            <a:pPr algn="ctr"/>
            <a:endParaRPr lang="en-US" sz="1400" dirty="0" smtClean="0">
              <a:solidFill>
                <a:srgbClr val="00B050"/>
              </a:solidFill>
            </a:endParaRPr>
          </a:p>
        </p:txBody>
      </p:sp>
      <p:sp>
        <p:nvSpPr>
          <p:cNvPr id="24" name="Rectangle 23"/>
          <p:cNvSpPr/>
          <p:nvPr/>
        </p:nvSpPr>
        <p:spPr>
          <a:xfrm>
            <a:off x="4343400" y="4922729"/>
            <a:ext cx="20574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Student Growth Measures</a:t>
            </a:r>
          </a:p>
          <a:p>
            <a:pPr algn="ctr"/>
            <a:r>
              <a:rPr lang="en-US" sz="1200" dirty="0" smtClean="0"/>
              <a:t>(A rating of 1 in the rubric rows triggers a student growth inquiry)</a:t>
            </a:r>
          </a:p>
        </p:txBody>
      </p:sp>
      <p:sp>
        <p:nvSpPr>
          <p:cNvPr id="25" name="Plus 24"/>
          <p:cNvSpPr/>
          <p:nvPr/>
        </p:nvSpPr>
        <p:spPr>
          <a:xfrm>
            <a:off x="5115134" y="4451959"/>
            <a:ext cx="685800" cy="457200"/>
          </a:xfrm>
          <a:prstGeom prst="math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7"/>
          <p:cNvSpPr txBox="1">
            <a:spLocks/>
          </p:cNvSpPr>
          <p:nvPr/>
        </p:nvSpPr>
        <p:spPr>
          <a:xfrm>
            <a:off x="6819899" y="1280557"/>
            <a:ext cx="1752600" cy="120032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Criterion = Summative Rating</a:t>
            </a:r>
            <a:endParaRPr lang="en-US" sz="2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28" name="Rectangle 27"/>
          <p:cNvSpPr/>
          <p:nvPr/>
        </p:nvSpPr>
        <p:spPr>
          <a:xfrm>
            <a:off x="6629400" y="2680725"/>
            <a:ext cx="2286000" cy="2169383"/>
          </a:xfrm>
          <a:prstGeom prst="rect">
            <a:avLst/>
          </a:prstGeom>
          <a:solidFill>
            <a:schemeClr val="bg2"/>
          </a:solidFill>
          <a:ln>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solidFill>
                  <a:schemeClr val="tx1"/>
                </a:solidFill>
              </a:rPr>
              <a:t>Distinguished</a:t>
            </a:r>
          </a:p>
          <a:p>
            <a:r>
              <a:rPr lang="en-US" sz="2800" dirty="0" smtClean="0">
                <a:solidFill>
                  <a:schemeClr val="tx1"/>
                </a:solidFill>
              </a:rPr>
              <a:t>Proficient</a:t>
            </a:r>
          </a:p>
          <a:p>
            <a:r>
              <a:rPr lang="en-US" sz="2800" dirty="0" smtClean="0">
                <a:solidFill>
                  <a:schemeClr val="tx1"/>
                </a:solidFill>
              </a:rPr>
              <a:t>Basic</a:t>
            </a:r>
          </a:p>
          <a:p>
            <a:r>
              <a:rPr lang="en-US" sz="2800" dirty="0" smtClean="0">
                <a:solidFill>
                  <a:schemeClr val="tx1"/>
                </a:solidFill>
              </a:rPr>
              <a:t>Unsatisfactory</a:t>
            </a:r>
          </a:p>
        </p:txBody>
      </p:sp>
      <p:sp>
        <p:nvSpPr>
          <p:cNvPr id="29" name="Notched Right Arrow 28"/>
          <p:cNvSpPr/>
          <p:nvPr/>
        </p:nvSpPr>
        <p:spPr>
          <a:xfrm>
            <a:off x="6021704" y="3413342"/>
            <a:ext cx="531495" cy="549058"/>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81200" y="1994925"/>
            <a:ext cx="21336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Criteria 2</a:t>
            </a:r>
            <a:endParaRPr lang="en-US" dirty="0"/>
          </a:p>
        </p:txBody>
      </p:sp>
      <p:sp>
        <p:nvSpPr>
          <p:cNvPr id="6" name="Oval Callout 5"/>
          <p:cNvSpPr/>
          <p:nvPr/>
        </p:nvSpPr>
        <p:spPr>
          <a:xfrm>
            <a:off x="0" y="1825007"/>
            <a:ext cx="1923268" cy="2045535"/>
          </a:xfrm>
          <a:prstGeom prst="wedgeEllipseCallout">
            <a:avLst>
              <a:gd name="adj1" fmla="val 78174"/>
              <a:gd name="adj2" fmla="val -13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Criterion is chosen and approved by evaluator </a:t>
            </a:r>
            <a:endParaRPr lang="en-US" dirty="0"/>
          </a:p>
        </p:txBody>
      </p:sp>
      <p:sp>
        <p:nvSpPr>
          <p:cNvPr id="23" name="Title 1"/>
          <p:cNvSpPr txBox="1">
            <a:spLocks/>
          </p:cNvSpPr>
          <p:nvPr/>
        </p:nvSpPr>
        <p:spPr>
          <a:xfrm>
            <a:off x="609600" y="7612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19646B"/>
                </a:solidFill>
                <a:latin typeface="+mj-lt"/>
                <a:ea typeface="+mj-ea"/>
                <a:cs typeface="+mj-cs"/>
              </a:defRPr>
            </a:lvl1pPr>
          </a:lstStyle>
          <a:p>
            <a:r>
              <a:rPr lang="en-US" sz="3600" dirty="0" smtClean="0">
                <a:solidFill>
                  <a:srgbClr val="2C778B"/>
                </a:solidFill>
              </a:rPr>
              <a:t>Focused Evaluation Scoring Process</a:t>
            </a:r>
          </a:p>
          <a:p>
            <a:r>
              <a:rPr lang="en-US" sz="2800" dirty="0">
                <a:solidFill>
                  <a:srgbClr val="2C778B"/>
                </a:solidFill>
              </a:rPr>
              <a:t>Teachers and Principals</a:t>
            </a:r>
          </a:p>
        </p:txBody>
      </p:sp>
      <p:sp>
        <p:nvSpPr>
          <p:cNvPr id="27" name="Rectangle 26"/>
          <p:cNvSpPr/>
          <p:nvPr/>
        </p:nvSpPr>
        <p:spPr>
          <a:xfrm>
            <a:off x="4406264" y="1838576"/>
            <a:ext cx="1615440" cy="2581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itchFamily="34" charset="0"/>
              <a:buChar char="•"/>
            </a:pPr>
            <a:r>
              <a:rPr lang="en-US" sz="1600" dirty="0" smtClean="0"/>
              <a:t>Observation</a:t>
            </a:r>
          </a:p>
          <a:p>
            <a:pPr marL="285750" indent="-285750">
              <a:buFont typeface="Arial" pitchFamily="34" charset="0"/>
              <a:buChar char="•"/>
            </a:pPr>
            <a:r>
              <a:rPr lang="en-US" sz="1600" dirty="0" smtClean="0"/>
              <a:t>Artifacts</a:t>
            </a:r>
          </a:p>
          <a:p>
            <a:pPr marL="285750" indent="-285750">
              <a:buFont typeface="Arial" pitchFamily="34" charset="0"/>
              <a:buChar char="•"/>
            </a:pPr>
            <a:r>
              <a:rPr lang="en-US" sz="1600" dirty="0" smtClean="0"/>
              <a:t>Student Growth</a:t>
            </a:r>
          </a:p>
          <a:p>
            <a:pPr marL="285750" indent="-285750">
              <a:buFont typeface="Arial" pitchFamily="34" charset="0"/>
              <a:buChar char="•"/>
            </a:pPr>
            <a:r>
              <a:rPr lang="en-US" sz="1600" dirty="0" smtClean="0"/>
              <a:t>Other evidence relevant to the frameworks </a:t>
            </a:r>
          </a:p>
        </p:txBody>
      </p:sp>
    </p:spTree>
    <p:extLst>
      <p:ext uri="{BB962C8B-B14F-4D97-AF65-F5344CB8AC3E}">
        <p14:creationId xmlns:p14="http://schemas.microsoft.com/office/powerpoint/2010/main" val="111089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8"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83100"/>
            <a:ext cx="8116887" cy="1612900"/>
          </a:xfrm>
        </p:spPr>
        <p:txBody>
          <a:bodyPr>
            <a:normAutofit/>
          </a:bodyPr>
          <a:lstStyle/>
          <a:p>
            <a:r>
              <a:rPr lang="en-US" sz="3200" dirty="0" smtClean="0">
                <a:solidFill>
                  <a:srgbClr val="2C778B"/>
                </a:solidFill>
              </a:rPr>
              <a:t>Criterion Scoring</a:t>
            </a:r>
            <a:br>
              <a:rPr lang="en-US" sz="3200" dirty="0" smtClean="0">
                <a:solidFill>
                  <a:srgbClr val="2C778B"/>
                </a:solidFill>
              </a:rPr>
            </a:br>
            <a:r>
              <a:rPr lang="en-US" sz="3200" dirty="0" smtClean="0">
                <a:solidFill>
                  <a:srgbClr val="2C778B"/>
                </a:solidFill>
              </a:rPr>
              <a:t>student growth </a:t>
            </a:r>
            <a:r>
              <a:rPr lang="en-US" sz="3200" dirty="0">
                <a:solidFill>
                  <a:srgbClr val="2C778B"/>
                </a:solidFill>
              </a:rPr>
              <a:t>Process</a:t>
            </a:r>
            <a:br>
              <a:rPr lang="en-US" sz="3200" dirty="0">
                <a:solidFill>
                  <a:srgbClr val="2C778B"/>
                </a:solidFill>
              </a:rPr>
            </a:br>
            <a:r>
              <a:rPr lang="en-US" sz="3200" dirty="0">
                <a:solidFill>
                  <a:srgbClr val="2C778B"/>
                </a:solidFill>
              </a:rPr>
              <a:t>Summative scoring methodology</a:t>
            </a:r>
          </a:p>
        </p:txBody>
      </p:sp>
      <p:sp>
        <p:nvSpPr>
          <p:cNvPr id="3" name="Text Placeholder 2"/>
          <p:cNvSpPr>
            <a:spLocks noGrp="1"/>
          </p:cNvSpPr>
          <p:nvPr>
            <p:ph type="body" idx="1"/>
          </p:nvPr>
        </p:nvSpPr>
        <p:spPr/>
        <p:txBody>
          <a:bodyPr>
            <a:normAutofit/>
          </a:bodyPr>
          <a:lstStyle/>
          <a:p>
            <a:r>
              <a:rPr lang="en-US" sz="4000" dirty="0" smtClean="0"/>
              <a:t>And now for something much easier to talk about…</a:t>
            </a:r>
            <a:endParaRPr lang="en-US" sz="4000" dirty="0"/>
          </a:p>
        </p:txBody>
      </p:sp>
    </p:spTree>
    <p:extLst>
      <p:ext uri="{BB962C8B-B14F-4D97-AF65-F5344CB8AC3E}">
        <p14:creationId xmlns:p14="http://schemas.microsoft.com/office/powerpoint/2010/main" val="518344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Follow this presentation</a:t>
            </a:r>
            <a:endParaRPr lang="en-US" dirty="0"/>
          </a:p>
        </p:txBody>
      </p:sp>
      <p:sp>
        <p:nvSpPr>
          <p:cNvPr id="4" name="Slide Number Placeholder 3"/>
          <p:cNvSpPr>
            <a:spLocks noGrp="1"/>
          </p:cNvSpPr>
          <p:nvPr>
            <p:ph type="sldNum" sz="quarter" idx="12"/>
          </p:nvPr>
        </p:nvSpPr>
        <p:spPr/>
        <p:txBody>
          <a:bodyPr/>
          <a:lstStyle/>
          <a:p>
            <a:fld id="{8194C599-13CF-4858-B1C2-ED3636FB1023}" type="slidenum">
              <a:rPr lang="en-US" smtClean="0"/>
              <a:t>2</a:t>
            </a:fld>
            <a:endParaRPr lang="en-US"/>
          </a:p>
        </p:txBody>
      </p:sp>
      <p:pic>
        <p:nvPicPr>
          <p:cNvPr id="5" name="Content Placeholder 4" descr="Screen Shot 2013-02-28 at 4.37.14 PM.p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800" y="2286000"/>
            <a:ext cx="5181765" cy="4396519"/>
          </a:xfrm>
          <a:prstGeom prst="rect">
            <a:avLst/>
          </a:prstGeom>
        </p:spPr>
      </p:pic>
      <p:sp>
        <p:nvSpPr>
          <p:cNvPr id="6" name="Title 1"/>
          <p:cNvSpPr txBox="1">
            <a:spLocks/>
          </p:cNvSpPr>
          <p:nvPr/>
        </p:nvSpPr>
        <p:spPr>
          <a:xfrm>
            <a:off x="603337" y="1447800"/>
            <a:ext cx="8229600" cy="685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rgbClr val="1C646B"/>
                </a:solidFill>
                <a:latin typeface="+mj-lt"/>
                <a:ea typeface="+mj-ea"/>
                <a:cs typeface="+mj-cs"/>
              </a:defRPr>
            </a:lvl1pPr>
          </a:lstStyle>
          <a:p>
            <a:r>
              <a:rPr lang="en-US" dirty="0" smtClean="0">
                <a:hlinkClick r:id="rId4"/>
              </a:rPr>
              <a:t>www.tpep-wa.org</a:t>
            </a:r>
            <a:r>
              <a:rPr lang="en-US" dirty="0" smtClean="0"/>
              <a:t> or </a:t>
            </a:r>
            <a:r>
              <a:rPr lang="en-US" dirty="0" err="1" smtClean="0"/>
              <a:t>google</a:t>
            </a:r>
            <a:r>
              <a:rPr lang="en-US" dirty="0" smtClean="0"/>
              <a:t> “</a:t>
            </a:r>
            <a:r>
              <a:rPr lang="en-US" dirty="0" err="1" smtClean="0"/>
              <a:t>tpep</a:t>
            </a:r>
            <a:r>
              <a:rPr lang="en-US" dirty="0" smtClean="0"/>
              <a:t>”</a:t>
            </a:r>
            <a:endParaRPr lang="en-US" dirty="0"/>
          </a:p>
        </p:txBody>
      </p:sp>
      <p:sp>
        <p:nvSpPr>
          <p:cNvPr id="7" name="Oval 6"/>
          <p:cNvSpPr/>
          <p:nvPr/>
        </p:nvSpPr>
        <p:spPr>
          <a:xfrm>
            <a:off x="1752600" y="5486400"/>
            <a:ext cx="25146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7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Criterion Scoring </a:t>
            </a:r>
            <a:endParaRPr lang="en-US" dirty="0"/>
          </a:p>
        </p:txBody>
      </p:sp>
      <p:sp>
        <p:nvSpPr>
          <p:cNvPr id="3" name="Content Placeholder 2"/>
          <p:cNvSpPr>
            <a:spLocks noGrp="1"/>
          </p:cNvSpPr>
          <p:nvPr>
            <p:ph idx="1"/>
          </p:nvPr>
        </p:nvSpPr>
        <p:spPr/>
        <p:txBody>
          <a:bodyPr>
            <a:normAutofit/>
          </a:bodyPr>
          <a:lstStyle/>
          <a:p>
            <a:r>
              <a:rPr lang="en-US" dirty="0" smtClean="0"/>
              <a:t>1. Guiding Principles</a:t>
            </a:r>
          </a:p>
          <a:p>
            <a:r>
              <a:rPr lang="en-US" dirty="0" smtClean="0"/>
              <a:t>2. Formative Evidence Gathering Matrix  </a:t>
            </a:r>
          </a:p>
          <a:p>
            <a:r>
              <a:rPr lang="en-US" dirty="0" smtClean="0"/>
              <a:t>(Framework Specific)</a:t>
            </a:r>
          </a:p>
          <a:p>
            <a:r>
              <a:rPr lang="en-US" dirty="0" smtClean="0"/>
              <a:t>3. Summative Criterion Rating</a:t>
            </a:r>
          </a:p>
          <a:p>
            <a:r>
              <a:rPr lang="en-US" dirty="0" smtClean="0"/>
              <a:t>4. Guiding Questions for Criterion Rating </a:t>
            </a:r>
          </a:p>
          <a:p>
            <a:r>
              <a:rPr lang="en-US" dirty="0" smtClean="0"/>
              <a:t>5. Use OSPI Summative Scoring Process for Final Rating</a:t>
            </a:r>
            <a:endParaRPr lang="en-US" dirty="0"/>
          </a:p>
        </p:txBody>
      </p:sp>
    </p:spTree>
    <p:extLst>
      <p:ext uri="{BB962C8B-B14F-4D97-AF65-F5344CB8AC3E}">
        <p14:creationId xmlns:p14="http://schemas.microsoft.com/office/powerpoint/2010/main" val="480051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Guiding Principles for Criterion Scoring </a:t>
            </a:r>
          </a:p>
        </p:txBody>
      </p:sp>
      <p:sp>
        <p:nvSpPr>
          <p:cNvPr id="3" name="Content Placeholder 2"/>
          <p:cNvSpPr>
            <a:spLocks noGrp="1"/>
          </p:cNvSpPr>
          <p:nvPr>
            <p:ph idx="1"/>
          </p:nvPr>
        </p:nvSpPr>
        <p:spPr>
          <a:xfrm>
            <a:off x="457200" y="1371600"/>
            <a:ext cx="8229600" cy="4754563"/>
          </a:xfrm>
        </p:spPr>
        <p:txBody>
          <a:bodyPr>
            <a:noAutofit/>
          </a:bodyPr>
          <a:lstStyle/>
          <a:p>
            <a:pPr lvl="0"/>
            <a:r>
              <a:rPr lang="en-US" sz="2000" dirty="0" smtClean="0"/>
              <a:t>The </a:t>
            </a:r>
            <a:r>
              <a:rPr lang="en-US" sz="2000" dirty="0"/>
              <a:t>primary goal of any system of </a:t>
            </a:r>
            <a:r>
              <a:rPr lang="en-US" sz="2000" dirty="0" smtClean="0"/>
              <a:t>teacher or principal </a:t>
            </a:r>
            <a:r>
              <a:rPr lang="en-US" sz="2000" dirty="0"/>
              <a:t>evaluation is to </a:t>
            </a:r>
            <a:r>
              <a:rPr lang="en-US" sz="2000" dirty="0" smtClean="0"/>
              <a:t>promote principal, teacher </a:t>
            </a:r>
            <a:r>
              <a:rPr lang="en-US" sz="2000" dirty="0"/>
              <a:t>and student learning.</a:t>
            </a:r>
          </a:p>
          <a:p>
            <a:pPr lvl="0"/>
            <a:r>
              <a:rPr lang="en-US" sz="2000" dirty="0"/>
              <a:t>Accurate </a:t>
            </a:r>
            <a:r>
              <a:rPr lang="en-US" sz="2000" dirty="0" smtClean="0"/>
              <a:t>teacher and principal </a:t>
            </a:r>
            <a:r>
              <a:rPr lang="en-US" sz="2000" dirty="0"/>
              <a:t>evaluation requires trained observers using a research-based instructional </a:t>
            </a:r>
            <a:r>
              <a:rPr lang="en-US" sz="2000" dirty="0" smtClean="0"/>
              <a:t> or leadership framework</a:t>
            </a:r>
            <a:r>
              <a:rPr lang="en-US" sz="2000" dirty="0"/>
              <a:t>. Trained observers make accurate assessments of practice based on evidence.</a:t>
            </a:r>
          </a:p>
          <a:p>
            <a:pPr lvl="0"/>
            <a:r>
              <a:rPr lang="en-US" sz="2000" dirty="0"/>
              <a:t>The value of accurate assessments of practice is to shape the conversations that lead to improved practice.</a:t>
            </a:r>
          </a:p>
          <a:p>
            <a:pPr lvl="0"/>
            <a:r>
              <a:rPr lang="en-US" sz="2000" dirty="0"/>
              <a:t>Embedded in each </a:t>
            </a:r>
            <a:r>
              <a:rPr lang="en-US" sz="2000" dirty="0" smtClean="0"/>
              <a:t>instructional or leadership </a:t>
            </a:r>
            <a:r>
              <a:rPr lang="en-US" sz="2000" dirty="0"/>
              <a:t>framework is a system for growth </a:t>
            </a:r>
            <a:r>
              <a:rPr lang="en-US" sz="2000" dirty="0" smtClean="0"/>
              <a:t>in </a:t>
            </a:r>
            <a:r>
              <a:rPr lang="en-US" sz="2000" dirty="0"/>
              <a:t>practice.</a:t>
            </a:r>
          </a:p>
          <a:p>
            <a:pPr lvl="0"/>
            <a:r>
              <a:rPr lang="en-US" sz="2000" dirty="0"/>
              <a:t>Reliability and validity of the </a:t>
            </a:r>
            <a:r>
              <a:rPr lang="en-US" sz="2000" dirty="0" smtClean="0"/>
              <a:t>instructional or leadership </a:t>
            </a:r>
            <a:r>
              <a:rPr lang="en-US" sz="2000" dirty="0"/>
              <a:t>framework relies on implementation of the full framework rather than individual components/indicators. </a:t>
            </a:r>
            <a:r>
              <a:rPr lang="en-US" sz="2000" dirty="0" smtClean="0"/>
              <a:t>(comprehensive)</a:t>
            </a:r>
            <a:endParaRPr lang="en-US" sz="2000" dirty="0"/>
          </a:p>
          <a:p>
            <a:pPr lvl="0"/>
            <a:r>
              <a:rPr lang="en-US" sz="2000" dirty="0"/>
              <a:t>It is imperative to remain in the formative mindset until the final summative rating is determined</a:t>
            </a:r>
            <a:r>
              <a:rPr lang="en-US" sz="2000" dirty="0" smtClean="0"/>
              <a:t>. </a:t>
            </a:r>
            <a:endParaRPr lang="en-US" sz="2000" dirty="0"/>
          </a:p>
          <a:p>
            <a:endParaRPr lang="en-US" sz="2000" dirty="0"/>
          </a:p>
        </p:txBody>
      </p:sp>
    </p:spTree>
    <p:extLst>
      <p:ext uri="{BB962C8B-B14F-4D97-AF65-F5344CB8AC3E}">
        <p14:creationId xmlns:p14="http://schemas.microsoft.com/office/powerpoint/2010/main" val="2828152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
            <a:ext cx="8229600" cy="1143000"/>
          </a:xfrm>
        </p:spPr>
        <p:txBody>
          <a:bodyPr/>
          <a:lstStyle/>
          <a:p>
            <a:r>
              <a:rPr lang="en-US" dirty="0" smtClean="0"/>
              <a:t>Using the Matrix</a:t>
            </a:r>
            <a:endParaRPr lang="en-US" dirty="0"/>
          </a:p>
        </p:txBody>
      </p:sp>
      <p:sp>
        <p:nvSpPr>
          <p:cNvPr id="3" name="Content Placeholder 2"/>
          <p:cNvSpPr>
            <a:spLocks noGrp="1"/>
          </p:cNvSpPr>
          <p:nvPr>
            <p:ph idx="1"/>
          </p:nvPr>
        </p:nvSpPr>
        <p:spPr>
          <a:xfrm>
            <a:off x="457200" y="1066800"/>
            <a:ext cx="8229600" cy="5638800"/>
          </a:xfrm>
        </p:spPr>
        <p:txBody>
          <a:bodyPr>
            <a:noAutofit/>
          </a:bodyPr>
          <a:lstStyle/>
          <a:p>
            <a:pPr lvl="0"/>
            <a:r>
              <a:rPr lang="en-US" sz="2400" dirty="0" smtClean="0"/>
              <a:t>Gather </a:t>
            </a:r>
            <a:r>
              <a:rPr lang="en-US" sz="2400" dirty="0"/>
              <a:t>formative evidence of observed practice </a:t>
            </a:r>
            <a:r>
              <a:rPr lang="en-US" sz="2400" dirty="0" smtClean="0"/>
              <a:t>to </a:t>
            </a:r>
            <a:r>
              <a:rPr lang="en-US" sz="2400" dirty="0"/>
              <a:t>enter (a minimum of three pieces or touch point evidence is recommended before each conference). </a:t>
            </a:r>
            <a:r>
              <a:rPr lang="en-US" b="1" i="1" dirty="0"/>
              <a:t>FORMATIVE</a:t>
            </a:r>
          </a:p>
          <a:p>
            <a:pPr lvl="0"/>
            <a:r>
              <a:rPr lang="en-US" sz="2400" dirty="0"/>
              <a:t>Using the </a:t>
            </a:r>
            <a:r>
              <a:rPr lang="en-US" sz="2400" b="1" dirty="0"/>
              <a:t>rubrics</a:t>
            </a:r>
            <a:r>
              <a:rPr lang="en-US" sz="2400" dirty="0"/>
              <a:t> of your </a:t>
            </a:r>
            <a:r>
              <a:rPr lang="en-US" sz="2400" dirty="0" smtClean="0"/>
              <a:t>districts’ </a:t>
            </a:r>
            <a:r>
              <a:rPr lang="en-US" sz="2400" dirty="0"/>
              <a:t>chosen framework, make a determination </a:t>
            </a:r>
            <a:r>
              <a:rPr lang="en-US" sz="2400" dirty="0" smtClean="0"/>
              <a:t>that </a:t>
            </a:r>
            <a:r>
              <a:rPr lang="en-US" sz="2400" dirty="0"/>
              <a:t>represents the </a:t>
            </a:r>
            <a:r>
              <a:rPr lang="en-US" sz="2400" b="1" dirty="0"/>
              <a:t>preponderance of evidence </a:t>
            </a:r>
            <a:r>
              <a:rPr lang="en-US" sz="2400" dirty="0" smtClean="0"/>
              <a:t>that </a:t>
            </a:r>
            <a:r>
              <a:rPr lang="en-US" sz="2400" dirty="0"/>
              <a:t>defines the rating  for </a:t>
            </a:r>
            <a:r>
              <a:rPr lang="en-US" sz="2400" dirty="0" smtClean="0"/>
              <a:t>each component/indicator</a:t>
            </a:r>
            <a:r>
              <a:rPr lang="en-US" sz="2400" dirty="0"/>
              <a:t>. </a:t>
            </a:r>
            <a:r>
              <a:rPr lang="en-US" b="1" i="1" dirty="0"/>
              <a:t>FORMATIVE</a:t>
            </a:r>
          </a:p>
          <a:p>
            <a:pPr lvl="0"/>
            <a:r>
              <a:rPr lang="en-US" sz="2400" dirty="0"/>
              <a:t>Taking the rating generated from the preponderance of evidence and generating a component/indicator score on the four level rating system. </a:t>
            </a:r>
            <a:r>
              <a:rPr lang="en-US" b="1" i="1" dirty="0"/>
              <a:t>MOVING FROM FORMATIVE TO SUMMATIVE.</a:t>
            </a:r>
          </a:p>
          <a:p>
            <a:endParaRPr lang="en-US" sz="2400" dirty="0"/>
          </a:p>
        </p:txBody>
      </p:sp>
    </p:spTree>
    <p:extLst>
      <p:ext uri="{BB962C8B-B14F-4D97-AF65-F5344CB8AC3E}">
        <p14:creationId xmlns:p14="http://schemas.microsoft.com/office/powerpoint/2010/main" val="1973383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lstStyle/>
          <a:p>
            <a:pPr lvl="0"/>
            <a:r>
              <a:rPr lang="en-US" sz="4000" dirty="0"/>
              <a:t>Evidence means observed practice, products or results of a certificated classroom teacher or certificated principal's work that demonstrates knowledge and skills of the educator with respect to the four-level rating system. (WAC 392-191A-030)</a:t>
            </a:r>
          </a:p>
          <a:p>
            <a:endParaRPr lang="en-US" dirty="0"/>
          </a:p>
        </p:txBody>
      </p:sp>
      <p:sp>
        <p:nvSpPr>
          <p:cNvPr id="4" name="Slide Number Placeholder 3"/>
          <p:cNvSpPr>
            <a:spLocks noGrp="1"/>
          </p:cNvSpPr>
          <p:nvPr>
            <p:ph type="sldNum" sz="quarter" idx="12"/>
          </p:nvPr>
        </p:nvSpPr>
        <p:spPr/>
        <p:txBody>
          <a:bodyPr/>
          <a:lstStyle/>
          <a:p>
            <a:fld id="{8194C599-13CF-4858-B1C2-ED3636FB1023}" type="slidenum">
              <a:rPr lang="en-US" smtClean="0"/>
              <a:t>23</a:t>
            </a:fld>
            <a:endParaRPr lang="en-US"/>
          </a:p>
        </p:txBody>
      </p:sp>
    </p:spTree>
    <p:extLst>
      <p:ext uri="{BB962C8B-B14F-4D97-AF65-F5344CB8AC3E}">
        <p14:creationId xmlns:p14="http://schemas.microsoft.com/office/powerpoint/2010/main" val="4036987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Criterion Scoring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7455023"/>
              </p:ext>
            </p:extLst>
          </p:nvPr>
        </p:nvGraphicFramePr>
        <p:xfrm>
          <a:off x="533400" y="1219200"/>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194C599-13CF-4858-B1C2-ED3636FB1023}" type="slidenum">
              <a:rPr lang="en-US" smtClean="0"/>
              <a:t>24</a:t>
            </a:fld>
            <a:endParaRPr lang="en-US"/>
          </a:p>
        </p:txBody>
      </p:sp>
    </p:spTree>
    <p:extLst>
      <p:ext uri="{BB962C8B-B14F-4D97-AF65-F5344CB8AC3E}">
        <p14:creationId xmlns:p14="http://schemas.microsoft.com/office/powerpoint/2010/main" val="1207549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Criterion Scoring</a:t>
            </a:r>
            <a:endParaRPr lang="en-US" dirty="0"/>
          </a:p>
        </p:txBody>
      </p:sp>
      <p:pic>
        <p:nvPicPr>
          <p:cNvPr id="5" name="Content Placeholder 4"/>
          <p:cNvPicPr>
            <a:picLocks noGrp="1" noChangeAspect="1"/>
          </p:cNvPicPr>
          <p:nvPr>
            <p:ph idx="1"/>
          </p:nvPr>
        </p:nvPicPr>
        <p:blipFill rotWithShape="1">
          <a:blip r:embed="rId2"/>
          <a:srcRect l="-1431" t="-70" r="107"/>
          <a:stretch/>
        </p:blipFill>
        <p:spPr>
          <a:xfrm>
            <a:off x="0" y="1600200"/>
            <a:ext cx="8991600" cy="4525963"/>
          </a:xfrm>
        </p:spPr>
      </p:pic>
    </p:spTree>
    <p:extLst>
      <p:ext uri="{BB962C8B-B14F-4D97-AF65-F5344CB8AC3E}">
        <p14:creationId xmlns:p14="http://schemas.microsoft.com/office/powerpoint/2010/main" val="730328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deal with “?”</a:t>
            </a:r>
            <a:endParaRPr lang="en-US" dirty="0"/>
          </a:p>
        </p:txBody>
      </p:sp>
      <p:pic>
        <p:nvPicPr>
          <p:cNvPr id="4" name="Content Placeholder 3"/>
          <p:cNvPicPr>
            <a:picLocks noGrp="1" noChangeAspect="1"/>
          </p:cNvPicPr>
          <p:nvPr>
            <p:ph idx="1"/>
          </p:nvPr>
        </p:nvPicPr>
        <p:blipFill rotWithShape="1">
          <a:blip r:embed="rId2"/>
          <a:srcRect l="779" t="-1052" r="-428" b="1052"/>
          <a:stretch/>
        </p:blipFill>
        <p:spPr>
          <a:xfrm>
            <a:off x="587375" y="1600200"/>
            <a:ext cx="8099425" cy="4525963"/>
          </a:xfrm>
        </p:spPr>
      </p:pic>
    </p:spTree>
    <p:extLst>
      <p:ext uri="{BB962C8B-B14F-4D97-AF65-F5344CB8AC3E}">
        <p14:creationId xmlns:p14="http://schemas.microsoft.com/office/powerpoint/2010/main" val="2018478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normAutofit fontScale="90000"/>
          </a:bodyPr>
          <a:lstStyle/>
          <a:p>
            <a:r>
              <a:rPr lang="en-US" b="1" dirty="0"/>
              <a:t>Sample Guiding Questions:</a:t>
            </a:r>
            <a:r>
              <a:rPr lang="en-US" dirty="0"/>
              <a:t/>
            </a:r>
            <a:br>
              <a:rPr lang="en-US" dirty="0"/>
            </a:br>
            <a:endParaRPr lang="en-US" dirty="0"/>
          </a:p>
        </p:txBody>
      </p:sp>
      <p:sp>
        <p:nvSpPr>
          <p:cNvPr id="3" name="Content Placeholder 2"/>
          <p:cNvSpPr>
            <a:spLocks noGrp="1"/>
          </p:cNvSpPr>
          <p:nvPr>
            <p:ph idx="1"/>
          </p:nvPr>
        </p:nvSpPr>
        <p:spPr>
          <a:xfrm>
            <a:off x="457200" y="685800"/>
            <a:ext cx="8229600" cy="5867400"/>
          </a:xfrm>
        </p:spPr>
        <p:txBody>
          <a:bodyPr>
            <a:noAutofit/>
          </a:bodyPr>
          <a:lstStyle/>
          <a:p>
            <a:r>
              <a:rPr lang="en-US" sz="2200" dirty="0" smtClean="0"/>
              <a:t>What </a:t>
            </a:r>
            <a:r>
              <a:rPr lang="en-US" sz="2200" dirty="0"/>
              <a:t>else do I need to see or consider to make a final decision – what is available to me? </a:t>
            </a:r>
          </a:p>
          <a:p>
            <a:r>
              <a:rPr lang="en-US" sz="2200" dirty="0"/>
              <a:t>What is the distribution of evidence over time? </a:t>
            </a:r>
          </a:p>
          <a:p>
            <a:r>
              <a:rPr lang="en-US" sz="2200" dirty="0"/>
              <a:t>Has there been demonstrated and consistent improvement? If there was growth, was the growth sustained?</a:t>
            </a:r>
          </a:p>
          <a:p>
            <a:r>
              <a:rPr lang="en-US" sz="2200" dirty="0"/>
              <a:t>What would be the tipping point? If I consistently saw X, I would feel confident that the performance is “Basic” – if I consistently saw “Y”, I would feel confident that the performance is “Proficient”?</a:t>
            </a:r>
          </a:p>
          <a:p>
            <a:r>
              <a:rPr lang="en-US" sz="2200" dirty="0"/>
              <a:t>What is the essence of this criterion? (</a:t>
            </a:r>
            <a:r>
              <a:rPr lang="en-US" sz="2200" dirty="0" err="1"/>
              <a:t>ie</a:t>
            </a:r>
            <a:r>
              <a:rPr lang="en-US" sz="2200" dirty="0"/>
              <a:t>: the big picture) – go back and find the key words in the framework/rubric. What does the evidence tell you about the </a:t>
            </a:r>
            <a:r>
              <a:rPr lang="en-US" sz="2200" dirty="0" err="1"/>
              <a:t>evaluatee’s</a:t>
            </a:r>
            <a:r>
              <a:rPr lang="en-US" sz="2200" dirty="0"/>
              <a:t> performance and growth with regards to this essential aspect of the components/indicators criterion?</a:t>
            </a:r>
          </a:p>
          <a:p>
            <a:r>
              <a:rPr lang="en-US" sz="2200" dirty="0"/>
              <a:t>Is this </a:t>
            </a:r>
            <a:r>
              <a:rPr lang="en-US" sz="2200" dirty="0" err="1"/>
              <a:t>evaluatee</a:t>
            </a:r>
            <a:r>
              <a:rPr lang="en-US" sz="2200" dirty="0"/>
              <a:t> more basic than s/he is proficient, or more proficient than s/he is basic in this area? What is your evidence based in the framework/rubric to support your decision?</a:t>
            </a:r>
          </a:p>
          <a:p>
            <a:pPr marL="0" indent="0">
              <a:buNone/>
            </a:pPr>
            <a:r>
              <a:rPr lang="en-US" sz="2200" dirty="0"/>
              <a:t> </a:t>
            </a:r>
          </a:p>
          <a:p>
            <a:endParaRPr lang="en-US" sz="2400" dirty="0"/>
          </a:p>
        </p:txBody>
      </p:sp>
    </p:spTree>
    <p:extLst>
      <p:ext uri="{BB962C8B-B14F-4D97-AF65-F5344CB8AC3E}">
        <p14:creationId xmlns:p14="http://schemas.microsoft.com/office/powerpoint/2010/main" val="1344578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67558" y="3294994"/>
            <a:ext cx="8243888" cy="2822027"/>
          </a:xfrm>
        </p:spPr>
        <p:txBody>
          <a:bodyPr>
            <a:normAutofit fontScale="40000" lnSpcReduction="20000"/>
          </a:bodyPr>
          <a:lstStyle/>
          <a:p>
            <a:pPr marL="0" indent="0">
              <a:lnSpc>
                <a:spcPct val="120000"/>
              </a:lnSpc>
              <a:buNone/>
            </a:pPr>
            <a:r>
              <a:rPr lang="en-US" sz="7600" dirty="0" smtClean="0"/>
              <a:t>It is a way of thinking:  ‘My role, as a teacher, is to evaluate the effect I have on my students.’ It is to ‘</a:t>
            </a:r>
            <a:r>
              <a:rPr lang="en-US" sz="7600" dirty="0" smtClean="0">
                <a:solidFill>
                  <a:srgbClr val="FF0000"/>
                </a:solidFill>
              </a:rPr>
              <a:t>know thy impact</a:t>
            </a:r>
            <a:r>
              <a:rPr lang="en-US" sz="7600" dirty="0" smtClean="0"/>
              <a:t>,’ it is to </a:t>
            </a:r>
            <a:r>
              <a:rPr lang="en-US" sz="7600" dirty="0" smtClean="0">
                <a:solidFill>
                  <a:srgbClr val="FF0000"/>
                </a:solidFill>
              </a:rPr>
              <a:t>understand</a:t>
            </a:r>
            <a:r>
              <a:rPr lang="en-US" sz="7600" dirty="0" smtClean="0"/>
              <a:t> this impact, and it is to </a:t>
            </a:r>
            <a:r>
              <a:rPr lang="en-US" sz="7600" dirty="0" smtClean="0">
                <a:solidFill>
                  <a:srgbClr val="FF0000"/>
                </a:solidFill>
              </a:rPr>
              <a:t>act</a:t>
            </a:r>
            <a:r>
              <a:rPr lang="en-US" sz="7600" dirty="0" smtClean="0"/>
              <a:t> on this knowing and understanding. </a:t>
            </a:r>
            <a:r>
              <a:rPr lang="en-US" sz="3600" dirty="0"/>
              <a:t>	</a:t>
            </a:r>
            <a:r>
              <a:rPr lang="en-US" sz="2400" dirty="0" smtClean="0"/>
              <a:t>				</a:t>
            </a:r>
            <a:r>
              <a:rPr lang="en-US" sz="4500" dirty="0" smtClean="0"/>
              <a:t>John Hattie, </a:t>
            </a:r>
            <a:r>
              <a:rPr lang="en-US" sz="4500" u="sng" dirty="0" smtClean="0"/>
              <a:t>Visible Learning </a:t>
            </a:r>
            <a:r>
              <a:rPr lang="en-US" sz="4500" dirty="0"/>
              <a:t>(2012)</a:t>
            </a:r>
            <a:endParaRPr lang="en-US" sz="4500" u="sng" dirty="0"/>
          </a:p>
        </p:txBody>
      </p:sp>
      <p:sp>
        <p:nvSpPr>
          <p:cNvPr id="4" name="Slide Number Placeholder 3"/>
          <p:cNvSpPr>
            <a:spLocks noGrp="1"/>
          </p:cNvSpPr>
          <p:nvPr>
            <p:ph type="sldNum" sz="quarter" idx="4294967295"/>
          </p:nvPr>
        </p:nvSpPr>
        <p:spPr>
          <a:xfrm>
            <a:off x="612775" y="6356350"/>
            <a:ext cx="1981200" cy="365125"/>
          </a:xfrm>
          <a:prstGeom prst="rect">
            <a:avLst/>
          </a:prstGeom>
        </p:spPr>
        <p:txBody>
          <a:bodyPr/>
          <a:lstStyle/>
          <a:p>
            <a:fld id="{DFAE8961-AD70-4C69-AD1D-19A81039985E}" type="slidenum">
              <a:rPr lang="en-US" smtClean="0"/>
              <a:pPr/>
              <a:t>28</a:t>
            </a:fld>
            <a:endParaRPr lang="en-US" dirty="0"/>
          </a:p>
        </p:txBody>
      </p:sp>
      <p:sp>
        <p:nvSpPr>
          <p:cNvPr id="2" name="Title 1"/>
          <p:cNvSpPr>
            <a:spLocks noGrp="1"/>
          </p:cNvSpPr>
          <p:nvPr>
            <p:ph type="title"/>
          </p:nvPr>
        </p:nvSpPr>
        <p:spPr/>
        <p:txBody>
          <a:bodyPr/>
          <a:lstStyle/>
          <a:p>
            <a:r>
              <a:rPr lang="en-US" dirty="0" smtClean="0"/>
              <a:t>Know Thy Impact!</a:t>
            </a:r>
            <a:endParaRPr lang="en-US" dirty="0"/>
          </a:p>
        </p:txBody>
      </p:sp>
      <p:sp>
        <p:nvSpPr>
          <p:cNvPr id="5" name="TextBox 4"/>
          <p:cNvSpPr txBox="1"/>
          <p:nvPr/>
        </p:nvSpPr>
        <p:spPr>
          <a:xfrm>
            <a:off x="567558" y="1529250"/>
            <a:ext cx="7866994" cy="1477328"/>
          </a:xfrm>
          <a:prstGeom prst="rect">
            <a:avLst/>
          </a:prstGeom>
          <a:noFill/>
        </p:spPr>
        <p:txBody>
          <a:bodyPr wrap="square" rtlCol="0">
            <a:spAutoFit/>
          </a:bodyPr>
          <a:lstStyle/>
          <a:p>
            <a:r>
              <a:rPr lang="en-US" sz="3000" dirty="0">
                <a:solidFill>
                  <a:schemeClr val="tx2"/>
                </a:solidFill>
              </a:rPr>
              <a:t>“There is no recipe, no professional development set of worksheets, </a:t>
            </a:r>
            <a:r>
              <a:rPr lang="en-US" sz="3000" dirty="0" smtClean="0">
                <a:solidFill>
                  <a:schemeClr val="tx2"/>
                </a:solidFill>
              </a:rPr>
              <a:t>no </a:t>
            </a:r>
            <a:r>
              <a:rPr lang="en-US" sz="3000" dirty="0">
                <a:solidFill>
                  <a:schemeClr val="tx2"/>
                </a:solidFill>
              </a:rPr>
              <a:t>new teaching method, and no </a:t>
            </a:r>
            <a:r>
              <a:rPr lang="en-US" sz="3000" dirty="0" err="1">
                <a:solidFill>
                  <a:schemeClr val="tx2"/>
                </a:solidFill>
              </a:rPr>
              <a:t>band-aid</a:t>
            </a:r>
            <a:r>
              <a:rPr lang="en-US" sz="3000" dirty="0">
                <a:solidFill>
                  <a:schemeClr val="tx2"/>
                </a:solidFill>
              </a:rPr>
              <a:t> remedy. </a:t>
            </a:r>
          </a:p>
        </p:txBody>
      </p:sp>
    </p:spTree>
    <p:extLst>
      <p:ext uri="{BB962C8B-B14F-4D97-AF65-F5344CB8AC3E}">
        <p14:creationId xmlns:p14="http://schemas.microsoft.com/office/powerpoint/2010/main" val="23660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sz="3600" dirty="0"/>
              <a:t>This requires that teachers (and leaders) </a:t>
            </a:r>
            <a:r>
              <a:rPr lang="en-US" sz="3600" dirty="0">
                <a:solidFill>
                  <a:srgbClr val="FF0000"/>
                </a:solidFill>
              </a:rPr>
              <a:t>gather defensible and dependable evidence</a:t>
            </a:r>
            <a:r>
              <a:rPr lang="en-US" sz="3600" dirty="0"/>
              <a:t> from many sources, and hold collaborative discussions with colleagues and students about this evidence, thus </a:t>
            </a:r>
            <a:r>
              <a:rPr lang="en-US" sz="3600" dirty="0">
                <a:solidFill>
                  <a:srgbClr val="FF0000"/>
                </a:solidFill>
              </a:rPr>
              <a:t>making the effect of their teaching visible to themselves and to others</a:t>
            </a:r>
            <a:r>
              <a:rPr lang="en-US" sz="3600" dirty="0"/>
              <a:t>.”</a:t>
            </a:r>
          </a:p>
          <a:p>
            <a:pPr marL="0" indent="0">
              <a:buNone/>
            </a:pPr>
            <a:r>
              <a:rPr lang="en-US" sz="2800" dirty="0" smtClean="0"/>
              <a:t>					</a:t>
            </a:r>
            <a:r>
              <a:rPr lang="en-US" sz="1800" dirty="0" smtClean="0"/>
              <a:t>John </a:t>
            </a:r>
            <a:r>
              <a:rPr lang="en-US" sz="1800" dirty="0"/>
              <a:t>Hattie, </a:t>
            </a:r>
            <a:r>
              <a:rPr lang="en-US" sz="1800" u="sng" dirty="0"/>
              <a:t>Visible Learning </a:t>
            </a:r>
            <a:r>
              <a:rPr lang="en-US" sz="1800" dirty="0"/>
              <a:t>(2012)</a:t>
            </a:r>
          </a:p>
        </p:txBody>
      </p:sp>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8194C599-13CF-4858-B1C2-ED3636FB1023}" type="slidenum">
              <a:rPr lang="en-US" smtClean="0"/>
              <a:pPr/>
              <a:t>29</a:t>
            </a:fld>
            <a:endParaRPr lang="en-US"/>
          </a:p>
        </p:txBody>
      </p:sp>
      <p:sp>
        <p:nvSpPr>
          <p:cNvPr id="4" name="Title 3"/>
          <p:cNvSpPr>
            <a:spLocks noGrp="1"/>
          </p:cNvSpPr>
          <p:nvPr>
            <p:ph type="title"/>
          </p:nvPr>
        </p:nvSpPr>
        <p:spPr/>
        <p:txBody>
          <a:bodyPr/>
          <a:lstStyle/>
          <a:p>
            <a:r>
              <a:rPr lang="en-US" dirty="0" smtClean="0"/>
              <a:t>Know Thy Impact!</a:t>
            </a:r>
            <a:endParaRPr lang="en-US" dirty="0"/>
          </a:p>
        </p:txBody>
      </p:sp>
    </p:spTree>
    <p:extLst>
      <p:ext uri="{BB962C8B-B14F-4D97-AF65-F5344CB8AC3E}">
        <p14:creationId xmlns:p14="http://schemas.microsoft.com/office/powerpoint/2010/main" val="888892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609600" y="152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ea typeface="ＭＳ Ｐゴシック" pitchFamily="-106" charset="-128"/>
              </a:rPr>
              <a:t>The Wisdom of Practice	</a:t>
            </a:r>
          </a:p>
        </p:txBody>
      </p:sp>
      <p:sp>
        <p:nvSpPr>
          <p:cNvPr id="21507" name="Content Placeholder 2"/>
          <p:cNvSpPr>
            <a:spLocks noGrp="1"/>
          </p:cNvSpPr>
          <p:nvPr>
            <p:ph idx="1"/>
          </p:nvPr>
        </p:nvSpPr>
        <p:spPr>
          <a:xfrm>
            <a:off x="457200" y="1646238"/>
            <a:ext cx="8229600" cy="4525962"/>
          </a:xfrm>
        </p:spPr>
        <p:txBody>
          <a:bodyPr/>
          <a:lstStyle/>
          <a:p>
            <a:pPr eaLnBrk="1" hangingPunct="1">
              <a:buFont typeface="Wingdings 2" pitchFamily="-106" charset="2"/>
              <a:buNone/>
            </a:pPr>
            <a:r>
              <a:rPr lang="en-US" sz="2800" dirty="0" smtClean="0">
                <a:ea typeface="ＭＳ Ｐゴシック" pitchFamily="-106" charset="-128"/>
              </a:rPr>
              <a:t>    “</a:t>
            </a:r>
            <a:r>
              <a:rPr lang="en-US" sz="2800" i="1" dirty="0" smtClean="0">
                <a:ea typeface="ＭＳ Ｐゴシック" pitchFamily="-106" charset="-128"/>
              </a:rPr>
              <a:t>After 30 years of doing such work, I have concluded that classroom teaching…is perhaps the most complex, most challenging, and most </a:t>
            </a:r>
            <a:r>
              <a:rPr lang="en-US" sz="2800" i="1" dirty="0" smtClean="0">
                <a:solidFill>
                  <a:srgbClr val="FF0000"/>
                </a:solidFill>
                <a:ea typeface="ＭＳ Ｐゴシック" pitchFamily="-106" charset="-128"/>
              </a:rPr>
              <a:t>demanding, subtle, nuanced, and frightening activity </a:t>
            </a:r>
            <a:r>
              <a:rPr lang="en-US" sz="2800" i="1" dirty="0" smtClean="0">
                <a:ea typeface="ＭＳ Ｐゴシック" pitchFamily="-106" charset="-128"/>
              </a:rPr>
              <a:t>that our species has ever invented…The only time a physician could possibly encounter a situation of comparable complexity would be in the emergency room of a hospital during or after a natural disaster.”</a:t>
            </a:r>
          </a:p>
          <a:p>
            <a:pPr algn="r" eaLnBrk="1" hangingPunct="1">
              <a:buFont typeface="Wingdings 2" pitchFamily="-106" charset="2"/>
              <a:buNone/>
            </a:pPr>
            <a:r>
              <a:rPr lang="en-US" sz="1600" i="1" dirty="0" smtClean="0">
                <a:ea typeface="ＭＳ Ｐゴシック" pitchFamily="-106" charset="-128"/>
              </a:rPr>
              <a:t>–  Lee Shulman</a:t>
            </a:r>
          </a:p>
          <a:p>
            <a:pPr algn="r" eaLnBrk="1" hangingPunct="1">
              <a:buFont typeface="Wingdings 2" pitchFamily="-106" charset="2"/>
              <a:buNone/>
            </a:pPr>
            <a:r>
              <a:rPr lang="en-US" sz="1600" i="1" dirty="0" smtClean="0">
                <a:ea typeface="ＭＳ Ｐゴシック" pitchFamily="-106" charset="-128"/>
              </a:rPr>
              <a:t>Stanford University</a:t>
            </a:r>
            <a:endParaRPr lang="en-US" sz="1600" dirty="0" smtClean="0">
              <a:ea typeface="ＭＳ Ｐゴシック" pitchFamily="-106" charset="-128"/>
            </a:endParaRPr>
          </a:p>
        </p:txBody>
      </p:sp>
    </p:spTree>
    <p:extLst>
      <p:ext uri="{BB962C8B-B14F-4D97-AF65-F5344CB8AC3E}">
        <p14:creationId xmlns:p14="http://schemas.microsoft.com/office/powerpoint/2010/main" val="3447875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2819499822"/>
              </p:ext>
            </p:extLst>
          </p:nvPr>
        </p:nvGraphicFramePr>
        <p:xfrm>
          <a:off x="474663" y="1502834"/>
          <a:ext cx="8243888" cy="4593169"/>
        </p:xfrm>
        <a:graphic>
          <a:graphicData uri="http://schemas.openxmlformats.org/drawingml/2006/table">
            <a:tbl>
              <a:tblPr firstRow="1" bandRow="1">
                <a:tableStyleId>{5C22544A-7EE6-4342-B048-85BDC9FD1C3A}</a:tableStyleId>
              </a:tblPr>
              <a:tblGrid>
                <a:gridCol w="4121944"/>
                <a:gridCol w="4121944"/>
              </a:tblGrid>
              <a:tr h="656167">
                <a:tc>
                  <a:txBody>
                    <a:bodyPr/>
                    <a:lstStyle/>
                    <a:p>
                      <a:r>
                        <a:rPr lang="en-US" sz="2400" dirty="0" smtClean="0"/>
                        <a:t>Current</a:t>
                      </a:r>
                      <a:r>
                        <a:rPr lang="en-US" sz="2400" baseline="0" dirty="0" smtClean="0"/>
                        <a:t> Evaluation System</a:t>
                      </a:r>
                      <a:endParaRPr lang="en-US" sz="2400" dirty="0"/>
                    </a:p>
                  </a:txBody>
                  <a:tcPr/>
                </a:tc>
                <a:tc>
                  <a:txBody>
                    <a:bodyPr/>
                    <a:lstStyle/>
                    <a:p>
                      <a:r>
                        <a:rPr lang="en-US" sz="2400" dirty="0" smtClean="0"/>
                        <a:t>New Evaluation</a:t>
                      </a:r>
                      <a:r>
                        <a:rPr lang="en-US" sz="2400" baseline="0" dirty="0" smtClean="0"/>
                        <a:t> System</a:t>
                      </a:r>
                      <a:endParaRPr lang="en-US" sz="2400" dirty="0"/>
                    </a:p>
                  </a:txBody>
                  <a:tcPr/>
                </a:tc>
              </a:tr>
              <a:tr h="656167">
                <a:tc>
                  <a:txBody>
                    <a:bodyPr/>
                    <a:lstStyle/>
                    <a:p>
                      <a:r>
                        <a:rPr lang="en-US" sz="3200" dirty="0" smtClean="0"/>
                        <a:t>Observation</a:t>
                      </a:r>
                      <a:endParaRPr lang="en-US" sz="3200" dirty="0"/>
                    </a:p>
                  </a:txBody>
                  <a:tcPr/>
                </a:tc>
                <a:tc>
                  <a:txBody>
                    <a:bodyPr/>
                    <a:lstStyle/>
                    <a:p>
                      <a:r>
                        <a:rPr lang="en-US" sz="3200" dirty="0" smtClean="0"/>
                        <a:t>Observation</a:t>
                      </a:r>
                    </a:p>
                  </a:txBody>
                  <a:tcPr/>
                </a:tc>
              </a:tr>
              <a:tr h="656167">
                <a:tc>
                  <a:txBody>
                    <a:bodyPr/>
                    <a:lstStyle/>
                    <a:p>
                      <a:r>
                        <a:rPr lang="en-US" sz="3200" dirty="0" smtClean="0"/>
                        <a:t>YES</a:t>
                      </a:r>
                      <a:endParaRPr lang="en-US" sz="3200" dirty="0"/>
                    </a:p>
                  </a:txBody>
                  <a:tcPr/>
                </a:tc>
                <a:tc>
                  <a:txBody>
                    <a:bodyPr/>
                    <a:lstStyle/>
                    <a:p>
                      <a:r>
                        <a:rPr lang="en-US" sz="3200" dirty="0" smtClean="0"/>
                        <a:t>YES</a:t>
                      </a:r>
                      <a:endParaRPr lang="en-US" sz="3200" dirty="0"/>
                    </a:p>
                  </a:txBody>
                  <a:tcPr/>
                </a:tc>
              </a:tr>
              <a:tr h="656167">
                <a:tc>
                  <a:txBody>
                    <a:bodyPr/>
                    <a:lstStyle/>
                    <a:p>
                      <a:r>
                        <a:rPr lang="en-US" sz="3200" dirty="0" smtClean="0"/>
                        <a:t>Student</a:t>
                      </a:r>
                      <a:r>
                        <a:rPr lang="en-US" sz="3200" baseline="0" dirty="0" smtClean="0"/>
                        <a:t> Growth</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srgbClr val="FF0000"/>
                          </a:solidFill>
                        </a:rPr>
                        <a:t>Student</a:t>
                      </a:r>
                      <a:r>
                        <a:rPr lang="en-US" sz="3200" baseline="0" dirty="0" smtClean="0">
                          <a:solidFill>
                            <a:srgbClr val="FF0000"/>
                          </a:solidFill>
                        </a:rPr>
                        <a:t> Growth</a:t>
                      </a:r>
                      <a:endParaRPr lang="en-US" sz="3200" dirty="0" smtClean="0">
                        <a:solidFill>
                          <a:srgbClr val="FF0000"/>
                        </a:solidFill>
                      </a:endParaRPr>
                    </a:p>
                  </a:txBody>
                  <a:tcPr/>
                </a:tc>
              </a:tr>
              <a:tr h="656167">
                <a:tc>
                  <a:txBody>
                    <a:bodyPr/>
                    <a:lstStyle/>
                    <a:p>
                      <a:r>
                        <a:rPr lang="en-US" sz="3200" dirty="0" smtClean="0"/>
                        <a:t>NO</a:t>
                      </a:r>
                      <a:endParaRPr lang="en-US" sz="3200" dirty="0"/>
                    </a:p>
                  </a:txBody>
                  <a:tcPr/>
                </a:tc>
                <a:tc>
                  <a:txBody>
                    <a:bodyPr/>
                    <a:lstStyle/>
                    <a:p>
                      <a:r>
                        <a:rPr lang="en-US" sz="3200" dirty="0" smtClean="0">
                          <a:solidFill>
                            <a:srgbClr val="FF0000"/>
                          </a:solidFill>
                        </a:rPr>
                        <a:t>YES</a:t>
                      </a:r>
                      <a:endParaRPr lang="en-US" sz="3200" dirty="0">
                        <a:solidFill>
                          <a:srgbClr val="FF0000"/>
                        </a:solidFill>
                      </a:endParaRPr>
                    </a:p>
                  </a:txBody>
                  <a:tcPr/>
                </a:tc>
              </a:tr>
              <a:tr h="656167">
                <a:tc>
                  <a:txBody>
                    <a:bodyPr/>
                    <a:lstStyle/>
                    <a:p>
                      <a:r>
                        <a:rPr lang="en-US" sz="3200" dirty="0" smtClean="0"/>
                        <a:t>Other Evidence</a:t>
                      </a:r>
                      <a:endParaRPr lang="en-US" sz="3200" dirty="0"/>
                    </a:p>
                  </a:txBody>
                  <a:tcPr/>
                </a:tc>
                <a:tc>
                  <a:txBody>
                    <a:bodyPr/>
                    <a:lstStyle/>
                    <a:p>
                      <a:r>
                        <a:rPr lang="en-US" sz="3200" dirty="0" smtClean="0"/>
                        <a:t>Other Evidence</a:t>
                      </a:r>
                      <a:endParaRPr lang="en-US" sz="3200" dirty="0"/>
                    </a:p>
                  </a:txBody>
                  <a:tcPr/>
                </a:tc>
              </a:tr>
              <a:tr h="656167">
                <a:tc>
                  <a:txBody>
                    <a:bodyPr/>
                    <a:lstStyle/>
                    <a:p>
                      <a:r>
                        <a:rPr lang="en-US" sz="3200" dirty="0" smtClean="0"/>
                        <a:t>NO</a:t>
                      </a:r>
                      <a:endParaRPr lang="en-US" sz="3200" dirty="0"/>
                    </a:p>
                  </a:txBody>
                  <a:tcPr/>
                </a:tc>
                <a:tc>
                  <a:txBody>
                    <a:bodyPr/>
                    <a:lstStyle/>
                    <a:p>
                      <a:r>
                        <a:rPr lang="en-US" sz="3200" dirty="0" smtClean="0"/>
                        <a:t>YES</a:t>
                      </a:r>
                      <a:endParaRPr lang="en-US" sz="3200" dirty="0"/>
                    </a:p>
                  </a:txBody>
                  <a:tcPr/>
                </a:tc>
              </a:tr>
            </a:tbl>
          </a:graphicData>
        </a:graphic>
      </p:graphicFrame>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8194C599-13CF-4858-B1C2-ED3636FB1023}" type="slidenum">
              <a:rPr lang="en-US" smtClean="0"/>
              <a:pPr/>
              <a:t>30</a:t>
            </a:fld>
            <a:endParaRPr lang="en-US"/>
          </a:p>
        </p:txBody>
      </p:sp>
      <p:sp>
        <p:nvSpPr>
          <p:cNvPr id="4" name="Title 3"/>
          <p:cNvSpPr>
            <a:spLocks noGrp="1"/>
          </p:cNvSpPr>
          <p:nvPr>
            <p:ph type="title"/>
          </p:nvPr>
        </p:nvSpPr>
        <p:spPr/>
        <p:txBody>
          <a:bodyPr>
            <a:normAutofit fontScale="90000"/>
          </a:bodyPr>
          <a:lstStyle/>
          <a:p>
            <a:r>
              <a:rPr lang="en-US" dirty="0" smtClean="0"/>
              <a:t>Evaluation Measures</a:t>
            </a:r>
            <a:br>
              <a:rPr lang="en-US" dirty="0" smtClean="0"/>
            </a:br>
            <a:r>
              <a:rPr lang="en-US" dirty="0" smtClean="0"/>
              <a:t>Current vs. New </a:t>
            </a:r>
            <a:endParaRPr lang="en-US" dirty="0"/>
          </a:p>
        </p:txBody>
      </p:sp>
    </p:spTree>
    <p:extLst>
      <p:ext uri="{BB962C8B-B14F-4D97-AF65-F5344CB8AC3E}">
        <p14:creationId xmlns:p14="http://schemas.microsoft.com/office/powerpoint/2010/main" val="8429118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8194C599-13CF-4858-B1C2-ED3636FB1023}" type="slidenum">
              <a:rPr lang="en-US" smtClean="0"/>
              <a:pPr/>
              <a:t>31</a:t>
            </a:fld>
            <a:endParaRPr lang="en-US"/>
          </a:p>
        </p:txBody>
      </p:sp>
      <p:sp>
        <p:nvSpPr>
          <p:cNvPr id="2" name="Title 1"/>
          <p:cNvSpPr>
            <a:spLocks noGrp="1"/>
          </p:cNvSpPr>
          <p:nvPr>
            <p:ph type="title"/>
          </p:nvPr>
        </p:nvSpPr>
        <p:spPr>
          <a:xfrm>
            <a:off x="560826" y="173421"/>
            <a:ext cx="8243888" cy="1195277"/>
          </a:xfrm>
        </p:spPr>
        <p:txBody>
          <a:bodyPr>
            <a:normAutofit fontScale="90000"/>
          </a:bodyPr>
          <a:lstStyle/>
          <a:p>
            <a:r>
              <a:rPr lang="en-US" dirty="0" smtClean="0"/>
              <a:t>We have been working hard on the Improvement of Instructional Practice</a:t>
            </a:r>
            <a:endParaRPr lang="en-US" sz="1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463" y="1439334"/>
            <a:ext cx="2142974" cy="208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196" y="1439334"/>
            <a:ext cx="3232971" cy="232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t="11323" b="11323"/>
          <a:stretch>
            <a:fillRect/>
          </a:stretch>
        </p:blipFill>
        <p:spPr bwMode="auto">
          <a:xfrm>
            <a:off x="218763" y="3522946"/>
            <a:ext cx="4687173" cy="280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0151" y="3958167"/>
            <a:ext cx="3824942" cy="1500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334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pPr algn="ctr">
              <a:defRPr/>
            </a:pPr>
            <a:r>
              <a:rPr lang="en-US" sz="4400" b="1" dirty="0" smtClean="0">
                <a:solidFill>
                  <a:srgbClr val="2C778B"/>
                </a:solidFill>
                <a:sym typeface="Helvetica Neue Light" pitchFamily="1" charset="0"/>
              </a:rPr>
              <a:t> </a:t>
            </a:r>
            <a:r>
              <a:rPr lang="en-US" sz="3600" b="1" dirty="0" smtClean="0">
                <a:solidFill>
                  <a:srgbClr val="2C778B"/>
                </a:solidFill>
                <a:sym typeface="Helvetica Neue Light" pitchFamily="1" charset="0"/>
              </a:rPr>
              <a:t>ESSB 5895 Establishes New Definitions Around Student Growth Measures</a:t>
            </a:r>
            <a:endParaRPr lang="en-US" sz="3600" b="1" dirty="0">
              <a:solidFill>
                <a:srgbClr val="2C778B"/>
              </a:solidFill>
              <a:sym typeface="Helvetica Neue Light" pitchFamily="1" charset="0"/>
            </a:endParaRPr>
          </a:p>
        </p:txBody>
      </p:sp>
      <p:sp>
        <p:nvSpPr>
          <p:cNvPr id="6" name="Text Placeholder 1"/>
          <p:cNvSpPr txBox="1">
            <a:spLocks/>
          </p:cNvSpPr>
          <p:nvPr/>
        </p:nvSpPr>
        <p:spPr>
          <a:xfrm>
            <a:off x="508000" y="1752600"/>
            <a:ext cx="4489450" cy="1295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dirty="0" smtClean="0">
                <a:sym typeface="Helvetica Neue Light" pitchFamily="1" charset="0"/>
              </a:rPr>
              <a:t>Both E2SSB 6696 and ESSB 5895 contain language around student growth including:</a:t>
            </a:r>
            <a:endParaRPr lang="en-US" dirty="0">
              <a:sym typeface="Helvetica Neue Light" pitchFamily="1" charset="0"/>
            </a:endParaRPr>
          </a:p>
        </p:txBody>
      </p:sp>
      <p:sp>
        <p:nvSpPr>
          <p:cNvPr id="7" name="Content Placeholder 2"/>
          <p:cNvSpPr>
            <a:spLocks noGrp="1"/>
          </p:cNvSpPr>
          <p:nvPr>
            <p:ph sz="half" idx="4294967295"/>
          </p:nvPr>
        </p:nvSpPr>
        <p:spPr>
          <a:xfrm>
            <a:off x="539750" y="3178175"/>
            <a:ext cx="4489450" cy="2536825"/>
          </a:xfrm>
          <a:prstGeom prst="rect">
            <a:avLst/>
          </a:prstGeom>
        </p:spPr>
        <p:txBody>
          <a:bodyPr>
            <a:normAutofit lnSpcReduction="10000"/>
          </a:bodyPr>
          <a:lstStyle/>
          <a:p>
            <a:r>
              <a:rPr lang="en-US" sz="1800" dirty="0" smtClean="0">
                <a:effectLst/>
              </a:rPr>
              <a:t>Student growth data that is relevant to the teacher and subject matter must be a factor in the evaluation process and must be based on multiple measures that can include classroom-based, school-based, district-based, and state-based tools. Student growth means the change in student achievement between two points in time. </a:t>
            </a:r>
          </a:p>
        </p:txBody>
      </p:sp>
      <p:sp>
        <p:nvSpPr>
          <p:cNvPr id="8" name="Text Placeholder 4"/>
          <p:cNvSpPr txBox="1">
            <a:spLocks/>
          </p:cNvSpPr>
          <p:nvPr/>
        </p:nvSpPr>
        <p:spPr>
          <a:xfrm>
            <a:off x="5867400" y="2085975"/>
            <a:ext cx="2590800" cy="4286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dirty="0" smtClean="0">
                <a:sym typeface="Helvetica Neue Light" pitchFamily="1" charset="0"/>
              </a:rPr>
              <a:t>Changes…</a:t>
            </a:r>
            <a:endParaRPr lang="en-US" dirty="0">
              <a:sym typeface="Helvetica Neue Light" pitchFamily="1" charset="0"/>
            </a:endParaRPr>
          </a:p>
        </p:txBody>
      </p:sp>
      <p:sp>
        <p:nvSpPr>
          <p:cNvPr id="9" name="Content Placeholder 6"/>
          <p:cNvSpPr>
            <a:spLocks noGrp="1"/>
          </p:cNvSpPr>
          <p:nvPr>
            <p:ph sz="quarter" idx="4294967295"/>
          </p:nvPr>
        </p:nvSpPr>
        <p:spPr>
          <a:xfrm>
            <a:off x="5160963" y="2797175"/>
            <a:ext cx="3754437" cy="3908425"/>
          </a:xfrm>
          <a:prstGeom prst="rect">
            <a:avLst/>
          </a:prstGeom>
        </p:spPr>
        <p:txBody>
          <a:bodyPr>
            <a:normAutofit lnSpcReduction="10000"/>
          </a:bodyPr>
          <a:lstStyle/>
          <a:p>
            <a:pPr>
              <a:defRPr/>
            </a:pPr>
            <a:r>
              <a:rPr lang="en-US" sz="1800" dirty="0" smtClean="0">
                <a:effectLst/>
                <a:sym typeface="Helvetica Neue Light" pitchFamily="1" charset="0"/>
              </a:rPr>
              <a:t>Student </a:t>
            </a:r>
            <a:r>
              <a:rPr lang="en-US" sz="1800" dirty="0">
                <a:effectLst/>
                <a:sym typeface="Helvetica Neue Light" pitchFamily="1" charset="0"/>
              </a:rPr>
              <a:t>growth data must be a substantial factor in evaluating the summative performance of certificated classroom teachers for at least three of the evaluation criteria</a:t>
            </a:r>
            <a:r>
              <a:rPr lang="en-US" sz="1800" dirty="0" smtClean="0">
                <a:effectLst/>
                <a:sym typeface="Helvetica Neue Light" pitchFamily="1" charset="0"/>
              </a:rPr>
              <a:t>.</a:t>
            </a:r>
          </a:p>
          <a:p>
            <a:pPr>
              <a:defRPr/>
            </a:pPr>
            <a:endParaRPr lang="en-US" sz="1800" dirty="0" smtClean="0">
              <a:effectLst/>
              <a:sym typeface="Helvetica Neue Light" pitchFamily="1" charset="0"/>
            </a:endParaRPr>
          </a:p>
          <a:p>
            <a:pPr>
              <a:defRPr/>
            </a:pPr>
            <a:r>
              <a:rPr lang="en-US" sz="1800" dirty="0" smtClean="0">
                <a:effectLst/>
                <a:sym typeface="Helvetica Neue Light" pitchFamily="1" charset="0"/>
              </a:rPr>
              <a:t>Student </a:t>
            </a:r>
            <a:r>
              <a:rPr lang="en-US" sz="1800" dirty="0">
                <a:effectLst/>
                <a:sym typeface="Helvetica Neue Light" pitchFamily="1" charset="0"/>
              </a:rPr>
              <a:t>growth data elements may include the teacher’s performance as a member of a grade-level, subject matter, or other instructional team within a school when the use of this data is relevant and appropriate</a:t>
            </a:r>
            <a:r>
              <a:rPr lang="en-US" sz="1800" dirty="0" smtClean="0">
                <a:effectLst/>
                <a:sym typeface="Helvetica Neue Light" pitchFamily="1" charset="0"/>
              </a:rPr>
              <a:t>.</a:t>
            </a:r>
          </a:p>
          <a:p>
            <a:pPr>
              <a:defRPr/>
            </a:pPr>
            <a:endParaRPr lang="en-US" sz="1800" dirty="0" smtClean="0">
              <a:sym typeface="Helvetica Neue Light" pitchFamily="1" charset="0"/>
            </a:endParaRPr>
          </a:p>
        </p:txBody>
      </p:sp>
    </p:spTree>
    <p:extLst>
      <p:ext uri="{BB962C8B-B14F-4D97-AF65-F5344CB8AC3E}">
        <p14:creationId xmlns:p14="http://schemas.microsoft.com/office/powerpoint/2010/main" val="2358472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1683808693"/>
              </p:ext>
            </p:extLst>
          </p:nvPr>
        </p:nvGraphicFramePr>
        <p:xfrm>
          <a:off x="474663" y="1233488"/>
          <a:ext cx="8243887"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612648" y="6356350"/>
            <a:ext cx="1981200" cy="365760"/>
          </a:xfrm>
          <a:prstGeom prst="rect">
            <a:avLst/>
          </a:prstGeom>
        </p:spPr>
        <p:txBody>
          <a:bodyPr/>
          <a:lstStyle/>
          <a:p>
            <a:fld id="{8194C599-13CF-4858-B1C2-ED3636FB1023}" type="slidenum">
              <a:rPr lang="en-US" smtClean="0"/>
              <a:pPr/>
              <a:t>33</a:t>
            </a:fld>
            <a:endParaRPr lang="en-US"/>
          </a:p>
        </p:txBody>
      </p:sp>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Student Growth</a:t>
            </a:r>
            <a:br>
              <a:rPr lang="en-US" dirty="0" smtClean="0"/>
            </a:br>
            <a:r>
              <a:rPr lang="en-US" dirty="0" smtClean="0"/>
              <a:t>Theory of Action</a:t>
            </a:r>
            <a:endParaRPr lang="en-US" dirty="0"/>
          </a:p>
        </p:txBody>
      </p:sp>
    </p:spTree>
    <p:extLst>
      <p:ext uri="{BB962C8B-B14F-4D97-AF65-F5344CB8AC3E}">
        <p14:creationId xmlns:p14="http://schemas.microsoft.com/office/powerpoint/2010/main" val="1355584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C778B"/>
                </a:solidFill>
              </a:rPr>
              <a:t>Defining Key Terms</a:t>
            </a:r>
            <a:endParaRPr lang="en-US" dirty="0">
              <a:solidFill>
                <a:srgbClr val="2C778B"/>
              </a:solidFill>
            </a:endParaRPr>
          </a:p>
        </p:txBody>
      </p:sp>
      <p:sp>
        <p:nvSpPr>
          <p:cNvPr id="3" name="Content Placeholder 2"/>
          <p:cNvSpPr>
            <a:spLocks noGrp="1"/>
          </p:cNvSpPr>
          <p:nvPr>
            <p:ph idx="1"/>
          </p:nvPr>
        </p:nvSpPr>
        <p:spPr>
          <a:xfrm>
            <a:off x="548640" y="1645920"/>
            <a:ext cx="8035290" cy="4320540"/>
          </a:xfrm>
        </p:spPr>
        <p:txBody>
          <a:bodyPr/>
          <a:lstStyle/>
          <a:p>
            <a:r>
              <a:rPr lang="en-US" b="1" dirty="0" smtClean="0">
                <a:solidFill>
                  <a:srgbClr val="2C778B"/>
                </a:solidFill>
              </a:rPr>
              <a:t>Student Achievement</a:t>
            </a:r>
            <a:r>
              <a:rPr lang="en-US" b="1" dirty="0" smtClean="0"/>
              <a:t>: </a:t>
            </a:r>
            <a:r>
              <a:rPr lang="en-US" dirty="0" smtClean="0"/>
              <a:t>The status of</a:t>
            </a:r>
            <a:r>
              <a:rPr lang="en-US" b="1" dirty="0" smtClean="0"/>
              <a:t> </a:t>
            </a:r>
            <a:r>
              <a:rPr lang="en-US" dirty="0" smtClean="0"/>
              <a:t>subject-matter knowledge, understandings, and skills at one point in time.</a:t>
            </a:r>
          </a:p>
          <a:p>
            <a:r>
              <a:rPr lang="en-US" b="1" dirty="0" smtClean="0">
                <a:solidFill>
                  <a:srgbClr val="2C778B"/>
                </a:solidFill>
              </a:rPr>
              <a:t>Student Growth (Learning)</a:t>
            </a:r>
            <a:r>
              <a:rPr lang="en-US" dirty="0" smtClean="0"/>
              <a:t>: The growth in subject-matter knowledge, understandings, and skill between two points in time.</a:t>
            </a:r>
          </a:p>
          <a:p>
            <a:pPr>
              <a:buNone/>
            </a:pPr>
            <a:endParaRPr lang="en-US" dirty="0" smtClean="0"/>
          </a:p>
          <a:p>
            <a:endParaRPr lang="en-US" dirty="0"/>
          </a:p>
        </p:txBody>
      </p:sp>
    </p:spTree>
    <p:extLst>
      <p:ext uri="{BB962C8B-B14F-4D97-AF65-F5344CB8AC3E}">
        <p14:creationId xmlns:p14="http://schemas.microsoft.com/office/powerpoint/2010/main" val="403193545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1"/>
            <a:ext cx="8229600" cy="1371282"/>
          </a:xfrm>
        </p:spPr>
        <p:txBody>
          <a:bodyPr>
            <a:normAutofit fontScale="90000"/>
          </a:bodyPr>
          <a:lstStyle/>
          <a:p>
            <a:pPr algn="ctr"/>
            <a:r>
              <a:rPr lang="en-US" sz="3600" dirty="0">
                <a:solidFill>
                  <a:srgbClr val="2C778B"/>
                </a:solidFill>
              </a:rPr>
              <a:t>It is student growth, not student achievement, that is relevant in demonstrating impacts teacher and principals have on students.</a:t>
            </a:r>
          </a:p>
        </p:txBody>
      </p:sp>
      <p:graphicFrame>
        <p:nvGraphicFramePr>
          <p:cNvPr id="4" name="D 1"/>
          <p:cNvGraphicFramePr>
            <a:graphicFrameLocks noGrp="1"/>
          </p:cNvGraphicFramePr>
          <p:nvPr>
            <p:ph idx="1"/>
            <p:extLst>
              <p:ext uri="{D42A27DB-BD31-4B8C-83A1-F6EECF244321}">
                <p14:modId xmlns:p14="http://schemas.microsoft.com/office/powerpoint/2010/main" val="1851181692"/>
              </p:ext>
            </p:extLst>
          </p:nvPr>
        </p:nvGraphicFramePr>
        <p:xfrm>
          <a:off x="457200" y="1722120"/>
          <a:ext cx="8229600" cy="452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 Arrow 2"/>
          <p:cNvSpPr/>
          <p:nvPr/>
        </p:nvSpPr>
        <p:spPr>
          <a:xfrm rot="20102854">
            <a:off x="5446139" y="1771729"/>
            <a:ext cx="2118284" cy="10003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State-based</a:t>
            </a:r>
          </a:p>
          <a:p>
            <a:pPr algn="ctr"/>
            <a:r>
              <a:rPr lang="en-US" dirty="0" smtClean="0"/>
              <a:t>Tools</a:t>
            </a:r>
            <a:endParaRPr lang="en-US" dirty="0"/>
          </a:p>
        </p:txBody>
      </p:sp>
      <p:sp>
        <p:nvSpPr>
          <p:cNvPr id="5" name="Right Arrow 4"/>
          <p:cNvSpPr/>
          <p:nvPr/>
        </p:nvSpPr>
        <p:spPr>
          <a:xfrm rot="1740885">
            <a:off x="812479" y="2630201"/>
            <a:ext cx="1867674" cy="1508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District and School-Based Tools</a:t>
            </a:r>
            <a:endParaRPr lang="en-US" dirty="0"/>
          </a:p>
        </p:txBody>
      </p:sp>
      <p:sp>
        <p:nvSpPr>
          <p:cNvPr id="7" name="Left Arrow 6"/>
          <p:cNvSpPr/>
          <p:nvPr/>
        </p:nvSpPr>
        <p:spPr>
          <a:xfrm rot="18921725">
            <a:off x="7416233" y="3764800"/>
            <a:ext cx="1685080" cy="1159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Classroom-based Tools</a:t>
            </a:r>
            <a:endParaRPr lang="en-US" dirty="0"/>
          </a:p>
        </p:txBody>
      </p:sp>
    </p:spTree>
    <p:extLst>
      <p:ext uri="{BB962C8B-B14F-4D97-AF65-F5344CB8AC3E}">
        <p14:creationId xmlns:p14="http://schemas.microsoft.com/office/powerpoint/2010/main" val="4205737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solidFill>
                  <a:schemeClr val="accent6">
                    <a:lumMod val="50000"/>
                  </a:schemeClr>
                </a:solidFill>
              </a:rPr>
              <a:t>Student Growth Rubrics</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The TPEP steering committee organizations approved statewide rubrics for student growth to ensure consistency </a:t>
            </a:r>
            <a:r>
              <a:rPr lang="en-US" dirty="0"/>
              <a:t>in implementation of the evaluation system across Washington State. </a:t>
            </a:r>
            <a:endParaRPr lang="en-US" dirty="0" smtClean="0"/>
          </a:p>
          <a:p>
            <a:pPr marL="342900" lvl="1" indent="-342900">
              <a:buFont typeface="Arial" pitchFamily="34" charset="0"/>
              <a:buChar char="•"/>
            </a:pPr>
            <a:r>
              <a:rPr lang="en-US" sz="3200" dirty="0"/>
              <a:t>The rubrics for student growth describe both goal-setting and outputs of student learning. </a:t>
            </a:r>
          </a:p>
          <a:p>
            <a:r>
              <a:rPr lang="en-US" dirty="0" smtClean="0"/>
              <a:t>OSPI has provided </a:t>
            </a:r>
            <a:r>
              <a:rPr lang="en-US" dirty="0"/>
              <a:t>student growth rubrics for each of the three criterion </a:t>
            </a:r>
            <a:endParaRPr lang="en-US" dirty="0" smtClean="0"/>
          </a:p>
          <a:p>
            <a:pPr lvl="1"/>
            <a:r>
              <a:rPr lang="en-US" dirty="0" smtClean="0"/>
              <a:t>Teachers </a:t>
            </a:r>
            <a:r>
              <a:rPr lang="en-US" dirty="0"/>
              <a:t>#3, #6, and #</a:t>
            </a:r>
            <a:r>
              <a:rPr lang="en-US" dirty="0" smtClean="0"/>
              <a:t>8</a:t>
            </a:r>
            <a:endParaRPr lang="en-US" dirty="0"/>
          </a:p>
          <a:p>
            <a:pPr lvl="1"/>
            <a:r>
              <a:rPr lang="en-US" dirty="0" smtClean="0"/>
              <a:t>Principals </a:t>
            </a:r>
            <a:r>
              <a:rPr lang="en-US" dirty="0"/>
              <a:t>#3, #5, and </a:t>
            </a:r>
            <a:r>
              <a:rPr lang="en-US" dirty="0" smtClean="0"/>
              <a:t>#8</a:t>
            </a:r>
          </a:p>
          <a:p>
            <a:pPr lvl="1">
              <a:buFont typeface="Arial" pitchFamily="34" charset="0"/>
              <a:buChar char="•"/>
            </a:pPr>
            <a:endParaRPr lang="en-US" dirty="0" smtClean="0"/>
          </a:p>
        </p:txBody>
      </p:sp>
    </p:spTree>
    <p:extLst>
      <p:ext uri="{BB962C8B-B14F-4D97-AF65-F5344CB8AC3E}">
        <p14:creationId xmlns:p14="http://schemas.microsoft.com/office/powerpoint/2010/main" val="1131941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1143000"/>
          </a:xfrm>
        </p:spPr>
        <p:txBody>
          <a:bodyPr>
            <a:normAutofit fontScale="90000"/>
          </a:bodyPr>
          <a:lstStyle/>
          <a:p>
            <a:r>
              <a:rPr lang="en-US" dirty="0">
                <a:solidFill>
                  <a:srgbClr val="2C778B"/>
                </a:solidFill>
              </a:rPr>
              <a:t>Student Growth </a:t>
            </a:r>
            <a:r>
              <a:rPr lang="en-US" dirty="0" smtClean="0">
                <a:solidFill>
                  <a:srgbClr val="2C778B"/>
                </a:solidFill>
              </a:rPr>
              <a:t>Principal </a:t>
            </a:r>
            <a:r>
              <a:rPr lang="en-US" dirty="0">
                <a:solidFill>
                  <a:srgbClr val="2C778B"/>
                </a:solidFill>
              </a:rPr>
              <a:t>Rubric </a:t>
            </a:r>
            <a:r>
              <a:rPr lang="en-US" dirty="0" smtClean="0">
                <a:solidFill>
                  <a:srgbClr val="2C778B"/>
                </a:solidFill>
              </a:rPr>
              <a:t>Language</a:t>
            </a:r>
            <a:br>
              <a:rPr lang="en-US" dirty="0" smtClean="0">
                <a:solidFill>
                  <a:srgbClr val="2C778B"/>
                </a:solidFill>
              </a:rPr>
            </a:br>
            <a:r>
              <a:rPr lang="en-US" sz="2200" dirty="0" smtClean="0">
                <a:solidFill>
                  <a:srgbClr val="2C778B"/>
                </a:solidFill>
              </a:rPr>
              <a:t>SG 8.3</a:t>
            </a:r>
            <a:endParaRPr lang="en-US" sz="2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19200"/>
            <a:ext cx="9065490" cy="5562600"/>
          </a:xfrm>
        </p:spPr>
      </p:pic>
      <p:sp>
        <p:nvSpPr>
          <p:cNvPr id="2" name="Slide Number Placeholder 1"/>
          <p:cNvSpPr>
            <a:spLocks noGrp="1"/>
          </p:cNvSpPr>
          <p:nvPr>
            <p:ph type="sldNum" sz="quarter" idx="12"/>
          </p:nvPr>
        </p:nvSpPr>
        <p:spPr/>
        <p:txBody>
          <a:bodyPr/>
          <a:lstStyle/>
          <a:p>
            <a:fld id="{8194C599-13CF-4858-B1C2-ED3636FB1023}" type="slidenum">
              <a:rPr lang="en-US" smtClean="0"/>
              <a:t>37</a:t>
            </a:fld>
            <a:endParaRPr lang="en-US"/>
          </a:p>
        </p:txBody>
      </p:sp>
    </p:spTree>
    <p:extLst>
      <p:ext uri="{BB962C8B-B14F-4D97-AF65-F5344CB8AC3E}">
        <p14:creationId xmlns:p14="http://schemas.microsoft.com/office/powerpoint/2010/main" val="3056336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914400"/>
          </a:xfrm>
        </p:spPr>
        <p:txBody>
          <a:bodyPr>
            <a:normAutofit fontScale="90000"/>
          </a:bodyPr>
          <a:lstStyle/>
          <a:p>
            <a:r>
              <a:rPr lang="en-US" dirty="0" smtClean="0">
                <a:solidFill>
                  <a:srgbClr val="2C778B"/>
                </a:solidFill>
              </a:rPr>
              <a:t>Student Growth Teacher Rubric Language</a:t>
            </a:r>
            <a:br>
              <a:rPr lang="en-US" dirty="0" smtClean="0">
                <a:solidFill>
                  <a:srgbClr val="2C778B"/>
                </a:solidFill>
              </a:rPr>
            </a:br>
            <a:r>
              <a:rPr lang="en-US" sz="2200" dirty="0" smtClean="0">
                <a:solidFill>
                  <a:srgbClr val="2C778B"/>
                </a:solidFill>
              </a:rPr>
              <a:t>SG 3.1 &amp; 3.2</a:t>
            </a:r>
            <a:endParaRPr lang="en-US" sz="2200" dirty="0">
              <a:solidFill>
                <a:srgbClr val="2C778B"/>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0982067"/>
              </p:ext>
            </p:extLst>
          </p:nvPr>
        </p:nvGraphicFramePr>
        <p:xfrm>
          <a:off x="342900" y="913349"/>
          <a:ext cx="8458200" cy="5913120"/>
        </p:xfrm>
        <a:graphic>
          <a:graphicData uri="http://schemas.openxmlformats.org/drawingml/2006/table">
            <a:tbl>
              <a:tblPr firstRow="1" bandRow="1">
                <a:tableStyleId>{5C22544A-7EE6-4342-B048-85BDC9FD1C3A}</a:tableStyleId>
              </a:tblPr>
              <a:tblGrid>
                <a:gridCol w="2114550"/>
                <a:gridCol w="2114550"/>
                <a:gridCol w="2114550"/>
                <a:gridCol w="2114550"/>
              </a:tblGrid>
              <a:tr h="482411">
                <a:tc gridSpan="4">
                  <a:txBody>
                    <a:bodyPr/>
                    <a:lstStyle/>
                    <a:p>
                      <a:r>
                        <a:rPr lang="en-US" sz="1400" b="1" u="none" kern="1200" baseline="0" dirty="0" smtClean="0">
                          <a:solidFill>
                            <a:schemeClr val="lt1"/>
                          </a:solidFill>
                          <a:latin typeface="+mn-lt"/>
                          <a:ea typeface="+mn-ea"/>
                          <a:cs typeface="+mn-cs"/>
                        </a:rPr>
                        <a:t>Student Growth Criterion 3: Recognizing individual student learning needs and developing strategies to address those needs.</a:t>
                      </a:r>
                      <a:endParaRPr lang="en-US" sz="14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83771">
                <a:tc gridSpan="4">
                  <a:txBody>
                    <a:bodyPr/>
                    <a:lstStyle/>
                    <a:p>
                      <a:r>
                        <a:rPr lang="en-US" sz="1400" b="1" u="none" kern="1200" baseline="0" dirty="0" smtClean="0">
                          <a:solidFill>
                            <a:schemeClr val="dk1"/>
                          </a:solidFill>
                          <a:latin typeface="+mn-lt"/>
                          <a:ea typeface="+mn-ea"/>
                          <a:cs typeface="+mn-cs"/>
                        </a:rPr>
                        <a:t>Student Growth 3.1: </a:t>
                      </a:r>
                      <a:r>
                        <a:rPr lang="en-US" sz="1400" b="0" i="1" u="none" kern="1200" baseline="0" dirty="0" smtClean="0">
                          <a:solidFill>
                            <a:schemeClr val="dk1"/>
                          </a:solidFill>
                          <a:latin typeface="+mn-lt"/>
                          <a:ea typeface="+mn-ea"/>
                          <a:cs typeface="+mn-cs"/>
                        </a:rPr>
                        <a:t>Establish Student Growth Goal(s)</a:t>
                      </a:r>
                      <a:endParaRPr lang="en-US" sz="1400" dirty="0"/>
                    </a:p>
                  </a:txBody>
                  <a:tcPr anchor="ctr">
                    <a:solidFill>
                      <a:schemeClr val="accent4">
                        <a:lumMod val="50000"/>
                        <a:lumOff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5394">
                <a:tc>
                  <a:txBody>
                    <a:bodyPr/>
                    <a:lstStyle/>
                    <a:p>
                      <a:pPr algn="ctr"/>
                      <a:r>
                        <a:rPr lang="en-US" sz="1200" b="1" u="none" kern="1200" baseline="0" dirty="0" smtClean="0">
                          <a:solidFill>
                            <a:schemeClr val="dk1"/>
                          </a:solidFill>
                          <a:latin typeface="+mn-lt"/>
                          <a:ea typeface="+mn-ea"/>
                          <a:cs typeface="+mn-cs"/>
                        </a:rPr>
                        <a:t>Unsatisfactory</a:t>
                      </a:r>
                      <a:endParaRPr lang="en-US" sz="1200" dirty="0"/>
                    </a:p>
                  </a:txBody>
                  <a:tcPr anchor="ctr"/>
                </a:tc>
                <a:tc>
                  <a:txBody>
                    <a:bodyPr/>
                    <a:lstStyle/>
                    <a:p>
                      <a:pPr algn="ctr"/>
                      <a:r>
                        <a:rPr lang="en-US" sz="1200" b="1" u="none" kern="1200" baseline="0" dirty="0" smtClean="0">
                          <a:solidFill>
                            <a:schemeClr val="dk1"/>
                          </a:solidFill>
                          <a:latin typeface="+mn-lt"/>
                          <a:ea typeface="+mn-ea"/>
                          <a:cs typeface="+mn-cs"/>
                        </a:rPr>
                        <a:t>Basic</a:t>
                      </a:r>
                      <a:endParaRPr lang="en-US" sz="1200" b="0" u="none" kern="1200" baseline="0" dirty="0" smtClean="0">
                        <a:solidFill>
                          <a:schemeClr val="dk1"/>
                        </a:solidFill>
                        <a:latin typeface="+mn-lt"/>
                        <a:ea typeface="+mn-ea"/>
                        <a:cs typeface="+mn-cs"/>
                      </a:endParaRPr>
                    </a:p>
                  </a:txBody>
                  <a:tcPr anchor="ctr"/>
                </a:tc>
                <a:tc>
                  <a:txBody>
                    <a:bodyPr/>
                    <a:lstStyle/>
                    <a:p>
                      <a:pPr algn="ctr"/>
                      <a:r>
                        <a:rPr lang="en-US" sz="1200" b="1" u="none" kern="1200" baseline="0" dirty="0" smtClean="0">
                          <a:solidFill>
                            <a:schemeClr val="dk1"/>
                          </a:solidFill>
                          <a:latin typeface="+mn-lt"/>
                          <a:ea typeface="+mn-ea"/>
                          <a:cs typeface="+mn-cs"/>
                        </a:rPr>
                        <a:t>Proficient</a:t>
                      </a:r>
                      <a:endParaRPr lang="en-US" sz="1200" b="0" u="none" kern="1200" baseline="0" dirty="0" smtClean="0">
                        <a:solidFill>
                          <a:schemeClr val="dk1"/>
                        </a:solidFill>
                        <a:latin typeface="+mn-lt"/>
                        <a:ea typeface="+mn-ea"/>
                        <a:cs typeface="+mn-cs"/>
                      </a:endParaRPr>
                    </a:p>
                  </a:txBody>
                  <a:tcPr anchor="ctr"/>
                </a:tc>
                <a:tc>
                  <a:txBody>
                    <a:bodyPr/>
                    <a:lstStyle/>
                    <a:p>
                      <a:pPr algn="ctr"/>
                      <a:r>
                        <a:rPr lang="en-US" sz="1200" b="1" u="none" kern="1200" baseline="0" dirty="0" smtClean="0">
                          <a:solidFill>
                            <a:schemeClr val="dk1"/>
                          </a:solidFill>
                          <a:latin typeface="+mn-lt"/>
                          <a:ea typeface="+mn-ea"/>
                          <a:cs typeface="+mn-cs"/>
                        </a:rPr>
                        <a:t>Distinguished</a:t>
                      </a:r>
                      <a:endParaRPr lang="en-US" sz="1200" b="0" u="none" kern="1200" baseline="0" dirty="0" smtClean="0">
                        <a:solidFill>
                          <a:schemeClr val="dk1"/>
                        </a:solidFill>
                        <a:latin typeface="+mn-lt"/>
                        <a:ea typeface="+mn-ea"/>
                        <a:cs typeface="+mn-cs"/>
                      </a:endParaRPr>
                    </a:p>
                  </a:txBody>
                  <a:tcPr anchor="ctr"/>
                </a:tc>
              </a:tr>
              <a:tr h="2468808">
                <a:tc>
                  <a:txBody>
                    <a:bodyPr/>
                    <a:lstStyle/>
                    <a:p>
                      <a:r>
                        <a:rPr lang="en-US" sz="1400" u="none" kern="1200" baseline="0" dirty="0" smtClean="0">
                          <a:solidFill>
                            <a:schemeClr val="tx1"/>
                          </a:solidFill>
                          <a:latin typeface="+mn-lt"/>
                          <a:ea typeface="+mn-ea"/>
                          <a:cs typeface="+mn-cs"/>
                        </a:rPr>
                        <a:t>Does not establish student growth goals or establishes inappropriate goals for subgroups of students not reaching full learning potential.  Goals do not identify multiple, high-quality sources of data to monitor, adjust, and evaluate achievement of goals.</a:t>
                      </a:r>
                    </a:p>
                  </a:txBody>
                  <a:tcPr anchor="ctr"/>
                </a:tc>
                <a:tc>
                  <a:txBody>
                    <a:bodyPr/>
                    <a:lstStyle/>
                    <a:p>
                      <a:r>
                        <a:rPr lang="en-US" sz="1400" u="none" kern="1200" baseline="0" dirty="0" smtClean="0">
                          <a:solidFill>
                            <a:schemeClr val="tx1"/>
                          </a:solidFill>
                          <a:latin typeface="+mn-lt"/>
                          <a:ea typeface="+mn-ea"/>
                          <a:cs typeface="+mn-cs"/>
                        </a:rPr>
                        <a:t>Establishes appropriate student growth goals for subgroups of students not reaching full learning potential.  Goals do not identify multiple, high-quality sources of data to monitor, adjust, and evaluate achievement of goals.</a:t>
                      </a:r>
                    </a:p>
                  </a:txBody>
                  <a:tcPr anchor="ctr"/>
                </a:tc>
                <a:tc>
                  <a:txBody>
                    <a:bodyPr/>
                    <a:lstStyle/>
                    <a:p>
                      <a:r>
                        <a:rPr lang="en-US" sz="1400" u="none" kern="1200" baseline="0" dirty="0" smtClean="0">
                          <a:solidFill>
                            <a:schemeClr val="tx1"/>
                          </a:solidFill>
                          <a:latin typeface="+mn-lt"/>
                          <a:ea typeface="+mn-ea"/>
                          <a:cs typeface="+mn-cs"/>
                        </a:rPr>
                        <a:t>Establishes appropriate student growth goals for subgroups of students not reaching full learning potential.  Goals identify multiple, high-quality sources of data to monitor, adjust, and evaluate achievement of goals.</a:t>
                      </a:r>
                    </a:p>
                    <a:p>
                      <a:endParaRPr lang="en-US" sz="1400" u="none" kern="1200" baseline="0" dirty="0" smtClean="0">
                        <a:solidFill>
                          <a:schemeClr val="tx1"/>
                        </a:solidFill>
                        <a:latin typeface="+mn-lt"/>
                        <a:ea typeface="+mn-ea"/>
                        <a:cs typeface="+mn-cs"/>
                      </a:endParaRPr>
                    </a:p>
                  </a:txBody>
                  <a:tcPr anchor="ctr">
                    <a:solidFill>
                      <a:srgbClr val="CDD7DA"/>
                    </a:solidFill>
                  </a:tcPr>
                </a:tc>
                <a:tc>
                  <a:txBody>
                    <a:bodyPr/>
                    <a:lstStyle/>
                    <a:p>
                      <a:r>
                        <a:rPr lang="en-US" sz="1400" b="0" i="0" u="none" kern="1200" baseline="0" dirty="0" smtClean="0">
                          <a:solidFill>
                            <a:schemeClr val="tx1"/>
                          </a:solidFill>
                          <a:latin typeface="+mn-lt"/>
                          <a:ea typeface="+mn-ea"/>
                          <a:cs typeface="+mn-cs"/>
                        </a:rPr>
                        <a:t>Establishes appropriate student growth goals for subgroups of students not reaching full potential in collaboration with students, parents, and other school staff. Goals identify multiple, high-quality sources of data to monitor, adjust, and evaluate achievement of goals.</a:t>
                      </a:r>
                      <a:endParaRPr lang="en-US" sz="1400" b="0" i="0" dirty="0">
                        <a:solidFill>
                          <a:schemeClr val="tx1"/>
                        </a:solidFill>
                      </a:endParaRPr>
                    </a:p>
                  </a:txBody>
                  <a:tcPr anchor="ctr"/>
                </a:tc>
              </a:tr>
              <a:tr h="283771">
                <a:tc gridSpan="4">
                  <a:txBody>
                    <a:bodyPr/>
                    <a:lstStyle/>
                    <a:p>
                      <a:r>
                        <a:rPr lang="en-US" sz="1400" b="1" u="none" kern="1200" baseline="0" dirty="0" smtClean="0">
                          <a:solidFill>
                            <a:schemeClr val="dk1"/>
                          </a:solidFill>
                          <a:latin typeface="+mn-lt"/>
                          <a:ea typeface="+mn-ea"/>
                          <a:cs typeface="+mn-cs"/>
                        </a:rPr>
                        <a:t>Student Growth 3.2: </a:t>
                      </a:r>
                      <a:r>
                        <a:rPr lang="en-US" sz="1400" b="0" i="1" u="none" kern="1200" baseline="0" dirty="0" smtClean="0">
                          <a:solidFill>
                            <a:schemeClr val="dk1"/>
                          </a:solidFill>
                          <a:latin typeface="+mn-lt"/>
                          <a:ea typeface="+mn-ea"/>
                          <a:cs typeface="+mn-cs"/>
                        </a:rPr>
                        <a:t>Achievement of Student Growth Goal(s)</a:t>
                      </a:r>
                      <a:endParaRPr lang="en-US" sz="900" b="1" u="none" kern="1200" baseline="0" dirty="0">
                        <a:solidFill>
                          <a:schemeClr val="lt1"/>
                        </a:solidFill>
                        <a:latin typeface="+mn-lt"/>
                        <a:ea typeface="+mn-ea"/>
                        <a:cs typeface="+mn-cs"/>
                      </a:endParaRPr>
                    </a:p>
                  </a:txBody>
                  <a:tcPr anchor="ctr">
                    <a:solidFill>
                      <a:schemeClr val="accent4">
                        <a:lumMod val="50000"/>
                        <a:lumOff val="50000"/>
                      </a:schemeClr>
                    </a:solidFill>
                  </a:tcPr>
                </a:tc>
                <a:tc hMerge="1">
                  <a:txBody>
                    <a:bodyPr/>
                    <a:lstStyle/>
                    <a:p>
                      <a:endParaRPr lang="en-US" sz="1050" dirty="0"/>
                    </a:p>
                  </a:txBody>
                  <a:tcPr/>
                </a:tc>
                <a:tc hMerge="1">
                  <a:txBody>
                    <a:bodyPr/>
                    <a:lstStyle/>
                    <a:p>
                      <a:endParaRPr lang="en-US" sz="1050" dirty="0"/>
                    </a:p>
                  </a:txBody>
                  <a:tcPr/>
                </a:tc>
                <a:tc hMerge="1">
                  <a:txBody>
                    <a:bodyPr/>
                    <a:lstStyle/>
                    <a:p>
                      <a:endParaRPr lang="en-US" sz="1050" dirty="0"/>
                    </a:p>
                  </a:txBody>
                  <a:tcPr/>
                </a:tc>
              </a:tr>
              <a:tr h="255394">
                <a:tc>
                  <a:txBody>
                    <a:bodyPr/>
                    <a:lstStyle/>
                    <a:p>
                      <a:pPr algn="ctr"/>
                      <a:r>
                        <a:rPr lang="en-US" sz="1200" b="1" u="none" kern="1200" baseline="0" dirty="0" smtClean="0">
                          <a:solidFill>
                            <a:schemeClr val="dk1"/>
                          </a:solidFill>
                          <a:latin typeface="+mn-lt"/>
                          <a:ea typeface="+mn-ea"/>
                          <a:cs typeface="+mn-cs"/>
                        </a:rPr>
                        <a:t>Unsatisfactory</a:t>
                      </a:r>
                      <a:endParaRPr lang="en-US" sz="1200" dirty="0"/>
                    </a:p>
                  </a:txBody>
                  <a:tcPr anchor="ctr">
                    <a:solidFill>
                      <a:srgbClr val="E9EDEE"/>
                    </a:solidFill>
                  </a:tcPr>
                </a:tc>
                <a:tc>
                  <a:txBody>
                    <a:bodyPr/>
                    <a:lstStyle/>
                    <a:p>
                      <a:pPr algn="ctr"/>
                      <a:r>
                        <a:rPr lang="en-US" sz="1200" b="1" u="none" kern="1200" baseline="0" dirty="0" smtClean="0">
                          <a:solidFill>
                            <a:schemeClr val="dk1"/>
                          </a:solidFill>
                          <a:latin typeface="+mn-lt"/>
                          <a:ea typeface="+mn-ea"/>
                          <a:cs typeface="+mn-cs"/>
                        </a:rPr>
                        <a:t>Basic</a:t>
                      </a:r>
                      <a:endParaRPr lang="en-US" sz="1200" b="0" u="none" kern="1200" baseline="0" dirty="0" smtClean="0">
                        <a:solidFill>
                          <a:schemeClr val="dk1"/>
                        </a:solidFill>
                        <a:latin typeface="+mn-lt"/>
                        <a:ea typeface="+mn-ea"/>
                        <a:cs typeface="+mn-cs"/>
                      </a:endParaRPr>
                    </a:p>
                  </a:txBody>
                  <a:tcPr anchor="ctr">
                    <a:solidFill>
                      <a:srgbClr val="E9EDEE"/>
                    </a:solidFill>
                  </a:tcPr>
                </a:tc>
                <a:tc>
                  <a:txBody>
                    <a:bodyPr/>
                    <a:lstStyle/>
                    <a:p>
                      <a:pPr algn="ctr"/>
                      <a:r>
                        <a:rPr lang="en-US" sz="1200" b="1" u="none" kern="1200" baseline="0" dirty="0" smtClean="0">
                          <a:solidFill>
                            <a:schemeClr val="dk1"/>
                          </a:solidFill>
                          <a:latin typeface="+mn-lt"/>
                          <a:ea typeface="+mn-ea"/>
                          <a:cs typeface="+mn-cs"/>
                        </a:rPr>
                        <a:t>Proficient</a:t>
                      </a:r>
                      <a:endParaRPr lang="en-US" sz="1200" b="0" u="none" kern="1200" baseline="0" dirty="0" smtClean="0">
                        <a:solidFill>
                          <a:schemeClr val="dk1"/>
                        </a:solidFill>
                        <a:latin typeface="+mn-lt"/>
                        <a:ea typeface="+mn-ea"/>
                        <a:cs typeface="+mn-cs"/>
                      </a:endParaRPr>
                    </a:p>
                  </a:txBody>
                  <a:tcPr anchor="ctr">
                    <a:solidFill>
                      <a:srgbClr val="E9EDEE"/>
                    </a:solidFill>
                  </a:tcPr>
                </a:tc>
                <a:tc>
                  <a:txBody>
                    <a:bodyPr/>
                    <a:lstStyle/>
                    <a:p>
                      <a:pPr algn="ctr"/>
                      <a:r>
                        <a:rPr lang="en-US" sz="1200" b="1" u="none" kern="1200" baseline="0" dirty="0" smtClean="0">
                          <a:solidFill>
                            <a:schemeClr val="dk1"/>
                          </a:solidFill>
                          <a:latin typeface="+mn-lt"/>
                          <a:ea typeface="+mn-ea"/>
                          <a:cs typeface="+mn-cs"/>
                        </a:rPr>
                        <a:t>Distinguished</a:t>
                      </a:r>
                      <a:endParaRPr lang="en-US" sz="1200" b="0" u="none" kern="1200" baseline="0" dirty="0" smtClean="0">
                        <a:solidFill>
                          <a:schemeClr val="dk1"/>
                        </a:solidFill>
                        <a:latin typeface="+mn-lt"/>
                        <a:ea typeface="+mn-ea"/>
                        <a:cs typeface="+mn-cs"/>
                      </a:endParaRPr>
                    </a:p>
                  </a:txBody>
                  <a:tcPr anchor="ctr">
                    <a:solidFill>
                      <a:srgbClr val="E9EDEE"/>
                    </a:solidFill>
                  </a:tcPr>
                </a:tc>
              </a:tr>
              <a:tr h="1276970">
                <a:tc>
                  <a:txBody>
                    <a:bodyPr/>
                    <a:lstStyle/>
                    <a:p>
                      <a:r>
                        <a:rPr lang="en-US" sz="1400" b="0" i="0" u="none" kern="1200" baseline="0" dirty="0" smtClean="0">
                          <a:solidFill>
                            <a:srgbClr val="000000"/>
                          </a:solidFill>
                          <a:latin typeface="+mn-lt"/>
                          <a:ea typeface="+mn-ea"/>
                          <a:cs typeface="+mn-cs"/>
                        </a:rPr>
                        <a:t>Growth or achievement data from at least two points in time shows no evidence of growth for most students.</a:t>
                      </a:r>
                      <a:endParaRPr lang="en-US" sz="1400" b="0" i="0" dirty="0">
                        <a:solidFill>
                          <a:srgbClr val="000000"/>
                        </a:solidFill>
                      </a:endParaRPr>
                    </a:p>
                  </a:txBody>
                  <a:tcPr anchor="ctr">
                    <a:solidFill>
                      <a:srgbClr val="CDD7DA"/>
                    </a:solidFill>
                  </a:tcPr>
                </a:tc>
                <a:tc>
                  <a:txBody>
                    <a:bodyPr/>
                    <a:lstStyle/>
                    <a:p>
                      <a:r>
                        <a:rPr lang="en-US" sz="1400" b="0" i="0" u="none" kern="1200" baseline="0" dirty="0" smtClean="0">
                          <a:solidFill>
                            <a:srgbClr val="000000"/>
                          </a:solidFill>
                          <a:latin typeface="+mn-lt"/>
                          <a:ea typeface="+mn-ea"/>
                          <a:cs typeface="+mn-cs"/>
                        </a:rPr>
                        <a:t>Multiple sources of growth or achievement data from at least two points in time show some evidence of growth for some students.</a:t>
                      </a:r>
                      <a:endParaRPr lang="en-US" sz="1400" b="0" i="0" dirty="0">
                        <a:solidFill>
                          <a:srgbClr val="000000"/>
                        </a:solidFill>
                      </a:endParaRPr>
                    </a:p>
                  </a:txBody>
                  <a:tcPr anchor="ctr">
                    <a:solidFill>
                      <a:srgbClr val="CDD7DA"/>
                    </a:solidFill>
                  </a:tcPr>
                </a:tc>
                <a:tc>
                  <a:txBody>
                    <a:bodyPr/>
                    <a:lstStyle/>
                    <a:p>
                      <a:r>
                        <a:rPr lang="en-US" sz="1400" b="0" i="0" u="none" kern="1200" baseline="0" dirty="0" smtClean="0">
                          <a:solidFill>
                            <a:srgbClr val="000000"/>
                          </a:solidFill>
                          <a:latin typeface="+mn-lt"/>
                          <a:ea typeface="+mn-ea"/>
                          <a:cs typeface="+mn-cs"/>
                        </a:rPr>
                        <a:t>Multiple sources of growth or achievement data from at least two points in time show clear evidence of growth for most students.</a:t>
                      </a:r>
                      <a:endParaRPr lang="en-US" sz="1400" b="0" i="0" dirty="0">
                        <a:solidFill>
                          <a:srgbClr val="000000"/>
                        </a:solidFill>
                      </a:endParaRPr>
                    </a:p>
                  </a:txBody>
                  <a:tcPr anchor="ctr">
                    <a:solidFill>
                      <a:srgbClr val="CDD7DA"/>
                    </a:solidFill>
                  </a:tcPr>
                </a:tc>
                <a:tc>
                  <a:txBody>
                    <a:bodyPr/>
                    <a:lstStyle/>
                    <a:p>
                      <a:r>
                        <a:rPr lang="en-US" sz="1400" b="0" i="0" u="none" kern="1200" baseline="0" dirty="0" smtClean="0">
                          <a:solidFill>
                            <a:srgbClr val="000000"/>
                          </a:solidFill>
                          <a:latin typeface="+mn-lt"/>
                          <a:ea typeface="+mn-ea"/>
                          <a:cs typeface="+mn-cs"/>
                        </a:rPr>
                        <a:t>Multiple sources of growth or achievement data from at least two points in time show evidence of high growth for all or nearly all students.</a:t>
                      </a:r>
                      <a:endParaRPr lang="en-US" sz="1400" b="0" i="0" dirty="0">
                        <a:solidFill>
                          <a:srgbClr val="000000"/>
                        </a:solidFill>
                      </a:endParaRPr>
                    </a:p>
                  </a:txBody>
                  <a:tcPr anchor="ctr">
                    <a:solidFill>
                      <a:srgbClr val="CDD7DA"/>
                    </a:solidFill>
                  </a:tcPr>
                </a:tc>
              </a:tr>
            </a:tbl>
          </a:graphicData>
        </a:graphic>
      </p:graphicFrame>
      <p:sp>
        <p:nvSpPr>
          <p:cNvPr id="4" name="TextBox 3"/>
          <p:cNvSpPr txBox="1">
            <a:spLocks noChangeArrowheads="1"/>
          </p:cNvSpPr>
          <p:nvPr/>
        </p:nvSpPr>
        <p:spPr bwMode="auto">
          <a:xfrm>
            <a:off x="8534400" y="6367463"/>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C0208454-F4C1-4389-B1FA-97C4A09ED6F4}" type="slidenum">
              <a:rPr lang="en-US" sz="1400">
                <a:latin typeface="+mj-lt"/>
              </a:rPr>
              <a:pPr algn="r" eaLnBrk="1" hangingPunct="1"/>
              <a:t>38</a:t>
            </a:fld>
            <a:endParaRPr lang="en-US" sz="1400" dirty="0">
              <a:latin typeface="+mj-lt"/>
            </a:endParaRPr>
          </a:p>
        </p:txBody>
      </p:sp>
      <p:sp>
        <p:nvSpPr>
          <p:cNvPr id="5" name="Oval 4"/>
          <p:cNvSpPr/>
          <p:nvPr/>
        </p:nvSpPr>
        <p:spPr>
          <a:xfrm>
            <a:off x="1600200" y="685800"/>
            <a:ext cx="2971800" cy="14630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4038600"/>
            <a:ext cx="3429000" cy="14630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14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Growth/Learning - Teachers</a:t>
            </a:r>
            <a:endParaRPr lang="en-US" dirty="0"/>
          </a:p>
        </p:txBody>
      </p:sp>
      <p:sp>
        <p:nvSpPr>
          <p:cNvPr id="3" name="Content Placeholder 2"/>
          <p:cNvSpPr>
            <a:spLocks noGrp="1"/>
          </p:cNvSpPr>
          <p:nvPr>
            <p:ph idx="1"/>
          </p:nvPr>
        </p:nvSpPr>
        <p:spPr>
          <a:xfrm>
            <a:off x="457200" y="1295400"/>
            <a:ext cx="8229600" cy="5257800"/>
          </a:xfrm>
        </p:spPr>
        <p:txBody>
          <a:bodyPr>
            <a:normAutofit fontScale="62500" lnSpcReduction="20000"/>
          </a:bodyPr>
          <a:lstStyle/>
          <a:p>
            <a:r>
              <a:rPr lang="en-US" dirty="0" smtClean="0"/>
              <a:t>Five Student Growth Rubric Rows</a:t>
            </a:r>
          </a:p>
          <a:p>
            <a:endParaRPr lang="en-US" dirty="0" smtClean="0"/>
          </a:p>
          <a:p>
            <a:pPr lvl="1"/>
            <a:r>
              <a:rPr lang="en-US" sz="3200" dirty="0" smtClean="0"/>
              <a:t>3.1  Establish Student Growth Goals</a:t>
            </a:r>
          </a:p>
          <a:p>
            <a:pPr marL="1371600" lvl="3" indent="0">
              <a:buNone/>
            </a:pPr>
            <a:r>
              <a:rPr lang="en-US" sz="3200" dirty="0" smtClean="0"/>
              <a:t>Re: individual or subgroups of  students (achievement/ opportunity gap)</a:t>
            </a:r>
          </a:p>
          <a:p>
            <a:pPr lvl="1"/>
            <a:r>
              <a:rPr lang="en-US" sz="3200" dirty="0" smtClean="0"/>
              <a:t>3.2  Achievement of Student Growth Goals</a:t>
            </a:r>
          </a:p>
          <a:p>
            <a:pPr marL="1371600" lvl="3" indent="0">
              <a:buNone/>
            </a:pPr>
            <a:r>
              <a:rPr lang="en-US" sz="3200" dirty="0" smtClean="0"/>
              <a:t>Re: </a:t>
            </a:r>
            <a:r>
              <a:rPr lang="en-US" sz="3200" dirty="0"/>
              <a:t>individual or subgroups of  students (achievement/ opportunity gap</a:t>
            </a:r>
            <a:r>
              <a:rPr lang="en-US" sz="3200" dirty="0" smtClean="0"/>
              <a:t>)</a:t>
            </a:r>
          </a:p>
          <a:p>
            <a:pPr lvl="1"/>
            <a:r>
              <a:rPr lang="en-US" sz="3200" dirty="0" smtClean="0"/>
              <a:t>6.1 Establish Student Growth Goals using Multiple Student Data 	         Elements</a:t>
            </a:r>
          </a:p>
          <a:p>
            <a:pPr marL="1371600" lvl="3" indent="0">
              <a:buNone/>
            </a:pPr>
            <a:r>
              <a:rPr lang="en-US" sz="3200" dirty="0" smtClean="0"/>
              <a:t>Re: whole class based on grade-level standards and aligned to school and district goals</a:t>
            </a:r>
          </a:p>
          <a:p>
            <a:pPr lvl="1"/>
            <a:r>
              <a:rPr lang="en-US" sz="3200" dirty="0"/>
              <a:t>6.2 </a:t>
            </a:r>
            <a:r>
              <a:rPr lang="en-US" sz="3200" dirty="0" smtClean="0"/>
              <a:t> Achievement </a:t>
            </a:r>
            <a:r>
              <a:rPr lang="en-US" sz="3200" dirty="0"/>
              <a:t>of Student Growth </a:t>
            </a:r>
            <a:r>
              <a:rPr lang="en-US" sz="3200" dirty="0" smtClean="0"/>
              <a:t>Goals</a:t>
            </a:r>
          </a:p>
          <a:p>
            <a:pPr marL="1371600" lvl="3" indent="0">
              <a:buNone/>
            </a:pPr>
            <a:r>
              <a:rPr lang="en-US" sz="3200" dirty="0"/>
              <a:t>Re: whole class based on grade-level standards and aligned to school and district goals</a:t>
            </a:r>
          </a:p>
          <a:p>
            <a:pPr lvl="1"/>
            <a:r>
              <a:rPr lang="en-US" sz="3200" dirty="0" smtClean="0"/>
              <a:t>8.1  Establish Team Student Growth Goals</a:t>
            </a:r>
          </a:p>
          <a:p>
            <a:pPr marL="1371600" lvl="3" indent="0">
              <a:buNone/>
            </a:pPr>
            <a:r>
              <a:rPr lang="en-US" sz="3100" dirty="0"/>
              <a:t>Re: Teacher as part of a grade-level, content area, or other school/district team</a:t>
            </a:r>
          </a:p>
        </p:txBody>
      </p:sp>
      <p:sp>
        <p:nvSpPr>
          <p:cNvPr id="4" name="TextBox 3"/>
          <p:cNvSpPr txBox="1">
            <a:spLocks noChangeArrowheads="1"/>
          </p:cNvSpPr>
          <p:nvPr/>
        </p:nvSpPr>
        <p:spPr bwMode="auto">
          <a:xfrm>
            <a:off x="8534400" y="6367463"/>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C0208454-F4C1-4389-B1FA-97C4A09ED6F4}" type="slidenum">
              <a:rPr lang="en-US" sz="1400">
                <a:latin typeface="+mj-lt"/>
              </a:rPr>
              <a:pPr algn="r" eaLnBrk="1" hangingPunct="1"/>
              <a:t>39</a:t>
            </a:fld>
            <a:endParaRPr lang="en-US" sz="1400" dirty="0">
              <a:latin typeface="+mj-lt"/>
            </a:endParaRPr>
          </a:p>
        </p:txBody>
      </p:sp>
    </p:spTree>
    <p:extLst>
      <p:ext uri="{BB962C8B-B14F-4D97-AF65-F5344CB8AC3E}">
        <p14:creationId xmlns:p14="http://schemas.microsoft.com/office/powerpoint/2010/main" val="2761269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pPr algn="ctr" eaLnBrk="1" hangingPunct="1"/>
            <a:r>
              <a:rPr lang="en-US" sz="3600" dirty="0" smtClean="0"/>
              <a:t>Why Assess Teacher &amp; Principal Effectiveness?</a:t>
            </a:r>
          </a:p>
        </p:txBody>
      </p:sp>
      <p:sp>
        <p:nvSpPr>
          <p:cNvPr id="51203" name="Rectangle 3"/>
          <p:cNvSpPr>
            <a:spLocks noGrp="1" noChangeArrowheads="1"/>
          </p:cNvSpPr>
          <p:nvPr>
            <p:ph type="body" idx="1"/>
          </p:nvPr>
        </p:nvSpPr>
        <p:spPr>
          <a:noFill/>
        </p:spPr>
        <p:txBody>
          <a:bodyPr/>
          <a:lstStyle/>
          <a:p>
            <a:pPr eaLnBrk="1" hangingPunct="1"/>
            <a:endParaRPr lang="en-US" smtClean="0"/>
          </a:p>
          <a:p>
            <a:pPr eaLnBrk="1" hangingPunct="1"/>
            <a:endParaRPr lang="en-US" smtClean="0"/>
          </a:p>
          <a:p>
            <a:pPr eaLnBrk="1" hangingPunct="1"/>
            <a:r>
              <a:rPr lang="en-US" smtClean="0"/>
              <a:t>Quality Assurance</a:t>
            </a:r>
          </a:p>
          <a:p>
            <a:pPr eaLnBrk="1" hangingPunct="1"/>
            <a:endParaRPr lang="en-US" smtClean="0"/>
          </a:p>
          <a:p>
            <a:pPr eaLnBrk="1" hangingPunct="1"/>
            <a:r>
              <a:rPr lang="en-US" smtClean="0"/>
              <a:t>Professional Learning</a:t>
            </a:r>
          </a:p>
        </p:txBody>
      </p:sp>
    </p:spTree>
    <p:extLst>
      <p:ext uri="{BB962C8B-B14F-4D97-AF65-F5344CB8AC3E}">
        <p14:creationId xmlns:p14="http://schemas.microsoft.com/office/powerpoint/2010/main" val="695705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anim calcmode="lin" valueType="num">
                                      <p:cBhvr additive="base">
                                        <p:cTn id="7"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anim calcmode="lin" valueType="num">
                                      <p:cBhvr additive="base">
                                        <p:cTn id="13"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Growth/Learning - Principals</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r>
              <a:rPr lang="en-US" dirty="0" smtClean="0"/>
              <a:t>Three Student  Student Growth Rubric Rows</a:t>
            </a:r>
          </a:p>
          <a:p>
            <a:endParaRPr lang="en-US" dirty="0" smtClean="0"/>
          </a:p>
          <a:p>
            <a:pPr lvl="1"/>
            <a:r>
              <a:rPr lang="en-US" sz="3200" dirty="0" smtClean="0"/>
              <a:t>Criterion 3:  Demonstrated and </a:t>
            </a:r>
            <a:r>
              <a:rPr lang="en-US" sz="3200" dirty="0"/>
              <a:t>measureable </a:t>
            </a:r>
            <a:r>
              <a:rPr lang="en-US" sz="3200" dirty="0" smtClean="0"/>
              <a:t>improvements </a:t>
            </a:r>
            <a:r>
              <a:rPr lang="en-US" sz="3200" dirty="0"/>
              <a:t>in student </a:t>
            </a:r>
            <a:r>
              <a:rPr lang="en-US" sz="3200" dirty="0" smtClean="0"/>
              <a:t> academic </a:t>
            </a:r>
            <a:r>
              <a:rPr lang="en-US" sz="3200" dirty="0"/>
              <a:t>growth readily </a:t>
            </a:r>
            <a:r>
              <a:rPr lang="en-US" sz="3200" dirty="0" smtClean="0"/>
              <a:t>apparent (whole school data)</a:t>
            </a:r>
          </a:p>
          <a:p>
            <a:pPr lvl="1"/>
            <a:r>
              <a:rPr lang="en-US" sz="3200" dirty="0" smtClean="0"/>
              <a:t>Criterion 5: Assessment </a:t>
            </a:r>
            <a:r>
              <a:rPr lang="en-US" sz="3200" dirty="0"/>
              <a:t>results of </a:t>
            </a:r>
            <a:r>
              <a:rPr lang="en-US" sz="3200" dirty="0" smtClean="0"/>
              <a:t>selected </a:t>
            </a:r>
            <a:r>
              <a:rPr lang="en-US" sz="3200" dirty="0"/>
              <a:t>teachers </a:t>
            </a:r>
            <a:r>
              <a:rPr lang="en-US" sz="3200" dirty="0" smtClean="0"/>
              <a:t>show measurable </a:t>
            </a:r>
            <a:r>
              <a:rPr lang="en-US" sz="3200" dirty="0"/>
              <a:t>and improving </a:t>
            </a:r>
            <a:r>
              <a:rPr lang="en-US" sz="3200" dirty="0" smtClean="0"/>
              <a:t>academic </a:t>
            </a:r>
            <a:r>
              <a:rPr lang="en-US" sz="3200" dirty="0"/>
              <a:t>growth of </a:t>
            </a:r>
            <a:r>
              <a:rPr lang="en-US" sz="3200" dirty="0" smtClean="0"/>
              <a:t>students (selected subgroup of teachers)</a:t>
            </a:r>
            <a:endParaRPr lang="en-US" sz="3200" dirty="0"/>
          </a:p>
          <a:p>
            <a:pPr lvl="1"/>
            <a:r>
              <a:rPr lang="en-US" sz="3200" dirty="0" smtClean="0"/>
              <a:t>Criterion 8 Provides evidence </a:t>
            </a:r>
            <a:r>
              <a:rPr lang="en-US" sz="3200" dirty="0"/>
              <a:t>of </a:t>
            </a:r>
            <a:r>
              <a:rPr lang="en-US" sz="3200" dirty="0" smtClean="0"/>
              <a:t>growth </a:t>
            </a:r>
            <a:r>
              <a:rPr lang="en-US" sz="3200" dirty="0"/>
              <a:t>in student </a:t>
            </a:r>
            <a:r>
              <a:rPr lang="en-US" sz="3200" dirty="0" smtClean="0"/>
              <a:t>learning achievement data related to school and subgroups (achievement/opportunity gap)</a:t>
            </a:r>
          </a:p>
        </p:txBody>
      </p:sp>
      <p:sp>
        <p:nvSpPr>
          <p:cNvPr id="4" name="TextBox 3"/>
          <p:cNvSpPr txBox="1">
            <a:spLocks noChangeArrowheads="1"/>
          </p:cNvSpPr>
          <p:nvPr/>
        </p:nvSpPr>
        <p:spPr bwMode="auto">
          <a:xfrm>
            <a:off x="8534400" y="6367463"/>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C0208454-F4C1-4389-B1FA-97C4A09ED6F4}" type="slidenum">
              <a:rPr lang="en-US" sz="1400">
                <a:latin typeface="+mj-lt"/>
              </a:rPr>
              <a:pPr algn="r" eaLnBrk="1" hangingPunct="1"/>
              <a:t>40</a:t>
            </a:fld>
            <a:endParaRPr lang="en-US" sz="1400" dirty="0">
              <a:latin typeface="+mj-lt"/>
            </a:endParaRPr>
          </a:p>
        </p:txBody>
      </p:sp>
    </p:spTree>
    <p:extLst>
      <p:ext uri="{BB962C8B-B14F-4D97-AF65-F5344CB8AC3E}">
        <p14:creationId xmlns:p14="http://schemas.microsoft.com/office/powerpoint/2010/main" val="4283192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Nesting Dolls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3810000" cy="242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98010"/>
            <a:ext cx="38004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003" y="1172705"/>
            <a:ext cx="3980410" cy="286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939" y="4229100"/>
            <a:ext cx="21431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549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Growth/Learning Goals</a:t>
            </a:r>
            <a:br>
              <a:rPr lang="en-US" dirty="0" smtClean="0"/>
            </a:br>
            <a:r>
              <a:rPr lang="en-US" dirty="0" smtClean="0"/>
              <a:t>Defining Key Terms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solidFill>
                  <a:srgbClr val="2C778B"/>
                </a:solidFill>
              </a:rPr>
              <a:t>Goal: </a:t>
            </a:r>
            <a:r>
              <a:rPr lang="en-US" dirty="0"/>
              <a:t>A Student Learning Goal is a standards-based, rigorous and relevant learning target that teachers set for groups (Criterion 6 &amp; 8) or subgroups of students (Criterion 3</a:t>
            </a:r>
            <a:r>
              <a:rPr lang="en-US" dirty="0" smtClean="0"/>
              <a:t>).</a:t>
            </a:r>
          </a:p>
          <a:p>
            <a:pPr lvl="1"/>
            <a:r>
              <a:rPr lang="en-US" dirty="0" smtClean="0"/>
              <a:t>Specific and measureable</a:t>
            </a:r>
          </a:p>
          <a:p>
            <a:pPr lvl="1"/>
            <a:r>
              <a:rPr lang="en-US" dirty="0" smtClean="0"/>
              <a:t>Based on prior learning data</a:t>
            </a:r>
          </a:p>
          <a:p>
            <a:pPr lvl="1"/>
            <a:r>
              <a:rPr lang="en-US" dirty="0" smtClean="0"/>
              <a:t>Aligned to state and content standards</a:t>
            </a:r>
          </a:p>
          <a:p>
            <a:pPr lvl="1"/>
            <a:r>
              <a:rPr lang="en-US" dirty="0" smtClean="0"/>
              <a:t>Aligned to school and district priorities/ SIP </a:t>
            </a:r>
          </a:p>
          <a:p>
            <a:pPr lvl="0"/>
            <a:r>
              <a:rPr lang="en-US" sz="3500" b="1" dirty="0">
                <a:solidFill>
                  <a:srgbClr val="2C778B"/>
                </a:solidFill>
              </a:rPr>
              <a:t>L</a:t>
            </a:r>
            <a:r>
              <a:rPr lang="en-US" sz="3200" b="1" dirty="0" smtClean="0">
                <a:solidFill>
                  <a:srgbClr val="2C778B"/>
                </a:solidFill>
              </a:rPr>
              <a:t>earning </a:t>
            </a:r>
            <a:r>
              <a:rPr lang="en-US" sz="3200" b="1" dirty="0">
                <a:solidFill>
                  <a:srgbClr val="2C778B"/>
                </a:solidFill>
              </a:rPr>
              <a:t>Targets</a:t>
            </a:r>
            <a:r>
              <a:rPr lang="en-US" b="1" dirty="0">
                <a:solidFill>
                  <a:srgbClr val="2C778B"/>
                </a:solidFill>
              </a:rPr>
              <a:t>: </a:t>
            </a:r>
            <a:r>
              <a:rPr lang="en-US" dirty="0"/>
              <a:t>Learning Targets are statements of intended learning that are used to create and carry out the student learning  </a:t>
            </a:r>
            <a:r>
              <a:rPr lang="en-US" dirty="0" smtClean="0"/>
              <a:t>goal.</a:t>
            </a:r>
            <a:endParaRPr lang="en-US" dirty="0"/>
          </a:p>
          <a:p>
            <a:endParaRPr lang="en-US" dirty="0"/>
          </a:p>
        </p:txBody>
      </p:sp>
    </p:spTree>
    <p:extLst>
      <p:ext uri="{BB962C8B-B14F-4D97-AF65-F5344CB8AC3E}">
        <p14:creationId xmlns:p14="http://schemas.microsoft.com/office/powerpoint/2010/main" val="4068944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a:t>
            </a:r>
            <a:r>
              <a:rPr lang="en-US" dirty="0" smtClean="0"/>
              <a:t>Growth/Learning </a:t>
            </a:r>
            <a:r>
              <a:rPr lang="en-US" dirty="0"/>
              <a:t>Goals </a:t>
            </a:r>
            <a:r>
              <a:rPr lang="en-US" dirty="0" smtClean="0"/>
              <a:t/>
            </a:r>
            <a:br>
              <a:rPr lang="en-US" dirty="0" smtClean="0"/>
            </a:br>
            <a:r>
              <a:rPr lang="en-US" dirty="0" smtClean="0"/>
              <a:t>Grain Size</a:t>
            </a:r>
            <a:endParaRPr lang="en-US" dirty="0"/>
          </a:p>
        </p:txBody>
      </p:sp>
      <p:sp>
        <p:nvSpPr>
          <p:cNvPr id="3" name="Content Placeholder 2"/>
          <p:cNvSpPr>
            <a:spLocks noGrp="1"/>
          </p:cNvSpPr>
          <p:nvPr>
            <p:ph sz="quarter" idx="1"/>
          </p:nvPr>
        </p:nvSpPr>
        <p:spPr>
          <a:xfrm>
            <a:off x="164123" y="1383323"/>
            <a:ext cx="8815754" cy="4982308"/>
          </a:xfrm>
        </p:spPr>
        <p:txBody>
          <a:bodyPr/>
          <a:lstStyle/>
          <a:p>
            <a:r>
              <a:rPr lang="en-US" dirty="0" smtClean="0"/>
              <a:t>Finding the right grain size for the “goal(s)” is a major challenge.  Some things to keep in mind:</a:t>
            </a:r>
          </a:p>
          <a:p>
            <a:pPr lvl="1"/>
            <a:r>
              <a:rPr lang="en-US" sz="2400" dirty="0" smtClean="0"/>
              <a:t>There is no </a:t>
            </a:r>
            <a:r>
              <a:rPr lang="en-US" sz="2400" u="sng" dirty="0" smtClean="0"/>
              <a:t>perfect</a:t>
            </a:r>
            <a:r>
              <a:rPr lang="en-US" sz="2400" dirty="0" smtClean="0"/>
              <a:t> grain size, because we are definitely in search of the Goldilocks  or “just right” goal.</a:t>
            </a:r>
          </a:p>
          <a:p>
            <a:pPr marL="457200" lvl="1" indent="0">
              <a:buNone/>
            </a:pPr>
            <a:endParaRPr lang="en-US" sz="2400" dirty="0" smtClean="0"/>
          </a:p>
          <a:p>
            <a:pPr lvl="1"/>
            <a:r>
              <a:rPr lang="en-US" sz="2400" dirty="0" smtClean="0"/>
              <a:t>The grain size should be relevant to the rubric language. (i.e. 3 around subgroups or 6 around whole class)</a:t>
            </a:r>
          </a:p>
          <a:p>
            <a:pPr marL="457200" lvl="1" indent="0">
              <a:buNone/>
            </a:pPr>
            <a:endParaRPr lang="en-US" sz="2400" dirty="0" smtClean="0"/>
          </a:p>
          <a:p>
            <a:pPr lvl="1"/>
            <a:r>
              <a:rPr lang="en-US" sz="2400" dirty="0" smtClean="0"/>
              <a:t>Larger grain size “goals” might require multiple assessments, while more specific goals could probably be measured with a minimum of 2 performance tasks or other relevant assessment.</a:t>
            </a:r>
          </a:p>
        </p:txBody>
      </p:sp>
      <p:sp>
        <p:nvSpPr>
          <p:cNvPr id="5" name="Slide Number Placeholder 4"/>
          <p:cNvSpPr>
            <a:spLocks noGrp="1"/>
          </p:cNvSpPr>
          <p:nvPr>
            <p:ph type="sldNum" sz="quarter" idx="12"/>
          </p:nvPr>
        </p:nvSpPr>
        <p:spPr/>
        <p:txBody>
          <a:bodyPr/>
          <a:lstStyle/>
          <a:p>
            <a:pPr>
              <a:defRPr/>
            </a:pPr>
            <a:fld id="{B06C9504-A201-4BB7-845F-8835FF23BE18}" type="slidenum">
              <a:rPr lang="en-US" smtClean="0"/>
              <a:pPr>
                <a:defRPr/>
              </a:pPr>
              <a:t>43</a:t>
            </a:fld>
            <a:endParaRPr lang="en-US" dirty="0"/>
          </a:p>
        </p:txBody>
      </p:sp>
    </p:spTree>
    <p:extLst>
      <p:ext uri="{BB962C8B-B14F-4D97-AF65-F5344CB8AC3E}">
        <p14:creationId xmlns:p14="http://schemas.microsoft.com/office/powerpoint/2010/main" val="95306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Growth Goals: First Steps </a:t>
            </a:r>
            <a:br>
              <a:rPr lang="en-US" dirty="0" smtClean="0"/>
            </a:br>
            <a:r>
              <a:rPr lang="en-US" dirty="0" smtClean="0"/>
              <a:t>The Goldilocks Approach </a:t>
            </a:r>
            <a:endParaRPr lang="en-US" dirty="0"/>
          </a:p>
        </p:txBody>
      </p:sp>
      <p:sp>
        <p:nvSpPr>
          <p:cNvPr id="3" name="Slide Number Placeholder 2"/>
          <p:cNvSpPr>
            <a:spLocks noGrp="1"/>
          </p:cNvSpPr>
          <p:nvPr>
            <p:ph type="sldNum" sz="quarter" idx="12"/>
          </p:nvPr>
        </p:nvSpPr>
        <p:spPr/>
        <p:txBody>
          <a:bodyPr/>
          <a:lstStyle/>
          <a:p>
            <a:fld id="{8194C599-13CF-4858-B1C2-ED3636FB1023}" type="slidenum">
              <a:rPr lang="en-US" smtClean="0"/>
              <a:pPr/>
              <a:t>44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31169183"/>
              </p:ext>
            </p:extLst>
          </p:nvPr>
        </p:nvGraphicFramePr>
        <p:xfrm>
          <a:off x="533402" y="1371600"/>
          <a:ext cx="8153399" cy="4114800"/>
        </p:xfrm>
        <a:graphic>
          <a:graphicData uri="http://schemas.openxmlformats.org/drawingml/2006/table">
            <a:tbl>
              <a:tblPr firstRow="1" firstCol="1" bandRow="1">
                <a:tableStyleId>{5C22544A-7EE6-4342-B048-85BDC9FD1C3A}</a:tableStyleId>
              </a:tblPr>
              <a:tblGrid>
                <a:gridCol w="1393009"/>
                <a:gridCol w="1534866"/>
                <a:gridCol w="3279034"/>
                <a:gridCol w="1946490"/>
              </a:tblGrid>
              <a:tr h="730959">
                <a:tc gridSpan="4">
                  <a:txBody>
                    <a:bodyPr/>
                    <a:lstStyle/>
                    <a:p>
                      <a:pPr marL="0" marR="0" algn="ctr">
                        <a:lnSpc>
                          <a:spcPct val="115000"/>
                        </a:lnSpc>
                        <a:spcBef>
                          <a:spcPts val="0"/>
                        </a:spcBef>
                        <a:spcAft>
                          <a:spcPts val="0"/>
                        </a:spcAft>
                      </a:pPr>
                      <a:r>
                        <a:rPr lang="en-US" sz="1400" dirty="0">
                          <a:effectLst/>
                        </a:rPr>
                        <a:t>STUDENT GROWTH GOAL</a:t>
                      </a:r>
                    </a:p>
                    <a:p>
                      <a:pPr marL="0" marR="0" algn="ctr">
                        <a:lnSpc>
                          <a:spcPct val="115000"/>
                        </a:lnSpc>
                        <a:spcBef>
                          <a:spcPts val="0"/>
                        </a:spcBef>
                        <a:spcAft>
                          <a:spcPts val="0"/>
                        </a:spcAft>
                        <a:tabLst>
                          <a:tab pos="2038350" algn="l"/>
                        </a:tabLst>
                      </a:pPr>
                      <a:r>
                        <a:rPr lang="en-US" sz="1400" dirty="0">
                          <a:effectLst/>
                        </a:rPr>
                        <a:t>Literacy: Informational Text Writing K-5</a:t>
                      </a:r>
                      <a:endParaRPr lang="en-US" sz="1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89060">
                <a:tc>
                  <a:txBody>
                    <a:bodyPr/>
                    <a:lstStyle/>
                    <a:p>
                      <a:pPr marL="0" marR="0">
                        <a:lnSpc>
                          <a:spcPct val="115000"/>
                        </a:lnSpc>
                        <a:spcBef>
                          <a:spcPts val="0"/>
                        </a:spcBef>
                        <a:spcAft>
                          <a:spcPts val="0"/>
                        </a:spcAft>
                        <a:tabLst>
                          <a:tab pos="2038350" algn="l"/>
                        </a:tabLst>
                      </a:pPr>
                      <a:r>
                        <a:rPr lang="en-US" sz="1400">
                          <a:effectLst/>
                        </a:rPr>
                        <a:t> </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038350" algn="l"/>
                        </a:tabLst>
                      </a:pPr>
                      <a:r>
                        <a:rPr lang="en-US" sz="1400" dirty="0">
                          <a:effectLst/>
                        </a:rPr>
                        <a:t>Too </a:t>
                      </a:r>
                      <a:r>
                        <a:rPr lang="en-US" sz="1400" dirty="0" smtClean="0">
                          <a:effectLst/>
                        </a:rPr>
                        <a:t>Narrow</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038350" algn="l"/>
                        </a:tabLst>
                      </a:pPr>
                      <a:r>
                        <a:rPr lang="en-US" sz="1400">
                          <a:effectLst/>
                        </a:rPr>
                        <a:t>JUST RIGHT</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2038350" algn="l"/>
                        </a:tabLst>
                      </a:pPr>
                      <a:r>
                        <a:rPr lang="en-US" sz="1400" dirty="0">
                          <a:effectLst/>
                        </a:rPr>
                        <a:t>Too </a:t>
                      </a:r>
                      <a:r>
                        <a:rPr lang="en-US" sz="1400" dirty="0" smtClean="0">
                          <a:effectLst/>
                        </a:rPr>
                        <a:t>Broad</a:t>
                      </a:r>
                      <a:endParaRPr lang="en-US" sz="1400" dirty="0">
                        <a:effectLst/>
                        <a:latin typeface="Calibri"/>
                        <a:ea typeface="Calibri"/>
                        <a:cs typeface="Times New Roman"/>
                      </a:endParaRPr>
                    </a:p>
                  </a:txBody>
                  <a:tcPr marL="68580" marR="68580" marT="0" marB="0"/>
                </a:tc>
              </a:tr>
              <a:tr h="2994781">
                <a:tc>
                  <a:txBody>
                    <a:bodyPr/>
                    <a:lstStyle/>
                    <a:p>
                      <a:pPr marL="0" marR="0">
                        <a:lnSpc>
                          <a:spcPct val="115000"/>
                        </a:lnSpc>
                        <a:spcBef>
                          <a:spcPts val="0"/>
                        </a:spcBef>
                        <a:spcAft>
                          <a:spcPts val="0"/>
                        </a:spcAft>
                      </a:pPr>
                      <a:r>
                        <a:rPr lang="en-US" sz="1400" dirty="0">
                          <a:effectLst/>
                        </a:rPr>
                        <a:t>6.1</a:t>
                      </a:r>
                    </a:p>
                    <a:p>
                      <a:pPr marL="0" marR="0">
                        <a:lnSpc>
                          <a:spcPct val="115000"/>
                        </a:lnSpc>
                        <a:spcBef>
                          <a:spcPts val="0"/>
                        </a:spcBef>
                        <a:spcAft>
                          <a:spcPts val="0"/>
                        </a:spcAft>
                        <a:tabLst>
                          <a:tab pos="2038350" algn="l"/>
                        </a:tabLst>
                      </a:pPr>
                      <a:r>
                        <a:rPr lang="en-US" sz="1400" dirty="0">
                          <a:effectLst/>
                        </a:rPr>
                        <a:t>Whole Group</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038350" algn="l"/>
                        </a:tabLst>
                      </a:pPr>
                      <a:r>
                        <a:rPr lang="en-US" sz="1400">
                          <a:effectLst/>
                        </a:rPr>
                        <a:t>All students (with 100% accuracy) will determine the meaning of the root word when the affix ‘un’ is added.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038350" algn="l"/>
                        </a:tabLst>
                      </a:pPr>
                      <a:r>
                        <a:rPr lang="en-US" sz="1400" dirty="0">
                          <a:effectLst/>
                        </a:rPr>
                        <a:t>In the 2013-2014 year students in my science class will accurately identify, define and use vocabulary appropriate to the rocks and minerals content area. Tier II word use will transfer to other subject areas i.e. observation, properties. This will be measured through a pre-test, formative assessment, </a:t>
                      </a:r>
                      <a:r>
                        <a:rPr lang="en-US" sz="1400" dirty="0" err="1">
                          <a:effectLst/>
                        </a:rPr>
                        <a:t>think~write~pair~share</a:t>
                      </a:r>
                      <a:r>
                        <a:rPr lang="en-US" sz="1400" dirty="0">
                          <a:effectLst/>
                        </a:rPr>
                        <a:t>, reflective writing and a post-test.</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tabLst>
                          <a:tab pos="2038350" algn="l"/>
                        </a:tabLst>
                      </a:pPr>
                      <a:r>
                        <a:rPr lang="en-US" sz="1400" dirty="0">
                          <a:effectLst/>
                        </a:rPr>
                        <a:t>All of my students will understand and apply grade level vocabulary to content areas.</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01409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a:t>
            </a:r>
            <a:r>
              <a:rPr lang="en-US" dirty="0" smtClean="0"/>
              <a:t>Growth/Learning </a:t>
            </a:r>
            <a:r>
              <a:rPr lang="en-US" dirty="0"/>
              <a:t/>
            </a:r>
            <a:br>
              <a:rPr lang="en-US" dirty="0"/>
            </a:br>
            <a:r>
              <a:rPr lang="en-US" dirty="0"/>
              <a:t>District </a:t>
            </a:r>
            <a:r>
              <a:rPr lang="en-US" dirty="0" smtClean="0"/>
              <a:t>Preparation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How can districts prepare for implementing the </a:t>
            </a:r>
            <a:r>
              <a:rPr lang="en-US" dirty="0" smtClean="0"/>
              <a:t>student growth component of the new evaluation system?</a:t>
            </a:r>
          </a:p>
          <a:p>
            <a:pPr lvl="1"/>
            <a:r>
              <a:rPr lang="en-US" dirty="0" smtClean="0"/>
              <a:t>1. Goal Setting: Provide support for teachers and principals to set quality, rigorous and aligned (to standards) goals.</a:t>
            </a:r>
          </a:p>
          <a:p>
            <a:pPr lvl="1"/>
            <a:r>
              <a:rPr lang="en-US" dirty="0" smtClean="0"/>
              <a:t>2. Data: Provide relevant student growth data for principals and teachers to use prior to September.</a:t>
            </a:r>
          </a:p>
          <a:p>
            <a:pPr lvl="1"/>
            <a:r>
              <a:rPr lang="en-US" dirty="0" smtClean="0"/>
              <a:t>2. Measures: In 2013-14 stay close to the classroom, but experiment with school, district and state-based tools.</a:t>
            </a:r>
          </a:p>
          <a:p>
            <a:pPr marL="457200" lvl="1" indent="0">
              <a:buNone/>
            </a:pPr>
            <a:endParaRPr lang="en-US" dirty="0"/>
          </a:p>
        </p:txBody>
      </p:sp>
    </p:spTree>
    <p:extLst>
      <p:ext uri="{BB962C8B-B14F-4D97-AF65-F5344CB8AC3E}">
        <p14:creationId xmlns:p14="http://schemas.microsoft.com/office/powerpoint/2010/main" val="3182249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a:t>
            </a:r>
            <a:endParaRPr lang="en-US" dirty="0"/>
          </a:p>
        </p:txBody>
      </p:sp>
      <p:sp>
        <p:nvSpPr>
          <p:cNvPr id="3" name="Content Placeholder 2"/>
          <p:cNvSpPr>
            <a:spLocks noGrp="1"/>
          </p:cNvSpPr>
          <p:nvPr>
            <p:ph sz="quarter" idx="1"/>
          </p:nvPr>
        </p:nvSpPr>
        <p:spPr>
          <a:xfrm>
            <a:off x="199293" y="1395047"/>
            <a:ext cx="8733692" cy="4911968"/>
          </a:xfrm>
        </p:spPr>
        <p:txBody>
          <a:bodyPr>
            <a:normAutofit fontScale="92500" lnSpcReduction="20000"/>
          </a:bodyPr>
          <a:lstStyle/>
          <a:p>
            <a:pPr>
              <a:lnSpc>
                <a:spcPts val="3000"/>
              </a:lnSpc>
            </a:pPr>
            <a:r>
              <a:rPr lang="en-US" sz="2600" dirty="0" smtClean="0"/>
              <a:t>We need high quality assessments to evaluate the extent to which students have achieved the goals</a:t>
            </a:r>
          </a:p>
          <a:p>
            <a:pPr>
              <a:lnSpc>
                <a:spcPts val="3000"/>
              </a:lnSpc>
            </a:pPr>
            <a:r>
              <a:rPr lang="en-US" sz="2600" dirty="0" smtClean="0"/>
              <a:t>Some thoughts before delving into “assessments”:</a:t>
            </a:r>
          </a:p>
          <a:p>
            <a:pPr lvl="1">
              <a:spcBef>
                <a:spcPts val="900"/>
              </a:spcBef>
            </a:pPr>
            <a:r>
              <a:rPr lang="en-US" sz="2400" dirty="0" smtClean="0"/>
              <a:t>Think broadly about “assessment” (i.e. performance assessments, project-based and </a:t>
            </a:r>
          </a:p>
          <a:p>
            <a:pPr lvl="1">
              <a:spcBef>
                <a:spcPts val="900"/>
              </a:spcBef>
            </a:pPr>
            <a:r>
              <a:rPr lang="en-US" sz="2400" b="1" dirty="0" smtClean="0"/>
              <a:t>Do not let the assessment drive the goal</a:t>
            </a:r>
            <a:r>
              <a:rPr lang="en-US" sz="2400" dirty="0" smtClean="0"/>
              <a:t>; the assessment should be used to support learning goals (let’s move to “enduring understandings”)</a:t>
            </a:r>
          </a:p>
          <a:p>
            <a:pPr lvl="1">
              <a:spcBef>
                <a:spcPts val="900"/>
              </a:spcBef>
            </a:pPr>
            <a:r>
              <a:rPr lang="en-US" sz="2400" dirty="0" smtClean="0"/>
              <a:t>The learning goal and assessment should be things that teachers would use in the classroom as part of good instructional practice</a:t>
            </a:r>
          </a:p>
          <a:p>
            <a:pPr lvl="1">
              <a:spcBef>
                <a:spcPts val="900"/>
              </a:spcBef>
            </a:pPr>
            <a:r>
              <a:rPr lang="en-US" sz="2400" dirty="0" smtClean="0"/>
              <a:t>Beware of Campbell’s Law</a:t>
            </a:r>
            <a:r>
              <a:rPr lang="en-US" sz="2400" dirty="0"/>
              <a:t>!</a:t>
            </a:r>
            <a:endParaRPr lang="en-US" sz="2400" dirty="0" smtClean="0"/>
          </a:p>
          <a:p>
            <a:pPr lvl="1">
              <a:spcBef>
                <a:spcPts val="900"/>
              </a:spcBef>
            </a:pPr>
            <a:r>
              <a:rPr lang="en-US" sz="2400" dirty="0" smtClean="0"/>
              <a:t>Determine how students can be incorporated in the goal setting process in order to have them take some ownership of their own learning.</a:t>
            </a:r>
            <a:endParaRPr lang="en-US" sz="2400" dirty="0"/>
          </a:p>
        </p:txBody>
      </p:sp>
      <p:sp>
        <p:nvSpPr>
          <p:cNvPr id="5" name="Slide Number Placeholder 4"/>
          <p:cNvSpPr>
            <a:spLocks noGrp="1"/>
          </p:cNvSpPr>
          <p:nvPr>
            <p:ph type="sldNum" sz="quarter" idx="12"/>
          </p:nvPr>
        </p:nvSpPr>
        <p:spPr/>
        <p:txBody>
          <a:bodyPr/>
          <a:lstStyle/>
          <a:p>
            <a:pPr>
              <a:defRPr/>
            </a:pPr>
            <a:fld id="{B06C9504-A201-4BB7-845F-8835FF23BE18}" type="slidenum">
              <a:rPr lang="en-US" smtClean="0"/>
              <a:pPr>
                <a:defRPr/>
              </a:pPr>
              <a:t>46</a:t>
            </a:fld>
            <a:endParaRPr lang="en-US" dirty="0"/>
          </a:p>
        </p:txBody>
      </p:sp>
    </p:spTree>
    <p:extLst>
      <p:ext uri="{BB962C8B-B14F-4D97-AF65-F5344CB8AC3E}">
        <p14:creationId xmlns:p14="http://schemas.microsoft.com/office/powerpoint/2010/main" val="2893830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9075" y="274638"/>
            <a:ext cx="8772525" cy="1143000"/>
          </a:xfrm>
        </p:spPr>
        <p:txBody>
          <a:bodyPr>
            <a:normAutofit/>
          </a:bodyPr>
          <a:lstStyle/>
          <a:p>
            <a:r>
              <a:rPr lang="en-US" dirty="0" smtClean="0"/>
              <a:t>Creating </a:t>
            </a:r>
            <a:r>
              <a:rPr lang="en-US" dirty="0"/>
              <a:t>Your Own Data </a:t>
            </a:r>
            <a:r>
              <a:rPr lang="en-US" dirty="0" smtClean="0"/>
              <a:t>Pyramid</a:t>
            </a:r>
            <a:endParaRPr lang="en-US" dirty="0"/>
          </a:p>
        </p:txBody>
      </p:sp>
      <p:sp>
        <p:nvSpPr>
          <p:cNvPr id="3" name="Slide Number Placeholder 2"/>
          <p:cNvSpPr>
            <a:spLocks noGrp="1"/>
          </p:cNvSpPr>
          <p:nvPr>
            <p:ph type="sldNum" sz="quarter" idx="12"/>
          </p:nvPr>
        </p:nvSpPr>
        <p:spPr/>
        <p:txBody>
          <a:bodyPr/>
          <a:lstStyle/>
          <a:p>
            <a:fld id="{8194C599-13CF-4858-B1C2-ED3636FB1023}" type="slidenum">
              <a:rPr lang="en-US" smtClean="0"/>
              <a:pPr/>
              <a:t>47</a:t>
            </a:fld>
            <a:endParaRPr lang="en-US" dirty="0"/>
          </a:p>
        </p:txBody>
      </p:sp>
      <p:graphicFrame>
        <p:nvGraphicFramePr>
          <p:cNvPr id="9" name="Diagram 8"/>
          <p:cNvGraphicFramePr/>
          <p:nvPr>
            <p:extLst>
              <p:ext uri="{D42A27DB-BD31-4B8C-83A1-F6EECF244321}">
                <p14:modId xmlns:p14="http://schemas.microsoft.com/office/powerpoint/2010/main" val="3507725861"/>
              </p:ext>
            </p:extLst>
          </p:nvPr>
        </p:nvGraphicFramePr>
        <p:xfrm>
          <a:off x="533400" y="1143000"/>
          <a:ext cx="8610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Arrow Connector 9"/>
          <p:cNvCxnSpPr/>
          <p:nvPr/>
        </p:nvCxnSpPr>
        <p:spPr>
          <a:xfrm flipV="1">
            <a:off x="1219200" y="1655912"/>
            <a:ext cx="2895600" cy="3505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15662" y="1471246"/>
            <a:ext cx="1600200" cy="369332"/>
          </a:xfrm>
          <a:prstGeom prst="rect">
            <a:avLst/>
          </a:prstGeom>
          <a:noFill/>
        </p:spPr>
        <p:txBody>
          <a:bodyPr wrap="square" rtlCol="0">
            <a:spAutoFit/>
          </a:bodyPr>
          <a:lstStyle/>
          <a:p>
            <a:r>
              <a:rPr lang="en-US" dirty="0" smtClean="0"/>
              <a:t>Annually</a:t>
            </a:r>
            <a:endParaRPr lang="en-US" dirty="0"/>
          </a:p>
        </p:txBody>
      </p:sp>
      <p:sp>
        <p:nvSpPr>
          <p:cNvPr id="12" name="TextBox 11"/>
          <p:cNvSpPr txBox="1"/>
          <p:nvPr/>
        </p:nvSpPr>
        <p:spPr>
          <a:xfrm>
            <a:off x="1524000" y="2133600"/>
            <a:ext cx="1943100" cy="369332"/>
          </a:xfrm>
          <a:prstGeom prst="rect">
            <a:avLst/>
          </a:prstGeom>
          <a:noFill/>
        </p:spPr>
        <p:txBody>
          <a:bodyPr wrap="square" rtlCol="0">
            <a:spAutoFit/>
          </a:bodyPr>
          <a:lstStyle/>
          <a:p>
            <a:r>
              <a:rPr lang="en-US" dirty="0" smtClean="0"/>
              <a:t>2-4 Times a Year</a:t>
            </a:r>
            <a:endParaRPr lang="en-US" dirty="0"/>
          </a:p>
        </p:txBody>
      </p:sp>
      <p:sp>
        <p:nvSpPr>
          <p:cNvPr id="13" name="TextBox 12"/>
          <p:cNvSpPr txBox="1"/>
          <p:nvPr/>
        </p:nvSpPr>
        <p:spPr>
          <a:xfrm>
            <a:off x="219075" y="3200400"/>
            <a:ext cx="2609850" cy="369332"/>
          </a:xfrm>
          <a:prstGeom prst="rect">
            <a:avLst/>
          </a:prstGeom>
          <a:noFill/>
        </p:spPr>
        <p:txBody>
          <a:bodyPr wrap="square" rtlCol="0">
            <a:spAutoFit/>
          </a:bodyPr>
          <a:lstStyle/>
          <a:p>
            <a:r>
              <a:rPr lang="en-US" dirty="0" smtClean="0"/>
              <a:t>Quarterly or end of unit</a:t>
            </a:r>
            <a:endParaRPr lang="en-US" dirty="0"/>
          </a:p>
        </p:txBody>
      </p:sp>
      <p:sp>
        <p:nvSpPr>
          <p:cNvPr id="14" name="TextBox 13"/>
          <p:cNvSpPr txBox="1"/>
          <p:nvPr/>
        </p:nvSpPr>
        <p:spPr>
          <a:xfrm>
            <a:off x="39565" y="4369804"/>
            <a:ext cx="1943100" cy="369332"/>
          </a:xfrm>
          <a:prstGeom prst="rect">
            <a:avLst/>
          </a:prstGeom>
          <a:noFill/>
        </p:spPr>
        <p:txBody>
          <a:bodyPr wrap="square" rtlCol="0">
            <a:spAutoFit/>
          </a:bodyPr>
          <a:lstStyle/>
          <a:p>
            <a:r>
              <a:rPr lang="en-US" dirty="0" smtClean="0"/>
              <a:t>1-4 times a month</a:t>
            </a:r>
            <a:endParaRPr lang="en-US" dirty="0"/>
          </a:p>
        </p:txBody>
      </p:sp>
      <p:sp>
        <p:nvSpPr>
          <p:cNvPr id="15" name="TextBox 14"/>
          <p:cNvSpPr txBox="1"/>
          <p:nvPr/>
        </p:nvSpPr>
        <p:spPr>
          <a:xfrm>
            <a:off x="57150" y="5410200"/>
            <a:ext cx="1943100" cy="369332"/>
          </a:xfrm>
          <a:prstGeom prst="rect">
            <a:avLst/>
          </a:prstGeom>
          <a:noFill/>
        </p:spPr>
        <p:txBody>
          <a:bodyPr wrap="square" rtlCol="0">
            <a:spAutoFit/>
          </a:bodyPr>
          <a:lstStyle/>
          <a:p>
            <a:r>
              <a:rPr lang="en-US" dirty="0" smtClean="0"/>
              <a:t>Daily/Weekly</a:t>
            </a:r>
            <a:endParaRPr lang="en-US" dirty="0"/>
          </a:p>
        </p:txBody>
      </p:sp>
    </p:spTree>
    <p:extLst>
      <p:ext uri="{BB962C8B-B14F-4D97-AF65-F5344CB8AC3E}">
        <p14:creationId xmlns:p14="http://schemas.microsoft.com/office/powerpoint/2010/main" val="2532493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r>
              <a:rPr lang="en-US" sz="3600" dirty="0" smtClean="0">
                <a:solidFill>
                  <a:srgbClr val="2C778B"/>
                </a:solidFill>
              </a:rPr>
              <a:t>Summative Rating Process</a:t>
            </a:r>
            <a:r>
              <a:rPr lang="en-US" sz="3600" dirty="0">
                <a:solidFill>
                  <a:srgbClr val="2C778B"/>
                </a:solidFill>
              </a:rPr>
              <a:t> </a:t>
            </a:r>
            <a:r>
              <a:rPr lang="en-US" sz="3600" dirty="0" smtClean="0">
                <a:solidFill>
                  <a:srgbClr val="2C778B"/>
                </a:solidFill>
              </a:rPr>
              <a:t>Overview</a:t>
            </a:r>
            <a:endParaRPr lang="en-US" sz="3600" dirty="0">
              <a:solidFill>
                <a:srgbClr val="2C778B"/>
              </a:solidFill>
            </a:endParaRPr>
          </a:p>
        </p:txBody>
      </p:sp>
      <p:sp>
        <p:nvSpPr>
          <p:cNvPr id="3" name="Content Placeholder 2"/>
          <p:cNvSpPr>
            <a:spLocks noGrp="1"/>
          </p:cNvSpPr>
          <p:nvPr>
            <p:ph idx="1"/>
          </p:nvPr>
        </p:nvSpPr>
        <p:spPr/>
        <p:txBody>
          <a:bodyPr>
            <a:normAutofit fontScale="85000" lnSpcReduction="20000"/>
          </a:bodyPr>
          <a:lstStyle/>
          <a:p>
            <a:r>
              <a:rPr lang="en-US" dirty="0"/>
              <a:t>ESSB 5895 requires OSPI to determine a summative scoring </a:t>
            </a:r>
            <a:r>
              <a:rPr lang="en-US" dirty="0" smtClean="0"/>
              <a:t>methodology (In WAC 392-191A</a:t>
            </a:r>
            <a:r>
              <a:rPr lang="en-US" dirty="0"/>
              <a:t>)</a:t>
            </a:r>
          </a:p>
          <a:p>
            <a:r>
              <a:rPr lang="en-US" dirty="0" smtClean="0"/>
              <a:t>Summative </a:t>
            </a:r>
            <a:r>
              <a:rPr lang="en-US" dirty="0"/>
              <a:t>Rating is determined through a  “Raw Score” Model </a:t>
            </a:r>
          </a:p>
          <a:p>
            <a:r>
              <a:rPr lang="en-US" dirty="0" smtClean="0"/>
              <a:t>Generated from the TPEP Pilot Sites and approved by the TPEP </a:t>
            </a:r>
            <a:r>
              <a:rPr lang="en-US" dirty="0"/>
              <a:t>Steering </a:t>
            </a:r>
            <a:r>
              <a:rPr lang="en-US" dirty="0" smtClean="0"/>
              <a:t>Committee</a:t>
            </a:r>
          </a:p>
          <a:p>
            <a:r>
              <a:rPr lang="en-US" dirty="0" smtClean="0"/>
              <a:t>Used for both the </a:t>
            </a:r>
            <a:r>
              <a:rPr lang="en-US" dirty="0"/>
              <a:t>teacher and principal evaluation </a:t>
            </a:r>
            <a:r>
              <a:rPr lang="en-US" dirty="0" smtClean="0"/>
              <a:t>systems </a:t>
            </a:r>
            <a:endParaRPr lang="en-US" dirty="0"/>
          </a:p>
          <a:p>
            <a:r>
              <a:rPr lang="en-US" dirty="0" smtClean="0"/>
              <a:t>Determination of </a:t>
            </a:r>
            <a:r>
              <a:rPr lang="en-US" dirty="0"/>
              <a:t>o</a:t>
            </a:r>
            <a:r>
              <a:rPr lang="en-US" dirty="0" smtClean="0"/>
              <a:t>verall </a:t>
            </a:r>
            <a:r>
              <a:rPr lang="en-US" dirty="0"/>
              <a:t>c</a:t>
            </a:r>
            <a:r>
              <a:rPr lang="en-US" dirty="0" smtClean="0"/>
              <a:t>riterion score based on both:</a:t>
            </a:r>
          </a:p>
          <a:p>
            <a:pPr lvl="1"/>
            <a:r>
              <a:rPr lang="en-US" dirty="0" smtClean="0"/>
              <a:t>Instructional framework rubrics</a:t>
            </a:r>
          </a:p>
          <a:p>
            <a:pPr lvl="1"/>
            <a:r>
              <a:rPr lang="en-US" dirty="0" smtClean="0"/>
              <a:t>Student growth rubrics</a:t>
            </a:r>
            <a:endParaRPr lang="en-US" dirty="0"/>
          </a:p>
        </p:txBody>
      </p:sp>
    </p:spTree>
    <p:extLst>
      <p:ext uri="{BB962C8B-B14F-4D97-AF65-F5344CB8AC3E}">
        <p14:creationId xmlns:p14="http://schemas.microsoft.com/office/powerpoint/2010/main" val="19657793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solidFill>
                  <a:srgbClr val="2C778B"/>
                </a:solidFill>
              </a:rPr>
              <a:t>Teacher &amp; Principal Raw Score Model Sample</a:t>
            </a:r>
            <a:r>
              <a:rPr lang="en-US" sz="3200" dirty="0">
                <a:solidFill>
                  <a:srgbClr val="2C778B"/>
                </a:solidFill>
              </a:rPr>
              <a:t/>
            </a:r>
            <a:br>
              <a:rPr lang="en-US" sz="3200" dirty="0">
                <a:solidFill>
                  <a:srgbClr val="2C778B"/>
                </a:solidFill>
              </a:rPr>
            </a:br>
            <a:endParaRPr lang="en-US" sz="3200" dirty="0">
              <a:solidFill>
                <a:srgbClr val="2C778B"/>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436960857"/>
              </p:ext>
            </p:extLst>
          </p:nvPr>
        </p:nvGraphicFramePr>
        <p:xfrm>
          <a:off x="457200" y="609600"/>
          <a:ext cx="8305800" cy="4318528"/>
        </p:xfrm>
        <a:graphic>
          <a:graphicData uri="http://schemas.openxmlformats.org/drawingml/2006/table">
            <a:tbl>
              <a:tblPr firstRow="1" firstCol="1" bandRow="1">
                <a:tableStyleId>{5C22544A-7EE6-4342-B048-85BDC9FD1C3A}</a:tableStyleId>
              </a:tblPr>
              <a:tblGrid>
                <a:gridCol w="7086600"/>
                <a:gridCol w="1219200"/>
              </a:tblGrid>
              <a:tr h="609600">
                <a:tc>
                  <a:txBody>
                    <a:bodyPr/>
                    <a:lstStyle/>
                    <a:p>
                      <a:pPr marL="0" marR="0" algn="ctr">
                        <a:spcBef>
                          <a:spcPts val="0"/>
                        </a:spcBef>
                        <a:spcAft>
                          <a:spcPts val="0"/>
                        </a:spcAft>
                      </a:pPr>
                      <a:r>
                        <a:rPr lang="en-US" sz="2400" dirty="0" smtClean="0">
                          <a:solidFill>
                            <a:schemeClr val="tx1"/>
                          </a:solidFill>
                          <a:effectLst/>
                        </a:rPr>
                        <a:t>Evaluation Criteria</a:t>
                      </a:r>
                    </a:p>
                    <a:p>
                      <a:pPr marL="0" marR="0">
                        <a:spcBef>
                          <a:spcPts val="0"/>
                        </a:spcBef>
                        <a:spcAft>
                          <a:spcPts val="0"/>
                        </a:spcAft>
                      </a:pPr>
                      <a:r>
                        <a:rPr lang="en-US" sz="1800" dirty="0" smtClean="0">
                          <a:solidFill>
                            <a:schemeClr val="tx1"/>
                          </a:solidFill>
                          <a:effectLst/>
                        </a:rPr>
                        <a:t>*</a:t>
                      </a:r>
                      <a:r>
                        <a:rPr lang="en-US" sz="1800" baseline="0" dirty="0" smtClean="0">
                          <a:solidFill>
                            <a:schemeClr val="tx1"/>
                          </a:solidFill>
                          <a:effectLst/>
                        </a:rPr>
                        <a:t> Student Growth- Teachers</a:t>
                      </a:r>
                      <a:endParaRPr lang="en-US" sz="1800" dirty="0" smtClean="0">
                        <a:solidFill>
                          <a:schemeClr val="tx1"/>
                        </a:solidFill>
                        <a:effectLst/>
                      </a:endParaRPr>
                    </a:p>
                    <a:p>
                      <a:pPr marL="0" marR="0">
                        <a:spcBef>
                          <a:spcPts val="0"/>
                        </a:spcBef>
                        <a:spcAft>
                          <a:spcPts val="0"/>
                        </a:spcAft>
                      </a:pPr>
                      <a:r>
                        <a:rPr lang="en-US" sz="1800" b="1" kern="1200" baseline="0" dirty="0" smtClean="0">
                          <a:solidFill>
                            <a:schemeClr val="tx1"/>
                          </a:solidFill>
                          <a:effectLst/>
                          <a:latin typeface="+mn-lt"/>
                          <a:ea typeface="+mn-ea"/>
                          <a:cs typeface="+mn-cs"/>
                        </a:rPr>
                        <a:t>** Student Growth- Principals                                                    </a:t>
                      </a:r>
                      <a:endParaRPr lang="en-US" sz="1800" b="1" kern="1200" baseline="0" dirty="0">
                        <a:solidFill>
                          <a:schemeClr val="tx1"/>
                        </a:solidFill>
                        <a:effectLst/>
                        <a:latin typeface="+mn-lt"/>
                        <a:ea typeface="+mn-ea"/>
                        <a:cs typeface="+mn-cs"/>
                      </a:endParaRPr>
                    </a:p>
                  </a:txBody>
                  <a:tcPr marL="68580" marR="68580" marT="0" marB="0" anchor="ctr"/>
                </a:tc>
                <a:tc>
                  <a:txBody>
                    <a:bodyPr/>
                    <a:lstStyle/>
                    <a:p>
                      <a:pPr marL="0" marR="0">
                        <a:spcBef>
                          <a:spcPts val="0"/>
                        </a:spcBef>
                        <a:spcAft>
                          <a:spcPts val="0"/>
                        </a:spcAft>
                      </a:pPr>
                      <a:r>
                        <a:rPr lang="en-US" sz="1800" dirty="0">
                          <a:effectLst/>
                        </a:rPr>
                        <a:t>Overall Criterion </a:t>
                      </a:r>
                      <a:r>
                        <a:rPr lang="en-US" sz="1800" dirty="0" smtClean="0">
                          <a:effectLst/>
                        </a:rPr>
                        <a:t>Scores</a:t>
                      </a:r>
                      <a:endParaRPr lang="en-US" sz="1800" dirty="0">
                        <a:effectLst/>
                        <a:latin typeface="Times New Roman"/>
                        <a:ea typeface="Times New Roman"/>
                        <a:cs typeface="Times New Roman"/>
                      </a:endParaRPr>
                    </a:p>
                  </a:txBody>
                  <a:tcPr marL="68580" marR="68580" marT="0" marB="0" anchor="ctr"/>
                </a:tc>
              </a:tr>
              <a:tr h="270729">
                <a:tc>
                  <a:txBody>
                    <a:bodyPr/>
                    <a:lstStyle/>
                    <a:p>
                      <a:pPr marL="0" marR="0" algn="ctr">
                        <a:spcBef>
                          <a:spcPts val="0"/>
                        </a:spcBef>
                        <a:spcAft>
                          <a:spcPts val="0"/>
                        </a:spcAft>
                      </a:pPr>
                      <a:r>
                        <a:rPr lang="en-US" sz="2400" dirty="0" smtClean="0">
                          <a:solidFill>
                            <a:schemeClr val="bg1"/>
                          </a:solidFill>
                          <a:effectLst/>
                        </a:rPr>
                        <a:t>      Criterion 1</a:t>
                      </a:r>
                      <a:endParaRPr lang="en-US" sz="2400" dirty="0">
                        <a:solidFill>
                          <a:schemeClr val="bg1"/>
                        </a:solidFill>
                        <a:effectLst/>
                        <a:latin typeface="Times New Roman"/>
                        <a:ea typeface="Times New Roman"/>
                        <a:cs typeface="Times New Roman"/>
                      </a:endParaRPr>
                    </a:p>
                  </a:txBody>
                  <a:tcPr marL="68580" marR="68580" marT="0" marB="0" anchor="ctr">
                    <a:solidFill>
                      <a:schemeClr val="accent1"/>
                    </a:solidFill>
                  </a:tcPr>
                </a:tc>
                <a:tc>
                  <a:txBody>
                    <a:bodyPr/>
                    <a:lstStyle/>
                    <a:p>
                      <a:pPr marL="0" marR="0">
                        <a:spcBef>
                          <a:spcPts val="0"/>
                        </a:spcBef>
                        <a:spcAft>
                          <a:spcPts val="0"/>
                        </a:spcAft>
                      </a:pPr>
                      <a:r>
                        <a:rPr lang="en-US" sz="1800" dirty="0" smtClean="0">
                          <a:solidFill>
                            <a:schemeClr val="tx1"/>
                          </a:solidFill>
                          <a:effectLst/>
                          <a:latin typeface="+mn-lt"/>
                          <a:ea typeface="+mn-ea"/>
                          <a:cs typeface="+mn-cs"/>
                        </a:rPr>
                        <a:t>3</a:t>
                      </a:r>
                      <a:endParaRPr lang="en-US" sz="1800" dirty="0">
                        <a:solidFill>
                          <a:schemeClr val="tx1"/>
                        </a:solidFill>
                        <a:effectLst/>
                        <a:latin typeface="Times New Roman"/>
                        <a:ea typeface="Times New Roman"/>
                        <a:cs typeface="Times New Roman"/>
                      </a:endParaRPr>
                    </a:p>
                  </a:txBody>
                  <a:tcPr marL="68580" marR="68580" marT="0" marB="0" anchor="ctr">
                    <a:solidFill>
                      <a:schemeClr val="bg2"/>
                    </a:solidFill>
                  </a:tcPr>
                </a:tc>
              </a:tr>
              <a:tr h="270729">
                <a:tc>
                  <a:txBody>
                    <a:bodyPr/>
                    <a:lstStyle/>
                    <a:p>
                      <a:pPr marL="0" marR="0" algn="ctr">
                        <a:spcBef>
                          <a:spcPts val="0"/>
                        </a:spcBef>
                        <a:spcAft>
                          <a:spcPts val="0"/>
                        </a:spcAft>
                      </a:pPr>
                      <a:r>
                        <a:rPr lang="en-US" sz="2400" dirty="0" smtClean="0">
                          <a:solidFill>
                            <a:schemeClr val="bg1"/>
                          </a:solidFill>
                          <a:effectLst/>
                        </a:rPr>
                        <a:t>       Criterion 2</a:t>
                      </a:r>
                      <a:endParaRPr lang="en-US" sz="2400" dirty="0">
                        <a:solidFill>
                          <a:schemeClr val="bg1"/>
                        </a:solidFill>
                        <a:effectLst/>
                        <a:latin typeface="Times New Roman"/>
                        <a:ea typeface="Times New Roman"/>
                        <a:cs typeface="Times New Roman"/>
                      </a:endParaRPr>
                    </a:p>
                  </a:txBody>
                  <a:tcPr marL="68580" marR="68580" marT="0" marB="0" anchor="ctr">
                    <a:solidFill>
                      <a:schemeClr val="accent1"/>
                    </a:solidFill>
                  </a:tcPr>
                </a:tc>
                <a:tc>
                  <a:txBody>
                    <a:bodyPr/>
                    <a:lstStyle/>
                    <a:p>
                      <a:pPr marL="0" marR="0">
                        <a:spcBef>
                          <a:spcPts val="0"/>
                        </a:spcBef>
                        <a:spcAft>
                          <a:spcPts val="0"/>
                        </a:spcAft>
                      </a:pPr>
                      <a:r>
                        <a:rPr lang="en-US" sz="1800" dirty="0">
                          <a:effectLst/>
                        </a:rPr>
                        <a:t>4</a:t>
                      </a:r>
                      <a:endParaRPr lang="en-US" sz="1800" dirty="0">
                        <a:effectLst/>
                        <a:latin typeface="Times New Roman"/>
                        <a:ea typeface="Times New Roman"/>
                        <a:cs typeface="Times New Roman"/>
                      </a:endParaRPr>
                    </a:p>
                  </a:txBody>
                  <a:tcPr marL="68580" marR="68580" marT="0" marB="0" anchor="ctr">
                    <a:solidFill>
                      <a:schemeClr val="bg2"/>
                    </a:solidFill>
                  </a:tcPr>
                </a:tc>
              </a:tr>
              <a:tr h="270729">
                <a:tc>
                  <a:txBody>
                    <a:bodyPr/>
                    <a:lstStyle/>
                    <a:p>
                      <a:pPr marL="0" marR="0" algn="ctr">
                        <a:spcBef>
                          <a:spcPts val="0"/>
                        </a:spcBef>
                        <a:spcAft>
                          <a:spcPts val="0"/>
                        </a:spcAft>
                      </a:pPr>
                      <a:r>
                        <a:rPr lang="en-US" sz="2400" dirty="0" smtClean="0">
                          <a:solidFill>
                            <a:schemeClr val="tx1"/>
                          </a:solidFill>
                          <a:effectLst/>
                        </a:rPr>
                        <a:t>*/**</a:t>
                      </a:r>
                      <a:r>
                        <a:rPr lang="en-US" sz="2400" dirty="0" smtClean="0">
                          <a:solidFill>
                            <a:schemeClr val="bg1"/>
                          </a:solidFill>
                          <a:effectLst/>
                        </a:rPr>
                        <a:t>Criterion 3</a:t>
                      </a:r>
                      <a:endParaRPr lang="en-US" sz="2400" dirty="0">
                        <a:solidFill>
                          <a:schemeClr val="bg1"/>
                        </a:solidFill>
                        <a:effectLst/>
                        <a:latin typeface="Times New Roman"/>
                        <a:ea typeface="Times New Roman"/>
                        <a:cs typeface="Times New Roman"/>
                      </a:endParaRPr>
                    </a:p>
                  </a:txBody>
                  <a:tcPr marL="68580" marR="68580" marT="0" marB="0" anchor="ctr">
                    <a:solidFill>
                      <a:schemeClr val="accent1"/>
                    </a:solidFill>
                  </a:tcPr>
                </a:tc>
                <a:tc>
                  <a:txBody>
                    <a:bodyPr/>
                    <a:lstStyle/>
                    <a:p>
                      <a:pPr marL="0" marR="0">
                        <a:spcBef>
                          <a:spcPts val="0"/>
                        </a:spcBef>
                        <a:spcAft>
                          <a:spcPts val="0"/>
                        </a:spcAft>
                      </a:pPr>
                      <a:r>
                        <a:rPr lang="en-US" sz="1800" dirty="0">
                          <a:effectLst/>
                        </a:rPr>
                        <a:t>3</a:t>
                      </a:r>
                      <a:endParaRPr lang="en-US" sz="1800" dirty="0">
                        <a:effectLst/>
                        <a:latin typeface="Times New Roman"/>
                        <a:ea typeface="Times New Roman"/>
                        <a:cs typeface="Times New Roman"/>
                      </a:endParaRPr>
                    </a:p>
                  </a:txBody>
                  <a:tcPr marL="68580" marR="68580" marT="0" marB="0" anchor="ctr">
                    <a:solidFill>
                      <a:schemeClr val="bg2"/>
                    </a:solidFill>
                  </a:tcPr>
                </a:tc>
              </a:tr>
              <a:tr h="259080">
                <a:tc>
                  <a:txBody>
                    <a:bodyPr/>
                    <a:lstStyle/>
                    <a:p>
                      <a:pPr marL="0" marR="0" algn="ctr">
                        <a:spcBef>
                          <a:spcPts val="0"/>
                        </a:spcBef>
                        <a:spcAft>
                          <a:spcPts val="0"/>
                        </a:spcAft>
                      </a:pPr>
                      <a:r>
                        <a:rPr lang="en-US" sz="2400" dirty="0" smtClean="0">
                          <a:solidFill>
                            <a:schemeClr val="bg1"/>
                          </a:solidFill>
                          <a:effectLst/>
                        </a:rPr>
                        <a:t>        Criterion 4</a:t>
                      </a:r>
                      <a:endParaRPr lang="en-US" sz="2400" dirty="0">
                        <a:solidFill>
                          <a:schemeClr val="bg1"/>
                        </a:solidFill>
                        <a:effectLst/>
                        <a:latin typeface="Times New Roman"/>
                        <a:ea typeface="Times New Roman"/>
                        <a:cs typeface="Times New Roman"/>
                      </a:endParaRPr>
                    </a:p>
                  </a:txBody>
                  <a:tcPr marL="68580" marR="68580" marT="0" marB="0" anchor="ctr">
                    <a:solidFill>
                      <a:schemeClr val="accent1"/>
                    </a:solidFill>
                  </a:tcPr>
                </a:tc>
                <a:tc>
                  <a:txBody>
                    <a:bodyPr/>
                    <a:lstStyle/>
                    <a:p>
                      <a:pPr marL="0" marR="0">
                        <a:spcBef>
                          <a:spcPts val="0"/>
                        </a:spcBef>
                        <a:spcAft>
                          <a:spcPts val="0"/>
                        </a:spcAft>
                      </a:pPr>
                      <a:r>
                        <a:rPr lang="en-US" sz="1800" dirty="0">
                          <a:effectLst/>
                        </a:rPr>
                        <a:t>2</a:t>
                      </a:r>
                      <a:endParaRPr lang="en-US" sz="1800" dirty="0">
                        <a:effectLst/>
                        <a:latin typeface="Times New Roman"/>
                        <a:ea typeface="Times New Roman"/>
                        <a:cs typeface="Times New Roman"/>
                      </a:endParaRPr>
                    </a:p>
                  </a:txBody>
                  <a:tcPr marL="68580" marR="68580" marT="0" marB="0" anchor="ctr">
                    <a:solidFill>
                      <a:schemeClr val="bg2"/>
                    </a:solidFill>
                  </a:tcPr>
                </a:tc>
              </a:tr>
              <a:tr h="270729">
                <a:tc>
                  <a:txBody>
                    <a:bodyPr/>
                    <a:lstStyle/>
                    <a:p>
                      <a:pPr marL="0" marR="0" algn="ctr">
                        <a:spcBef>
                          <a:spcPts val="0"/>
                        </a:spcBef>
                        <a:spcAft>
                          <a:spcPts val="0"/>
                        </a:spcAft>
                      </a:pPr>
                      <a:r>
                        <a:rPr lang="en-US" sz="2400" dirty="0" smtClean="0">
                          <a:solidFill>
                            <a:schemeClr val="tx1"/>
                          </a:solidFill>
                          <a:effectLst/>
                        </a:rPr>
                        <a:t>** </a:t>
                      </a:r>
                      <a:r>
                        <a:rPr lang="en-US" sz="2400" dirty="0" smtClean="0">
                          <a:solidFill>
                            <a:schemeClr val="bg1"/>
                          </a:solidFill>
                          <a:effectLst/>
                        </a:rPr>
                        <a:t>Criterion 5</a:t>
                      </a:r>
                      <a:endParaRPr lang="en-US" sz="2400" dirty="0">
                        <a:solidFill>
                          <a:schemeClr val="bg1"/>
                        </a:solidFill>
                        <a:effectLst/>
                        <a:latin typeface="Times New Roman"/>
                        <a:ea typeface="Times New Roman"/>
                        <a:cs typeface="Times New Roman"/>
                      </a:endParaRPr>
                    </a:p>
                  </a:txBody>
                  <a:tcPr marL="68580" marR="68580" marT="0" marB="0" anchor="ctr">
                    <a:solidFill>
                      <a:schemeClr val="accent1"/>
                    </a:solidFill>
                  </a:tcPr>
                </a:tc>
                <a:tc>
                  <a:txBody>
                    <a:bodyPr/>
                    <a:lstStyle/>
                    <a:p>
                      <a:pPr marL="0" marR="0">
                        <a:spcBef>
                          <a:spcPts val="0"/>
                        </a:spcBef>
                        <a:spcAft>
                          <a:spcPts val="0"/>
                        </a:spcAft>
                      </a:pPr>
                      <a:r>
                        <a:rPr lang="en-US" sz="1800" dirty="0">
                          <a:effectLst/>
                        </a:rPr>
                        <a:t>3</a:t>
                      </a:r>
                      <a:endParaRPr lang="en-US" sz="1800" dirty="0">
                        <a:effectLst/>
                        <a:latin typeface="Times New Roman"/>
                        <a:ea typeface="Times New Roman"/>
                        <a:cs typeface="Times New Roman"/>
                      </a:endParaRPr>
                    </a:p>
                  </a:txBody>
                  <a:tcPr marL="68580" marR="68580" marT="0" marB="0" anchor="ctr">
                    <a:solidFill>
                      <a:schemeClr val="bg2"/>
                    </a:solidFill>
                  </a:tcPr>
                </a:tc>
              </a:tr>
              <a:tr h="270729">
                <a:tc>
                  <a:txBody>
                    <a:bodyPr/>
                    <a:lstStyle/>
                    <a:p>
                      <a:pPr marL="0" marR="0" algn="ctr">
                        <a:spcBef>
                          <a:spcPts val="0"/>
                        </a:spcBef>
                        <a:spcAft>
                          <a:spcPts val="0"/>
                        </a:spcAft>
                      </a:pPr>
                      <a:r>
                        <a:rPr lang="en-US" sz="2400" dirty="0" smtClean="0">
                          <a:solidFill>
                            <a:schemeClr val="tx1"/>
                          </a:solidFill>
                          <a:effectLst/>
                        </a:rPr>
                        <a:t>* </a:t>
                      </a:r>
                      <a:r>
                        <a:rPr lang="en-US" sz="2400" dirty="0" smtClean="0">
                          <a:solidFill>
                            <a:schemeClr val="bg1"/>
                          </a:solidFill>
                          <a:effectLst/>
                        </a:rPr>
                        <a:t>Criterion 6</a:t>
                      </a:r>
                      <a:endParaRPr lang="en-US" sz="2400" dirty="0">
                        <a:solidFill>
                          <a:schemeClr val="bg1"/>
                        </a:solidFill>
                        <a:effectLst/>
                        <a:latin typeface="Times New Roman"/>
                        <a:ea typeface="Times New Roman"/>
                        <a:cs typeface="Times New Roman"/>
                      </a:endParaRPr>
                    </a:p>
                  </a:txBody>
                  <a:tcPr marL="68580" marR="68580" marT="0" marB="0" anchor="ctr">
                    <a:solidFill>
                      <a:schemeClr val="accent1"/>
                    </a:solidFill>
                  </a:tcPr>
                </a:tc>
                <a:tc>
                  <a:txBody>
                    <a:bodyPr/>
                    <a:lstStyle/>
                    <a:p>
                      <a:pPr marL="0" marR="0">
                        <a:spcBef>
                          <a:spcPts val="0"/>
                        </a:spcBef>
                        <a:spcAft>
                          <a:spcPts val="0"/>
                        </a:spcAft>
                      </a:pPr>
                      <a:r>
                        <a:rPr lang="en-US" sz="1800" dirty="0">
                          <a:effectLst/>
                        </a:rPr>
                        <a:t>2</a:t>
                      </a:r>
                      <a:endParaRPr lang="en-US" sz="1800" dirty="0">
                        <a:effectLst/>
                        <a:latin typeface="Times New Roman"/>
                        <a:ea typeface="Times New Roman"/>
                        <a:cs typeface="Times New Roman"/>
                      </a:endParaRPr>
                    </a:p>
                  </a:txBody>
                  <a:tcPr marL="68580" marR="68580" marT="0" marB="0" anchor="ctr">
                    <a:solidFill>
                      <a:schemeClr val="bg2"/>
                    </a:solidFill>
                  </a:tcPr>
                </a:tc>
              </a:tr>
              <a:tr h="259080">
                <a:tc>
                  <a:txBody>
                    <a:bodyPr/>
                    <a:lstStyle/>
                    <a:p>
                      <a:pPr marL="0" marR="0" algn="ctr">
                        <a:spcBef>
                          <a:spcPts val="0"/>
                        </a:spcBef>
                        <a:spcAft>
                          <a:spcPts val="0"/>
                        </a:spcAft>
                      </a:pPr>
                      <a:r>
                        <a:rPr lang="en-US" sz="2400" dirty="0" smtClean="0">
                          <a:solidFill>
                            <a:schemeClr val="bg1"/>
                          </a:solidFill>
                          <a:effectLst/>
                        </a:rPr>
                        <a:t>      Criterion 7</a:t>
                      </a:r>
                      <a:endParaRPr lang="en-US" sz="2400" dirty="0">
                        <a:solidFill>
                          <a:schemeClr val="bg1"/>
                        </a:solidFill>
                        <a:effectLst/>
                        <a:latin typeface="Times New Roman"/>
                        <a:ea typeface="Times New Roman"/>
                        <a:cs typeface="Times New Roman"/>
                      </a:endParaRPr>
                    </a:p>
                  </a:txBody>
                  <a:tcPr marL="68580" marR="68580" marT="0" marB="0" anchor="ctr">
                    <a:solidFill>
                      <a:schemeClr val="accent1"/>
                    </a:solidFill>
                  </a:tcPr>
                </a:tc>
                <a:tc>
                  <a:txBody>
                    <a:bodyPr/>
                    <a:lstStyle/>
                    <a:p>
                      <a:pPr marL="0" marR="0">
                        <a:spcBef>
                          <a:spcPts val="0"/>
                        </a:spcBef>
                        <a:spcAft>
                          <a:spcPts val="0"/>
                        </a:spcAft>
                      </a:pPr>
                      <a:r>
                        <a:rPr lang="en-US" sz="1800" dirty="0">
                          <a:effectLst/>
                        </a:rPr>
                        <a:t>3</a:t>
                      </a:r>
                      <a:endParaRPr lang="en-US" sz="1800" dirty="0">
                        <a:effectLst/>
                        <a:latin typeface="Times New Roman"/>
                        <a:ea typeface="Times New Roman"/>
                        <a:cs typeface="Times New Roman"/>
                      </a:endParaRPr>
                    </a:p>
                  </a:txBody>
                  <a:tcPr marL="68580" marR="68580" marT="0" marB="0" anchor="ctr">
                    <a:solidFill>
                      <a:schemeClr val="bg2"/>
                    </a:solidFill>
                  </a:tcPr>
                </a:tc>
              </a:tr>
              <a:tr h="457200">
                <a:tc>
                  <a:txBody>
                    <a:bodyPr/>
                    <a:lstStyle/>
                    <a:p>
                      <a:pPr marL="0" marR="0" algn="ctr" defTabSz="914400" rtl="0" eaLnBrk="1" latinLnBrk="0" hangingPunct="1">
                        <a:spcBef>
                          <a:spcPts val="0"/>
                        </a:spcBef>
                        <a:spcAft>
                          <a:spcPts val="0"/>
                        </a:spcAft>
                      </a:pPr>
                      <a:r>
                        <a:rPr lang="en-US" sz="2400" dirty="0" smtClean="0">
                          <a:solidFill>
                            <a:schemeClr val="tx1"/>
                          </a:solidFill>
                          <a:effectLst/>
                        </a:rPr>
                        <a:t>*/**</a:t>
                      </a:r>
                      <a:r>
                        <a:rPr lang="en-US" sz="2400" b="1" kern="1200" dirty="0" smtClean="0">
                          <a:solidFill>
                            <a:schemeClr val="bg1"/>
                          </a:solidFill>
                          <a:effectLst/>
                          <a:latin typeface="+mn-lt"/>
                          <a:ea typeface="+mn-ea"/>
                          <a:cs typeface="+mn-cs"/>
                        </a:rPr>
                        <a:t>Criterion 8</a:t>
                      </a:r>
                      <a:endParaRPr lang="en-US" sz="2400" b="1" kern="1200" dirty="0">
                        <a:solidFill>
                          <a:schemeClr val="bg1"/>
                        </a:solidFill>
                        <a:effectLst/>
                        <a:latin typeface="+mn-lt"/>
                        <a:ea typeface="+mn-ea"/>
                        <a:cs typeface="+mn-cs"/>
                      </a:endParaRPr>
                    </a:p>
                  </a:txBody>
                  <a:tcPr marL="68580" marR="68580" marT="0" marB="0" anchor="ctr">
                    <a:solidFill>
                      <a:schemeClr val="accent1"/>
                    </a:solidFill>
                  </a:tcPr>
                </a:tc>
                <a:tc>
                  <a:txBody>
                    <a:bodyPr/>
                    <a:lstStyle/>
                    <a:p>
                      <a:pPr marL="0" marR="0">
                        <a:spcBef>
                          <a:spcPts val="0"/>
                        </a:spcBef>
                        <a:spcAft>
                          <a:spcPts val="0"/>
                        </a:spcAft>
                      </a:pPr>
                      <a:r>
                        <a:rPr lang="en-US" sz="1800" dirty="0">
                          <a:effectLst/>
                        </a:rPr>
                        <a:t>2</a:t>
                      </a:r>
                      <a:endParaRPr lang="en-US" sz="1800" dirty="0">
                        <a:effectLst/>
                        <a:latin typeface="Times New Roman"/>
                        <a:ea typeface="Times New Roman"/>
                        <a:cs typeface="Times New Roman"/>
                      </a:endParaRPr>
                    </a:p>
                  </a:txBody>
                  <a:tcPr marL="68580" marR="68580" marT="0" marB="0" anchor="ctr">
                    <a:solidFill>
                      <a:schemeClr val="bg2"/>
                    </a:solidFill>
                  </a:tcPr>
                </a:tc>
              </a:tr>
              <a:tr h="386608">
                <a:tc>
                  <a:txBody>
                    <a:bodyPr/>
                    <a:lstStyle/>
                    <a:p>
                      <a:pPr marL="0" marR="0">
                        <a:spcBef>
                          <a:spcPts val="0"/>
                        </a:spcBef>
                        <a:spcAft>
                          <a:spcPts val="0"/>
                        </a:spcAft>
                      </a:pPr>
                      <a:r>
                        <a:rPr lang="en-US" sz="1800" dirty="0">
                          <a:effectLst/>
                        </a:rPr>
                        <a:t>Total Summative Score</a:t>
                      </a:r>
                      <a:endParaRPr lang="en-US" sz="1800" dirty="0">
                        <a:effectLst/>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en-US" sz="1800" dirty="0">
                          <a:solidFill>
                            <a:schemeClr val="bg1"/>
                          </a:solidFill>
                          <a:effectLst/>
                        </a:rPr>
                        <a:t>22</a:t>
                      </a:r>
                      <a:endParaRPr lang="en-US" sz="1800" dirty="0">
                        <a:solidFill>
                          <a:schemeClr val="bg1"/>
                        </a:solidFill>
                        <a:effectLst/>
                        <a:latin typeface="Times New Roman"/>
                        <a:ea typeface="Times New Roman"/>
                        <a:cs typeface="Times New Roman"/>
                      </a:endParaRPr>
                    </a:p>
                  </a:txBody>
                  <a:tcPr marL="68580" marR="68580" marT="0" marB="0" anchor="ctr">
                    <a:solidFill>
                      <a:srgbClr val="19646B"/>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51378228"/>
              </p:ext>
            </p:extLst>
          </p:nvPr>
        </p:nvGraphicFramePr>
        <p:xfrm>
          <a:off x="457200" y="5058311"/>
          <a:ext cx="8305800" cy="1463040"/>
        </p:xfrm>
        <a:graphic>
          <a:graphicData uri="http://schemas.openxmlformats.org/drawingml/2006/table">
            <a:tbl>
              <a:tblPr firstRow="1" firstCol="1" bandRow="1">
                <a:tableStyleId>{B301B821-A1FF-4177-AEE7-76D212191A09}</a:tableStyleId>
              </a:tblPr>
              <a:tblGrid>
                <a:gridCol w="2256909"/>
                <a:gridCol w="2016297"/>
                <a:gridCol w="2016297"/>
                <a:gridCol w="2016297"/>
              </a:tblGrid>
              <a:tr h="243840">
                <a:tc gridSpan="4">
                  <a:txBody>
                    <a:bodyPr/>
                    <a:lstStyle/>
                    <a:p>
                      <a:pPr marL="0" marR="0" algn="l">
                        <a:spcBef>
                          <a:spcPts val="0"/>
                        </a:spcBef>
                        <a:spcAft>
                          <a:spcPts val="0"/>
                        </a:spcAft>
                      </a:pPr>
                      <a:r>
                        <a:rPr lang="en-US" sz="2400" dirty="0" smtClean="0">
                          <a:effectLst/>
                          <a:latin typeface="Times New Roman"/>
                          <a:ea typeface="Times New Roman"/>
                          <a:cs typeface="Times New Roman"/>
                        </a:rPr>
                        <a:t>OSPI Approved Summative</a:t>
                      </a:r>
                      <a:r>
                        <a:rPr lang="en-US" sz="2400" baseline="0" dirty="0" smtClean="0">
                          <a:effectLst/>
                          <a:latin typeface="Times New Roman"/>
                          <a:ea typeface="Times New Roman"/>
                          <a:cs typeface="Times New Roman"/>
                        </a:rPr>
                        <a:t> Scoring Band</a:t>
                      </a:r>
                      <a:endParaRPr lang="en-US" sz="2400" dirty="0">
                        <a:effectLst/>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2400" dirty="0">
                        <a:effectLst/>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2400" dirty="0">
                        <a:effectLst/>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2400" dirty="0">
                        <a:effectLst/>
                        <a:latin typeface="Times New Roman"/>
                        <a:ea typeface="Times New Roman"/>
                        <a:cs typeface="Times New Roman"/>
                      </a:endParaRPr>
                    </a:p>
                  </a:txBody>
                  <a:tcPr marL="68580" marR="68580" marT="0" marB="0"/>
                </a:tc>
              </a:tr>
              <a:tr h="243840">
                <a:tc>
                  <a:txBody>
                    <a:bodyPr/>
                    <a:lstStyle/>
                    <a:p>
                      <a:pPr marL="0" marR="0" algn="ctr">
                        <a:spcBef>
                          <a:spcPts val="0"/>
                        </a:spcBef>
                        <a:spcAft>
                          <a:spcPts val="0"/>
                        </a:spcAft>
                      </a:pPr>
                      <a:r>
                        <a:rPr lang="en-US" sz="2400" b="1" dirty="0">
                          <a:effectLst/>
                        </a:rPr>
                        <a:t>8-14</a:t>
                      </a:r>
                      <a:endParaRPr lang="en-US" sz="2400" b="1"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b="1" dirty="0">
                          <a:effectLst/>
                        </a:rPr>
                        <a:t>15-21</a:t>
                      </a:r>
                      <a:endParaRPr lang="en-US" sz="2400" b="1"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b="1" dirty="0">
                          <a:effectLst/>
                        </a:rPr>
                        <a:t>22-28</a:t>
                      </a:r>
                      <a:endParaRPr lang="en-US" sz="2400" b="1"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b="1" dirty="0">
                          <a:effectLst/>
                        </a:rPr>
                        <a:t>29-32</a:t>
                      </a:r>
                      <a:endParaRPr lang="en-US" sz="2400" b="1" dirty="0">
                        <a:effectLst/>
                        <a:latin typeface="Times New Roman"/>
                        <a:ea typeface="Times New Roman"/>
                        <a:cs typeface="Times New Roman"/>
                      </a:endParaRPr>
                    </a:p>
                  </a:txBody>
                  <a:tcPr marL="68580" marR="68580" marT="0" marB="0"/>
                </a:tc>
              </a:tr>
              <a:tr h="487680">
                <a:tc>
                  <a:txBody>
                    <a:bodyPr/>
                    <a:lstStyle/>
                    <a:p>
                      <a:pPr marL="0" marR="0" algn="ctr">
                        <a:spcBef>
                          <a:spcPts val="0"/>
                        </a:spcBef>
                        <a:spcAft>
                          <a:spcPts val="0"/>
                        </a:spcAft>
                      </a:pPr>
                      <a:r>
                        <a:rPr lang="en-US" sz="2400" dirty="0">
                          <a:effectLst/>
                        </a:rPr>
                        <a:t>1</a:t>
                      </a:r>
                    </a:p>
                    <a:p>
                      <a:pPr marL="0" marR="0" algn="ctr">
                        <a:spcBef>
                          <a:spcPts val="0"/>
                        </a:spcBef>
                        <a:spcAft>
                          <a:spcPts val="0"/>
                        </a:spcAft>
                      </a:pPr>
                      <a:r>
                        <a:rPr lang="en-US" sz="2400" dirty="0">
                          <a:effectLst/>
                        </a:rPr>
                        <a:t>Unsatisfactory</a:t>
                      </a:r>
                      <a:endParaRPr lang="en-US" sz="2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b="1" dirty="0">
                          <a:effectLst/>
                        </a:rPr>
                        <a:t>2</a:t>
                      </a:r>
                    </a:p>
                    <a:p>
                      <a:pPr marL="0" marR="0" algn="ctr">
                        <a:spcBef>
                          <a:spcPts val="0"/>
                        </a:spcBef>
                        <a:spcAft>
                          <a:spcPts val="0"/>
                        </a:spcAft>
                      </a:pPr>
                      <a:r>
                        <a:rPr lang="en-US" sz="2400" b="1" dirty="0">
                          <a:effectLst/>
                        </a:rPr>
                        <a:t>Basic</a:t>
                      </a:r>
                      <a:endParaRPr lang="en-US" sz="2400" b="1"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b="1" dirty="0">
                          <a:effectLst/>
                        </a:rPr>
                        <a:t>3</a:t>
                      </a:r>
                    </a:p>
                    <a:p>
                      <a:pPr marL="0" marR="0" algn="ctr">
                        <a:spcBef>
                          <a:spcPts val="0"/>
                        </a:spcBef>
                        <a:spcAft>
                          <a:spcPts val="0"/>
                        </a:spcAft>
                      </a:pPr>
                      <a:r>
                        <a:rPr lang="en-US" sz="2400" b="1" dirty="0">
                          <a:effectLst/>
                        </a:rPr>
                        <a:t>Proficient</a:t>
                      </a:r>
                      <a:endParaRPr lang="en-US" sz="2400" b="1"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b="1" dirty="0">
                          <a:effectLst/>
                        </a:rPr>
                        <a:t>4</a:t>
                      </a:r>
                    </a:p>
                    <a:p>
                      <a:pPr marL="0" marR="0" algn="ctr">
                        <a:spcBef>
                          <a:spcPts val="0"/>
                        </a:spcBef>
                        <a:spcAft>
                          <a:spcPts val="0"/>
                        </a:spcAft>
                      </a:pPr>
                      <a:r>
                        <a:rPr lang="en-US" sz="2400" b="1" dirty="0">
                          <a:effectLst/>
                        </a:rPr>
                        <a:t>Distinguished</a:t>
                      </a:r>
                      <a:endParaRPr lang="en-US" sz="2400" b="1" dirty="0">
                        <a:effectLst/>
                        <a:latin typeface="Times New Roman"/>
                        <a:ea typeface="Times New Roman"/>
                        <a:cs typeface="Times New Roman"/>
                      </a:endParaRPr>
                    </a:p>
                  </a:txBody>
                  <a:tcPr marL="68580" marR="68580" marT="0" marB="0"/>
                </a:tc>
              </a:tr>
            </a:tbl>
          </a:graphicData>
        </a:graphic>
      </p:graphicFrame>
      <p:sp>
        <p:nvSpPr>
          <p:cNvPr id="6" name="TextBox 3"/>
          <p:cNvSpPr txBox="1">
            <a:spLocks noChangeArrowheads="1"/>
          </p:cNvSpPr>
          <p:nvPr/>
        </p:nvSpPr>
        <p:spPr bwMode="auto">
          <a:xfrm>
            <a:off x="8534400" y="6367463"/>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C0208454-F4C1-4389-B1FA-97C4A09ED6F4}" type="slidenum">
              <a:rPr lang="en-US" sz="1400">
                <a:latin typeface="+mj-lt"/>
              </a:rPr>
              <a:pPr algn="r" eaLnBrk="1" hangingPunct="1"/>
              <a:t>49</a:t>
            </a:fld>
            <a:endParaRPr lang="en-US" sz="1400" dirty="0">
              <a:latin typeface="+mj-lt"/>
            </a:endParaRPr>
          </a:p>
        </p:txBody>
      </p:sp>
      <p:sp>
        <p:nvSpPr>
          <p:cNvPr id="7" name="Down Arrow 6"/>
          <p:cNvSpPr/>
          <p:nvPr/>
        </p:nvSpPr>
        <p:spPr>
          <a:xfrm rot="3305544">
            <a:off x="6451031" y="4635296"/>
            <a:ext cx="484632" cy="11186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88200" y="4264414"/>
            <a:ext cx="1143000" cy="7315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889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Teacher/Principal Evaluation Project</a:t>
            </a:r>
            <a:br>
              <a:rPr lang="en-US" dirty="0" smtClean="0">
                <a:solidFill>
                  <a:schemeClr val="accent6">
                    <a:lumMod val="50000"/>
                  </a:schemeClr>
                </a:solidFill>
              </a:rPr>
            </a:br>
            <a:r>
              <a:rPr lang="en-US" dirty="0" smtClean="0">
                <a:solidFill>
                  <a:schemeClr val="accent6">
                    <a:lumMod val="50000"/>
                  </a:schemeClr>
                </a:solidFill>
              </a:rPr>
              <a:t> </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lvl="1"/>
            <a:r>
              <a:rPr lang="en-US" dirty="0" smtClean="0"/>
              <a:t>Teacher and Principal Evaluation System Overview</a:t>
            </a:r>
          </a:p>
          <a:p>
            <a:pPr lvl="2"/>
            <a:r>
              <a:rPr lang="en-US" dirty="0" smtClean="0"/>
              <a:t>Instructional and Leadership Frameworks</a:t>
            </a:r>
          </a:p>
          <a:p>
            <a:pPr lvl="2"/>
            <a:r>
              <a:rPr lang="en-US" dirty="0" smtClean="0"/>
              <a:t>Definitions of comprehensive and focused evaluations</a:t>
            </a:r>
          </a:p>
          <a:p>
            <a:pPr lvl="2"/>
            <a:r>
              <a:rPr lang="en-US" dirty="0" smtClean="0"/>
              <a:t>Summative Methodology</a:t>
            </a:r>
          </a:p>
          <a:p>
            <a:pPr lvl="2"/>
            <a:r>
              <a:rPr lang="en-US" dirty="0" smtClean="0"/>
              <a:t>Criterion Scoring</a:t>
            </a:r>
          </a:p>
          <a:p>
            <a:pPr lvl="2"/>
            <a:r>
              <a:rPr lang="en-US" dirty="0" smtClean="0"/>
              <a:t>Student Growth within Teacher and Principal Evaluation</a:t>
            </a:r>
            <a:endParaRPr lang="en-US" dirty="0"/>
          </a:p>
          <a:p>
            <a:pPr lvl="1"/>
            <a:r>
              <a:rPr lang="en-US" dirty="0" smtClean="0"/>
              <a:t>Support and Resources</a:t>
            </a:r>
          </a:p>
          <a:p>
            <a:pPr lvl="2"/>
            <a:r>
              <a:rPr lang="en-US" dirty="0" smtClean="0"/>
              <a:t>Rater Agreement Definition/Principal Training</a:t>
            </a:r>
          </a:p>
          <a:p>
            <a:pPr lvl="2"/>
            <a:r>
              <a:rPr lang="en-US" dirty="0" err="1" smtClean="0"/>
              <a:t>eVAL</a:t>
            </a:r>
            <a:r>
              <a:rPr lang="en-US" dirty="0" smtClean="0"/>
              <a:t> </a:t>
            </a:r>
            <a:r>
              <a:rPr lang="en-US" dirty="0"/>
              <a:t>Management System </a:t>
            </a:r>
          </a:p>
          <a:p>
            <a:pPr marL="914400" lvl="2" indent="0">
              <a:buNone/>
            </a:pPr>
            <a:endParaRPr lang="en-US" dirty="0" smtClean="0"/>
          </a:p>
        </p:txBody>
      </p:sp>
    </p:spTree>
    <p:extLst>
      <p:ext uri="{BB962C8B-B14F-4D97-AF65-F5344CB8AC3E}">
        <p14:creationId xmlns:p14="http://schemas.microsoft.com/office/powerpoint/2010/main" val="40049173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solidFill>
                  <a:schemeClr val="accent6">
                    <a:lumMod val="50000"/>
                  </a:schemeClr>
                </a:solidFill>
              </a:rPr>
              <a:t>Student Growth Rubric and Rating</a:t>
            </a:r>
            <a:br>
              <a:rPr lang="en-US" dirty="0" smtClean="0">
                <a:solidFill>
                  <a:schemeClr val="accent6">
                    <a:lumMod val="50000"/>
                  </a:schemeClr>
                </a:solidFill>
              </a:rPr>
            </a:br>
            <a:r>
              <a:rPr lang="en-US" sz="3100" dirty="0" smtClean="0">
                <a:solidFill>
                  <a:schemeClr val="accent6">
                    <a:lumMod val="50000"/>
                  </a:schemeClr>
                </a:solidFill>
              </a:rPr>
              <a:t>(Teacher)</a:t>
            </a:r>
            <a:endParaRPr lang="en-US" sz="3100" dirty="0">
              <a:solidFill>
                <a:schemeClr val="accent6">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6719295"/>
              </p:ext>
            </p:extLst>
          </p:nvPr>
        </p:nvGraphicFramePr>
        <p:xfrm>
          <a:off x="761999" y="1163080"/>
          <a:ext cx="7315201" cy="2005176"/>
        </p:xfrm>
        <a:graphic>
          <a:graphicData uri="http://schemas.openxmlformats.org/drawingml/2006/table">
            <a:tbl>
              <a:tblPr firstRow="1" firstCol="1" bandRow="1">
                <a:tableStyleId>{B301B821-A1FF-4177-AEE7-76D212191A09}</a:tableStyleId>
              </a:tblPr>
              <a:tblGrid>
                <a:gridCol w="1981296"/>
                <a:gridCol w="1981296"/>
                <a:gridCol w="1949621"/>
                <a:gridCol w="1402988"/>
              </a:tblGrid>
              <a:tr h="381000">
                <a:tc>
                  <a:txBody>
                    <a:bodyPr/>
                    <a:lstStyle/>
                    <a:p>
                      <a:pPr marL="0" marR="0" algn="l">
                        <a:spcBef>
                          <a:spcPts val="0"/>
                        </a:spcBef>
                        <a:spcAft>
                          <a:spcPts val="0"/>
                        </a:spcAft>
                        <a:tabLst>
                          <a:tab pos="707390" algn="l"/>
                        </a:tabLst>
                      </a:pPr>
                      <a:r>
                        <a:rPr lang="en-US" sz="1600" dirty="0">
                          <a:effectLst/>
                        </a:rPr>
                        <a:t>Student Growth</a:t>
                      </a:r>
                      <a:endParaRPr lang="en-US" sz="18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dirty="0">
                          <a:effectLst/>
                        </a:rPr>
                        <a:t>Goal-Setting Score Based on Rubric</a:t>
                      </a:r>
                      <a:endParaRPr lang="en-US" sz="18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a:effectLst/>
                        </a:rPr>
                        <a:t>Student Growth* Score Based on Rubric</a:t>
                      </a:r>
                      <a:endParaRPr lang="en-US" sz="180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a:effectLst/>
                        </a:rPr>
                        <a:t>Overall Student Growth Criterion Score</a:t>
                      </a:r>
                      <a:endParaRPr lang="en-US" sz="1800">
                        <a:effectLst/>
                        <a:latin typeface="Times New Roman"/>
                        <a:ea typeface="Times New Roman"/>
                        <a:cs typeface="Times New Roman"/>
                      </a:endParaRPr>
                    </a:p>
                  </a:txBody>
                  <a:tcPr marL="43059" marR="43059" marT="0" marB="0"/>
                </a:tc>
              </a:tr>
              <a:tr h="246008">
                <a:tc>
                  <a:txBody>
                    <a:bodyPr/>
                    <a:lstStyle/>
                    <a:p>
                      <a:pPr marL="0" marR="0" algn="l">
                        <a:spcBef>
                          <a:spcPts val="0"/>
                        </a:spcBef>
                        <a:spcAft>
                          <a:spcPts val="0"/>
                        </a:spcAft>
                        <a:tabLst>
                          <a:tab pos="707390" algn="l"/>
                        </a:tabLst>
                      </a:pPr>
                      <a:r>
                        <a:rPr lang="en-US" sz="1600" dirty="0">
                          <a:effectLst/>
                        </a:rPr>
                        <a:t>Criterion 3</a:t>
                      </a:r>
                      <a:endParaRPr lang="en-US" sz="18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dirty="0">
                          <a:effectLst/>
                        </a:rPr>
                        <a:t>3</a:t>
                      </a:r>
                      <a:endParaRPr lang="en-US" sz="18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a:effectLst/>
                        </a:rPr>
                        <a:t>2**</a:t>
                      </a:r>
                      <a:endParaRPr lang="en-US" sz="180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a:effectLst/>
                        </a:rPr>
                        <a:t>5</a:t>
                      </a:r>
                      <a:endParaRPr lang="en-US" sz="1800">
                        <a:effectLst/>
                        <a:latin typeface="Times New Roman"/>
                        <a:ea typeface="Times New Roman"/>
                        <a:cs typeface="Times New Roman"/>
                      </a:endParaRPr>
                    </a:p>
                  </a:txBody>
                  <a:tcPr marL="43059" marR="43059" marT="0" marB="0"/>
                </a:tc>
              </a:tr>
              <a:tr h="317872">
                <a:tc>
                  <a:txBody>
                    <a:bodyPr/>
                    <a:lstStyle/>
                    <a:p>
                      <a:pPr marL="0" marR="0" algn="l">
                        <a:spcBef>
                          <a:spcPts val="0"/>
                        </a:spcBef>
                        <a:spcAft>
                          <a:spcPts val="0"/>
                        </a:spcAft>
                        <a:tabLst>
                          <a:tab pos="707390" algn="l"/>
                        </a:tabLst>
                      </a:pPr>
                      <a:r>
                        <a:rPr lang="en-US" sz="1600">
                          <a:effectLst/>
                        </a:rPr>
                        <a:t>Criterion 6</a:t>
                      </a:r>
                      <a:endParaRPr lang="en-US" sz="180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dirty="0">
                          <a:effectLst/>
                        </a:rPr>
                        <a:t>2</a:t>
                      </a:r>
                      <a:endParaRPr lang="en-US" sz="18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dirty="0">
                          <a:effectLst/>
                        </a:rPr>
                        <a:t>2**</a:t>
                      </a:r>
                      <a:endParaRPr lang="en-US" sz="18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a:effectLst/>
                        </a:rPr>
                        <a:t>4</a:t>
                      </a:r>
                      <a:endParaRPr lang="en-US" sz="1800">
                        <a:effectLst/>
                        <a:latin typeface="Times New Roman"/>
                        <a:ea typeface="Times New Roman"/>
                        <a:cs typeface="Times New Roman"/>
                      </a:endParaRPr>
                    </a:p>
                  </a:txBody>
                  <a:tcPr marL="43059" marR="43059" marT="0" marB="0"/>
                </a:tc>
              </a:tr>
              <a:tr h="246008">
                <a:tc>
                  <a:txBody>
                    <a:bodyPr/>
                    <a:lstStyle/>
                    <a:p>
                      <a:pPr marL="0" marR="0" algn="l">
                        <a:spcBef>
                          <a:spcPts val="0"/>
                        </a:spcBef>
                        <a:spcAft>
                          <a:spcPts val="0"/>
                        </a:spcAft>
                        <a:tabLst>
                          <a:tab pos="707390" algn="l"/>
                        </a:tabLst>
                      </a:pPr>
                      <a:r>
                        <a:rPr lang="en-US" sz="1600" dirty="0">
                          <a:effectLst/>
                        </a:rPr>
                        <a:t>Criterion 8</a:t>
                      </a:r>
                      <a:endParaRPr lang="en-US" sz="18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dirty="0" smtClean="0">
                          <a:effectLst/>
                          <a:latin typeface="+mn-lt"/>
                          <a:ea typeface="+mn-ea"/>
                          <a:cs typeface="+mn-cs"/>
                        </a:rPr>
                        <a:t>2</a:t>
                      </a:r>
                      <a:endParaRPr lang="en-US" sz="18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800" dirty="0" smtClean="0">
                          <a:effectLst/>
                          <a:latin typeface="Times New Roman"/>
                          <a:ea typeface="Times New Roman"/>
                          <a:cs typeface="Times New Roman"/>
                        </a:rPr>
                        <a:t>N/A</a:t>
                      </a:r>
                      <a:endParaRPr lang="en-US" sz="18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1600" dirty="0">
                          <a:effectLst/>
                        </a:rPr>
                        <a:t>2</a:t>
                      </a:r>
                      <a:endParaRPr lang="en-US" sz="1800" dirty="0">
                        <a:effectLst/>
                        <a:latin typeface="Times New Roman"/>
                        <a:ea typeface="Times New Roman"/>
                        <a:cs typeface="Times New Roman"/>
                      </a:endParaRPr>
                    </a:p>
                  </a:txBody>
                  <a:tcPr marL="43059" marR="43059" marT="0" marB="0"/>
                </a:tc>
              </a:tr>
              <a:tr h="435456">
                <a:tc>
                  <a:txBody>
                    <a:bodyPr/>
                    <a:lstStyle/>
                    <a:p>
                      <a:pPr marL="0" marR="0" algn="l">
                        <a:spcBef>
                          <a:spcPts val="0"/>
                        </a:spcBef>
                        <a:spcAft>
                          <a:spcPts val="0"/>
                        </a:spcAft>
                        <a:tabLst>
                          <a:tab pos="707390" algn="l"/>
                        </a:tabLst>
                      </a:pPr>
                      <a:r>
                        <a:rPr lang="en-US" sz="1600" b="1" dirty="0">
                          <a:solidFill>
                            <a:schemeClr val="tx1"/>
                          </a:solidFill>
                          <a:effectLst/>
                        </a:rPr>
                        <a:t>Student Growth Score</a:t>
                      </a:r>
                      <a:endParaRPr lang="en-US" sz="1800" b="1" dirty="0">
                        <a:solidFill>
                          <a:schemeClr val="tx1"/>
                        </a:solidFill>
                        <a:effectLst/>
                        <a:latin typeface="Times New Roman"/>
                        <a:ea typeface="Times New Roman"/>
                        <a:cs typeface="Times New Roman"/>
                      </a:endParaRPr>
                    </a:p>
                  </a:txBody>
                  <a:tcPr marL="43059" marR="43059" marT="0" marB="0">
                    <a:solidFill>
                      <a:schemeClr val="accent6">
                        <a:lumMod val="50000"/>
                      </a:schemeClr>
                    </a:solidFill>
                  </a:tcPr>
                </a:tc>
                <a:tc>
                  <a:txBody>
                    <a:bodyPr/>
                    <a:lstStyle/>
                    <a:p>
                      <a:pPr marL="0" marR="0" algn="l">
                        <a:spcBef>
                          <a:spcPts val="0"/>
                        </a:spcBef>
                        <a:spcAft>
                          <a:spcPts val="0"/>
                        </a:spcAft>
                        <a:tabLst>
                          <a:tab pos="707390" algn="l"/>
                        </a:tabLst>
                      </a:pPr>
                      <a:r>
                        <a:rPr lang="en-US" sz="1600" b="1" dirty="0">
                          <a:solidFill>
                            <a:schemeClr val="tx1"/>
                          </a:solidFill>
                          <a:effectLst/>
                          <a:latin typeface="+mn-lt"/>
                          <a:ea typeface="+mn-ea"/>
                          <a:cs typeface="+mn-cs"/>
                        </a:rPr>
                        <a:t>7</a:t>
                      </a:r>
                      <a:endParaRPr lang="en-US" sz="1800" b="1" dirty="0">
                        <a:solidFill>
                          <a:schemeClr val="tx1"/>
                        </a:solidFill>
                        <a:effectLst/>
                        <a:latin typeface="Times New Roman"/>
                        <a:ea typeface="Times New Roman"/>
                        <a:cs typeface="Times New Roman"/>
                      </a:endParaRPr>
                    </a:p>
                  </a:txBody>
                  <a:tcPr marL="43059" marR="43059" marT="0" marB="0">
                    <a:solidFill>
                      <a:schemeClr val="accent6">
                        <a:lumMod val="50000"/>
                      </a:schemeClr>
                    </a:solidFill>
                  </a:tcPr>
                </a:tc>
                <a:tc>
                  <a:txBody>
                    <a:bodyPr/>
                    <a:lstStyle/>
                    <a:p>
                      <a:pPr marL="0" marR="0" algn="l">
                        <a:spcBef>
                          <a:spcPts val="0"/>
                        </a:spcBef>
                        <a:spcAft>
                          <a:spcPts val="0"/>
                        </a:spcAft>
                        <a:tabLst>
                          <a:tab pos="707390" algn="l"/>
                        </a:tabLst>
                      </a:pPr>
                      <a:r>
                        <a:rPr lang="en-US" sz="1600" b="1" dirty="0">
                          <a:solidFill>
                            <a:schemeClr val="tx1"/>
                          </a:solidFill>
                          <a:effectLst/>
                          <a:latin typeface="+mn-lt"/>
                          <a:ea typeface="+mn-ea"/>
                          <a:cs typeface="+mn-cs"/>
                        </a:rPr>
                        <a:t>4</a:t>
                      </a:r>
                      <a:endParaRPr lang="en-US" sz="1800" b="1" dirty="0">
                        <a:solidFill>
                          <a:schemeClr val="tx1"/>
                        </a:solidFill>
                        <a:effectLst/>
                        <a:latin typeface="Times New Roman"/>
                        <a:ea typeface="Times New Roman"/>
                        <a:cs typeface="Times New Roman"/>
                      </a:endParaRPr>
                    </a:p>
                  </a:txBody>
                  <a:tcPr marL="43059" marR="43059" marT="0" marB="0">
                    <a:solidFill>
                      <a:schemeClr val="accent6">
                        <a:lumMod val="50000"/>
                      </a:schemeClr>
                    </a:solidFill>
                  </a:tcPr>
                </a:tc>
                <a:tc>
                  <a:txBody>
                    <a:bodyPr/>
                    <a:lstStyle/>
                    <a:p>
                      <a:pPr marL="0" marR="0" algn="l">
                        <a:spcBef>
                          <a:spcPts val="0"/>
                        </a:spcBef>
                        <a:spcAft>
                          <a:spcPts val="0"/>
                        </a:spcAft>
                        <a:tabLst>
                          <a:tab pos="707390" algn="l"/>
                        </a:tabLst>
                      </a:pPr>
                      <a:r>
                        <a:rPr lang="en-US" sz="1600" b="1" dirty="0">
                          <a:solidFill>
                            <a:schemeClr val="tx1"/>
                          </a:solidFill>
                          <a:effectLst/>
                        </a:rPr>
                        <a:t>11</a:t>
                      </a:r>
                      <a:endParaRPr lang="en-US" sz="1800" b="1" dirty="0">
                        <a:solidFill>
                          <a:schemeClr val="tx1"/>
                        </a:solidFill>
                        <a:effectLst/>
                        <a:latin typeface="Times New Roman"/>
                        <a:ea typeface="Times New Roman"/>
                        <a:cs typeface="Times New Roman"/>
                      </a:endParaRPr>
                    </a:p>
                  </a:txBody>
                  <a:tcPr marL="43059" marR="43059" marT="0" marB="0">
                    <a:solidFill>
                      <a:schemeClr val="accent6">
                        <a:lumMod val="50000"/>
                      </a:schemeClr>
                    </a:solidFill>
                  </a:tcPr>
                </a:tc>
              </a:tr>
            </a:tbl>
          </a:graphicData>
        </a:graphic>
      </p:graphicFrame>
      <p:sp>
        <p:nvSpPr>
          <p:cNvPr id="5" name="Rectangle 4"/>
          <p:cNvSpPr/>
          <p:nvPr/>
        </p:nvSpPr>
        <p:spPr>
          <a:xfrm>
            <a:off x="698500" y="4643915"/>
            <a:ext cx="7467600" cy="2031325"/>
          </a:xfrm>
          <a:prstGeom prst="rect">
            <a:avLst/>
          </a:prstGeom>
        </p:spPr>
        <p:txBody>
          <a:bodyPr wrap="square">
            <a:spAutoFit/>
          </a:bodyPr>
          <a:lstStyle/>
          <a:p>
            <a:r>
              <a:rPr lang="en-US" dirty="0"/>
              <a:t>*Must include a minimum of two student growth measures (i.e., state-, district-, school-, and classroom-based measures</a:t>
            </a:r>
            <a:r>
              <a:rPr lang="en-US" dirty="0" smtClean="0"/>
              <a:t>).</a:t>
            </a:r>
          </a:p>
          <a:p>
            <a:r>
              <a:rPr lang="en-US" b="1" dirty="0" smtClean="0"/>
              <a:t>** </a:t>
            </a:r>
            <a:r>
              <a:rPr lang="en-US" b="1" dirty="0"/>
              <a:t>A student growth score of “1” in any of the student growth rubrics will result in a Low growth rating</a:t>
            </a:r>
            <a:r>
              <a:rPr lang="en-US" b="1" dirty="0" smtClean="0"/>
              <a:t>.</a:t>
            </a:r>
          </a:p>
          <a:p>
            <a:pPr lvl="1"/>
            <a:r>
              <a:rPr lang="en-US" dirty="0" smtClean="0"/>
              <a:t>Evaluators </a:t>
            </a:r>
            <a:r>
              <a:rPr lang="en-US" dirty="0"/>
              <a:t>place teachers into summative rating categories based on score bands. </a:t>
            </a:r>
            <a:r>
              <a:rPr lang="en-US" b="1" dirty="0"/>
              <a:t>As illustrated below, this teacher would receive a low student growth rating</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1502967"/>
              </p:ext>
            </p:extLst>
          </p:nvPr>
        </p:nvGraphicFramePr>
        <p:xfrm>
          <a:off x="469900" y="3429000"/>
          <a:ext cx="7924800" cy="1036320"/>
        </p:xfrm>
        <a:graphic>
          <a:graphicData uri="http://schemas.openxmlformats.org/drawingml/2006/table">
            <a:tbl>
              <a:tblPr firstRow="1" firstCol="1" bandRow="1">
                <a:tableStyleId>{B301B821-A1FF-4177-AEE7-76D212191A09}</a:tableStyleId>
              </a:tblPr>
              <a:tblGrid>
                <a:gridCol w="2886697"/>
                <a:gridCol w="2587134"/>
                <a:gridCol w="2450969"/>
              </a:tblGrid>
              <a:tr h="76200">
                <a:tc gridSpan="3">
                  <a:txBody>
                    <a:bodyPr/>
                    <a:lstStyle/>
                    <a:p>
                      <a:pPr marL="0" marR="0" algn="ctr">
                        <a:spcBef>
                          <a:spcPts val="0"/>
                        </a:spcBef>
                        <a:spcAft>
                          <a:spcPts val="0"/>
                        </a:spcAft>
                      </a:pPr>
                      <a:r>
                        <a:rPr lang="en-US" sz="2000" dirty="0" smtClean="0">
                          <a:effectLst/>
                          <a:latin typeface="Times New Roman"/>
                          <a:ea typeface="Times New Roman"/>
                          <a:cs typeface="Times New Roman"/>
                        </a:rPr>
                        <a:t>OSPI Approved</a:t>
                      </a:r>
                      <a:r>
                        <a:rPr lang="en-US" sz="2000" baseline="0" dirty="0" smtClean="0">
                          <a:effectLst/>
                          <a:latin typeface="Times New Roman"/>
                          <a:ea typeface="Times New Roman"/>
                          <a:cs typeface="Times New Roman"/>
                        </a:rPr>
                        <a:t> Student Growth Impact Rating Scoring Band</a:t>
                      </a:r>
                      <a:endParaRPr lang="en-US" sz="2000" dirty="0">
                        <a:effectLst/>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2400" dirty="0">
                        <a:effectLst/>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2400" dirty="0">
                        <a:effectLst/>
                        <a:latin typeface="Times New Roman"/>
                        <a:ea typeface="Times New Roman"/>
                        <a:cs typeface="Times New Roman"/>
                      </a:endParaRPr>
                    </a:p>
                  </a:txBody>
                  <a:tcPr marL="68580" marR="68580" marT="0" marB="0"/>
                </a:tc>
              </a:tr>
              <a:tr h="0">
                <a:tc>
                  <a:txBody>
                    <a:bodyPr/>
                    <a:lstStyle/>
                    <a:p>
                      <a:pPr marL="0" marR="0" algn="ctr">
                        <a:spcBef>
                          <a:spcPts val="0"/>
                        </a:spcBef>
                        <a:spcAft>
                          <a:spcPts val="0"/>
                        </a:spcAft>
                      </a:pPr>
                      <a:r>
                        <a:rPr lang="en-US" sz="2400" dirty="0">
                          <a:effectLst/>
                        </a:rPr>
                        <a:t>5-12</a:t>
                      </a:r>
                      <a:endParaRPr lang="en-US" sz="2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dirty="0">
                          <a:effectLst/>
                        </a:rPr>
                        <a:t>13-17</a:t>
                      </a:r>
                      <a:endParaRPr lang="en-US" sz="2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dirty="0">
                          <a:effectLst/>
                        </a:rPr>
                        <a:t>18-20</a:t>
                      </a:r>
                      <a:endParaRPr lang="en-US" sz="2400" dirty="0">
                        <a:effectLst/>
                        <a:latin typeface="Times New Roman"/>
                        <a:ea typeface="Times New Roman"/>
                        <a:cs typeface="Times New Roman"/>
                      </a:endParaRPr>
                    </a:p>
                  </a:txBody>
                  <a:tcPr marL="68580" marR="68580" marT="0" marB="0"/>
                </a:tc>
              </a:tr>
              <a:tr h="0">
                <a:tc>
                  <a:txBody>
                    <a:bodyPr/>
                    <a:lstStyle/>
                    <a:p>
                      <a:pPr marL="0" marR="0" algn="ctr">
                        <a:spcBef>
                          <a:spcPts val="0"/>
                        </a:spcBef>
                        <a:spcAft>
                          <a:spcPts val="0"/>
                        </a:spcAft>
                      </a:pPr>
                      <a:r>
                        <a:rPr lang="en-US" sz="2400">
                          <a:effectLst/>
                        </a:rPr>
                        <a:t>Low</a:t>
                      </a:r>
                      <a:endParaRPr lang="en-US" sz="2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b="1" dirty="0">
                          <a:effectLst/>
                        </a:rPr>
                        <a:t>Average</a:t>
                      </a:r>
                      <a:endParaRPr lang="en-US" sz="2400" b="1"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b="1" dirty="0">
                          <a:effectLst/>
                        </a:rPr>
                        <a:t>High</a:t>
                      </a:r>
                      <a:endParaRPr lang="en-US" sz="2400" b="1" dirty="0">
                        <a:effectLst/>
                        <a:latin typeface="Times New Roman"/>
                        <a:ea typeface="Times New Roman"/>
                        <a:cs typeface="Times New Roman"/>
                      </a:endParaRPr>
                    </a:p>
                  </a:txBody>
                  <a:tcPr marL="68580" marR="68580" marT="0" marB="0"/>
                </a:tc>
              </a:tr>
            </a:tbl>
          </a:graphicData>
        </a:graphic>
      </p:graphicFrame>
      <p:sp>
        <p:nvSpPr>
          <p:cNvPr id="7" name="TextBox 3"/>
          <p:cNvSpPr txBox="1">
            <a:spLocks noChangeArrowheads="1"/>
          </p:cNvSpPr>
          <p:nvPr/>
        </p:nvSpPr>
        <p:spPr bwMode="auto">
          <a:xfrm>
            <a:off x="8534400" y="6367463"/>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C0208454-F4C1-4389-B1FA-97C4A09ED6F4}" type="slidenum">
              <a:rPr lang="en-US" sz="1400">
                <a:latin typeface="+mj-lt"/>
              </a:rPr>
              <a:pPr algn="r" eaLnBrk="1" hangingPunct="1"/>
              <a:t>50</a:t>
            </a:fld>
            <a:endParaRPr lang="en-US" sz="1400" dirty="0">
              <a:latin typeface="+mj-lt"/>
            </a:endParaRPr>
          </a:p>
        </p:txBody>
      </p:sp>
      <p:sp>
        <p:nvSpPr>
          <p:cNvPr id="8" name="Oval 7"/>
          <p:cNvSpPr/>
          <p:nvPr/>
        </p:nvSpPr>
        <p:spPr>
          <a:xfrm>
            <a:off x="6477000" y="2705100"/>
            <a:ext cx="762000" cy="3429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4585741">
            <a:off x="2602264" y="3404261"/>
            <a:ext cx="484632" cy="11890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18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solidFill>
                  <a:schemeClr val="tx1"/>
                </a:solidFill>
              </a:rPr>
              <a:t>Student Growth Rubric and Rating</a:t>
            </a:r>
            <a:br>
              <a:rPr lang="en-US" dirty="0" smtClean="0">
                <a:solidFill>
                  <a:schemeClr val="tx1"/>
                </a:solidFill>
              </a:rPr>
            </a:br>
            <a:r>
              <a:rPr lang="en-US" sz="3100" dirty="0" smtClean="0">
                <a:solidFill>
                  <a:schemeClr val="tx1"/>
                </a:solidFill>
              </a:rPr>
              <a:t>(Principal)</a:t>
            </a:r>
            <a:endParaRPr lang="en-US" sz="31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7448679"/>
              </p:ext>
            </p:extLst>
          </p:nvPr>
        </p:nvGraphicFramePr>
        <p:xfrm>
          <a:off x="1143000" y="1138984"/>
          <a:ext cx="6857999" cy="2294031"/>
        </p:xfrm>
        <a:graphic>
          <a:graphicData uri="http://schemas.openxmlformats.org/drawingml/2006/table">
            <a:tbl>
              <a:tblPr firstRow="1" firstCol="1" bandRow="1">
                <a:tableStyleId>{B301B821-A1FF-4177-AEE7-76D212191A09}</a:tableStyleId>
              </a:tblPr>
              <a:tblGrid>
                <a:gridCol w="3456630"/>
                <a:gridCol w="3401369"/>
              </a:tblGrid>
              <a:tr h="651283">
                <a:tc>
                  <a:txBody>
                    <a:bodyPr/>
                    <a:lstStyle/>
                    <a:p>
                      <a:pPr marL="0" marR="0" algn="l">
                        <a:spcBef>
                          <a:spcPts val="0"/>
                        </a:spcBef>
                        <a:spcAft>
                          <a:spcPts val="0"/>
                        </a:spcAft>
                        <a:tabLst>
                          <a:tab pos="707390" algn="l"/>
                        </a:tabLst>
                      </a:pPr>
                      <a:r>
                        <a:rPr lang="en-US" sz="2400" dirty="0">
                          <a:effectLst/>
                        </a:rPr>
                        <a:t>Student Growth</a:t>
                      </a:r>
                      <a:endParaRPr lang="en-US" sz="24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2400" dirty="0">
                          <a:effectLst/>
                        </a:rPr>
                        <a:t>Student Growth* Score Based on Rubric</a:t>
                      </a:r>
                      <a:endParaRPr lang="en-US" sz="2400" dirty="0">
                        <a:effectLst/>
                        <a:latin typeface="Times New Roman"/>
                        <a:ea typeface="Times New Roman"/>
                        <a:cs typeface="Times New Roman"/>
                      </a:endParaRPr>
                    </a:p>
                  </a:txBody>
                  <a:tcPr marL="43059" marR="43059" marT="0" marB="0"/>
                </a:tc>
              </a:tr>
              <a:tr h="262829">
                <a:tc>
                  <a:txBody>
                    <a:bodyPr/>
                    <a:lstStyle/>
                    <a:p>
                      <a:pPr marL="0" marR="0" algn="l">
                        <a:spcBef>
                          <a:spcPts val="0"/>
                        </a:spcBef>
                        <a:spcAft>
                          <a:spcPts val="0"/>
                        </a:spcAft>
                        <a:tabLst>
                          <a:tab pos="707390" algn="l"/>
                        </a:tabLst>
                      </a:pPr>
                      <a:r>
                        <a:rPr lang="en-US" sz="2400" dirty="0">
                          <a:effectLst/>
                        </a:rPr>
                        <a:t>Criterion </a:t>
                      </a:r>
                      <a:r>
                        <a:rPr lang="en-US" sz="2400" baseline="0" dirty="0" smtClean="0">
                          <a:effectLst/>
                        </a:rPr>
                        <a:t> 3.4</a:t>
                      </a:r>
                      <a:endParaRPr lang="en-US" sz="24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2400" dirty="0">
                          <a:effectLst/>
                        </a:rPr>
                        <a:t>2**</a:t>
                      </a:r>
                      <a:endParaRPr lang="en-US" sz="2400" dirty="0">
                        <a:effectLst/>
                        <a:latin typeface="Times New Roman"/>
                        <a:ea typeface="Times New Roman"/>
                        <a:cs typeface="Times New Roman"/>
                      </a:endParaRPr>
                    </a:p>
                  </a:txBody>
                  <a:tcPr marL="43059" marR="43059" marT="0" marB="0"/>
                </a:tc>
              </a:tr>
              <a:tr h="262829">
                <a:tc>
                  <a:txBody>
                    <a:bodyPr/>
                    <a:lstStyle/>
                    <a:p>
                      <a:pPr marL="0" marR="0" algn="l">
                        <a:spcBef>
                          <a:spcPts val="0"/>
                        </a:spcBef>
                        <a:spcAft>
                          <a:spcPts val="0"/>
                        </a:spcAft>
                        <a:tabLst>
                          <a:tab pos="707390" algn="l"/>
                        </a:tabLst>
                      </a:pPr>
                      <a:r>
                        <a:rPr lang="en-US" sz="2400" dirty="0" smtClean="0">
                          <a:effectLst/>
                        </a:rPr>
                        <a:t>Criterion  5.2</a:t>
                      </a:r>
                      <a:endParaRPr lang="en-US" sz="24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2400" dirty="0">
                          <a:effectLst/>
                        </a:rPr>
                        <a:t>2**</a:t>
                      </a:r>
                      <a:endParaRPr lang="en-US" sz="2400" dirty="0">
                        <a:effectLst/>
                        <a:latin typeface="Times New Roman"/>
                        <a:ea typeface="Times New Roman"/>
                        <a:cs typeface="Times New Roman"/>
                      </a:endParaRPr>
                    </a:p>
                  </a:txBody>
                  <a:tcPr marL="43059" marR="43059" marT="0" marB="0"/>
                </a:tc>
              </a:tr>
              <a:tr h="262829">
                <a:tc>
                  <a:txBody>
                    <a:bodyPr/>
                    <a:lstStyle/>
                    <a:p>
                      <a:pPr marL="0" marR="0" algn="l">
                        <a:spcBef>
                          <a:spcPts val="0"/>
                        </a:spcBef>
                        <a:spcAft>
                          <a:spcPts val="0"/>
                        </a:spcAft>
                        <a:tabLst>
                          <a:tab pos="707390" algn="l"/>
                        </a:tabLst>
                      </a:pPr>
                      <a:r>
                        <a:rPr lang="en-US" sz="2400" dirty="0" smtClean="0">
                          <a:effectLst/>
                        </a:rPr>
                        <a:t>Criterion  8.3</a:t>
                      </a:r>
                      <a:endParaRPr lang="en-US" sz="2400" dirty="0">
                        <a:effectLst/>
                        <a:latin typeface="Times New Roman"/>
                        <a:ea typeface="Times New Roman"/>
                        <a:cs typeface="Times New Roman"/>
                      </a:endParaRPr>
                    </a:p>
                  </a:txBody>
                  <a:tcPr marL="43059" marR="43059" marT="0" marB="0"/>
                </a:tc>
                <a:tc>
                  <a:txBody>
                    <a:bodyPr/>
                    <a:lstStyle/>
                    <a:p>
                      <a:pPr marL="0" marR="0" algn="l">
                        <a:spcBef>
                          <a:spcPts val="0"/>
                        </a:spcBef>
                        <a:spcAft>
                          <a:spcPts val="0"/>
                        </a:spcAft>
                        <a:tabLst>
                          <a:tab pos="707390" algn="l"/>
                        </a:tabLst>
                      </a:pPr>
                      <a:r>
                        <a:rPr lang="en-US" sz="2400" dirty="0">
                          <a:effectLst/>
                        </a:rPr>
                        <a:t>1</a:t>
                      </a:r>
                      <a:r>
                        <a:rPr lang="en-US" sz="2400" dirty="0" smtClean="0">
                          <a:effectLst/>
                        </a:rPr>
                        <a:t>**</a:t>
                      </a:r>
                      <a:endParaRPr lang="en-US" sz="2400" dirty="0">
                        <a:effectLst/>
                        <a:latin typeface="Times New Roman"/>
                        <a:ea typeface="Times New Roman"/>
                        <a:cs typeface="Times New Roman"/>
                      </a:endParaRPr>
                    </a:p>
                  </a:txBody>
                  <a:tcPr marL="43059" marR="43059" marT="0" marB="0"/>
                </a:tc>
              </a:tr>
              <a:tr h="465231">
                <a:tc>
                  <a:txBody>
                    <a:bodyPr/>
                    <a:lstStyle/>
                    <a:p>
                      <a:pPr marL="0" marR="0" algn="l">
                        <a:spcBef>
                          <a:spcPts val="0"/>
                        </a:spcBef>
                        <a:spcAft>
                          <a:spcPts val="0"/>
                        </a:spcAft>
                        <a:tabLst>
                          <a:tab pos="707390" algn="l"/>
                        </a:tabLst>
                      </a:pPr>
                      <a:r>
                        <a:rPr lang="en-US" sz="2400" b="1" dirty="0">
                          <a:solidFill>
                            <a:schemeClr val="tx1"/>
                          </a:solidFill>
                          <a:effectLst/>
                        </a:rPr>
                        <a:t>Student Growth Score</a:t>
                      </a:r>
                      <a:endParaRPr lang="en-US" sz="2400" b="1" dirty="0">
                        <a:solidFill>
                          <a:schemeClr val="tx1"/>
                        </a:solidFill>
                        <a:effectLst/>
                        <a:latin typeface="Times New Roman"/>
                        <a:ea typeface="Times New Roman"/>
                        <a:cs typeface="Times New Roman"/>
                      </a:endParaRPr>
                    </a:p>
                  </a:txBody>
                  <a:tcPr marL="43059" marR="43059" marT="0" marB="0">
                    <a:solidFill>
                      <a:schemeClr val="accent6">
                        <a:lumMod val="50000"/>
                      </a:schemeClr>
                    </a:solidFill>
                  </a:tcPr>
                </a:tc>
                <a:tc>
                  <a:txBody>
                    <a:bodyPr/>
                    <a:lstStyle/>
                    <a:p>
                      <a:pPr marL="0" marR="0" algn="l">
                        <a:spcBef>
                          <a:spcPts val="0"/>
                        </a:spcBef>
                        <a:spcAft>
                          <a:spcPts val="0"/>
                        </a:spcAft>
                        <a:tabLst>
                          <a:tab pos="707390" algn="l"/>
                        </a:tabLst>
                      </a:pPr>
                      <a:r>
                        <a:rPr lang="en-US" sz="2400" b="1" dirty="0">
                          <a:solidFill>
                            <a:schemeClr val="tx1"/>
                          </a:solidFill>
                          <a:effectLst/>
                          <a:latin typeface="+mn-lt"/>
                          <a:ea typeface="+mn-ea"/>
                          <a:cs typeface="+mn-cs"/>
                        </a:rPr>
                        <a:t>5</a:t>
                      </a:r>
                      <a:endParaRPr lang="en-US" sz="2400" b="1" dirty="0">
                        <a:solidFill>
                          <a:schemeClr val="tx1"/>
                        </a:solidFill>
                        <a:effectLst/>
                        <a:latin typeface="Times New Roman"/>
                        <a:ea typeface="Times New Roman"/>
                        <a:cs typeface="Times New Roman"/>
                      </a:endParaRPr>
                    </a:p>
                  </a:txBody>
                  <a:tcPr marL="43059" marR="43059" marT="0" marB="0">
                    <a:solidFill>
                      <a:schemeClr val="accent6">
                        <a:lumMod val="50000"/>
                      </a:schemeClr>
                    </a:solidFill>
                  </a:tcPr>
                </a:tc>
              </a:tr>
            </a:tbl>
          </a:graphicData>
        </a:graphic>
      </p:graphicFrame>
      <p:sp>
        <p:nvSpPr>
          <p:cNvPr id="5" name="Rectangle 4"/>
          <p:cNvSpPr/>
          <p:nvPr/>
        </p:nvSpPr>
        <p:spPr>
          <a:xfrm>
            <a:off x="838200" y="4495800"/>
            <a:ext cx="7467600" cy="2031325"/>
          </a:xfrm>
          <a:prstGeom prst="rect">
            <a:avLst/>
          </a:prstGeom>
        </p:spPr>
        <p:txBody>
          <a:bodyPr wrap="square">
            <a:spAutoFit/>
          </a:bodyPr>
          <a:lstStyle/>
          <a:p>
            <a:pPr fontAlgn="auto">
              <a:spcBef>
                <a:spcPts val="0"/>
              </a:spcBef>
              <a:spcAft>
                <a:spcPts val="0"/>
              </a:spcAft>
            </a:pPr>
            <a:r>
              <a:rPr lang="en-US" dirty="0">
                <a:solidFill>
                  <a:prstClr val="white"/>
                </a:solidFill>
                <a:latin typeface="Calibri"/>
                <a:cs typeface="+mn-cs"/>
              </a:rPr>
              <a:t>*</a:t>
            </a:r>
            <a:r>
              <a:rPr lang="en-US" dirty="0">
                <a:latin typeface="Calibri"/>
                <a:cs typeface="+mn-cs"/>
              </a:rPr>
              <a:t>Must include a minimum of two student growth measures (i.e., state-, district-, school-, and classroom-based measures</a:t>
            </a:r>
            <a:r>
              <a:rPr lang="en-US" dirty="0" smtClean="0">
                <a:latin typeface="Calibri"/>
                <a:cs typeface="+mn-cs"/>
              </a:rPr>
              <a:t>).</a:t>
            </a:r>
          </a:p>
          <a:p>
            <a:pPr fontAlgn="auto">
              <a:spcBef>
                <a:spcPts val="0"/>
              </a:spcBef>
              <a:spcAft>
                <a:spcPts val="0"/>
              </a:spcAft>
            </a:pPr>
            <a:r>
              <a:rPr lang="en-US" b="1" dirty="0" smtClean="0">
                <a:latin typeface="Calibri"/>
                <a:cs typeface="+mn-cs"/>
              </a:rPr>
              <a:t>** </a:t>
            </a:r>
            <a:r>
              <a:rPr lang="en-US" b="1" dirty="0">
                <a:latin typeface="Calibri"/>
                <a:cs typeface="+mn-cs"/>
              </a:rPr>
              <a:t>A student growth score of “1” in any of the student growth rubrics will result in a </a:t>
            </a:r>
            <a:r>
              <a:rPr lang="en-US" b="1" dirty="0" smtClean="0">
                <a:latin typeface="Calibri"/>
                <a:cs typeface="+mn-cs"/>
              </a:rPr>
              <a:t>low </a:t>
            </a:r>
            <a:r>
              <a:rPr lang="en-US" b="1" dirty="0">
                <a:latin typeface="Calibri"/>
                <a:cs typeface="+mn-cs"/>
              </a:rPr>
              <a:t>growth </a:t>
            </a:r>
            <a:r>
              <a:rPr lang="en-US" b="1" dirty="0" smtClean="0">
                <a:latin typeface="Calibri"/>
                <a:cs typeface="+mn-cs"/>
              </a:rPr>
              <a:t>rating.</a:t>
            </a:r>
          </a:p>
          <a:p>
            <a:pPr fontAlgn="auto">
              <a:spcBef>
                <a:spcPts val="0"/>
              </a:spcBef>
              <a:spcAft>
                <a:spcPts val="0"/>
              </a:spcAft>
            </a:pPr>
            <a:r>
              <a:rPr lang="en-US" dirty="0" smtClean="0">
                <a:latin typeface="Calibri"/>
                <a:cs typeface="+mn-cs"/>
              </a:rPr>
              <a:t>Evaluators </a:t>
            </a:r>
            <a:r>
              <a:rPr lang="en-US" dirty="0">
                <a:latin typeface="Calibri"/>
                <a:cs typeface="+mn-cs"/>
              </a:rPr>
              <a:t>place </a:t>
            </a:r>
            <a:r>
              <a:rPr lang="en-US" dirty="0" smtClean="0">
                <a:latin typeface="Calibri"/>
                <a:cs typeface="+mn-cs"/>
              </a:rPr>
              <a:t>principals </a:t>
            </a:r>
            <a:r>
              <a:rPr lang="en-US" dirty="0">
                <a:latin typeface="Calibri"/>
                <a:cs typeface="+mn-cs"/>
              </a:rPr>
              <a:t>into summative rating categories based on score bands. </a:t>
            </a:r>
            <a:r>
              <a:rPr lang="en-US" b="1" dirty="0">
                <a:latin typeface="Calibri"/>
                <a:cs typeface="+mn-cs"/>
              </a:rPr>
              <a:t>As illustrated below, this </a:t>
            </a:r>
            <a:r>
              <a:rPr lang="en-US" b="1" dirty="0" smtClean="0">
                <a:latin typeface="Calibri"/>
                <a:cs typeface="+mn-cs"/>
              </a:rPr>
              <a:t>principal </a:t>
            </a:r>
            <a:r>
              <a:rPr lang="en-US" b="1" dirty="0">
                <a:latin typeface="Calibri"/>
                <a:cs typeface="+mn-cs"/>
              </a:rPr>
              <a:t>would receive a low student growth rating</a:t>
            </a:r>
            <a:endParaRPr lang="en-US" dirty="0">
              <a:latin typeface="Calibri"/>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882896107"/>
              </p:ext>
            </p:extLst>
          </p:nvPr>
        </p:nvGraphicFramePr>
        <p:xfrm>
          <a:off x="1828799" y="3535680"/>
          <a:ext cx="5676901" cy="731520"/>
        </p:xfrm>
        <a:graphic>
          <a:graphicData uri="http://schemas.openxmlformats.org/drawingml/2006/table">
            <a:tbl>
              <a:tblPr firstRow="1" firstCol="1" bandRow="1">
                <a:tableStyleId>{B301B821-A1FF-4177-AEE7-76D212191A09}</a:tableStyleId>
              </a:tblPr>
              <a:tblGrid>
                <a:gridCol w="2067875"/>
                <a:gridCol w="1853284"/>
                <a:gridCol w="1755742"/>
              </a:tblGrid>
              <a:tr h="0">
                <a:tc>
                  <a:txBody>
                    <a:bodyPr/>
                    <a:lstStyle/>
                    <a:p>
                      <a:pPr marL="0" marR="0" algn="ctr">
                        <a:spcBef>
                          <a:spcPts val="0"/>
                        </a:spcBef>
                        <a:spcAft>
                          <a:spcPts val="0"/>
                        </a:spcAft>
                      </a:pPr>
                      <a:r>
                        <a:rPr lang="en-US" sz="2400" dirty="0" smtClean="0">
                          <a:effectLst/>
                        </a:rPr>
                        <a:t>3-5</a:t>
                      </a:r>
                      <a:endParaRPr lang="en-US" sz="2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effectLst/>
                        </a:rPr>
                        <a:t>6-9</a:t>
                      </a:r>
                      <a:endParaRPr lang="en-US" sz="2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effectLst/>
                        </a:rPr>
                        <a:t>10-12</a:t>
                      </a:r>
                      <a:endParaRPr lang="en-US" sz="2400" dirty="0">
                        <a:effectLst/>
                        <a:latin typeface="Times New Roman"/>
                        <a:ea typeface="Times New Roman"/>
                        <a:cs typeface="Times New Roman"/>
                      </a:endParaRPr>
                    </a:p>
                  </a:txBody>
                  <a:tcPr marL="68580" marR="68580" marT="0" marB="0"/>
                </a:tc>
              </a:tr>
              <a:tr h="0">
                <a:tc>
                  <a:txBody>
                    <a:bodyPr/>
                    <a:lstStyle/>
                    <a:p>
                      <a:pPr marL="0" marR="0" algn="ctr">
                        <a:spcBef>
                          <a:spcPts val="0"/>
                        </a:spcBef>
                        <a:spcAft>
                          <a:spcPts val="0"/>
                        </a:spcAft>
                      </a:pPr>
                      <a:r>
                        <a:rPr lang="en-US" sz="2400" dirty="0">
                          <a:effectLst/>
                        </a:rPr>
                        <a:t>Low</a:t>
                      </a:r>
                      <a:endParaRPr lang="en-US" sz="2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b="1" dirty="0">
                          <a:effectLst/>
                        </a:rPr>
                        <a:t>Average</a:t>
                      </a:r>
                      <a:endParaRPr lang="en-US" sz="2400" b="1"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b="1" dirty="0">
                          <a:effectLst/>
                        </a:rPr>
                        <a:t>High</a:t>
                      </a:r>
                      <a:endParaRPr lang="en-US" sz="2400" b="1" dirty="0">
                        <a:effectLst/>
                        <a:latin typeface="Times New Roman"/>
                        <a:ea typeface="Times New Roman"/>
                        <a:cs typeface="Times New Roman"/>
                      </a:endParaRPr>
                    </a:p>
                  </a:txBody>
                  <a:tcPr marL="68580" marR="68580" marT="0" marB="0"/>
                </a:tc>
              </a:tr>
            </a:tbl>
          </a:graphicData>
        </a:graphic>
      </p:graphicFrame>
      <p:sp>
        <p:nvSpPr>
          <p:cNvPr id="3" name="Oval 2"/>
          <p:cNvSpPr/>
          <p:nvPr/>
        </p:nvSpPr>
        <p:spPr>
          <a:xfrm>
            <a:off x="4524505" y="1828800"/>
            <a:ext cx="381000" cy="44676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24505" y="2971800"/>
            <a:ext cx="381000" cy="446762"/>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6736160">
            <a:off x="1525626" y="3158352"/>
            <a:ext cx="484632" cy="11890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5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solidFill>
                  <a:srgbClr val="2C778B"/>
                </a:solidFill>
              </a:rPr>
              <a:t>Summative Rating &amp; Impact on Student Learning Matrix</a:t>
            </a:r>
          </a:p>
        </p:txBody>
      </p:sp>
      <p:graphicFrame>
        <p:nvGraphicFramePr>
          <p:cNvPr id="5" name="Table 4"/>
          <p:cNvGraphicFramePr>
            <a:graphicFrameLocks noGrp="1"/>
          </p:cNvGraphicFramePr>
          <p:nvPr>
            <p:extLst>
              <p:ext uri="{D42A27DB-BD31-4B8C-83A1-F6EECF244321}">
                <p14:modId xmlns:p14="http://schemas.microsoft.com/office/powerpoint/2010/main" val="1081139977"/>
              </p:ext>
            </p:extLst>
          </p:nvPr>
        </p:nvGraphicFramePr>
        <p:xfrm>
          <a:off x="1066800" y="1371603"/>
          <a:ext cx="7391399" cy="5380776"/>
        </p:xfrm>
        <a:graphic>
          <a:graphicData uri="http://schemas.openxmlformats.org/drawingml/2006/table">
            <a:tbl>
              <a:tblPr firstRow="1" firstCol="1" bandRow="1" bandCol="1"/>
              <a:tblGrid>
                <a:gridCol w="1649195"/>
                <a:gridCol w="1649195"/>
                <a:gridCol w="1405227"/>
                <a:gridCol w="1418321"/>
                <a:gridCol w="1269461"/>
              </a:tblGrid>
              <a:tr h="1075002">
                <a:tc rowSpan="4">
                  <a:txBody>
                    <a:bodyPr/>
                    <a:lstStyle/>
                    <a:p>
                      <a:pPr marL="71755" marR="71755" algn="ctr">
                        <a:lnSpc>
                          <a:spcPct val="115000"/>
                        </a:lnSpc>
                        <a:spcBef>
                          <a:spcPts val="0"/>
                        </a:spcBef>
                        <a:spcAft>
                          <a:spcPts val="0"/>
                        </a:spcAft>
                      </a:pPr>
                      <a:r>
                        <a:rPr lang="en-US" sz="1800" b="1" dirty="0">
                          <a:solidFill>
                            <a:srgbClr val="FFFFFF"/>
                          </a:solidFill>
                          <a:effectLst/>
                          <a:latin typeface="Calibri"/>
                          <a:ea typeface="Calibri"/>
                          <a:cs typeface="Times New Roman"/>
                        </a:rPr>
                        <a:t>Summative Rating</a:t>
                      </a:r>
                      <a:endParaRPr lang="en-US" sz="800" dirty="0">
                        <a:effectLst/>
                        <a:latin typeface="Calibri"/>
                        <a:ea typeface="Calibri"/>
                        <a:cs typeface="Times New Roman"/>
                      </a:endParaRPr>
                    </a:p>
                  </a:txBody>
                  <a:tcPr marL="52484" marR="5248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400" b="1" dirty="0">
                          <a:solidFill>
                            <a:schemeClr val="tx1"/>
                          </a:solidFill>
                          <a:effectLst/>
                          <a:latin typeface="Calibri"/>
                          <a:ea typeface="Calibri"/>
                          <a:cs typeface="Times New Roman"/>
                        </a:rPr>
                        <a:t>Distinguished</a:t>
                      </a:r>
                      <a:endParaRPr lang="en-US" sz="800" dirty="0">
                        <a:solidFill>
                          <a:schemeClr val="tx1"/>
                        </a:solidFill>
                        <a:effectLst/>
                        <a:latin typeface="Calibri"/>
                        <a:ea typeface="Calibri"/>
                        <a:cs typeface="Times New Roman"/>
                      </a:endParaRPr>
                    </a:p>
                  </a:txBody>
                  <a:tcPr marL="52484" marR="52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i="1" dirty="0">
                          <a:solidFill>
                            <a:schemeClr val="bg1"/>
                          </a:solidFill>
                          <a:effectLst/>
                          <a:latin typeface="Calibri"/>
                          <a:ea typeface="Calibri"/>
                          <a:cs typeface="Times New Roman"/>
                        </a:rPr>
                        <a:t>Proficient Rating</a:t>
                      </a:r>
                      <a:endParaRPr lang="en-US" sz="900" dirty="0">
                        <a:solidFill>
                          <a:schemeClr val="bg1"/>
                        </a:solidFill>
                        <a:effectLst/>
                        <a:latin typeface="Calibri"/>
                        <a:ea typeface="Calibri"/>
                        <a:cs typeface="Times New Roman"/>
                      </a:endParaRPr>
                    </a:p>
                    <a:p>
                      <a:pPr marL="0" marR="0" algn="ctr">
                        <a:lnSpc>
                          <a:spcPct val="115000"/>
                        </a:lnSpc>
                        <a:spcBef>
                          <a:spcPts val="0"/>
                        </a:spcBef>
                        <a:spcAft>
                          <a:spcPts val="0"/>
                        </a:spcAft>
                      </a:pPr>
                      <a:r>
                        <a:rPr lang="en-US" sz="1000" b="1" dirty="0">
                          <a:solidFill>
                            <a:schemeClr val="bg1"/>
                          </a:solidFill>
                          <a:effectLst/>
                          <a:latin typeface="Calibri"/>
                          <a:ea typeface="Calibri"/>
                          <a:cs typeface="Times New Roman"/>
                        </a:rPr>
                        <a:t>Student Growth Inquiry </a:t>
                      </a:r>
                      <a:endParaRPr lang="en-US" sz="900" dirty="0">
                        <a:solidFill>
                          <a:schemeClr val="bg1"/>
                        </a:solidFill>
                        <a:effectLst/>
                        <a:latin typeface="Calibri"/>
                        <a:ea typeface="Calibri"/>
                        <a:cs typeface="Times New Roman"/>
                      </a:endParaRPr>
                    </a:p>
                  </a:txBody>
                  <a:tcPr marL="52484" marR="52484" marT="0" marB="0" anchor="ctr">
                    <a:lnL w="12700" cap="flat" cmpd="sng" algn="ctr">
                      <a:solidFill>
                        <a:srgbClr val="000000"/>
                      </a:solidFill>
                      <a:prstDash val="solid"/>
                      <a:round/>
                      <a:headEnd type="none" w="med" len="med"/>
                      <a:tailEnd type="none" w="med" len="med"/>
                    </a:lnL>
                    <a:lnR w="5715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2">
                  <a:txBody>
                    <a:bodyPr/>
                    <a:lstStyle/>
                    <a:p>
                      <a:pPr marL="0" marR="0" algn="ctr">
                        <a:lnSpc>
                          <a:spcPct val="115000"/>
                        </a:lnSpc>
                        <a:spcBef>
                          <a:spcPts val="0"/>
                        </a:spcBef>
                        <a:spcAft>
                          <a:spcPts val="0"/>
                        </a:spcAft>
                      </a:pPr>
                      <a:r>
                        <a:rPr lang="en-US" sz="1600" b="1" i="1">
                          <a:solidFill>
                            <a:schemeClr val="bg1"/>
                          </a:solidFill>
                          <a:effectLst/>
                          <a:latin typeface="Calibri"/>
                          <a:ea typeface="Calibri"/>
                          <a:cs typeface="Times New Roman"/>
                        </a:rPr>
                        <a:t>Distinguished Rating</a:t>
                      </a:r>
                      <a:endParaRPr lang="en-US" sz="900">
                        <a:solidFill>
                          <a:schemeClr val="bg1"/>
                        </a:solidFill>
                        <a:effectLst/>
                        <a:latin typeface="Calibri"/>
                        <a:ea typeface="Calibri"/>
                        <a:cs typeface="Times New Roman"/>
                      </a:endParaRPr>
                    </a:p>
                  </a:txBody>
                  <a:tcPr marL="52484" marR="52484" marT="0" marB="0" anchor="ctr">
                    <a:lnL w="5715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hMerge="1">
                  <a:txBody>
                    <a:bodyPr/>
                    <a:lstStyle/>
                    <a:p>
                      <a:endParaRPr lang="en-US"/>
                    </a:p>
                  </a:txBody>
                  <a:tcPr/>
                </a:tc>
              </a:tr>
              <a:tr h="1379117">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tx1"/>
                          </a:solidFill>
                          <a:effectLst/>
                          <a:latin typeface="Calibri"/>
                          <a:ea typeface="Calibri"/>
                          <a:cs typeface="Times New Roman"/>
                        </a:rPr>
                        <a:t>Proficient</a:t>
                      </a:r>
                      <a:endParaRPr lang="en-US" sz="800" dirty="0">
                        <a:solidFill>
                          <a:schemeClr val="tx1"/>
                        </a:solidFill>
                        <a:effectLst/>
                        <a:latin typeface="Calibri"/>
                        <a:ea typeface="Calibri"/>
                        <a:cs typeface="Times New Roman"/>
                      </a:endParaRPr>
                    </a:p>
                  </a:txBody>
                  <a:tcPr marL="52484" marR="52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i="1" dirty="0">
                          <a:solidFill>
                            <a:schemeClr val="bg1"/>
                          </a:solidFill>
                          <a:effectLst/>
                          <a:latin typeface="Calibri"/>
                          <a:ea typeface="Calibri"/>
                          <a:cs typeface="Times New Roman"/>
                        </a:rPr>
                        <a:t>Proficient Rating</a:t>
                      </a:r>
                      <a:endParaRPr lang="en-US" sz="900" dirty="0">
                        <a:solidFill>
                          <a:schemeClr val="bg1"/>
                        </a:solidFill>
                        <a:effectLst/>
                        <a:latin typeface="Calibri"/>
                        <a:ea typeface="Calibri"/>
                        <a:cs typeface="Times New Roman"/>
                      </a:endParaRPr>
                    </a:p>
                    <a:p>
                      <a:pPr marL="0" marR="0" algn="ctr">
                        <a:lnSpc>
                          <a:spcPct val="115000"/>
                        </a:lnSpc>
                        <a:spcBef>
                          <a:spcPts val="0"/>
                        </a:spcBef>
                        <a:spcAft>
                          <a:spcPts val="0"/>
                        </a:spcAft>
                      </a:pPr>
                      <a:r>
                        <a:rPr lang="en-US" sz="1000" b="1" dirty="0">
                          <a:solidFill>
                            <a:schemeClr val="bg1"/>
                          </a:solidFill>
                          <a:effectLst/>
                          <a:latin typeface="Calibri"/>
                          <a:ea typeface="Calibri"/>
                          <a:cs typeface="Times New Roman"/>
                        </a:rPr>
                        <a:t>Student Growth Inquiry</a:t>
                      </a:r>
                      <a:endParaRPr lang="en-US" sz="900" dirty="0">
                        <a:solidFill>
                          <a:schemeClr val="bg1"/>
                        </a:solidFill>
                        <a:effectLst/>
                        <a:latin typeface="Calibri"/>
                        <a:ea typeface="Calibri"/>
                        <a:cs typeface="Times New Roman"/>
                      </a:endParaRPr>
                    </a:p>
                  </a:txBody>
                  <a:tcPr marL="52484" marR="52484" marT="0" marB="0" anchor="ctr">
                    <a:lnL w="12700" cap="flat" cmpd="sng" algn="ctr">
                      <a:solidFill>
                        <a:srgbClr val="000000"/>
                      </a:solidFill>
                      <a:prstDash val="solid"/>
                      <a:round/>
                      <a:headEnd type="none" w="med" len="med"/>
                      <a:tailEnd type="none" w="med" len="med"/>
                    </a:lnL>
                    <a:lnR w="5715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2">
                  <a:txBody>
                    <a:bodyPr/>
                    <a:lstStyle/>
                    <a:p>
                      <a:pPr marL="0" marR="0" algn="ctr">
                        <a:lnSpc>
                          <a:spcPct val="115000"/>
                        </a:lnSpc>
                        <a:spcBef>
                          <a:spcPts val="0"/>
                        </a:spcBef>
                        <a:spcAft>
                          <a:spcPts val="0"/>
                        </a:spcAft>
                      </a:pPr>
                      <a:r>
                        <a:rPr lang="en-US" sz="1600" b="1" i="1" dirty="0">
                          <a:solidFill>
                            <a:schemeClr val="bg1"/>
                          </a:solidFill>
                          <a:effectLst/>
                          <a:latin typeface="Calibri"/>
                          <a:ea typeface="Calibri"/>
                          <a:cs typeface="Times New Roman"/>
                        </a:rPr>
                        <a:t>Proficient Rating</a:t>
                      </a:r>
                      <a:endParaRPr lang="en-US" sz="900" dirty="0">
                        <a:solidFill>
                          <a:schemeClr val="bg1"/>
                        </a:solidFill>
                        <a:effectLst/>
                        <a:latin typeface="Calibri"/>
                        <a:ea typeface="Calibri"/>
                        <a:cs typeface="Times New Roman"/>
                      </a:endParaRPr>
                    </a:p>
                  </a:txBody>
                  <a:tcPr marL="52484" marR="52484" marT="0" marB="0" anchor="ctr">
                    <a:lnL w="5715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hMerge="1">
                  <a:txBody>
                    <a:bodyPr/>
                    <a:lstStyle/>
                    <a:p>
                      <a:endParaRPr lang="en-US"/>
                    </a:p>
                  </a:txBody>
                  <a:tcPr/>
                </a:tc>
              </a:tr>
              <a:tr h="1235936">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tx1"/>
                          </a:solidFill>
                          <a:effectLst/>
                          <a:latin typeface="Calibri"/>
                          <a:ea typeface="Calibri"/>
                          <a:cs typeface="Times New Roman"/>
                        </a:rPr>
                        <a:t>Basic</a:t>
                      </a:r>
                      <a:endParaRPr lang="en-US" sz="800" dirty="0">
                        <a:solidFill>
                          <a:schemeClr val="tx1"/>
                        </a:solidFill>
                        <a:effectLst/>
                        <a:latin typeface="Calibri"/>
                        <a:ea typeface="Calibri"/>
                        <a:cs typeface="Times New Roman"/>
                      </a:endParaRPr>
                    </a:p>
                  </a:txBody>
                  <a:tcPr marL="52484" marR="52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i="1" dirty="0">
                          <a:solidFill>
                            <a:schemeClr val="bg1"/>
                          </a:solidFill>
                          <a:effectLst/>
                          <a:latin typeface="Calibri"/>
                          <a:ea typeface="Calibri"/>
                          <a:cs typeface="Times New Roman"/>
                        </a:rPr>
                        <a:t>Basic Rating</a:t>
                      </a:r>
                      <a:endParaRPr lang="en-US" sz="900" dirty="0">
                        <a:solidFill>
                          <a:schemeClr val="bg1"/>
                        </a:solidFill>
                        <a:effectLst/>
                        <a:latin typeface="Calibri"/>
                        <a:ea typeface="Calibri"/>
                        <a:cs typeface="Times New Roman"/>
                      </a:endParaRPr>
                    </a:p>
                    <a:p>
                      <a:pPr marL="0" marR="0" algn="ctr">
                        <a:lnSpc>
                          <a:spcPct val="115000"/>
                        </a:lnSpc>
                        <a:spcBef>
                          <a:spcPts val="0"/>
                        </a:spcBef>
                        <a:spcAft>
                          <a:spcPts val="0"/>
                        </a:spcAft>
                      </a:pPr>
                      <a:r>
                        <a:rPr lang="en-US" sz="1000" b="1" dirty="0">
                          <a:solidFill>
                            <a:schemeClr val="bg1"/>
                          </a:solidFill>
                          <a:effectLst/>
                          <a:latin typeface="Calibri"/>
                          <a:ea typeface="Calibri"/>
                          <a:cs typeface="Times New Roman"/>
                        </a:rPr>
                        <a:t>Student Growth Inquiry</a:t>
                      </a:r>
                      <a:endParaRPr lang="en-US" sz="900" dirty="0">
                        <a:solidFill>
                          <a:schemeClr val="bg1"/>
                        </a:solidFill>
                        <a:effectLst/>
                        <a:latin typeface="Calibri"/>
                        <a:ea typeface="Calibri"/>
                        <a:cs typeface="Times New Roman"/>
                      </a:endParaRPr>
                    </a:p>
                  </a:txBody>
                  <a:tcPr marL="52484" marR="52484" marT="0" marB="0" anchor="ctr">
                    <a:lnL w="12700" cap="flat" cmpd="sng" algn="ctr">
                      <a:solidFill>
                        <a:srgbClr val="000000"/>
                      </a:solidFill>
                      <a:prstDash val="solid"/>
                      <a:round/>
                      <a:headEnd type="none" w="med" len="med"/>
                      <a:tailEnd type="none" w="med" len="med"/>
                    </a:lnL>
                    <a:lnR w="5715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2">
                  <a:txBody>
                    <a:bodyPr/>
                    <a:lstStyle/>
                    <a:p>
                      <a:pPr marL="0" marR="0" algn="ctr">
                        <a:lnSpc>
                          <a:spcPct val="115000"/>
                        </a:lnSpc>
                        <a:spcBef>
                          <a:spcPts val="0"/>
                        </a:spcBef>
                        <a:spcAft>
                          <a:spcPts val="0"/>
                        </a:spcAft>
                      </a:pPr>
                      <a:r>
                        <a:rPr lang="en-US" sz="1600" b="1" i="1" dirty="0">
                          <a:solidFill>
                            <a:schemeClr val="bg1"/>
                          </a:solidFill>
                          <a:effectLst/>
                          <a:latin typeface="Calibri"/>
                          <a:ea typeface="Calibri"/>
                          <a:cs typeface="Times New Roman"/>
                        </a:rPr>
                        <a:t>Basic Rating</a:t>
                      </a:r>
                      <a:endParaRPr lang="en-US" sz="900" dirty="0">
                        <a:solidFill>
                          <a:schemeClr val="bg1"/>
                        </a:solidFill>
                        <a:effectLst/>
                        <a:latin typeface="Calibri"/>
                        <a:ea typeface="Calibri"/>
                        <a:cs typeface="Times New Roman"/>
                      </a:endParaRPr>
                    </a:p>
                  </a:txBody>
                  <a:tcPr marL="52484" marR="52484" marT="0" marB="0" anchor="ctr">
                    <a:lnL w="5715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US"/>
                    </a:p>
                  </a:txBody>
                  <a:tcPr/>
                </a:tc>
              </a:tr>
              <a:tr h="569057">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tx1"/>
                          </a:solidFill>
                          <a:effectLst/>
                          <a:latin typeface="Calibri"/>
                          <a:ea typeface="Calibri"/>
                          <a:cs typeface="Times New Roman"/>
                        </a:rPr>
                        <a:t>Unsatisfactory</a:t>
                      </a:r>
                      <a:endParaRPr lang="en-US" sz="800" dirty="0">
                        <a:solidFill>
                          <a:schemeClr val="tx1"/>
                        </a:solidFill>
                        <a:effectLst/>
                        <a:latin typeface="Calibri"/>
                        <a:ea typeface="Calibri"/>
                        <a:cs typeface="Times New Roman"/>
                      </a:endParaRPr>
                    </a:p>
                  </a:txBody>
                  <a:tcPr marL="52484" marR="52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0" marR="0" algn="ctr">
                        <a:lnSpc>
                          <a:spcPct val="115000"/>
                        </a:lnSpc>
                        <a:spcBef>
                          <a:spcPts val="0"/>
                        </a:spcBef>
                        <a:spcAft>
                          <a:spcPts val="0"/>
                        </a:spcAft>
                      </a:pPr>
                      <a:r>
                        <a:rPr lang="en-US" sz="1600" b="1" i="1" dirty="0">
                          <a:solidFill>
                            <a:schemeClr val="bg1"/>
                          </a:solidFill>
                          <a:effectLst/>
                          <a:latin typeface="Calibri"/>
                          <a:ea typeface="Calibri"/>
                          <a:cs typeface="Times New Roman"/>
                        </a:rPr>
                        <a:t>Unsatisfactory Rating</a:t>
                      </a:r>
                      <a:endParaRPr lang="en-US" sz="900" dirty="0">
                        <a:solidFill>
                          <a:schemeClr val="bg1"/>
                        </a:solidFill>
                        <a:effectLst/>
                        <a:latin typeface="Calibri"/>
                        <a:ea typeface="Calibri"/>
                        <a:cs typeface="Times New Roman"/>
                      </a:endParaRPr>
                    </a:p>
                    <a:p>
                      <a:pPr marL="0" marR="0" algn="ctr">
                        <a:lnSpc>
                          <a:spcPct val="115000"/>
                        </a:lnSpc>
                        <a:spcBef>
                          <a:spcPts val="0"/>
                        </a:spcBef>
                        <a:spcAft>
                          <a:spcPts val="0"/>
                        </a:spcAft>
                      </a:pPr>
                      <a:r>
                        <a:rPr lang="en-US" sz="1200" b="1" dirty="0">
                          <a:solidFill>
                            <a:schemeClr val="bg1"/>
                          </a:solidFill>
                          <a:effectLst/>
                          <a:latin typeface="Calibri"/>
                          <a:ea typeface="Calibri"/>
                          <a:cs typeface="Times New Roman"/>
                        </a:rPr>
                        <a:t>Plan of Improvement</a:t>
                      </a:r>
                      <a:endParaRPr lang="en-US" sz="900" dirty="0">
                        <a:solidFill>
                          <a:schemeClr val="bg1"/>
                        </a:solidFill>
                        <a:effectLst/>
                        <a:latin typeface="Calibri"/>
                        <a:ea typeface="Calibri"/>
                        <a:cs typeface="Times New Roman"/>
                      </a:endParaRPr>
                    </a:p>
                  </a:txBody>
                  <a:tcPr marL="52484" marR="52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r>
              <a:tr h="316142">
                <a:tc rowSpan="2" gridSpan="2">
                  <a:txBody>
                    <a:bodyPr/>
                    <a:lstStyle/>
                    <a:p>
                      <a:pPr marL="0" marR="0" algn="l">
                        <a:lnSpc>
                          <a:spcPct val="115000"/>
                        </a:lnSpc>
                        <a:spcBef>
                          <a:spcPts val="0"/>
                        </a:spcBef>
                        <a:spcAft>
                          <a:spcPts val="0"/>
                        </a:spcAft>
                      </a:pPr>
                      <a:r>
                        <a:rPr lang="en-US" sz="1600" b="1" dirty="0" smtClean="0">
                          <a:solidFill>
                            <a:schemeClr val="tx1"/>
                          </a:solidFill>
                          <a:effectLst/>
                          <a:latin typeface="Calibri"/>
                          <a:ea typeface="Calibri"/>
                          <a:cs typeface="Times New Roman"/>
                        </a:rPr>
                        <a:t>Consequences as a result of Intersection</a:t>
                      </a:r>
                      <a:r>
                        <a:rPr lang="en-US" sz="1600" b="1" baseline="0" dirty="0" smtClean="0">
                          <a:solidFill>
                            <a:schemeClr val="tx1"/>
                          </a:solidFill>
                          <a:effectLst/>
                          <a:latin typeface="Calibri"/>
                          <a:ea typeface="Calibri"/>
                          <a:cs typeface="Times New Roman"/>
                        </a:rPr>
                        <a:t> between Summative Rating and Impact on Student Learning Rating</a:t>
                      </a:r>
                      <a:endParaRPr lang="en-US" sz="1600" dirty="0">
                        <a:solidFill>
                          <a:schemeClr val="tx1"/>
                        </a:solidFill>
                        <a:effectLst/>
                        <a:latin typeface="Calibri"/>
                        <a:ea typeface="Calibri"/>
                        <a:cs typeface="Times New Roman"/>
                      </a:endParaRPr>
                    </a:p>
                  </a:txBody>
                  <a:tcPr marL="52484" marR="5248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rowSpan="2" hMerge="1">
                  <a:txBody>
                    <a:bodyPr/>
                    <a:lstStyle/>
                    <a:p>
                      <a:endParaRPr lang="en-US"/>
                    </a:p>
                  </a:txBody>
                  <a:tcPr/>
                </a:tc>
                <a:tc>
                  <a:txBody>
                    <a:bodyPr/>
                    <a:lstStyle/>
                    <a:p>
                      <a:pPr marL="0" marR="0" algn="ctr">
                        <a:lnSpc>
                          <a:spcPct val="115000"/>
                        </a:lnSpc>
                        <a:spcBef>
                          <a:spcPts val="0"/>
                        </a:spcBef>
                        <a:spcAft>
                          <a:spcPts val="0"/>
                        </a:spcAft>
                      </a:pPr>
                      <a:r>
                        <a:rPr lang="en-US" sz="1500" b="1" dirty="0">
                          <a:solidFill>
                            <a:schemeClr val="tx1"/>
                          </a:solidFill>
                          <a:effectLst/>
                          <a:latin typeface="Calibri"/>
                          <a:ea typeface="Calibri"/>
                          <a:cs typeface="Times New Roman"/>
                        </a:rPr>
                        <a:t>Low</a:t>
                      </a:r>
                      <a:endParaRPr lang="en-US" sz="800" dirty="0">
                        <a:solidFill>
                          <a:schemeClr val="tx1"/>
                        </a:solidFill>
                        <a:effectLst/>
                        <a:latin typeface="Calibri"/>
                        <a:ea typeface="Calibri"/>
                        <a:cs typeface="Times New Roman"/>
                      </a:endParaRPr>
                    </a:p>
                  </a:txBody>
                  <a:tcPr marL="52484" marR="52484" marT="0" marB="0">
                    <a:lnL w="12700" cap="flat" cmpd="sng" algn="ctr">
                      <a:solidFill>
                        <a:srgbClr val="000000"/>
                      </a:solidFill>
                      <a:prstDash val="solid"/>
                      <a:round/>
                      <a:headEnd type="none" w="med" len="med"/>
                      <a:tailEnd type="none" w="med" len="med"/>
                    </a:lnL>
                    <a:lnR w="5715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b="1" dirty="0">
                          <a:solidFill>
                            <a:schemeClr val="tx1"/>
                          </a:solidFill>
                          <a:effectLst/>
                          <a:latin typeface="Calibri"/>
                          <a:ea typeface="Calibri"/>
                          <a:cs typeface="Times New Roman"/>
                        </a:rPr>
                        <a:t>Average</a:t>
                      </a:r>
                      <a:endParaRPr lang="en-US" sz="800" dirty="0">
                        <a:solidFill>
                          <a:schemeClr val="tx1"/>
                        </a:solidFill>
                        <a:effectLst/>
                        <a:latin typeface="Calibri"/>
                        <a:ea typeface="Calibri"/>
                        <a:cs typeface="Times New Roman"/>
                      </a:endParaRPr>
                    </a:p>
                  </a:txBody>
                  <a:tcPr marL="52484" marR="52484" marT="0" marB="0">
                    <a:lnL w="57150" cap="flat" cmpd="dbl"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500" b="1" dirty="0">
                          <a:solidFill>
                            <a:schemeClr val="tx1"/>
                          </a:solidFill>
                          <a:effectLst/>
                          <a:latin typeface="Calibri"/>
                          <a:ea typeface="Calibri"/>
                          <a:cs typeface="Times New Roman"/>
                        </a:rPr>
                        <a:t>High</a:t>
                      </a:r>
                      <a:endParaRPr lang="en-US" sz="800" dirty="0">
                        <a:solidFill>
                          <a:schemeClr val="tx1"/>
                        </a:solidFill>
                        <a:effectLst/>
                        <a:latin typeface="Calibri"/>
                        <a:ea typeface="Calibri"/>
                        <a:cs typeface="Times New Roman"/>
                      </a:endParaRPr>
                    </a:p>
                  </a:txBody>
                  <a:tcPr marL="52484" marR="52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58744">
                <a:tc gridSpan="2" vMerge="1">
                  <a:txBody>
                    <a:bodyPr/>
                    <a:lstStyle/>
                    <a:p>
                      <a:endParaRPr lang="en-US"/>
                    </a:p>
                  </a:txBody>
                  <a:tcPr/>
                </a:tc>
                <a:tc hMerge="1" vMerge="1">
                  <a:txBody>
                    <a:bodyPr/>
                    <a:lstStyle/>
                    <a:p>
                      <a:endParaRPr lang="en-US"/>
                    </a:p>
                  </a:txBody>
                  <a:tcPr/>
                </a:tc>
                <a:tc gridSpan="3">
                  <a:txBody>
                    <a:bodyPr/>
                    <a:lstStyle/>
                    <a:p>
                      <a:pPr marL="0" marR="0" algn="ctr">
                        <a:lnSpc>
                          <a:spcPct val="115000"/>
                        </a:lnSpc>
                        <a:spcBef>
                          <a:spcPts val="0"/>
                        </a:spcBef>
                        <a:spcAft>
                          <a:spcPts val="0"/>
                        </a:spcAft>
                      </a:pPr>
                      <a:r>
                        <a:rPr lang="en-US" sz="1800" b="1" dirty="0">
                          <a:solidFill>
                            <a:srgbClr val="FFFFFF"/>
                          </a:solidFill>
                          <a:effectLst/>
                          <a:latin typeface="Calibri"/>
                          <a:ea typeface="Calibri"/>
                          <a:cs typeface="Times New Roman"/>
                        </a:rPr>
                        <a:t>Impact on Student Learning</a:t>
                      </a:r>
                      <a:endParaRPr lang="en-US" sz="800" dirty="0">
                        <a:effectLst/>
                        <a:latin typeface="Calibri"/>
                        <a:ea typeface="Calibri"/>
                        <a:cs typeface="Times New Roman"/>
                      </a:endParaRPr>
                    </a:p>
                  </a:txBody>
                  <a:tcPr marL="52484" marR="52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r>
            </a:tbl>
          </a:graphicData>
        </a:graphic>
      </p:graphicFrame>
      <p:sp>
        <p:nvSpPr>
          <p:cNvPr id="6" name="Rectangle 1"/>
          <p:cNvSpPr>
            <a:spLocks noChangeArrowheads="1"/>
          </p:cNvSpPr>
          <p:nvPr/>
        </p:nvSpPr>
        <p:spPr bwMode="auto">
          <a:xfrm>
            <a:off x="2228893" y="1597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3"/>
          <p:cNvSpPr txBox="1">
            <a:spLocks noChangeArrowheads="1"/>
          </p:cNvSpPr>
          <p:nvPr/>
        </p:nvSpPr>
        <p:spPr bwMode="auto">
          <a:xfrm>
            <a:off x="8534400" y="6367463"/>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C0208454-F4C1-4389-B1FA-97C4A09ED6F4}" type="slidenum">
              <a:rPr lang="en-US" sz="1400">
                <a:latin typeface="+mj-lt"/>
              </a:rPr>
              <a:pPr algn="r" eaLnBrk="1" hangingPunct="1"/>
              <a:t>52</a:t>
            </a:fld>
            <a:endParaRPr lang="en-US" sz="1400" dirty="0">
              <a:latin typeface="+mj-lt"/>
            </a:endParaRPr>
          </a:p>
        </p:txBody>
      </p:sp>
      <p:sp>
        <p:nvSpPr>
          <p:cNvPr id="3" name="Oval 2"/>
          <p:cNvSpPr/>
          <p:nvPr/>
        </p:nvSpPr>
        <p:spPr>
          <a:xfrm>
            <a:off x="3937000" y="1219200"/>
            <a:ext cx="2468880" cy="14630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114800" y="6034373"/>
            <a:ext cx="978408" cy="66617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1435417" y="4753800"/>
            <a:ext cx="978408" cy="61480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58768" y="2362200"/>
            <a:ext cx="2468880" cy="14630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0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solidFill>
                  <a:srgbClr val="2C778B"/>
                </a:solidFill>
              </a:rPr>
              <a:t>Student Growth Inquiry </a:t>
            </a:r>
            <a:r>
              <a:rPr lang="en-US" sz="3600" dirty="0">
                <a:solidFill>
                  <a:srgbClr val="2C778B"/>
                </a:solidFill>
              </a:rPr>
              <a:t>Consequences</a:t>
            </a:r>
            <a:r>
              <a:rPr lang="en-US" sz="3600" dirty="0" smtClean="0">
                <a:solidFill>
                  <a:srgbClr val="2C778B"/>
                </a:solidFill>
              </a:rPr>
              <a:t>:</a:t>
            </a:r>
            <a:endParaRPr lang="en-US" sz="3600" dirty="0">
              <a:solidFill>
                <a:srgbClr val="2C778B"/>
              </a:solidFill>
            </a:endParaRPr>
          </a:p>
        </p:txBody>
      </p:sp>
      <p:sp>
        <p:nvSpPr>
          <p:cNvPr id="3" name="Content Placeholder 2"/>
          <p:cNvSpPr>
            <a:spLocks noGrp="1"/>
          </p:cNvSpPr>
          <p:nvPr>
            <p:ph idx="1"/>
          </p:nvPr>
        </p:nvSpPr>
        <p:spPr>
          <a:xfrm>
            <a:off x="457200" y="990600"/>
            <a:ext cx="8229600" cy="5562600"/>
          </a:xfrm>
        </p:spPr>
        <p:txBody>
          <a:bodyPr>
            <a:normAutofit fontScale="70000" lnSpcReduction="20000"/>
          </a:bodyPr>
          <a:lstStyle/>
          <a:p>
            <a:pPr marL="0" indent="0">
              <a:buNone/>
            </a:pPr>
            <a:r>
              <a:rPr lang="en-US" dirty="0"/>
              <a:t>Within two months of receiving the low student growth score or at the beginning of the following school year, whichever is later, one or more of the following must be </a:t>
            </a:r>
            <a:r>
              <a:rPr lang="en-US" dirty="0" smtClean="0"/>
              <a:t>initiated </a:t>
            </a:r>
            <a:r>
              <a:rPr lang="en-US" dirty="0"/>
              <a:t>by the evaluator: </a:t>
            </a:r>
            <a:endParaRPr lang="en-US" dirty="0" smtClean="0"/>
          </a:p>
          <a:p>
            <a:pPr marL="0" indent="0">
              <a:buNone/>
            </a:pPr>
            <a:endParaRPr lang="en-US" dirty="0"/>
          </a:p>
          <a:p>
            <a:r>
              <a:rPr lang="en-US" dirty="0" smtClean="0"/>
              <a:t>Triangulate </a:t>
            </a:r>
            <a:r>
              <a:rPr lang="en-US" dirty="0"/>
              <a:t>student growth measure with other evidence (including observation, artifacts and </a:t>
            </a:r>
            <a:r>
              <a:rPr lang="en-US" dirty="0" smtClean="0"/>
              <a:t>student </a:t>
            </a:r>
            <a:r>
              <a:rPr lang="en-US" dirty="0"/>
              <a:t>evidence) and additional levels of student growth based on classroom, school, district and </a:t>
            </a:r>
            <a:r>
              <a:rPr lang="en-US" dirty="0" smtClean="0"/>
              <a:t> state</a:t>
            </a:r>
            <a:r>
              <a:rPr lang="en-US" dirty="0"/>
              <a:t>-based tools; </a:t>
            </a:r>
          </a:p>
          <a:p>
            <a:r>
              <a:rPr lang="en-US" dirty="0" smtClean="0"/>
              <a:t>Examine </a:t>
            </a:r>
            <a:r>
              <a:rPr lang="en-US" dirty="0"/>
              <a:t>extenuating circumstances possibly including: goal setting process/expectations, student </a:t>
            </a:r>
            <a:r>
              <a:rPr lang="en-US" dirty="0" smtClean="0"/>
              <a:t>attendance</a:t>
            </a:r>
            <a:r>
              <a:rPr lang="en-US" dirty="0"/>
              <a:t>, and curriculum/assessment alignment; </a:t>
            </a:r>
          </a:p>
          <a:p>
            <a:r>
              <a:rPr lang="en-US" dirty="0" smtClean="0"/>
              <a:t>Schedule </a:t>
            </a:r>
            <a:r>
              <a:rPr lang="en-US" dirty="0"/>
              <a:t>monthly conferences with the teacher to discuss/revise goals, progress toward meeting goals, and best practices; </a:t>
            </a:r>
            <a:r>
              <a:rPr lang="en-US" dirty="0" smtClean="0"/>
              <a:t>and/or</a:t>
            </a:r>
            <a:endParaRPr lang="en-US" dirty="0"/>
          </a:p>
          <a:p>
            <a:r>
              <a:rPr lang="en-US" dirty="0" smtClean="0"/>
              <a:t>Create </a:t>
            </a:r>
            <a:r>
              <a:rPr lang="en-US" dirty="0"/>
              <a:t>and implement a professional development plan to address student growth areas. </a:t>
            </a:r>
          </a:p>
          <a:p>
            <a:endParaRPr lang="en-US" dirty="0"/>
          </a:p>
        </p:txBody>
      </p:sp>
    </p:spTree>
    <p:extLst>
      <p:ext uri="{BB962C8B-B14F-4D97-AF65-F5344CB8AC3E}">
        <p14:creationId xmlns:p14="http://schemas.microsoft.com/office/powerpoint/2010/main" val="2407218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smtClean="0"/>
              <a:t>Modules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z="2800" dirty="0" smtClean="0"/>
              <a:t>Introduction to Educator Evaluation in Washington</a:t>
            </a:r>
          </a:p>
          <a:p>
            <a:r>
              <a:rPr lang="en-US" sz="2800" dirty="0" smtClean="0"/>
              <a:t>Using Instructional and Leadership Frameworks in Educator Evaluation</a:t>
            </a:r>
          </a:p>
          <a:p>
            <a:r>
              <a:rPr lang="en-US" sz="2800" dirty="0" smtClean="0"/>
              <a:t>Preparing and Applying Formative Multiple Measures of Performance: An Introduction to Self-Assessment, Goal Setting, and Criterion Scoring</a:t>
            </a:r>
          </a:p>
          <a:p>
            <a:r>
              <a:rPr lang="en-US" sz="2800" dirty="0" smtClean="0"/>
              <a:t>Including Student Growth in Educator Evaluation</a:t>
            </a:r>
          </a:p>
          <a:p>
            <a:r>
              <a:rPr lang="en-US" sz="2800" dirty="0" smtClean="0"/>
              <a:t>Conducting High-Quality Observations and Maximizing Rater Agreement</a:t>
            </a:r>
          </a:p>
          <a:p>
            <a:r>
              <a:rPr lang="en-US" sz="2800" dirty="0" smtClean="0"/>
              <a:t>Providing High-Quality Feedback for Continuous Professional Growth and Development</a:t>
            </a:r>
          </a:p>
          <a:p>
            <a:r>
              <a:rPr lang="en-US" sz="2800" dirty="0"/>
              <a:t>Combining Multiple Measures into a Summative Rating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194C599-13CF-4858-B1C2-ED3636FB1023}" type="slidenum">
              <a:rPr lang="en-US" smtClean="0"/>
              <a:pPr/>
              <a:t>54</a:t>
            </a:fld>
            <a:endParaRPr lang="en-US" dirty="0"/>
          </a:p>
        </p:txBody>
      </p:sp>
    </p:spTree>
    <p:extLst>
      <p:ext uri="{BB962C8B-B14F-4D97-AF65-F5344CB8AC3E}">
        <p14:creationId xmlns:p14="http://schemas.microsoft.com/office/powerpoint/2010/main" val="3547772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C778B"/>
                </a:solidFill>
              </a:rPr>
              <a:t>Rater Agreement</a:t>
            </a:r>
            <a:endParaRPr lang="en-US" dirty="0">
              <a:solidFill>
                <a:srgbClr val="2C778B"/>
              </a:solidFill>
            </a:endParaRPr>
          </a:p>
        </p:txBody>
      </p:sp>
      <p:sp>
        <p:nvSpPr>
          <p:cNvPr id="3" name="Text Placeholder 2"/>
          <p:cNvSpPr>
            <a:spLocks noGrp="1"/>
          </p:cNvSpPr>
          <p:nvPr>
            <p:ph type="body" idx="1"/>
          </p:nvPr>
        </p:nvSpPr>
        <p:spPr/>
        <p:txBody>
          <a:bodyPr/>
          <a:lstStyle/>
          <a:p>
            <a:r>
              <a:rPr lang="en-US" dirty="0" smtClean="0"/>
              <a:t>Principal and Administrator Training</a:t>
            </a:r>
            <a:endParaRPr lang="en-US" dirty="0"/>
          </a:p>
        </p:txBody>
      </p:sp>
    </p:spTree>
    <p:extLst>
      <p:ext uri="{BB962C8B-B14F-4D97-AF65-F5344CB8AC3E}">
        <p14:creationId xmlns:p14="http://schemas.microsoft.com/office/powerpoint/2010/main" val="1179553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Rater Agreement Background</a:t>
            </a:r>
            <a:endParaRPr lang="en-US" dirty="0"/>
          </a:p>
        </p:txBody>
      </p:sp>
      <p:sp>
        <p:nvSpPr>
          <p:cNvPr id="5" name="Content Placeholder 4"/>
          <p:cNvSpPr>
            <a:spLocks noGrp="1"/>
          </p:cNvSpPr>
          <p:nvPr>
            <p:ph idx="1"/>
          </p:nvPr>
        </p:nvSpPr>
        <p:spPr/>
        <p:txBody>
          <a:bodyPr>
            <a:normAutofit fontScale="92500" lnSpcReduction="20000"/>
          </a:bodyPr>
          <a:lstStyle/>
          <a:p>
            <a:r>
              <a:rPr lang="en-US" dirty="0"/>
              <a:t>The TPEP project has relied heavily on the growing body of research, the framework authors and the practical input from practitioners in the pilot sites to create a “working definition” of rater agreement for the 2012-13 school year. </a:t>
            </a:r>
          </a:p>
          <a:p>
            <a:r>
              <a:rPr lang="en-US" sz="3800" b="1" dirty="0" smtClean="0"/>
              <a:t>The </a:t>
            </a:r>
            <a:r>
              <a:rPr lang="en-US" sz="3800" b="1" dirty="0"/>
              <a:t>new law requires that evaluators of both teachers and principals “must engage in professional development designed to implement the revised systems and maximize rater agreement.”</a:t>
            </a:r>
          </a:p>
          <a:p>
            <a:endParaRPr lang="en-US" dirty="0"/>
          </a:p>
        </p:txBody>
      </p:sp>
    </p:spTree>
    <p:extLst>
      <p:ext uri="{BB962C8B-B14F-4D97-AF65-F5344CB8AC3E}">
        <p14:creationId xmlns:p14="http://schemas.microsoft.com/office/powerpoint/2010/main" val="20681627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Rater Agreement</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7987914" cy="503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a:xfrm rot="20849228">
            <a:off x="5305830" y="1137950"/>
            <a:ext cx="2296457" cy="13985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2-3 Day Foundational Training</a:t>
            </a:r>
            <a:endParaRPr lang="en-US" dirty="0"/>
          </a:p>
        </p:txBody>
      </p:sp>
      <p:sp>
        <p:nvSpPr>
          <p:cNvPr id="7" name="Left Arrow 6"/>
          <p:cNvSpPr/>
          <p:nvPr/>
        </p:nvSpPr>
        <p:spPr>
          <a:xfrm rot="20849228">
            <a:off x="5774319" y="3259664"/>
            <a:ext cx="2472161" cy="15220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Ongoing Rater Agreement Training</a:t>
            </a:r>
            <a:endParaRPr lang="en-US" dirty="0"/>
          </a:p>
        </p:txBody>
      </p:sp>
    </p:spTree>
    <p:extLst>
      <p:ext uri="{BB962C8B-B14F-4D97-AF65-F5344CB8AC3E}">
        <p14:creationId xmlns:p14="http://schemas.microsoft.com/office/powerpoint/2010/main" val="418541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2C778B"/>
                </a:solidFill>
              </a:rPr>
              <a:t>eval</a:t>
            </a:r>
            <a:r>
              <a:rPr lang="en-US" dirty="0" smtClean="0">
                <a:solidFill>
                  <a:srgbClr val="2C778B"/>
                </a:solidFill>
              </a:rPr>
              <a:t> management system</a:t>
            </a:r>
            <a:endParaRPr lang="en-US" dirty="0">
              <a:solidFill>
                <a:srgbClr val="2C778B"/>
              </a:solidFill>
            </a:endParaRPr>
          </a:p>
        </p:txBody>
      </p:sp>
      <p:sp>
        <p:nvSpPr>
          <p:cNvPr id="3" name="Text Placeholder 2"/>
          <p:cNvSpPr>
            <a:spLocks noGrp="1"/>
          </p:cNvSpPr>
          <p:nvPr>
            <p:ph type="body" idx="1"/>
          </p:nvPr>
        </p:nvSpPr>
        <p:spPr/>
        <p:txBody>
          <a:bodyPr/>
          <a:lstStyle/>
          <a:p>
            <a:r>
              <a:rPr lang="en-US" dirty="0" smtClean="0"/>
              <a:t>Support and Resources</a:t>
            </a:r>
            <a:endParaRPr lang="en-US" dirty="0"/>
          </a:p>
        </p:txBody>
      </p:sp>
    </p:spTree>
    <p:extLst>
      <p:ext uri="{BB962C8B-B14F-4D97-AF65-F5344CB8AC3E}">
        <p14:creationId xmlns:p14="http://schemas.microsoft.com/office/powerpoint/2010/main" val="2286861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68" t="15179" r="20309" b="6735"/>
          <a:stretch/>
        </p:blipFill>
        <p:spPr bwMode="auto">
          <a:xfrm>
            <a:off x="0" y="-57224"/>
            <a:ext cx="9208478" cy="691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12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2C778B"/>
                </a:solidFill>
              </a:rPr>
              <a:t>TPEP Core Principles</a:t>
            </a:r>
            <a:br>
              <a:rPr lang="en-US" sz="4800" dirty="0" smtClean="0">
                <a:solidFill>
                  <a:srgbClr val="2C778B"/>
                </a:solidFill>
              </a:rPr>
            </a:br>
            <a:endParaRPr lang="en-US" sz="3600" dirty="0">
              <a:solidFill>
                <a:srgbClr val="2C778B"/>
              </a:solidFill>
            </a:endParaRPr>
          </a:p>
        </p:txBody>
      </p:sp>
      <p:sp>
        <p:nvSpPr>
          <p:cNvPr id="3" name="Content Placeholder 2"/>
          <p:cNvSpPr>
            <a:spLocks noGrp="1"/>
          </p:cNvSpPr>
          <p:nvPr>
            <p:ph idx="1"/>
          </p:nvPr>
        </p:nvSpPr>
        <p:spPr>
          <a:xfrm>
            <a:off x="411793" y="1551398"/>
            <a:ext cx="8229600" cy="4754563"/>
          </a:xfrm>
        </p:spPr>
        <p:txBody>
          <a:bodyPr>
            <a:normAutofit fontScale="55000" lnSpcReduction="20000"/>
          </a:bodyPr>
          <a:lstStyle/>
          <a:p>
            <a:pPr lvl="0"/>
            <a:r>
              <a:rPr lang="en-US" sz="3800" dirty="0" smtClean="0">
                <a:effectLst/>
              </a:rPr>
              <a:t>The critical importance of teacher and leadership quality. </a:t>
            </a:r>
          </a:p>
          <a:p>
            <a:pPr marL="0" lvl="0" indent="0">
              <a:buNone/>
            </a:pPr>
            <a:endParaRPr lang="en-US" sz="3800" dirty="0" smtClean="0">
              <a:effectLst/>
            </a:endParaRPr>
          </a:p>
          <a:p>
            <a:pPr lvl="0"/>
            <a:r>
              <a:rPr lang="en-US" sz="3800" dirty="0" smtClean="0">
                <a:effectLst/>
              </a:rPr>
              <a:t>The professional nature of teaching and leading a school. </a:t>
            </a:r>
          </a:p>
          <a:p>
            <a:pPr marL="0" lvl="0" indent="0">
              <a:buNone/>
            </a:pPr>
            <a:endParaRPr lang="en-US" sz="3800" dirty="0" smtClean="0">
              <a:effectLst/>
            </a:endParaRPr>
          </a:p>
          <a:p>
            <a:pPr lvl="0"/>
            <a:r>
              <a:rPr lang="en-US" sz="3800" dirty="0" smtClean="0">
                <a:effectLst/>
              </a:rPr>
              <a:t>The complex relationship between the system for teacher and principal evaluation and district systems and negotiations. </a:t>
            </a:r>
          </a:p>
          <a:p>
            <a:pPr marL="0" lvl="0" indent="0">
              <a:buNone/>
            </a:pPr>
            <a:endParaRPr lang="en-US" sz="3800" dirty="0" smtClean="0">
              <a:effectLst/>
            </a:endParaRPr>
          </a:p>
          <a:p>
            <a:pPr lvl="0"/>
            <a:r>
              <a:rPr lang="en-US" sz="3800" dirty="0"/>
              <a:t>The belief in professional learning as an underpinning of the new evaluation system. </a:t>
            </a:r>
          </a:p>
          <a:p>
            <a:pPr marL="0" lvl="0" indent="0">
              <a:buNone/>
            </a:pPr>
            <a:endParaRPr lang="en-US" sz="3800" dirty="0" smtClean="0">
              <a:effectLst/>
            </a:endParaRPr>
          </a:p>
          <a:p>
            <a:pPr lvl="0"/>
            <a:r>
              <a:rPr lang="en-US" sz="3800" dirty="0" smtClean="0">
                <a:effectLst/>
              </a:rPr>
              <a:t>The understanding that the career continuum must be addressed in the new evaluation system. </a:t>
            </a:r>
          </a:p>
          <a:p>
            <a:pPr marL="0" lvl="0" indent="0">
              <a:buNone/>
            </a:pPr>
            <a:endParaRPr lang="en-US" sz="3800" dirty="0" smtClean="0">
              <a:effectLst/>
            </a:endParaRPr>
          </a:p>
          <a:p>
            <a:pPr lvl="0"/>
            <a:r>
              <a:rPr lang="en-US" sz="3800" dirty="0" smtClean="0">
                <a:effectLst/>
              </a:rPr>
              <a:t>The system must determine the balance of “inputs or acts” and “outputs or results.”</a:t>
            </a:r>
          </a:p>
          <a:p>
            <a:endParaRPr lang="en-US" dirty="0"/>
          </a:p>
        </p:txBody>
      </p:sp>
      <p:sp>
        <p:nvSpPr>
          <p:cNvPr id="4" name="TextBox 3"/>
          <p:cNvSpPr txBox="1"/>
          <p:nvPr/>
        </p:nvSpPr>
        <p:spPr>
          <a:xfrm>
            <a:off x="1364293" y="990600"/>
            <a:ext cx="6324600" cy="523220"/>
          </a:xfrm>
          <a:prstGeom prst="rect">
            <a:avLst/>
          </a:prstGeom>
          <a:noFill/>
        </p:spPr>
        <p:txBody>
          <a:bodyPr wrap="square" rtlCol="0">
            <a:spAutoFit/>
          </a:bodyPr>
          <a:lstStyle/>
          <a:p>
            <a:pPr algn="ctr"/>
            <a:r>
              <a:rPr lang="en-US" sz="2800" b="1" dirty="0" smtClean="0">
                <a:solidFill>
                  <a:schemeClr val="accent2"/>
                </a:solidFill>
              </a:rPr>
              <a:t>“We Can’t Fire Our Way to Finland”</a:t>
            </a:r>
            <a:endParaRPr lang="en-US" sz="2800" b="1" dirty="0">
              <a:solidFill>
                <a:schemeClr val="accent2"/>
              </a:solidFill>
            </a:endParaRPr>
          </a:p>
        </p:txBody>
      </p:sp>
    </p:spTree>
    <p:extLst>
      <p:ext uri="{BB962C8B-B14F-4D97-AF65-F5344CB8AC3E}">
        <p14:creationId xmlns:p14="http://schemas.microsoft.com/office/powerpoint/2010/main" val="2645606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you need to know…</a:t>
            </a:r>
            <a:endParaRPr lang="en-US" dirty="0"/>
          </a:p>
        </p:txBody>
      </p:sp>
      <p:sp>
        <p:nvSpPr>
          <p:cNvPr id="4" name="Content Placeholder 3"/>
          <p:cNvSpPr>
            <a:spLocks noGrp="1"/>
          </p:cNvSpPr>
          <p:nvPr>
            <p:ph idx="1"/>
          </p:nvPr>
        </p:nvSpPr>
        <p:spPr/>
        <p:txBody>
          <a:bodyPr/>
          <a:lstStyle/>
          <a:p>
            <a:r>
              <a:rPr lang="en-US" dirty="0" smtClean="0"/>
              <a:t>2013 Legislative Session:</a:t>
            </a:r>
          </a:p>
          <a:p>
            <a:pPr lvl="1"/>
            <a:r>
              <a:rPr lang="en-US" dirty="0" smtClean="0"/>
              <a:t>OSPI requested 30 million to support the following aspects of the project:</a:t>
            </a:r>
          </a:p>
          <a:p>
            <a:pPr marL="971550" lvl="1" indent="-514350">
              <a:buAutoNum type="arabicPeriod"/>
            </a:pPr>
            <a:r>
              <a:rPr lang="en-US" dirty="0" smtClean="0"/>
              <a:t>Continued Evaluator </a:t>
            </a:r>
            <a:r>
              <a:rPr lang="en-US" dirty="0"/>
              <a:t>T</a:t>
            </a:r>
            <a:r>
              <a:rPr lang="en-US" dirty="0" smtClean="0"/>
              <a:t>raining</a:t>
            </a:r>
          </a:p>
          <a:p>
            <a:pPr marL="971550" lvl="1" indent="-514350">
              <a:buAutoNum type="arabicPeriod"/>
            </a:pPr>
            <a:r>
              <a:rPr lang="en-US" dirty="0" smtClean="0"/>
              <a:t>Instructional Framework Training for all Classroom Teachers</a:t>
            </a:r>
          </a:p>
          <a:p>
            <a:pPr marL="971550" lvl="1" indent="-514350">
              <a:buAutoNum type="arabicPeriod"/>
            </a:pPr>
            <a:r>
              <a:rPr lang="en-US" dirty="0" smtClean="0"/>
              <a:t>Student Growth District Training</a:t>
            </a:r>
          </a:p>
          <a:p>
            <a:pPr marL="971550" lvl="1" indent="-514350">
              <a:buAutoNum type="arabicPeriod"/>
            </a:pPr>
            <a:r>
              <a:rPr lang="en-US" dirty="0" smtClean="0"/>
              <a:t>Staff time to implement student growth component</a:t>
            </a:r>
            <a:endParaRPr lang="en-US" dirty="0"/>
          </a:p>
        </p:txBody>
      </p:sp>
      <p:sp>
        <p:nvSpPr>
          <p:cNvPr id="2" name="Slide Number Placeholder 1"/>
          <p:cNvSpPr>
            <a:spLocks noGrp="1"/>
          </p:cNvSpPr>
          <p:nvPr>
            <p:ph type="sldNum" sz="quarter" idx="12"/>
          </p:nvPr>
        </p:nvSpPr>
        <p:spPr/>
        <p:txBody>
          <a:bodyPr/>
          <a:lstStyle/>
          <a:p>
            <a:fld id="{8194C599-13CF-4858-B1C2-ED3636FB1023}" type="slidenum">
              <a:rPr lang="en-US" smtClean="0"/>
              <a:t>60</a:t>
            </a:fld>
            <a:endParaRPr lang="en-US"/>
          </a:p>
        </p:txBody>
      </p:sp>
    </p:spTree>
    <p:extLst>
      <p:ext uri="{BB962C8B-B14F-4D97-AF65-F5344CB8AC3E}">
        <p14:creationId xmlns:p14="http://schemas.microsoft.com/office/powerpoint/2010/main" val="1227987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Thought</a:t>
            </a:r>
            <a:endParaRPr lang="en-US" dirty="0"/>
          </a:p>
        </p:txBody>
      </p:sp>
      <p:sp>
        <p:nvSpPr>
          <p:cNvPr id="4" name="Content Placeholder 3"/>
          <p:cNvSpPr>
            <a:spLocks noGrp="1"/>
          </p:cNvSpPr>
          <p:nvPr>
            <p:ph idx="1"/>
          </p:nvPr>
        </p:nvSpPr>
        <p:spPr/>
        <p:txBody>
          <a:bodyPr>
            <a:noAutofit/>
          </a:bodyPr>
          <a:lstStyle/>
          <a:p>
            <a:pPr marL="0" indent="0">
              <a:buNone/>
            </a:pPr>
            <a:r>
              <a:rPr lang="en-US" sz="4800" dirty="0" smtClean="0"/>
              <a:t>“It is the mark of an educated man (or woman)….that in every subject he (she) looks for only so much precision as its nature permits.”</a:t>
            </a:r>
          </a:p>
          <a:p>
            <a:pPr marL="0" indent="0">
              <a:buNone/>
            </a:pPr>
            <a:r>
              <a:rPr lang="en-US" sz="4800" dirty="0"/>
              <a:t>	</a:t>
            </a:r>
            <a:r>
              <a:rPr lang="en-US" sz="4800" dirty="0" smtClean="0"/>
              <a:t>		(Aristotle, 350 BC)</a:t>
            </a:r>
            <a:endParaRPr lang="en-US" sz="4800" dirty="0"/>
          </a:p>
        </p:txBody>
      </p:sp>
      <p:sp>
        <p:nvSpPr>
          <p:cNvPr id="2" name="Slide Number Placeholder 1"/>
          <p:cNvSpPr>
            <a:spLocks noGrp="1"/>
          </p:cNvSpPr>
          <p:nvPr>
            <p:ph type="sldNum" sz="quarter" idx="12"/>
          </p:nvPr>
        </p:nvSpPr>
        <p:spPr/>
        <p:txBody>
          <a:bodyPr/>
          <a:lstStyle/>
          <a:p>
            <a:fld id="{8194C599-13CF-4858-B1C2-ED3636FB1023}" type="slidenum">
              <a:rPr lang="en-US" smtClean="0"/>
              <a:t>61</a:t>
            </a:fld>
            <a:endParaRPr lang="en-US"/>
          </a:p>
        </p:txBody>
      </p:sp>
    </p:spTree>
    <p:extLst>
      <p:ext uri="{BB962C8B-B14F-4D97-AF65-F5344CB8AC3E}">
        <p14:creationId xmlns:p14="http://schemas.microsoft.com/office/powerpoint/2010/main" val="1076863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4010" cy="69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51" name="Rectangle 2"/>
          <p:cNvSpPr>
            <a:spLocks/>
          </p:cNvSpPr>
          <p:nvPr/>
        </p:nvSpPr>
        <p:spPr bwMode="auto">
          <a:xfrm>
            <a:off x="1154430" y="5700713"/>
            <a:ext cx="833247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3200" b="1">
                <a:latin typeface="Helvetica Neue"/>
                <a:sym typeface="Helvetica Neue"/>
              </a:rPr>
              <a:t>When systems align and work together,</a:t>
            </a:r>
          </a:p>
        </p:txBody>
      </p:sp>
      <p:sp>
        <p:nvSpPr>
          <p:cNvPr id="53252" name="Rectangle 3"/>
          <p:cNvSpPr>
            <a:spLocks/>
          </p:cNvSpPr>
          <p:nvPr/>
        </p:nvSpPr>
        <p:spPr bwMode="auto">
          <a:xfrm>
            <a:off x="2686050" y="6136482"/>
            <a:ext cx="833247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3200" b="1">
                <a:latin typeface="Helvetica Neue"/>
                <a:sym typeface="Helvetica Neue"/>
              </a:rPr>
              <a:t>real progress is made.</a:t>
            </a:r>
          </a:p>
        </p:txBody>
      </p:sp>
    </p:spTree>
    <p:extLst>
      <p:ext uri="{BB962C8B-B14F-4D97-AF65-F5344CB8AC3E}">
        <p14:creationId xmlns:p14="http://schemas.microsoft.com/office/powerpoint/2010/main" val="2373051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4800600" y="171450"/>
            <a:ext cx="3939064" cy="1714500"/>
          </a:xfrm>
        </p:spPr>
        <p:txBody>
          <a:bodyPr/>
          <a:lstStyle/>
          <a:p>
            <a:pPr eaLnBrk="1" hangingPunct="1"/>
            <a:r>
              <a:rPr lang="en-US" sz="5900" b="1" dirty="0">
                <a:solidFill>
                  <a:srgbClr val="348294"/>
                </a:solidFill>
                <a:latin typeface="Helvetica Neue"/>
                <a:sym typeface="Helvetica Neue"/>
              </a:rPr>
              <a:t>Follow Us</a:t>
            </a:r>
            <a:endParaRPr lang="en-US" sz="5900" b="1" dirty="0">
              <a:solidFill>
                <a:srgbClr val="348294"/>
              </a:solidFill>
              <a:latin typeface="Helvetica Neue"/>
              <a:ea typeface="ヒラギノ角ゴ ProN W6"/>
              <a:cs typeface="ヒラギノ角ゴ ProN W6"/>
              <a:sym typeface="Helvetica Neue"/>
            </a:endParaRPr>
          </a:p>
        </p:txBody>
      </p:sp>
      <p:pic>
        <p:nvPicPr>
          <p:cNvPr id="5222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442" t="-6085" r="-628"/>
          <a:stretch/>
        </p:blipFill>
        <p:spPr bwMode="auto">
          <a:xfrm>
            <a:off x="1752600" y="4267200"/>
            <a:ext cx="1107988" cy="77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22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5816442"/>
            <a:ext cx="1794510" cy="6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2230" name="Rectangle 5"/>
          <p:cNvSpPr>
            <a:spLocks/>
          </p:cNvSpPr>
          <p:nvPr/>
        </p:nvSpPr>
        <p:spPr bwMode="auto">
          <a:xfrm>
            <a:off x="3863340" y="2160270"/>
            <a:ext cx="5474970" cy="90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u="sng" dirty="0" smtClean="0">
                <a:solidFill>
                  <a:schemeClr val="tx1"/>
                </a:solidFill>
              </a:rPr>
              <a:t>http</a:t>
            </a:r>
            <a:r>
              <a:rPr lang="en-US" u="sng" dirty="0">
                <a:solidFill>
                  <a:schemeClr val="tx1"/>
                </a:solidFill>
              </a:rPr>
              <a:t>://www.tpep-wa.org</a:t>
            </a:r>
          </a:p>
        </p:txBody>
      </p:sp>
      <p:sp>
        <p:nvSpPr>
          <p:cNvPr id="52231" name="Rectangle 6"/>
          <p:cNvSpPr>
            <a:spLocks/>
          </p:cNvSpPr>
          <p:nvPr/>
        </p:nvSpPr>
        <p:spPr bwMode="auto">
          <a:xfrm>
            <a:off x="5388964" y="4553516"/>
            <a:ext cx="24251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en-US">
                <a:solidFill>
                  <a:schemeClr val="tx1"/>
                </a:solidFill>
              </a:rPr>
              <a:t>Follow us @waOSPI_TPEP</a:t>
            </a:r>
          </a:p>
        </p:txBody>
      </p:sp>
      <p:sp>
        <p:nvSpPr>
          <p:cNvPr id="52232" name="Rectangle 7"/>
          <p:cNvSpPr>
            <a:spLocks/>
          </p:cNvSpPr>
          <p:nvPr/>
        </p:nvSpPr>
        <p:spPr bwMode="auto">
          <a:xfrm>
            <a:off x="4572000" y="5692140"/>
            <a:ext cx="4377690" cy="90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a:solidFill>
                  <a:schemeClr val="tx1"/>
                </a:solidFill>
              </a:rPr>
              <a:t>Search for </a:t>
            </a:r>
            <a:r>
              <a:rPr lang="ja-JP" altLang="en-US">
                <a:solidFill>
                  <a:schemeClr val="tx1"/>
                </a:solidFill>
              </a:rPr>
              <a:t>“</a:t>
            </a:r>
            <a:r>
              <a:rPr lang="en-US" altLang="ja-JP">
                <a:solidFill>
                  <a:schemeClr val="tx1"/>
                </a:solidFill>
              </a:rPr>
              <a:t>TPEP</a:t>
            </a:r>
            <a:r>
              <a:rPr lang="ja-JP" altLang="en-US">
                <a:solidFill>
                  <a:schemeClr val="tx1"/>
                </a:solidFill>
              </a:rPr>
              <a:t>”</a:t>
            </a:r>
            <a:r>
              <a:rPr lang="en-US" altLang="ja-JP">
                <a:solidFill>
                  <a:schemeClr val="tx1"/>
                </a:solidFill>
              </a:rPr>
              <a:t> in the iTunes Store for our videos</a:t>
            </a:r>
            <a:endParaRPr lang="en-US">
              <a:solidFill>
                <a:schemeClr val="tx1"/>
              </a:solidFill>
            </a:endParaRPr>
          </a:p>
        </p:txBody>
      </p:sp>
      <p:sp>
        <p:nvSpPr>
          <p:cNvPr id="2" name="Slide Number Placeholder 1"/>
          <p:cNvSpPr>
            <a:spLocks noGrp="1"/>
          </p:cNvSpPr>
          <p:nvPr>
            <p:ph type="sldNum" sz="quarter" idx="12"/>
          </p:nvPr>
        </p:nvSpPr>
        <p:spPr/>
        <p:txBody>
          <a:bodyPr/>
          <a:lstStyle/>
          <a:p>
            <a:fld id="{8194C599-13CF-4858-B1C2-ED3636FB1023}" type="slidenum">
              <a:rPr lang="en-US" smtClean="0"/>
              <a:t>63</a:t>
            </a:fld>
            <a:endParaRPr lang="en-US"/>
          </a:p>
        </p:txBody>
      </p:sp>
      <p:pic>
        <p:nvPicPr>
          <p:cNvPr id="3" name="Picture 2" descr="Screen Shot 2013-02-28 at 4.37.1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77906"/>
            <a:ext cx="4191000" cy="3555894"/>
          </a:xfrm>
          <a:prstGeom prst="rect">
            <a:avLst/>
          </a:prstGeom>
        </p:spPr>
      </p:pic>
    </p:spTree>
    <p:extLst>
      <p:ext uri="{BB962C8B-B14F-4D97-AF65-F5344CB8AC3E}">
        <p14:creationId xmlns:p14="http://schemas.microsoft.com/office/powerpoint/2010/main" val="17628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solidFill>
                  <a:schemeClr val="accent6">
                    <a:lumMod val="50000"/>
                  </a:schemeClr>
                </a:solidFill>
              </a:rPr>
              <a:t>TPEP Pilot Sites </a:t>
            </a:r>
            <a:br>
              <a:rPr lang="en-US" sz="3600" dirty="0" smtClean="0">
                <a:solidFill>
                  <a:schemeClr val="accent6">
                    <a:lumMod val="50000"/>
                  </a:schemeClr>
                </a:solidFill>
              </a:rPr>
            </a:br>
            <a:r>
              <a:rPr lang="en-US" dirty="0" smtClean="0">
                <a:solidFill>
                  <a:schemeClr val="accent6">
                    <a:lumMod val="50000"/>
                  </a:schemeClr>
                </a:solidFill>
              </a:rPr>
              <a:t>Teacher </a:t>
            </a:r>
            <a:r>
              <a:rPr lang="en-US" dirty="0">
                <a:solidFill>
                  <a:schemeClr val="accent6">
                    <a:lumMod val="50000"/>
                  </a:schemeClr>
                </a:solidFill>
              </a:rPr>
              <a:t>and Principal Evaluation Project (TPEP)</a:t>
            </a:r>
          </a:p>
        </p:txBody>
      </p:sp>
      <p:sp>
        <p:nvSpPr>
          <p:cNvPr id="6" name="Text Placeholder 5"/>
          <p:cNvSpPr>
            <a:spLocks noGrp="1"/>
          </p:cNvSpPr>
          <p:nvPr>
            <p:ph type="body" sz="half" idx="2"/>
          </p:nvPr>
        </p:nvSpPr>
        <p:spPr>
          <a:xfrm>
            <a:off x="914400" y="1633537"/>
            <a:ext cx="3200400" cy="4691063"/>
          </a:xfrm>
        </p:spPr>
        <p:txBody>
          <a:bodyPr>
            <a:normAutofit fontScale="92500" lnSpcReduction="10000"/>
          </a:bodyPr>
          <a:lstStyle/>
          <a:p>
            <a:r>
              <a:rPr lang="en-US" sz="1800" dirty="0" smtClean="0"/>
              <a:t>Anacortes</a:t>
            </a:r>
          </a:p>
          <a:p>
            <a:r>
              <a:rPr lang="en-US" sz="1800" dirty="0" smtClean="0"/>
              <a:t>Central Valley</a:t>
            </a:r>
          </a:p>
          <a:p>
            <a:r>
              <a:rPr lang="en-US" sz="1800" dirty="0" smtClean="0"/>
              <a:t>Kennewick</a:t>
            </a:r>
          </a:p>
          <a:p>
            <a:r>
              <a:rPr lang="en-US" sz="1800" dirty="0" smtClean="0"/>
              <a:t>North Thurston</a:t>
            </a:r>
          </a:p>
          <a:p>
            <a:r>
              <a:rPr lang="en-US" sz="1800" dirty="0" smtClean="0"/>
              <a:t>North Mason</a:t>
            </a:r>
          </a:p>
          <a:p>
            <a:r>
              <a:rPr lang="en-US" sz="1800" dirty="0" smtClean="0"/>
              <a:t>Othello</a:t>
            </a:r>
          </a:p>
          <a:p>
            <a:r>
              <a:rPr lang="en-US" sz="1800" dirty="0" smtClean="0"/>
              <a:t>Snohomish </a:t>
            </a:r>
          </a:p>
          <a:p>
            <a:r>
              <a:rPr lang="en-US" sz="1800" dirty="0" smtClean="0"/>
              <a:t>Wenatchee</a:t>
            </a:r>
          </a:p>
          <a:p>
            <a:endParaRPr lang="en-US" sz="1800" dirty="0" smtClean="0"/>
          </a:p>
          <a:p>
            <a:r>
              <a:rPr lang="en-US" sz="2000" dirty="0" smtClean="0"/>
              <a:t>ESD 101 Consortium</a:t>
            </a:r>
          </a:p>
          <a:p>
            <a:r>
              <a:rPr lang="en-US" dirty="0" err="1" smtClean="0"/>
              <a:t>Almira</a:t>
            </a:r>
            <a:endParaRPr lang="en-US" dirty="0" smtClean="0"/>
          </a:p>
          <a:p>
            <a:r>
              <a:rPr lang="en-US" dirty="0" smtClean="0"/>
              <a:t>Davenport</a:t>
            </a:r>
          </a:p>
          <a:p>
            <a:r>
              <a:rPr lang="en-US" dirty="0" smtClean="0"/>
              <a:t>Liberty</a:t>
            </a:r>
          </a:p>
          <a:p>
            <a:r>
              <a:rPr lang="en-US" dirty="0" smtClean="0"/>
              <a:t>Medical Lake</a:t>
            </a:r>
          </a:p>
          <a:p>
            <a:r>
              <a:rPr lang="en-US" dirty="0" smtClean="0"/>
              <a:t>Pullman</a:t>
            </a:r>
          </a:p>
          <a:p>
            <a:r>
              <a:rPr lang="en-US" dirty="0" err="1" smtClean="0"/>
              <a:t>Reardan-Edwall</a:t>
            </a:r>
            <a:endParaRPr lang="en-US" dirty="0" smtClean="0"/>
          </a:p>
          <a:p>
            <a:r>
              <a:rPr lang="en-US" dirty="0" err="1" smtClean="0"/>
              <a:t>Wellpinit</a:t>
            </a:r>
            <a:endParaRPr lang="en-US" dirty="0" smtClean="0"/>
          </a:p>
          <a:p>
            <a:r>
              <a:rPr lang="en-US" dirty="0" smtClean="0"/>
              <a:t>Wilbur</a:t>
            </a:r>
          </a:p>
          <a:p>
            <a:endParaRPr lang="en-US" sz="1800" dirty="0"/>
          </a:p>
        </p:txBody>
      </p:sp>
      <p:pic>
        <p:nvPicPr>
          <p:cNvPr id="1026" name="Picture 2" descr="\\SRV-FILE01\Agency Data\TPEP\Templates, Forms, &amp; Logos\Logos\TPEP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505200"/>
            <a:ext cx="3165953" cy="3165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harpenSoften amount="-8000"/>
                    </a14:imgEffect>
                    <a14:imgEffect>
                      <a14:colorTemperature colorTemp="6875"/>
                    </a14:imgEffect>
                    <a14:imgEffect>
                      <a14:saturation sat="13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47258" y="381000"/>
            <a:ext cx="4263342" cy="2806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55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02920" y="-91440"/>
            <a:ext cx="8035290" cy="1714500"/>
          </a:xfrm>
        </p:spPr>
        <p:txBody>
          <a:bodyPr/>
          <a:lstStyle/>
          <a:p>
            <a:pPr algn="ctr" eaLnBrk="1" hangingPunct="1"/>
            <a:r>
              <a:rPr lang="en-US" smtClean="0">
                <a:solidFill>
                  <a:srgbClr val="348294"/>
                </a:solidFill>
                <a:effectLst/>
              </a:rPr>
              <a:t>Steering Committee</a:t>
            </a:r>
          </a:p>
        </p:txBody>
      </p:sp>
      <p:sp>
        <p:nvSpPr>
          <p:cNvPr id="41986" name="Rectangle 2"/>
          <p:cNvSpPr>
            <a:spLocks/>
          </p:cNvSpPr>
          <p:nvPr/>
        </p:nvSpPr>
        <p:spPr bwMode="auto">
          <a:xfrm>
            <a:off x="468630" y="1257300"/>
            <a:ext cx="8286750" cy="5120640"/>
          </a:xfrm>
          <a:prstGeom prst="rect">
            <a:avLst/>
          </a:prstGeom>
          <a:solidFill>
            <a:schemeClr val="accent1"/>
          </a:solidFill>
          <a:ln>
            <a:noFill/>
          </a:ln>
          <a:effectLst>
            <a:outerShdw blurRad="101600"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defRPr/>
            </a:pPr>
            <a:endParaRPr lang="en-US">
              <a:effectLst>
                <a:outerShdw blurRad="38100" dist="38100" dir="2700000" algn="tl">
                  <a:srgbClr val="DDDDDD"/>
                </a:outerShdw>
              </a:effectLst>
              <a:ea typeface="ヒラギノ角ゴ ProN W3" charset="0"/>
            </a:endParaRP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805940"/>
            <a:ext cx="1520190" cy="152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999">
            <a:off x="3116104" y="1948815"/>
            <a:ext cx="2634615" cy="134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9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0770" y="2030254"/>
            <a:ext cx="2137410" cy="112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9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680" y="4254818"/>
            <a:ext cx="2697480" cy="104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99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7640" y="4389120"/>
            <a:ext cx="1945958" cy="101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99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6520" y="4263390"/>
            <a:ext cx="1565910" cy="11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41111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1000" fill="hold"/>
                                        <p:tgtEl>
                                          <p:spTgt spid="41987"/>
                                        </p:tgtEl>
                                        <p:attrNameLst>
                                          <p:attrName>ppt_w</p:attrName>
                                        </p:attrNameLst>
                                      </p:cBhvr>
                                      <p:tavLst>
                                        <p:tav tm="0">
                                          <p:val>
                                            <p:fltVal val="0"/>
                                          </p:val>
                                        </p:tav>
                                        <p:tav tm="100000">
                                          <p:val>
                                            <p:strVal val="#ppt_w"/>
                                          </p:val>
                                        </p:tav>
                                      </p:tavLst>
                                    </p:anim>
                                    <p:anim calcmode="lin" valueType="num">
                                      <p:cBhvr>
                                        <p:cTn id="8" dur="1000" fill="hold"/>
                                        <p:tgtEl>
                                          <p:spTgt spid="41987"/>
                                        </p:tgtEl>
                                        <p:attrNameLst>
                                          <p:attrName>ppt_h</p:attrName>
                                        </p:attrNameLst>
                                      </p:cBhvr>
                                      <p:tavLst>
                                        <p:tav tm="0">
                                          <p:val>
                                            <p:fltVal val="0"/>
                                          </p:val>
                                        </p:tav>
                                        <p:tav tm="100000">
                                          <p:val>
                                            <p:strVal val="#ppt_h"/>
                                          </p:val>
                                        </p:tav>
                                      </p:tavLst>
                                    </p:anim>
                                    <p:anim calcmode="lin" valueType="num">
                                      <p:cBhvr>
                                        <p:cTn id="9" dur="1000" fill="hold"/>
                                        <p:tgtEl>
                                          <p:spTgt spid="41987"/>
                                        </p:tgtEl>
                                        <p:attrNameLst>
                                          <p:attrName>style.rotation</p:attrName>
                                        </p:attrNameLst>
                                      </p:cBhvr>
                                      <p:tavLst>
                                        <p:tav tm="0">
                                          <p:val>
                                            <p:fltVal val="90"/>
                                          </p:val>
                                        </p:tav>
                                        <p:tav tm="100000">
                                          <p:val>
                                            <p:fltVal val="0"/>
                                          </p:val>
                                        </p:tav>
                                      </p:tavLst>
                                    </p:anim>
                                    <p:animEffect transition="in" filter="fade">
                                      <p:cBhvr>
                                        <p:cTn id="10" dur="1000"/>
                                        <p:tgtEl>
                                          <p:spTgt spid="41987"/>
                                        </p:tgtEl>
                                      </p:cBhvr>
                                    </p:animEffect>
                                  </p:childTnLst>
                                </p:cTn>
                              </p:par>
                            </p:childTnLst>
                          </p:cTn>
                        </p:par>
                        <p:par>
                          <p:cTn id="11" fill="hold">
                            <p:stCondLst>
                              <p:cond delay="1000"/>
                            </p:stCondLst>
                            <p:childTnLst>
                              <p:par>
                                <p:cTn id="12" presetID="17" presetClass="entr" presetSubtype="8" fill="hold" nodeType="afterEffect">
                                  <p:stCondLst>
                                    <p:cond delay="0"/>
                                  </p:stCondLst>
                                  <p:childTnLst>
                                    <p:set>
                                      <p:cBhvr>
                                        <p:cTn id="13" dur="1" fill="hold">
                                          <p:stCondLst>
                                            <p:cond delay="0"/>
                                          </p:stCondLst>
                                        </p:cTn>
                                        <p:tgtEl>
                                          <p:spTgt spid="41988"/>
                                        </p:tgtEl>
                                        <p:attrNameLst>
                                          <p:attrName>style.visibility</p:attrName>
                                        </p:attrNameLst>
                                      </p:cBhvr>
                                      <p:to>
                                        <p:strVal val="visible"/>
                                      </p:to>
                                    </p:set>
                                    <p:anim calcmode="lin" valueType="num">
                                      <p:cBhvr>
                                        <p:cTn id="14" dur="500" fill="hold"/>
                                        <p:tgtEl>
                                          <p:spTgt spid="41988"/>
                                        </p:tgtEl>
                                        <p:attrNameLst>
                                          <p:attrName>ppt_x</p:attrName>
                                        </p:attrNameLst>
                                      </p:cBhvr>
                                      <p:tavLst>
                                        <p:tav tm="0">
                                          <p:val>
                                            <p:strVal val="#ppt_x-#ppt_w/2"/>
                                          </p:val>
                                        </p:tav>
                                        <p:tav tm="100000">
                                          <p:val>
                                            <p:strVal val="#ppt_x"/>
                                          </p:val>
                                        </p:tav>
                                      </p:tavLst>
                                    </p:anim>
                                    <p:anim calcmode="lin" valueType="num">
                                      <p:cBhvr>
                                        <p:cTn id="15" dur="500" fill="hold"/>
                                        <p:tgtEl>
                                          <p:spTgt spid="41988"/>
                                        </p:tgtEl>
                                        <p:attrNameLst>
                                          <p:attrName>ppt_y</p:attrName>
                                        </p:attrNameLst>
                                      </p:cBhvr>
                                      <p:tavLst>
                                        <p:tav tm="0">
                                          <p:val>
                                            <p:strVal val="#ppt_y"/>
                                          </p:val>
                                        </p:tav>
                                        <p:tav tm="100000">
                                          <p:val>
                                            <p:strVal val="#ppt_y"/>
                                          </p:val>
                                        </p:tav>
                                      </p:tavLst>
                                    </p:anim>
                                    <p:anim calcmode="lin" valueType="num">
                                      <p:cBhvr>
                                        <p:cTn id="16" dur="500" fill="hold"/>
                                        <p:tgtEl>
                                          <p:spTgt spid="41988"/>
                                        </p:tgtEl>
                                        <p:attrNameLst>
                                          <p:attrName>ppt_w</p:attrName>
                                        </p:attrNameLst>
                                      </p:cBhvr>
                                      <p:tavLst>
                                        <p:tav tm="0">
                                          <p:val>
                                            <p:fltVal val="0"/>
                                          </p:val>
                                        </p:tav>
                                        <p:tav tm="100000">
                                          <p:val>
                                            <p:strVal val="#ppt_w"/>
                                          </p:val>
                                        </p:tav>
                                      </p:tavLst>
                                    </p:anim>
                                    <p:anim calcmode="lin" valueType="num">
                                      <p:cBhvr>
                                        <p:cTn id="17" dur="500" fill="hold"/>
                                        <p:tgtEl>
                                          <p:spTgt spid="4198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nodeType="afterGroup">
                            <p:stCondLst>
                              <p:cond delay="0"/>
                            </p:stCondLst>
                            <p:childTnLst>
                              <p:par>
                                <p:cTn id="20" presetID="31" presetClass="entr" presetSubtype="0" fill="hold" nodeType="clickEffect">
                                  <p:stCondLst>
                                    <p:cond delay="0"/>
                                  </p:stCondLst>
                                  <p:childTnLst>
                                    <p:set>
                                      <p:cBhvr>
                                        <p:cTn id="21" dur="1" fill="hold">
                                          <p:stCondLst>
                                            <p:cond delay="0"/>
                                          </p:stCondLst>
                                        </p:cTn>
                                        <p:tgtEl>
                                          <p:spTgt spid="41989"/>
                                        </p:tgtEl>
                                        <p:attrNameLst>
                                          <p:attrName>style.visibility</p:attrName>
                                        </p:attrNameLst>
                                      </p:cBhvr>
                                      <p:to>
                                        <p:strVal val="visible"/>
                                      </p:to>
                                    </p:set>
                                    <p:anim calcmode="lin" valueType="num">
                                      <p:cBhvr>
                                        <p:cTn id="22" dur="1000" fill="hold"/>
                                        <p:tgtEl>
                                          <p:spTgt spid="41989"/>
                                        </p:tgtEl>
                                        <p:attrNameLst>
                                          <p:attrName>ppt_w</p:attrName>
                                        </p:attrNameLst>
                                      </p:cBhvr>
                                      <p:tavLst>
                                        <p:tav tm="0">
                                          <p:val>
                                            <p:fltVal val="0"/>
                                          </p:val>
                                        </p:tav>
                                        <p:tav tm="100000">
                                          <p:val>
                                            <p:strVal val="#ppt_w"/>
                                          </p:val>
                                        </p:tav>
                                      </p:tavLst>
                                    </p:anim>
                                    <p:anim calcmode="lin" valueType="num">
                                      <p:cBhvr>
                                        <p:cTn id="23" dur="1000" fill="hold"/>
                                        <p:tgtEl>
                                          <p:spTgt spid="41989"/>
                                        </p:tgtEl>
                                        <p:attrNameLst>
                                          <p:attrName>ppt_h</p:attrName>
                                        </p:attrNameLst>
                                      </p:cBhvr>
                                      <p:tavLst>
                                        <p:tav tm="0">
                                          <p:val>
                                            <p:fltVal val="0"/>
                                          </p:val>
                                        </p:tav>
                                        <p:tav tm="100000">
                                          <p:val>
                                            <p:strVal val="#ppt_h"/>
                                          </p:val>
                                        </p:tav>
                                      </p:tavLst>
                                    </p:anim>
                                    <p:anim calcmode="lin" valueType="num">
                                      <p:cBhvr>
                                        <p:cTn id="24" dur="1000" fill="hold"/>
                                        <p:tgtEl>
                                          <p:spTgt spid="41989"/>
                                        </p:tgtEl>
                                        <p:attrNameLst>
                                          <p:attrName>style.rotation</p:attrName>
                                        </p:attrNameLst>
                                      </p:cBhvr>
                                      <p:tavLst>
                                        <p:tav tm="0">
                                          <p:val>
                                            <p:fltVal val="90"/>
                                          </p:val>
                                        </p:tav>
                                        <p:tav tm="100000">
                                          <p:val>
                                            <p:fltVal val="0"/>
                                          </p:val>
                                        </p:tav>
                                      </p:tavLst>
                                    </p:anim>
                                    <p:animEffect transition="in" filter="fade">
                                      <p:cBhvr>
                                        <p:cTn id="25" dur="1000"/>
                                        <p:tgtEl>
                                          <p:spTgt spid="41989"/>
                                        </p:tgtEl>
                                      </p:cBhvr>
                                    </p:animEffect>
                                  </p:childTnLst>
                                </p:cTn>
                              </p:par>
                            </p:childTnLst>
                          </p:cTn>
                        </p:par>
                      </p:childTnLst>
                    </p:cTn>
                  </p:par>
                  <p:par>
                    <p:cTn id="26" fill="hold">
                      <p:stCondLst>
                        <p:cond delay="indefinite"/>
                      </p:stCondLst>
                      <p:childTnLst>
                        <p:par>
                          <p:cTn id="27" fill="hold" nodeType="after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41990"/>
                                        </p:tgtEl>
                                        <p:attrNameLst>
                                          <p:attrName>style.visibility</p:attrName>
                                        </p:attrNameLst>
                                      </p:cBhvr>
                                      <p:to>
                                        <p:strVal val="visible"/>
                                      </p:to>
                                    </p:set>
                                    <p:animEffect transition="in" filter="randombar(horizontal)">
                                      <p:cBhvr>
                                        <p:cTn id="30" dur="500"/>
                                        <p:tgtEl>
                                          <p:spTgt spid="41990"/>
                                        </p:tgtEl>
                                      </p:cBhvr>
                                    </p:animEffect>
                                  </p:childTnLst>
                                </p:cTn>
                              </p:par>
                            </p:childTnLst>
                          </p:cTn>
                        </p:par>
                      </p:childTnLst>
                    </p:cTn>
                  </p:par>
                  <p:par>
                    <p:cTn id="31" fill="hold">
                      <p:stCondLst>
                        <p:cond delay="indefinite"/>
                      </p:stCondLst>
                      <p:childTnLst>
                        <p:par>
                          <p:cTn id="32" fill="hold" nodeType="afterGroup">
                            <p:stCondLst>
                              <p:cond delay="0"/>
                            </p:stCondLst>
                            <p:childTnLst>
                              <p:par>
                                <p:cTn id="33" presetID="31" presetClass="entr" presetSubtype="0" fill="hold" nodeType="clickEffect">
                                  <p:stCondLst>
                                    <p:cond delay="0"/>
                                  </p:stCondLst>
                                  <p:childTnLst>
                                    <p:set>
                                      <p:cBhvr>
                                        <p:cTn id="34" dur="1" fill="hold">
                                          <p:stCondLst>
                                            <p:cond delay="0"/>
                                          </p:stCondLst>
                                        </p:cTn>
                                        <p:tgtEl>
                                          <p:spTgt spid="41991"/>
                                        </p:tgtEl>
                                        <p:attrNameLst>
                                          <p:attrName>style.visibility</p:attrName>
                                        </p:attrNameLst>
                                      </p:cBhvr>
                                      <p:to>
                                        <p:strVal val="visible"/>
                                      </p:to>
                                    </p:set>
                                    <p:anim calcmode="lin" valueType="num">
                                      <p:cBhvr>
                                        <p:cTn id="35" dur="1000" fill="hold"/>
                                        <p:tgtEl>
                                          <p:spTgt spid="41991"/>
                                        </p:tgtEl>
                                        <p:attrNameLst>
                                          <p:attrName>ppt_w</p:attrName>
                                        </p:attrNameLst>
                                      </p:cBhvr>
                                      <p:tavLst>
                                        <p:tav tm="0">
                                          <p:val>
                                            <p:fltVal val="0"/>
                                          </p:val>
                                        </p:tav>
                                        <p:tav tm="100000">
                                          <p:val>
                                            <p:strVal val="#ppt_w"/>
                                          </p:val>
                                        </p:tav>
                                      </p:tavLst>
                                    </p:anim>
                                    <p:anim calcmode="lin" valueType="num">
                                      <p:cBhvr>
                                        <p:cTn id="36" dur="1000" fill="hold"/>
                                        <p:tgtEl>
                                          <p:spTgt spid="41991"/>
                                        </p:tgtEl>
                                        <p:attrNameLst>
                                          <p:attrName>ppt_h</p:attrName>
                                        </p:attrNameLst>
                                      </p:cBhvr>
                                      <p:tavLst>
                                        <p:tav tm="0">
                                          <p:val>
                                            <p:fltVal val="0"/>
                                          </p:val>
                                        </p:tav>
                                        <p:tav tm="100000">
                                          <p:val>
                                            <p:strVal val="#ppt_h"/>
                                          </p:val>
                                        </p:tav>
                                      </p:tavLst>
                                    </p:anim>
                                    <p:anim calcmode="lin" valueType="num">
                                      <p:cBhvr>
                                        <p:cTn id="37" dur="1000" fill="hold"/>
                                        <p:tgtEl>
                                          <p:spTgt spid="41991"/>
                                        </p:tgtEl>
                                        <p:attrNameLst>
                                          <p:attrName>style.rotation</p:attrName>
                                        </p:attrNameLst>
                                      </p:cBhvr>
                                      <p:tavLst>
                                        <p:tav tm="0">
                                          <p:val>
                                            <p:fltVal val="90"/>
                                          </p:val>
                                        </p:tav>
                                        <p:tav tm="100000">
                                          <p:val>
                                            <p:fltVal val="0"/>
                                          </p:val>
                                        </p:tav>
                                      </p:tavLst>
                                    </p:anim>
                                    <p:animEffect transition="in" filter="fade">
                                      <p:cBhvr>
                                        <p:cTn id="38" dur="1000"/>
                                        <p:tgtEl>
                                          <p:spTgt spid="4199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1992"/>
                                        </p:tgtEl>
                                        <p:attrNameLst>
                                          <p:attrName>style.visibility</p:attrName>
                                        </p:attrNameLst>
                                      </p:cBhvr>
                                      <p:to>
                                        <p:strVal val="visible"/>
                                      </p:to>
                                    </p:set>
                                    <p:anim calcmode="lin" valueType="num">
                                      <p:cBhvr>
                                        <p:cTn id="43" dur="500" fill="hold"/>
                                        <p:tgtEl>
                                          <p:spTgt spid="41992"/>
                                        </p:tgtEl>
                                        <p:attrNameLst>
                                          <p:attrName>ppt_w</p:attrName>
                                        </p:attrNameLst>
                                      </p:cBhvr>
                                      <p:tavLst>
                                        <p:tav tm="0">
                                          <p:val>
                                            <p:fltVal val="0"/>
                                          </p:val>
                                        </p:tav>
                                        <p:tav tm="100000">
                                          <p:val>
                                            <p:strVal val="#ppt_w"/>
                                          </p:val>
                                        </p:tav>
                                      </p:tavLst>
                                    </p:anim>
                                    <p:anim calcmode="lin" valueType="num">
                                      <p:cBhvr>
                                        <p:cTn id="44" dur="500" fill="hold"/>
                                        <p:tgtEl>
                                          <p:spTgt spid="41992"/>
                                        </p:tgtEl>
                                        <p:attrNameLst>
                                          <p:attrName>ppt_h</p:attrName>
                                        </p:attrNameLst>
                                      </p:cBhvr>
                                      <p:tavLst>
                                        <p:tav tm="0">
                                          <p:val>
                                            <p:fltVal val="0"/>
                                          </p:val>
                                        </p:tav>
                                        <p:tav tm="100000">
                                          <p:val>
                                            <p:strVal val="#ppt_h"/>
                                          </p:val>
                                        </p:tav>
                                      </p:tavLst>
                                    </p:anim>
                                    <p:animEffect transition="in" filter="fade">
                                      <p:cBhvr>
                                        <p:cTn id="45"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53056885"/>
              </p:ext>
            </p:extLst>
          </p:nvPr>
        </p:nvGraphicFramePr>
        <p:xfrm>
          <a:off x="228600" y="228600"/>
          <a:ext cx="8610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352800" y="304800"/>
            <a:ext cx="5638800" cy="632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content.clickbooq.com/86/photos/249ab9e69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1900" y="6439"/>
            <a:ext cx="4876800" cy="3251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hititlonger.com/images/uploads/blog/img1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3426913"/>
            <a:ext cx="4495800" cy="3202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8935" y="2590800"/>
            <a:ext cx="4582729" cy="584775"/>
          </a:xfrm>
          <a:prstGeom prst="rect">
            <a:avLst/>
          </a:prstGeom>
          <a:noFill/>
        </p:spPr>
        <p:txBody>
          <a:bodyPr wrap="none" rtlCol="0">
            <a:spAutoFit/>
          </a:bodyPr>
          <a:lstStyle/>
          <a:p>
            <a:r>
              <a:rPr lang="en-US" sz="3200" dirty="0" smtClean="0">
                <a:solidFill>
                  <a:schemeClr val="bg1"/>
                </a:solidFill>
              </a:rPr>
              <a:t>Summative/Accountability</a:t>
            </a:r>
            <a:endParaRPr lang="en-US" sz="3200" dirty="0">
              <a:solidFill>
                <a:schemeClr val="bg1"/>
              </a:solidFill>
            </a:endParaRPr>
          </a:p>
        </p:txBody>
      </p:sp>
      <p:sp>
        <p:nvSpPr>
          <p:cNvPr id="7" name="TextBox 6"/>
          <p:cNvSpPr txBox="1"/>
          <p:nvPr/>
        </p:nvSpPr>
        <p:spPr>
          <a:xfrm>
            <a:off x="4724400" y="6060724"/>
            <a:ext cx="3376694" cy="584775"/>
          </a:xfrm>
          <a:prstGeom prst="rect">
            <a:avLst/>
          </a:prstGeom>
          <a:noFill/>
        </p:spPr>
        <p:txBody>
          <a:bodyPr wrap="none" rtlCol="0">
            <a:spAutoFit/>
          </a:bodyPr>
          <a:lstStyle/>
          <a:p>
            <a:r>
              <a:rPr lang="en-US" sz="3200" b="1" dirty="0" smtClean="0"/>
              <a:t>Formative/Growth</a:t>
            </a:r>
            <a:endParaRPr lang="en-US" sz="3200" b="1" dirty="0"/>
          </a:p>
        </p:txBody>
      </p:sp>
    </p:spTree>
    <p:extLst>
      <p:ext uri="{BB962C8B-B14F-4D97-AF65-F5344CB8AC3E}">
        <p14:creationId xmlns:p14="http://schemas.microsoft.com/office/powerpoint/2010/main" val="226853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White TPEP">
  <a:themeElements>
    <a:clrScheme name="Custom 1">
      <a:dk1>
        <a:sysClr val="windowText" lastClr="000000"/>
      </a:dk1>
      <a:lt1>
        <a:sysClr val="window" lastClr="FFFFFF"/>
      </a:lt1>
      <a:dk2>
        <a:srgbClr val="2C778A"/>
      </a:dk2>
      <a:lt2>
        <a:srgbClr val="EEECE1"/>
      </a:lt2>
      <a:accent1>
        <a:srgbClr val="2C778A"/>
      </a:accent1>
      <a:accent2>
        <a:srgbClr val="BFBFBF"/>
      </a:accent2>
      <a:accent3>
        <a:srgbClr val="595959"/>
      </a:accent3>
      <a:accent4>
        <a:srgbClr val="262626"/>
      </a:accent4>
      <a:accent5>
        <a:srgbClr val="DBEEF3"/>
      </a:accent5>
      <a:accent6>
        <a:srgbClr val="92CDD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White TPEP</Template>
  <TotalTime>2448</TotalTime>
  <Words>4147</Words>
  <Application>Microsoft Office PowerPoint</Application>
  <PresentationFormat>On-screen Show (4:3)</PresentationFormat>
  <Paragraphs>666</Paragraphs>
  <Slides>63</Slides>
  <Notes>49</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White TPEP</vt:lpstr>
      <vt:lpstr>Teacher &amp; Principal  Professional Growth and Evaluation </vt:lpstr>
      <vt:lpstr>Follow this presentation</vt:lpstr>
      <vt:lpstr>The Wisdom of Practice </vt:lpstr>
      <vt:lpstr>Why Assess Teacher &amp; Principal Effectiveness?</vt:lpstr>
      <vt:lpstr> Teacher/Principal Evaluation Project  </vt:lpstr>
      <vt:lpstr>TPEP Core Principles </vt:lpstr>
      <vt:lpstr>TPEP Pilot Sites  Teacher and Principal Evaluation Project (TPEP)</vt:lpstr>
      <vt:lpstr>Steering Committee</vt:lpstr>
      <vt:lpstr>PowerPoint Presentation</vt:lpstr>
      <vt:lpstr>Instructional and Leadership Frameworks</vt:lpstr>
      <vt:lpstr>TPEP Criteria Themes</vt:lpstr>
      <vt:lpstr>Frameworks in 2013-14</vt:lpstr>
      <vt:lpstr>Comprehensive Evaluation Teachers</vt:lpstr>
      <vt:lpstr>Comprehensive Evaluation Principals</vt:lpstr>
      <vt:lpstr>Comprehensive Evaluation Scoring Process Teachers and Principals</vt:lpstr>
      <vt:lpstr>Focused Evaluation Certificated Classroom Teachers </vt:lpstr>
      <vt:lpstr>Focused Evaluation Principals and Assistant Principals</vt:lpstr>
      <vt:lpstr>PowerPoint Presentation</vt:lpstr>
      <vt:lpstr>Criterion Scoring student growth Process Summative scoring methodology</vt:lpstr>
      <vt:lpstr>Criterion Scoring </vt:lpstr>
      <vt:lpstr>Guiding Principles for Criterion Scoring </vt:lpstr>
      <vt:lpstr>Using the Matrix</vt:lpstr>
      <vt:lpstr>Evidence</vt:lpstr>
      <vt:lpstr>Criterion Scoring </vt:lpstr>
      <vt:lpstr>Criterion Scoring</vt:lpstr>
      <vt:lpstr>How do you deal with “?”</vt:lpstr>
      <vt:lpstr>Sample Guiding Questions: </vt:lpstr>
      <vt:lpstr>Know Thy Impact!</vt:lpstr>
      <vt:lpstr>Know Thy Impact!</vt:lpstr>
      <vt:lpstr>Evaluation Measures Current vs. New </vt:lpstr>
      <vt:lpstr>We have been working hard on the Improvement of Instructional Practice</vt:lpstr>
      <vt:lpstr> ESSB 5895 Establishes New Definitions Around Student Growth Measures</vt:lpstr>
      <vt:lpstr> Student Growth Theory of Action</vt:lpstr>
      <vt:lpstr>Defining Key Terms</vt:lpstr>
      <vt:lpstr>It is student growth, not student achievement, that is relevant in demonstrating impacts teacher and principals have on students.</vt:lpstr>
      <vt:lpstr>Student Growth Rubrics</vt:lpstr>
      <vt:lpstr>Student Growth Principal Rubric Language SG 8.3</vt:lpstr>
      <vt:lpstr>Student Growth Teacher Rubric Language SG 3.1 &amp; 3.2</vt:lpstr>
      <vt:lpstr>Student Growth/Learning - Teachers</vt:lpstr>
      <vt:lpstr>Student Growth/Learning - Principals</vt:lpstr>
      <vt:lpstr>Nesting Dolls</vt:lpstr>
      <vt:lpstr>Student Growth/Learning Goals Defining Key Terms</vt:lpstr>
      <vt:lpstr>Student Growth/Learning Goals  Grain Size</vt:lpstr>
      <vt:lpstr>Creating Growth Goals: First Steps  The Goldilocks Approach </vt:lpstr>
      <vt:lpstr>Student Growth/Learning  District Preparation</vt:lpstr>
      <vt:lpstr>Assessments</vt:lpstr>
      <vt:lpstr>Creating Your Own Data Pyramid</vt:lpstr>
      <vt:lpstr>Summative Rating Process Overview</vt:lpstr>
      <vt:lpstr>Teacher &amp; Principal Raw Score Model Sample </vt:lpstr>
      <vt:lpstr>Student Growth Rubric and Rating (Teacher)</vt:lpstr>
      <vt:lpstr>Student Growth Rubric and Rating (Principal)</vt:lpstr>
      <vt:lpstr>Summative Rating &amp; Impact on Student Learning Matrix</vt:lpstr>
      <vt:lpstr>Student Growth Inquiry Consequences:</vt:lpstr>
      <vt:lpstr>Modules</vt:lpstr>
      <vt:lpstr>Rater Agreement</vt:lpstr>
      <vt:lpstr>Rater Agreement Background</vt:lpstr>
      <vt:lpstr>Stages of Rater Agreement</vt:lpstr>
      <vt:lpstr>eval management system</vt:lpstr>
      <vt:lpstr>PowerPoint Presentation</vt:lpstr>
      <vt:lpstr>What you need to know…</vt:lpstr>
      <vt:lpstr>Final Thought</vt:lpstr>
      <vt:lpstr>PowerPoint Presentation</vt:lpstr>
      <vt:lpstr>Follow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Teacher/Principal Evaluation Project</dc:title>
  <dc:creator>Michaela Miller</dc:creator>
  <cp:lastModifiedBy>Jennifer Longchamps</cp:lastModifiedBy>
  <cp:revision>51</cp:revision>
  <cp:lastPrinted>2013-03-01T14:44:23Z</cp:lastPrinted>
  <dcterms:created xsi:type="dcterms:W3CDTF">2013-03-01T00:54:55Z</dcterms:created>
  <dcterms:modified xsi:type="dcterms:W3CDTF">2013-05-29T18:38:41Z</dcterms:modified>
</cp:coreProperties>
</file>