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369" r:id="rId4"/>
    <p:sldId id="368" r:id="rId5"/>
    <p:sldId id="337" r:id="rId6"/>
    <p:sldId id="325" r:id="rId7"/>
    <p:sldId id="367" r:id="rId8"/>
    <p:sldId id="378" r:id="rId9"/>
    <p:sldId id="376" r:id="rId10"/>
    <p:sldId id="363" r:id="rId11"/>
    <p:sldId id="377" r:id="rId12"/>
    <p:sldId id="375" r:id="rId13"/>
    <p:sldId id="327" r:id="rId14"/>
    <p:sldId id="329" r:id="rId15"/>
    <p:sldId id="330" r:id="rId16"/>
    <p:sldId id="331" r:id="rId17"/>
    <p:sldId id="333" r:id="rId18"/>
    <p:sldId id="335" r:id="rId19"/>
    <p:sldId id="332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51" r:id="rId30"/>
    <p:sldId id="347" r:id="rId31"/>
    <p:sldId id="348" r:id="rId32"/>
    <p:sldId id="379" r:id="rId33"/>
    <p:sldId id="352" r:id="rId34"/>
    <p:sldId id="354" r:id="rId35"/>
    <p:sldId id="353" r:id="rId36"/>
    <p:sldId id="349" r:id="rId37"/>
    <p:sldId id="350" r:id="rId38"/>
    <p:sldId id="380" r:id="rId39"/>
    <p:sldId id="381" r:id="rId40"/>
    <p:sldId id="382" r:id="rId41"/>
    <p:sldId id="383" r:id="rId42"/>
    <p:sldId id="384" r:id="rId43"/>
    <p:sldId id="359" r:id="rId44"/>
    <p:sldId id="296" r:id="rId45"/>
    <p:sldId id="297" r:id="rId46"/>
    <p:sldId id="295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7Ezra2psPjcQenowRIzo4A==" hashData="8VBcjTMrnJ4MVoZ36c2755iEA9k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248E9-7803-4757-819F-BA448817DE70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86A4C-1AAA-4873-A87F-E849843B2C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01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 assessment 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86A4C-1AAA-4873-A87F-E849843B2C3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 assessment 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86A4C-1AAA-4873-A87F-E849843B2C3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 assessment 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86A4C-1AAA-4873-A87F-E849843B2C3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 assessment 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86A4C-1AAA-4873-A87F-E849843B2C3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86A4C-1AAA-4873-A87F-E849843B2C3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 assessment 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86A4C-1AAA-4873-A87F-E849843B2C30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3F340-C6BB-4EE9-AB66-1517DCB3EFE1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cfrederick@nwesd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ds.ospi.k12.wa.us/" TargetMode="External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andbox.eval-wa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andbox.eval-wa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981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eVAL</a:t>
            </a:r>
            <a:r>
              <a:rPr lang="en-US" b="1" dirty="0" smtClean="0"/>
              <a:t> and The Evaluation Cycle</a:t>
            </a:r>
            <a:br>
              <a:rPr lang="en-US" b="1" dirty="0" smtClean="0"/>
            </a:br>
            <a:r>
              <a:rPr lang="en-US" sz="3600" b="1" dirty="0" smtClean="0"/>
              <a:t>A Look at the Principal’s Roles of </a:t>
            </a:r>
            <a:r>
              <a:rPr lang="en-US" sz="3600" b="1" dirty="0" err="1" smtClean="0"/>
              <a:t>Evaluatee</a:t>
            </a:r>
            <a:r>
              <a:rPr lang="en-US" sz="3600" b="1" dirty="0" smtClean="0"/>
              <a:t> and the Interaction of </a:t>
            </a:r>
            <a:br>
              <a:rPr lang="en-US" sz="3600" b="1" dirty="0" smtClean="0"/>
            </a:br>
            <a:r>
              <a:rPr lang="en-US" sz="3600" b="1" dirty="0" smtClean="0"/>
              <a:t>Principal as Evaluator and Teacher Roles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590800"/>
            <a:ext cx="6400800" cy="21336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Cathey Frederick</a:t>
            </a:r>
          </a:p>
          <a:p>
            <a:r>
              <a:rPr lang="en-US" dirty="0" err="1" smtClean="0"/>
              <a:t>eVAL</a:t>
            </a:r>
            <a:r>
              <a:rPr lang="en-US" dirty="0" smtClean="0"/>
              <a:t> Specialist - ESD 189</a:t>
            </a:r>
          </a:p>
          <a:p>
            <a:r>
              <a:rPr lang="en-US" dirty="0" smtClean="0">
                <a:hlinkClick r:id="rId2"/>
              </a:rPr>
              <a:t>cfrederick@nwesd.org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89929"/>
            <a:ext cx="8382000" cy="2268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Principal/School Administrator</a:t>
            </a:r>
            <a:br>
              <a:rPr lang="en-US" dirty="0" smtClean="0"/>
            </a:br>
            <a:r>
              <a:rPr lang="en-US" dirty="0" smtClean="0"/>
              <a:t>Assigning Teachers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447800"/>
            <a:ext cx="5715000" cy="457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85800" y="6096000"/>
            <a:ext cx="7542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Either the District or School Administrator has to assign teachers to a principal </a:t>
            </a:r>
          </a:p>
          <a:p>
            <a:r>
              <a:rPr lang="en-US" dirty="0" smtClean="0"/>
              <a:t>before the evaluation process can start.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7972618" cy="550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Log In Screen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334000" y="1600200"/>
            <a:ext cx="76200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162800" y="1295400"/>
            <a:ext cx="1295400" cy="5334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43600" y="2133600"/>
            <a:ext cx="2133600" cy="5334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848600" y="533400"/>
            <a:ext cx="8382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Principal Creates Goal Prompt in </a:t>
            </a:r>
            <a:br>
              <a:rPr lang="en-US" dirty="0" smtClean="0"/>
            </a:br>
            <a:r>
              <a:rPr lang="en-US" dirty="0" smtClean="0"/>
              <a:t>Question Bank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52278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762000" y="4648200"/>
            <a:ext cx="1295400" cy="5334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Principal Assigns Goal Prompt to Teacher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7425" y="1371600"/>
            <a:ext cx="7456575" cy="532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3810000"/>
            <a:ext cx="1321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Choose type of </a:t>
            </a:r>
          </a:p>
          <a:p>
            <a:r>
              <a:rPr lang="en-US" sz="1400" dirty="0" smtClean="0"/>
              <a:t>prompt here</a:t>
            </a:r>
            <a:endParaRPr lang="en-US" sz="1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95400" y="4267200"/>
            <a:ext cx="1981200" cy="304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" y="5410200"/>
            <a:ext cx="141013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Click on box</a:t>
            </a:r>
          </a:p>
          <a:p>
            <a:r>
              <a:rPr lang="en-US" sz="1400" dirty="0" smtClean="0"/>
              <a:t>next to teacher’s</a:t>
            </a:r>
          </a:p>
          <a:p>
            <a:r>
              <a:rPr lang="en-US" sz="1400" dirty="0" smtClean="0"/>
              <a:t>name and then </a:t>
            </a:r>
          </a:p>
          <a:p>
            <a:r>
              <a:rPr lang="en-US" sz="1400" dirty="0" smtClean="0"/>
              <a:t>click on Assign</a:t>
            </a:r>
          </a:p>
          <a:p>
            <a:r>
              <a:rPr lang="en-US" sz="1400" dirty="0" smtClean="0"/>
              <a:t>Prompt</a:t>
            </a:r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219200" y="5562600"/>
            <a:ext cx="838200" cy="457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371600" y="5638800"/>
            <a:ext cx="533400" cy="609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Goals Dashboard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71600"/>
            <a:ext cx="9144000" cy="432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" y="5867400"/>
            <a:ext cx="597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Clicking on Evaluator-assigned Goals  will open up next screen.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286000" y="5334000"/>
            <a:ext cx="914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Teacher Reviews Principal-Assigned Goal Prompt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148" y="1600200"/>
            <a:ext cx="804370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62200" y="6096000"/>
            <a:ext cx="416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Clicking on Respond will open next screen.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810000" y="5334000"/>
            <a:ext cx="2286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Teacher Responds to </a:t>
            </a:r>
            <a:br>
              <a:rPr lang="en-US" dirty="0" smtClean="0"/>
            </a:br>
            <a:r>
              <a:rPr lang="en-US" dirty="0" smtClean="0"/>
              <a:t>Principal Goal Prompt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7932420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485940"/>
            <a:ext cx="8229600" cy="219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153400" y="3886200"/>
            <a:ext cx="726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</a:t>
            </a:r>
            <a:endParaRPr lang="en-US" dirty="0"/>
          </a:p>
        </p:txBody>
      </p:sp>
      <p:cxnSp>
        <p:nvCxnSpPr>
          <p:cNvPr id="9" name="Straight Arrow Connector 8"/>
          <p:cNvCxnSpPr>
            <a:stCxn id="6" idx="0"/>
          </p:cNvCxnSpPr>
          <p:nvPr/>
        </p:nvCxnSpPr>
        <p:spPr>
          <a:xfrm flipH="1" flipV="1">
            <a:off x="7620000" y="3429000"/>
            <a:ext cx="896641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086600" y="3048000"/>
            <a:ext cx="685800" cy="3810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Notifies Evaluator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94870"/>
            <a:ext cx="6014328" cy="533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1752600" y="2819400"/>
            <a:ext cx="1295400" cy="5334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Dashboard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37018"/>
            <a:ext cx="8229600" cy="445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28800" y="6119336"/>
            <a:ext cx="68984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Self evaluation shows because teacher made visible to evaluator. </a:t>
            </a:r>
          </a:p>
          <a:p>
            <a:r>
              <a:rPr lang="en-US" sz="1400" dirty="0" smtClean="0"/>
              <a:t>To schedule a formal observation, click on the calendar; to schedule an informal observation,</a:t>
            </a:r>
          </a:p>
          <a:p>
            <a:r>
              <a:rPr lang="en-US" sz="1400" dirty="0" smtClean="0"/>
              <a:t>click on the lightening bolt.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8153400" y="762000"/>
            <a:ext cx="8179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 </a:t>
            </a:r>
          </a:p>
          <a:p>
            <a:r>
              <a:rPr lang="en-US" sz="1400" dirty="0" smtClean="0"/>
              <a:t>message</a:t>
            </a:r>
          </a:p>
          <a:p>
            <a:r>
              <a:rPr lang="en-US" sz="1400" dirty="0" smtClean="0"/>
              <a:t> in </a:t>
            </a:r>
          </a:p>
          <a:p>
            <a:r>
              <a:rPr lang="en-US" sz="1400" dirty="0" smtClean="0"/>
              <a:t>mail box</a:t>
            </a:r>
            <a:endParaRPr lang="en-US" sz="1400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7162800" y="1239054"/>
            <a:ext cx="990600" cy="36114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114800" y="5791200"/>
            <a:ext cx="914400" cy="3048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00400" y="5791200"/>
            <a:ext cx="381000" cy="2286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Principal Schedules Formal Observation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7804" y="990600"/>
            <a:ext cx="6384596" cy="575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Understand principal role as </a:t>
            </a:r>
            <a:r>
              <a:rPr lang="en-US" dirty="0" err="1" smtClean="0"/>
              <a:t>evaluatee</a:t>
            </a:r>
            <a:r>
              <a:rPr lang="en-US" dirty="0" smtClean="0"/>
              <a:t> and the supports offered by </a:t>
            </a:r>
            <a:r>
              <a:rPr lang="en-US" dirty="0" err="1" smtClean="0"/>
              <a:t>eVAL</a:t>
            </a:r>
            <a:endParaRPr lang="en-US" dirty="0" smtClean="0"/>
          </a:p>
          <a:p>
            <a:r>
              <a:rPr lang="en-US" dirty="0" smtClean="0"/>
              <a:t>Review evaluation steps for teacher evaluations</a:t>
            </a:r>
          </a:p>
          <a:p>
            <a:r>
              <a:rPr lang="en-US" dirty="0" smtClean="0"/>
              <a:t>Understand supports offered to evaluator by </a:t>
            </a:r>
            <a:r>
              <a:rPr lang="en-US" dirty="0" err="1" smtClean="0"/>
              <a:t>eVAL</a:t>
            </a:r>
            <a:endParaRPr lang="en-US" dirty="0" smtClean="0"/>
          </a:p>
          <a:p>
            <a:r>
              <a:rPr lang="en-US" dirty="0" smtClean="0"/>
              <a:t>Understand specific tasks evaluator and </a:t>
            </a:r>
            <a:r>
              <a:rPr lang="en-US" dirty="0" err="1" smtClean="0"/>
              <a:t>evaluatee</a:t>
            </a:r>
            <a:r>
              <a:rPr lang="en-US" dirty="0" smtClean="0"/>
              <a:t> might want to do in </a:t>
            </a:r>
            <a:r>
              <a:rPr lang="en-US" dirty="0" err="1" smtClean="0"/>
              <a:t>eVAL</a:t>
            </a:r>
            <a:endParaRPr lang="en-US" dirty="0" smtClean="0"/>
          </a:p>
          <a:p>
            <a:r>
              <a:rPr lang="en-US" dirty="0" smtClean="0"/>
              <a:t>Understand interaction between evaluator and </a:t>
            </a:r>
            <a:r>
              <a:rPr lang="en-US" dirty="0" err="1" smtClean="0"/>
              <a:t>evaluatee</a:t>
            </a:r>
            <a:r>
              <a:rPr lang="en-US" dirty="0" smtClean="0"/>
              <a:t> roles in </a:t>
            </a:r>
            <a:r>
              <a:rPr lang="en-US" dirty="0" err="1" smtClean="0"/>
              <a:t>eVAL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Teacher Observation Dashboard Part 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5943600"/>
            <a:ext cx="4453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Clicking on any one of the circles will bring up that section.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876800" y="4953000"/>
            <a:ext cx="0" cy="304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181600" y="4953000"/>
            <a:ext cx="0" cy="304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410200" y="4953000"/>
            <a:ext cx="0" cy="304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62000"/>
            <a:ext cx="7386886" cy="52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>
            <a:stCxn id="25602" idx="2"/>
          </p:cNvCxnSpPr>
          <p:nvPr/>
        </p:nvCxnSpPr>
        <p:spPr>
          <a:xfrm flipV="1">
            <a:off x="4607843" y="4191000"/>
            <a:ext cx="497557" cy="18505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Teacher Observation Dashboard Part 2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6464"/>
            <a:ext cx="7238999" cy="546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 Mailbox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2900"/>
            <a:ext cx="8001000" cy="559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Principal Preconference Part 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800600"/>
            <a:ext cx="6238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Select</a:t>
            </a:r>
          </a:p>
          <a:p>
            <a:r>
              <a:rPr lang="en-US" sz="1400" dirty="0" smtClean="0"/>
              <a:t>focus</a:t>
            </a:r>
          </a:p>
          <a:p>
            <a:r>
              <a:rPr lang="en-US" sz="1400" dirty="0" smtClean="0"/>
              <a:t>here</a:t>
            </a:r>
            <a:endParaRPr lang="en-US" sz="14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9901" y="1295400"/>
            <a:ext cx="7007299" cy="536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762000" y="5181600"/>
            <a:ext cx="914400" cy="228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Principal Preconference Part 2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190939"/>
            <a:ext cx="5257800" cy="558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 Preconference Part 1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3917" y="1086597"/>
            <a:ext cx="7023283" cy="543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229600" y="5257800"/>
            <a:ext cx="686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Select</a:t>
            </a:r>
          </a:p>
          <a:p>
            <a:r>
              <a:rPr lang="en-US" sz="1600" dirty="0" smtClean="0"/>
              <a:t>focus</a:t>
            </a:r>
          </a:p>
          <a:p>
            <a:r>
              <a:rPr lang="en-US" sz="1600" dirty="0" smtClean="0"/>
              <a:t>here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876800" y="5181600"/>
            <a:ext cx="3276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 Preconference Part 2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95400"/>
            <a:ext cx="61849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1600200" y="5334000"/>
            <a:ext cx="990600" cy="4572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00200" y="419100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3733800"/>
            <a:ext cx="10376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to</a:t>
            </a:r>
          </a:p>
          <a:p>
            <a:r>
              <a:rPr lang="en-US" dirty="0" smtClean="0"/>
              <a:t>expand</a:t>
            </a:r>
          </a:p>
          <a:p>
            <a:r>
              <a:rPr lang="en-US" dirty="0" smtClean="0"/>
              <a:t>and add </a:t>
            </a:r>
          </a:p>
          <a:p>
            <a:r>
              <a:rPr lang="en-US" dirty="0" smtClean="0"/>
              <a:t>response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Principal Observe/Score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7924800" cy="537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173991" y="2667000"/>
            <a:ext cx="9700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Change</a:t>
            </a:r>
          </a:p>
          <a:p>
            <a:r>
              <a:rPr lang="en-US" sz="1200" dirty="0" smtClean="0"/>
              <a:t>To</a:t>
            </a:r>
          </a:p>
          <a:p>
            <a:r>
              <a:rPr lang="en-US" sz="1200" dirty="0" smtClean="0"/>
              <a:t>Instructional</a:t>
            </a:r>
          </a:p>
          <a:p>
            <a:r>
              <a:rPr lang="en-US" sz="1200" dirty="0" smtClean="0"/>
              <a:t>Or </a:t>
            </a:r>
          </a:p>
          <a:p>
            <a:r>
              <a:rPr lang="en-US" sz="1200" dirty="0" smtClean="0"/>
              <a:t>Growth</a:t>
            </a:r>
          </a:p>
          <a:p>
            <a:r>
              <a:rPr lang="en-US" sz="1200" dirty="0" smtClean="0"/>
              <a:t>Rubrics</a:t>
            </a:r>
            <a:endParaRPr lang="en-US" sz="1200" dirty="0"/>
          </a:p>
        </p:txBody>
      </p:sp>
      <p:sp>
        <p:nvSpPr>
          <p:cNvPr id="8" name="Oval 7"/>
          <p:cNvSpPr/>
          <p:nvPr/>
        </p:nvSpPr>
        <p:spPr>
          <a:xfrm>
            <a:off x="7162800" y="2819400"/>
            <a:ext cx="838200" cy="3810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Principal State Rubrics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630" y="1295400"/>
            <a:ext cx="7739769" cy="526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381000" y="28194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81000" y="2895600"/>
            <a:ext cx="5334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04800" y="2895600"/>
            <a:ext cx="6096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838200"/>
            <a:ext cx="123578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Magnifying</a:t>
            </a:r>
          </a:p>
          <a:p>
            <a:r>
              <a:rPr lang="en-US" dirty="0" smtClean="0"/>
              <a:t>glasses</a:t>
            </a:r>
          </a:p>
          <a:p>
            <a:r>
              <a:rPr lang="en-US" dirty="0" smtClean="0"/>
              <a:t>point</a:t>
            </a:r>
          </a:p>
          <a:p>
            <a:r>
              <a:rPr lang="en-US" dirty="0" smtClean="0"/>
              <a:t>to </a:t>
            </a:r>
          </a:p>
          <a:p>
            <a:r>
              <a:rPr lang="en-US" dirty="0" smtClean="0"/>
              <a:t>areas </a:t>
            </a:r>
          </a:p>
          <a:p>
            <a:r>
              <a:rPr lang="en-US" dirty="0" smtClean="0"/>
              <a:t>of </a:t>
            </a:r>
          </a:p>
          <a:p>
            <a:r>
              <a:rPr lang="en-US" dirty="0" smtClean="0"/>
              <a:t>focus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Principal C4.1 – Expanded View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749046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392046" y="1752600"/>
            <a:ext cx="17519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Evidence notes show </a:t>
            </a:r>
          </a:p>
          <a:p>
            <a:r>
              <a:rPr lang="en-US" sz="1400" dirty="0" smtClean="0"/>
              <a:t>up below when you</a:t>
            </a:r>
          </a:p>
          <a:p>
            <a:r>
              <a:rPr lang="en-US" sz="1400" dirty="0" smtClean="0"/>
              <a:t> uncheck Hide </a:t>
            </a:r>
          </a:p>
          <a:p>
            <a:r>
              <a:rPr lang="en-US" sz="1400" dirty="0" smtClean="0"/>
              <a:t>Evidence/Notes</a:t>
            </a:r>
            <a:endParaRPr lang="en-US" sz="14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257800" y="1981200"/>
            <a:ext cx="2133600" cy="228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Evaluation Process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657600" y="1295400"/>
            <a:ext cx="1981200" cy="9144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sz="1400" b="1" dirty="0" smtClean="0"/>
              <a:t>Training</a:t>
            </a:r>
          </a:p>
          <a:p>
            <a:pPr marL="342900" indent="-342900" algn="ctr">
              <a:buAutoNum type="arabicPeriod"/>
            </a:pPr>
            <a:r>
              <a:rPr lang="en-US" sz="1400" b="1" dirty="0" smtClean="0"/>
              <a:t>Orientation</a:t>
            </a:r>
            <a:endParaRPr lang="en-US" sz="1400" b="1" dirty="0"/>
          </a:p>
        </p:txBody>
      </p:sp>
      <p:sp>
        <p:nvSpPr>
          <p:cNvPr id="6" name="Oval 5"/>
          <p:cNvSpPr/>
          <p:nvPr/>
        </p:nvSpPr>
        <p:spPr>
          <a:xfrm>
            <a:off x="5181600" y="5257800"/>
            <a:ext cx="19812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5.  Observations</a:t>
            </a:r>
            <a:endParaRPr lang="en-US" sz="1400" b="1" dirty="0"/>
          </a:p>
        </p:txBody>
      </p:sp>
      <p:sp>
        <p:nvSpPr>
          <p:cNvPr id="7" name="Oval 6"/>
          <p:cNvSpPr/>
          <p:nvPr/>
        </p:nvSpPr>
        <p:spPr>
          <a:xfrm>
            <a:off x="2286000" y="5257800"/>
            <a:ext cx="1828800" cy="914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6.  Post-Observation Conference</a:t>
            </a:r>
            <a:endParaRPr lang="en-US" sz="1400" b="1" dirty="0"/>
          </a:p>
        </p:txBody>
      </p:sp>
      <p:sp>
        <p:nvSpPr>
          <p:cNvPr id="8" name="Oval 7"/>
          <p:cNvSpPr/>
          <p:nvPr/>
        </p:nvSpPr>
        <p:spPr>
          <a:xfrm>
            <a:off x="6400800" y="3657600"/>
            <a:ext cx="18288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4.  Pre-Observation  Conference</a:t>
            </a:r>
            <a:endParaRPr lang="en-US" sz="1400" b="1" dirty="0"/>
          </a:p>
        </p:txBody>
      </p:sp>
      <p:sp>
        <p:nvSpPr>
          <p:cNvPr id="9" name="Oval 8"/>
          <p:cNvSpPr/>
          <p:nvPr/>
        </p:nvSpPr>
        <p:spPr>
          <a:xfrm>
            <a:off x="914400" y="3657600"/>
            <a:ext cx="1828800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7.  Summary Evaluation Conference</a:t>
            </a:r>
            <a:endParaRPr lang="en-US" sz="1400" b="1" dirty="0"/>
          </a:p>
        </p:txBody>
      </p:sp>
      <p:sp>
        <p:nvSpPr>
          <p:cNvPr id="10" name="Oval 9"/>
          <p:cNvSpPr/>
          <p:nvPr/>
        </p:nvSpPr>
        <p:spPr>
          <a:xfrm>
            <a:off x="6400800" y="1981200"/>
            <a:ext cx="1828800" cy="91440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3.  Self-Assessment and Goal Setting</a:t>
            </a:r>
            <a:endParaRPr lang="en-US" sz="1400" b="1" dirty="0"/>
          </a:p>
        </p:txBody>
      </p:sp>
      <p:sp>
        <p:nvSpPr>
          <p:cNvPr id="11" name="Oval 10"/>
          <p:cNvSpPr/>
          <p:nvPr/>
        </p:nvSpPr>
        <p:spPr>
          <a:xfrm>
            <a:off x="838200" y="1981200"/>
            <a:ext cx="1905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8.  Professional Development Plans</a:t>
            </a:r>
            <a:endParaRPr lang="en-US" sz="1400" b="1" dirty="0"/>
          </a:p>
        </p:txBody>
      </p:sp>
      <p:sp>
        <p:nvSpPr>
          <p:cNvPr id="13" name="Right Arrow 12"/>
          <p:cNvSpPr/>
          <p:nvPr/>
        </p:nvSpPr>
        <p:spPr>
          <a:xfrm rot="1876633">
            <a:off x="6004412" y="1632387"/>
            <a:ext cx="524188" cy="3810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5400000">
            <a:off x="7015006" y="3119594"/>
            <a:ext cx="524188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7985149">
            <a:off x="6837868" y="4779245"/>
            <a:ext cx="524188" cy="3810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0800000">
            <a:off x="4404212" y="5442388"/>
            <a:ext cx="524188" cy="3810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3516463">
            <a:off x="2270611" y="4756589"/>
            <a:ext cx="524188" cy="3810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6200000">
            <a:off x="1528606" y="3119594"/>
            <a:ext cx="524188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20328985">
            <a:off x="2794328" y="1682036"/>
            <a:ext cx="524188" cy="3810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8600" y="228600"/>
            <a:ext cx="8610600" cy="64008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Principal Instructional Rubrics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7152"/>
            <a:ext cx="8229600" cy="42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Principal – Generated Report in Observation Dashboard</a:t>
            </a:r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2422" y="1676400"/>
            <a:ext cx="3743178" cy="508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Principal – Generated Report in Observation Dashboard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94206"/>
            <a:ext cx="7069466" cy="536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Principal – Observation 1 Complete</a:t>
            </a:r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7772400" cy="493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6248400"/>
            <a:ext cx="7447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Another place to click on teacher name to open up section to mark complete.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600200" y="5486400"/>
            <a:ext cx="9144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Principal Observation Dashboard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962" y="1295400"/>
            <a:ext cx="872066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Teacher Dashboard – </a:t>
            </a:r>
            <a:br>
              <a:rPr lang="en-US" dirty="0" smtClean="0"/>
            </a:br>
            <a:r>
              <a:rPr lang="en-US" dirty="0" smtClean="0"/>
              <a:t>Observation 1 Complete</a:t>
            </a:r>
            <a:endParaRPr 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1230" y="1600199"/>
            <a:ext cx="6291169" cy="516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Principal – Summary View 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90600"/>
            <a:ext cx="6343650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00" y="5638800"/>
            <a:ext cx="1345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on</a:t>
            </a:r>
          </a:p>
          <a:p>
            <a:r>
              <a:rPr lang="en-US" dirty="0" smtClean="0"/>
              <a:t>Enter Scores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 flipH="1">
            <a:off x="7315200" y="6285131"/>
            <a:ext cx="977453" cy="1918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Principal – Final Report</a:t>
            </a:r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065" y="1600200"/>
            <a:ext cx="50018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Principal – Summative Scoring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8305800" cy="482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Principal – Visibility to Teacher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258" y="1291344"/>
            <a:ext cx="8090545" cy="472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eVAL</a:t>
            </a:r>
            <a:r>
              <a:rPr lang="en-US" dirty="0" smtClean="0"/>
              <a:t> is like….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…a cruise ship buffet.  Take only what you need.  There will be more tomorrow!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5626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Rectangle 4"/>
          <p:cNvSpPr/>
          <p:nvPr/>
        </p:nvSpPr>
        <p:spPr>
          <a:xfrm>
            <a:off x="228600" y="228600"/>
            <a:ext cx="8610600" cy="64008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C:\Users\mamaotter\AppData\Local\Microsoft\Windows\Temporary Internet Files\Content.IE5\QYIQY4O7\MC90023097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438400"/>
            <a:ext cx="5029200" cy="3684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Principal – Final Report for Teacher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199" y="1309213"/>
            <a:ext cx="7491931" cy="425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447800" y="4724400"/>
            <a:ext cx="1371600" cy="3048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Principal – Final Report for Teacher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8475301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914400" y="4038600"/>
            <a:ext cx="2057400" cy="3048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Principal – Final Report for Teacher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5676" y="914401"/>
            <a:ext cx="5447611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Logging into </a:t>
            </a:r>
            <a:r>
              <a:rPr lang="en-US" dirty="0" err="1" smtClean="0"/>
              <a:t>eVAL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90800"/>
            <a:ext cx="4343400" cy="337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362200"/>
            <a:ext cx="362902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" y="13716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Log into OSPI’s EDS:  </a:t>
            </a:r>
            <a:r>
              <a:rPr lang="en-US" sz="2800" dirty="0" smtClean="0">
                <a:hlinkClick r:id="rId5"/>
              </a:rPr>
              <a:t>https://eds.ospi.k12.wa.us/</a:t>
            </a:r>
            <a:endParaRPr lang="en-US" sz="2800" dirty="0" smtClean="0"/>
          </a:p>
          <a:p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362200" y="1828800"/>
            <a:ext cx="1371600" cy="1676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590800" y="3657600"/>
            <a:ext cx="2514600" cy="762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need to do next?</a:t>
            </a:r>
          </a:p>
          <a:p>
            <a:r>
              <a:rPr lang="en-US" dirty="0" smtClean="0"/>
              <a:t>Who needs to be involved?</a:t>
            </a:r>
          </a:p>
          <a:p>
            <a:r>
              <a:rPr lang="en-US" dirty="0" smtClean="0"/>
              <a:t>When does it need to happen?</a:t>
            </a:r>
          </a:p>
          <a:p>
            <a:r>
              <a:rPr lang="en-US" dirty="0" smtClean="0"/>
              <a:t>How can I help?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Understand principal role as </a:t>
            </a:r>
            <a:r>
              <a:rPr lang="en-US" dirty="0" err="1" smtClean="0"/>
              <a:t>evaluatee</a:t>
            </a:r>
            <a:r>
              <a:rPr lang="en-US" dirty="0" smtClean="0"/>
              <a:t> and the supports offered by </a:t>
            </a:r>
            <a:r>
              <a:rPr lang="en-US" dirty="0" err="1" smtClean="0"/>
              <a:t>eVAL</a:t>
            </a:r>
            <a:endParaRPr lang="en-US" dirty="0" smtClean="0"/>
          </a:p>
          <a:p>
            <a:r>
              <a:rPr lang="en-US" dirty="0" smtClean="0"/>
              <a:t>Review evaluation steps for teacher evaluations</a:t>
            </a:r>
          </a:p>
          <a:p>
            <a:r>
              <a:rPr lang="en-US" dirty="0" smtClean="0"/>
              <a:t>Understand supports offered to evaluator by </a:t>
            </a:r>
            <a:r>
              <a:rPr lang="en-US" dirty="0" err="1" smtClean="0"/>
              <a:t>eVAL</a:t>
            </a:r>
            <a:endParaRPr lang="en-US" dirty="0" smtClean="0"/>
          </a:p>
          <a:p>
            <a:r>
              <a:rPr lang="en-US" dirty="0" smtClean="0"/>
              <a:t>Understand specific tasks evaluator and </a:t>
            </a:r>
            <a:r>
              <a:rPr lang="en-US" dirty="0" err="1" smtClean="0"/>
              <a:t>evaluatee</a:t>
            </a:r>
            <a:r>
              <a:rPr lang="en-US" dirty="0" smtClean="0"/>
              <a:t> might want to do in </a:t>
            </a:r>
            <a:r>
              <a:rPr lang="en-US" dirty="0" err="1" smtClean="0"/>
              <a:t>eVAL</a:t>
            </a:r>
            <a:endParaRPr lang="en-US" dirty="0" smtClean="0"/>
          </a:p>
          <a:p>
            <a:r>
              <a:rPr lang="en-US" dirty="0" smtClean="0"/>
              <a:t>Understand interaction between evaluator and </a:t>
            </a:r>
            <a:r>
              <a:rPr lang="en-US" dirty="0" err="1" smtClean="0"/>
              <a:t>evaluatee</a:t>
            </a:r>
            <a:r>
              <a:rPr lang="en-US" dirty="0" smtClean="0"/>
              <a:t> roles in </a:t>
            </a:r>
            <a:r>
              <a:rPr lang="en-US" dirty="0" err="1" smtClean="0"/>
              <a:t>eVAL</a:t>
            </a: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Self Assessment</a:t>
            </a:r>
          </a:p>
          <a:p>
            <a:r>
              <a:rPr lang="en-US" dirty="0" smtClean="0"/>
              <a:t>Your familiarity with the </a:t>
            </a:r>
            <a:r>
              <a:rPr lang="en-US" dirty="0" err="1" smtClean="0"/>
              <a:t>eVAL</a:t>
            </a:r>
            <a:r>
              <a:rPr lang="en-US" dirty="0" smtClean="0"/>
              <a:t> tool  </a:t>
            </a:r>
            <a:r>
              <a:rPr lang="en-US" i="1" dirty="0" smtClean="0"/>
              <a:t>1----5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Cathey Frederick  </a:t>
            </a:r>
          </a:p>
          <a:p>
            <a:pPr algn="ctr">
              <a:buNone/>
            </a:pPr>
            <a:r>
              <a:rPr lang="en-US" dirty="0" smtClean="0"/>
              <a:t>ESD 189 </a:t>
            </a:r>
            <a:r>
              <a:rPr lang="en-US" dirty="0" err="1" smtClean="0"/>
              <a:t>eVAL</a:t>
            </a:r>
            <a:r>
              <a:rPr lang="en-US" dirty="0" smtClean="0"/>
              <a:t> Specialist</a:t>
            </a:r>
          </a:p>
          <a:p>
            <a:pPr algn="ctr">
              <a:buNone/>
            </a:pPr>
            <a:r>
              <a:rPr lang="en-US" dirty="0" smtClean="0"/>
              <a:t>cfrederick@nwesd.org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</a:t>
            </a:r>
            <a:r>
              <a:rPr lang="en-US" dirty="0" err="1" smtClean="0"/>
              <a:t>Evaluatee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dirty="0" err="1" smtClean="0"/>
              <a:t>evaluatee</a:t>
            </a:r>
            <a:r>
              <a:rPr lang="en-US" dirty="0" smtClean="0"/>
              <a:t> has three primary responsibilities in </a:t>
            </a:r>
            <a:r>
              <a:rPr lang="en-US" dirty="0" err="1" smtClean="0"/>
              <a:t>eVAL</a:t>
            </a:r>
            <a:r>
              <a:rPr lang="en-US" dirty="0" smtClean="0"/>
              <a:t>: </a:t>
            </a:r>
            <a:endParaRPr lang="en-US" sz="4000" dirty="0" smtClean="0"/>
          </a:p>
          <a:p>
            <a:pPr lvl="1"/>
            <a:r>
              <a:rPr lang="en-US" dirty="0" smtClean="0"/>
              <a:t>self-assessment and goal-setting;</a:t>
            </a:r>
            <a:endParaRPr lang="en-US" sz="3600" dirty="0" smtClean="0"/>
          </a:p>
          <a:p>
            <a:pPr lvl="1"/>
            <a:r>
              <a:rPr lang="en-US" dirty="0" smtClean="0"/>
              <a:t>interacting with the evaluator in the observation process; and</a:t>
            </a:r>
            <a:endParaRPr lang="en-US" sz="3600" dirty="0" smtClean="0"/>
          </a:p>
          <a:p>
            <a:pPr lvl="1"/>
            <a:r>
              <a:rPr lang="en-US" dirty="0" smtClean="0"/>
              <a:t>uploading artifacts</a:t>
            </a:r>
            <a:endParaRPr lang="en-US" sz="3600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0"/>
            <a:ext cx="78581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Logging into </a:t>
            </a:r>
            <a:r>
              <a:rPr lang="en-US" dirty="0" err="1" smtClean="0"/>
              <a:t>eVAL</a:t>
            </a:r>
            <a:r>
              <a:rPr lang="en-US" dirty="0" smtClean="0"/>
              <a:t> Sandbox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Cambria" pitchFamily="18" charset="0"/>
                <a:ea typeface="MS Mincho" pitchFamily="49" charset="-128"/>
                <a:cs typeface="Times New Roman" pitchFamily="18" charset="0"/>
                <a:hlinkClick r:id="rId3"/>
              </a:rPr>
              <a:t>http://sandbox.eval-wa.org/</a:t>
            </a:r>
            <a:endParaRPr lang="en-US" dirty="0" smtClean="0">
              <a:latin typeface="Cambria" pitchFamily="18" charset="0"/>
              <a:ea typeface="MS Mincho" pitchFamily="49" charset="-128"/>
              <a:cs typeface="Times New Roman" pitchFamily="18" charset="0"/>
            </a:endParaRPr>
          </a:p>
          <a:p>
            <a:r>
              <a:rPr lang="en-US" dirty="0" smtClean="0"/>
              <a:t>District Name&lt;space&gt;SD&lt;space&gt;School &lt;space&gt;number 1-5 &lt;space&gt;Role Abbreviation </a:t>
            </a:r>
            <a:r>
              <a:rPr lang="en-US" i="1" dirty="0" smtClean="0"/>
              <a:t>(PR) </a:t>
            </a:r>
          </a:p>
          <a:p>
            <a:r>
              <a:rPr lang="en-US" dirty="0" smtClean="0"/>
              <a:t>Example (Sedro Woolley District, School 1, PR): Sedro Woolley SD School 1 PR</a:t>
            </a:r>
          </a:p>
          <a:p>
            <a:r>
              <a:rPr lang="en-US" b="1" dirty="0" smtClean="0"/>
              <a:t>Password = password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7972618" cy="550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Log In Screen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971800" y="1600200"/>
            <a:ext cx="76200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162800" y="1295400"/>
            <a:ext cx="1295400" cy="5334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352800" y="2209800"/>
            <a:ext cx="2133600" cy="5334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848600" y="533400"/>
            <a:ext cx="8382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Logging into </a:t>
            </a:r>
            <a:r>
              <a:rPr lang="en-US" dirty="0" err="1" smtClean="0"/>
              <a:t>eVAL</a:t>
            </a:r>
            <a:r>
              <a:rPr lang="en-US" dirty="0" smtClean="0"/>
              <a:t> Sandbox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Cambria" pitchFamily="18" charset="0"/>
                <a:ea typeface="MS Mincho" pitchFamily="49" charset="-128"/>
                <a:cs typeface="Times New Roman" pitchFamily="18" charset="0"/>
                <a:hlinkClick r:id="rId3"/>
              </a:rPr>
              <a:t>http://sandbox.eval-wa.org/</a:t>
            </a:r>
            <a:endParaRPr lang="en-US" dirty="0" smtClean="0">
              <a:latin typeface="Cambria" pitchFamily="18" charset="0"/>
              <a:ea typeface="MS Mincho" pitchFamily="49" charset="-128"/>
              <a:cs typeface="Times New Roman" pitchFamily="18" charset="0"/>
            </a:endParaRPr>
          </a:p>
          <a:p>
            <a:r>
              <a:rPr lang="en-US" dirty="0" smtClean="0"/>
              <a:t>District Name&lt;space&gt;SD&lt;space&gt;School &lt;space&gt;number 1-5 &lt;space&gt;Role Abbreviation </a:t>
            </a:r>
            <a:r>
              <a:rPr lang="en-US" i="1" dirty="0" smtClean="0"/>
              <a:t>(AD) </a:t>
            </a:r>
          </a:p>
          <a:p>
            <a:r>
              <a:rPr lang="en-US" dirty="0" smtClean="0"/>
              <a:t>Example (Concrete District, School 1, AD): Concrete SD School 1 AD</a:t>
            </a:r>
          </a:p>
          <a:p>
            <a:r>
              <a:rPr lang="en-US" b="1" dirty="0" smtClean="0"/>
              <a:t>Password = password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7972618" cy="550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/>
          <a:lstStyle/>
          <a:p>
            <a:r>
              <a:rPr lang="en-US" dirty="0" smtClean="0"/>
              <a:t>Principal Log In Screen 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162800" y="1295400"/>
            <a:ext cx="1295400" cy="5334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848600" y="533400"/>
            <a:ext cx="8382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34200" y="228600"/>
            <a:ext cx="2093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Administrator</a:t>
            </a:r>
          </a:p>
          <a:p>
            <a:r>
              <a:rPr lang="en-US" dirty="0" smtClean="0"/>
              <a:t>In live version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12362</TotalTime>
  <Words>654</Words>
  <Application>Microsoft Office PowerPoint</Application>
  <PresentationFormat>On-screen Show (4:3)</PresentationFormat>
  <Paragraphs>158</Paragraphs>
  <Slides>46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  eVAL and The Evaluation Cycle A Look at the Principal’s Roles of Evaluatee and the Interaction of  Principal as Evaluator and Teacher Roles   </vt:lpstr>
      <vt:lpstr>Goals</vt:lpstr>
      <vt:lpstr>Evaluation Process</vt:lpstr>
      <vt:lpstr>eVAL is like….</vt:lpstr>
      <vt:lpstr>Role of Evaluatee</vt:lpstr>
      <vt:lpstr>Logging into eVAL Sandbox</vt:lpstr>
      <vt:lpstr>Principal Log In Screen</vt:lpstr>
      <vt:lpstr>Logging into eVAL Sandbox</vt:lpstr>
      <vt:lpstr>Principal Log In Screen  </vt:lpstr>
      <vt:lpstr>Principal/School Administrator Assigning Teachers</vt:lpstr>
      <vt:lpstr>Principal Log In Screen</vt:lpstr>
      <vt:lpstr>Principal Creates Goal Prompt in  Question Bank</vt:lpstr>
      <vt:lpstr>Principal Assigns Goal Prompt to Teacher</vt:lpstr>
      <vt:lpstr>Teacher Goals Dashboard</vt:lpstr>
      <vt:lpstr>Teacher Reviews Principal-Assigned Goal Prompt</vt:lpstr>
      <vt:lpstr>Teacher Responds to  Principal Goal Prompt</vt:lpstr>
      <vt:lpstr>Teacher Notifies Evaluator</vt:lpstr>
      <vt:lpstr>Principal Dashboard</vt:lpstr>
      <vt:lpstr>Principal Schedules Formal Observation</vt:lpstr>
      <vt:lpstr>Teacher Observation Dashboard Part 1</vt:lpstr>
      <vt:lpstr>Teacher Observation Dashboard Part 2</vt:lpstr>
      <vt:lpstr>Teacher Mailbox</vt:lpstr>
      <vt:lpstr>Principal Preconference Part 1</vt:lpstr>
      <vt:lpstr>Principal Preconference Part 2</vt:lpstr>
      <vt:lpstr>Teacher Preconference Part 1</vt:lpstr>
      <vt:lpstr>Teacher Preconference Part 2</vt:lpstr>
      <vt:lpstr>Principal Observe/Score</vt:lpstr>
      <vt:lpstr>Principal State Rubrics</vt:lpstr>
      <vt:lpstr>Principal C4.1 – Expanded View</vt:lpstr>
      <vt:lpstr>Principal Instructional Rubrics</vt:lpstr>
      <vt:lpstr>Principal – Generated Report in Observation Dashboard</vt:lpstr>
      <vt:lpstr>Principal – Generated Report in Observation Dashboard</vt:lpstr>
      <vt:lpstr>Principal – Observation 1 Complete</vt:lpstr>
      <vt:lpstr>Principal Observation Dashboard</vt:lpstr>
      <vt:lpstr>Teacher Dashboard –  Observation 1 Complete</vt:lpstr>
      <vt:lpstr>Principal – Summary View </vt:lpstr>
      <vt:lpstr>Principal – Final Report</vt:lpstr>
      <vt:lpstr>Principal – Summative Scoring</vt:lpstr>
      <vt:lpstr>Principal – Visibility to Teacher</vt:lpstr>
      <vt:lpstr>Principal – Final Report for Teacher</vt:lpstr>
      <vt:lpstr>Principal – Final Report for Teacher</vt:lpstr>
      <vt:lpstr>Principal – Final Report for Teacher</vt:lpstr>
      <vt:lpstr>Logging into eVAL</vt:lpstr>
      <vt:lpstr>Next Steps</vt:lpstr>
      <vt:lpstr>Goals</vt:lpstr>
      <vt:lpstr>Thank You!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mamaotter</dc:creator>
  <cp:lastModifiedBy>Jennifer Longchamps</cp:lastModifiedBy>
  <cp:revision>300</cp:revision>
  <dcterms:created xsi:type="dcterms:W3CDTF">2012-09-23T03:43:04Z</dcterms:created>
  <dcterms:modified xsi:type="dcterms:W3CDTF">2013-05-22T22:20:31Z</dcterms:modified>
</cp:coreProperties>
</file>