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9" r:id="rId4"/>
    <p:sldId id="258" r:id="rId5"/>
    <p:sldId id="282" r:id="rId6"/>
    <p:sldId id="283" r:id="rId7"/>
    <p:sldId id="264" r:id="rId8"/>
    <p:sldId id="276" r:id="rId9"/>
    <p:sldId id="277" r:id="rId10"/>
    <p:sldId id="279" r:id="rId11"/>
    <p:sldId id="280" r:id="rId12"/>
    <p:sldId id="281" r:id="rId13"/>
    <p:sldId id="265" r:id="rId14"/>
    <p:sldId id="266" r:id="rId15"/>
    <p:sldId id="267" r:id="rId16"/>
    <p:sldId id="268" r:id="rId17"/>
    <p:sldId id="29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4" r:id="rId26"/>
    <p:sldId id="285" r:id="rId27"/>
    <p:sldId id="286" r:id="rId28"/>
    <p:sldId id="287" r:id="rId29"/>
    <p:sldId id="289" r:id="rId30"/>
    <p:sldId id="288" r:id="rId31"/>
    <p:sldId id="290" r:id="rId32"/>
    <p:sldId id="296" r:id="rId33"/>
    <p:sldId id="297" r:id="rId34"/>
    <p:sldId id="29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248E9-7803-4757-819F-BA448817DE70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86A4C-1AAA-4873-A87F-E849843B2C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assessment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Personally identifiable  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486A4C-1AAA-4873-A87F-E849843B2C3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eVAL there are many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34392-0900-4239-81B8-26438EA86C0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7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3F340-C6BB-4EE9-AB66-1517DCB3EFE1}" type="datetimeFigureOut">
              <a:rPr lang="en-US" smtClean="0"/>
              <a:pPr/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D247-549C-450D-AB7F-9B78CB019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andbox.eval-wa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cathey.frederick@seaotters.u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9812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eVAL</a:t>
            </a:r>
            <a:r>
              <a:rPr lang="en-US" dirty="0" smtClean="0"/>
              <a:t> Online Tool </a:t>
            </a:r>
            <a:br>
              <a:rPr lang="en-US" dirty="0" smtClean="0"/>
            </a:br>
            <a:r>
              <a:rPr lang="en-US" dirty="0" smtClean="0"/>
              <a:t>Training for District and School Administrators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38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Cathey Frederick</a:t>
            </a:r>
          </a:p>
          <a:p>
            <a:r>
              <a:rPr lang="en-US" dirty="0" err="1" smtClean="0"/>
              <a:t>eVAL</a:t>
            </a:r>
            <a:r>
              <a:rPr lang="en-US" dirty="0" smtClean="0"/>
              <a:t> Specialist - ESD 189</a:t>
            </a:r>
          </a:p>
          <a:p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89929"/>
            <a:ext cx="8382000" cy="22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37" y="0"/>
            <a:ext cx="594292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9562"/>
            <a:ext cx="7943850" cy="62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0" y="1676400"/>
            <a:ext cx="8264850" cy="4628458"/>
          </a:xfrm>
        </p:spPr>
      </p:pic>
    </p:spTree>
    <p:extLst>
      <p:ext uri="{BB962C8B-B14F-4D97-AF65-F5344CB8AC3E}">
        <p14:creationId xmlns:p14="http://schemas.microsoft.com/office/powerpoint/2010/main" val="59001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Evaluator and Administrator actions have impact within their “realms”</a:t>
            </a:r>
          </a:p>
          <a:p>
            <a:pPr lvl="1"/>
            <a:r>
              <a:rPr lang="en-US" sz="2600" dirty="0" smtClean="0"/>
              <a:t>Within School or District</a:t>
            </a:r>
          </a:p>
          <a:p>
            <a:pPr lvl="1"/>
            <a:r>
              <a:rPr lang="en-US" sz="2600" dirty="0" smtClean="0"/>
              <a:t>Within Evaluatees</a:t>
            </a:r>
          </a:p>
          <a:p>
            <a:pPr lvl="1"/>
            <a:r>
              <a:rPr lang="en-US" sz="2600" dirty="0" smtClean="0"/>
              <a:t>For Reports as well</a:t>
            </a:r>
          </a:p>
          <a:p>
            <a:pPr lvl="1"/>
            <a:endParaRPr lang="en-US" sz="2600" dirty="0" smtClean="0"/>
          </a:p>
          <a:p>
            <a:pPr lvl="1"/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4320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Today We Are Playing in the Sandbox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62200"/>
            <a:ext cx="5143880" cy="3505199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6200" y="1598280"/>
            <a:ext cx="86106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Times New Roman" pitchFamily="18" charset="0"/>
                <a:hlinkClick r:id="rId4"/>
              </a:rPr>
              <a:t>http://sandbox.eval-wa.org/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Sandbox Password =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fontScale="92500" lnSpcReduction="20000"/>
          </a:bodyPr>
          <a:lstStyle/>
          <a:p>
            <a:endParaRPr lang="en-US" i="1" dirty="0" smtClean="0"/>
          </a:p>
          <a:p>
            <a:r>
              <a:rPr lang="en-US" i="1" dirty="0" smtClean="0"/>
              <a:t>User </a:t>
            </a:r>
            <a:r>
              <a:rPr lang="en-US" i="1" dirty="0"/>
              <a:t>Names for district users looks like this:</a:t>
            </a:r>
            <a:endParaRPr lang="en-US" dirty="0"/>
          </a:p>
          <a:p>
            <a:r>
              <a:rPr lang="en-US" dirty="0"/>
              <a:t>District Name&lt;space&gt;SD&lt;space&gt;Role </a:t>
            </a:r>
            <a:r>
              <a:rPr lang="en-US" dirty="0" smtClean="0"/>
              <a:t>Abbreviation  </a:t>
            </a:r>
            <a:r>
              <a:rPr lang="en-US" i="1" dirty="0" smtClean="0"/>
              <a:t>(DE  DA)</a:t>
            </a:r>
            <a:endParaRPr lang="en-US" i="1" dirty="0"/>
          </a:p>
          <a:p>
            <a:r>
              <a:rPr lang="en-US" dirty="0"/>
              <a:t>Example </a:t>
            </a:r>
            <a:r>
              <a:rPr lang="en-US" dirty="0" smtClean="0"/>
              <a:t>(Everett </a:t>
            </a:r>
            <a:r>
              <a:rPr lang="en-US" dirty="0"/>
              <a:t>District </a:t>
            </a:r>
            <a:r>
              <a:rPr lang="en-US" dirty="0" smtClean="0"/>
              <a:t>Administrator</a:t>
            </a:r>
            <a:r>
              <a:rPr lang="en-US" dirty="0"/>
              <a:t>): </a:t>
            </a:r>
            <a:r>
              <a:rPr lang="en-US" dirty="0" smtClean="0"/>
              <a:t>Everett </a:t>
            </a:r>
            <a:r>
              <a:rPr lang="en-US" dirty="0"/>
              <a:t>SD </a:t>
            </a:r>
            <a:r>
              <a:rPr lang="en-US" dirty="0" smtClean="0"/>
              <a:t>DA</a:t>
            </a:r>
            <a:endParaRPr lang="en-US" dirty="0"/>
          </a:p>
          <a:p>
            <a:r>
              <a:rPr lang="en-US" i="1" dirty="0"/>
              <a:t>Usernames for school users look like this:</a:t>
            </a:r>
            <a:endParaRPr lang="en-US" dirty="0"/>
          </a:p>
          <a:p>
            <a:r>
              <a:rPr lang="en-US" dirty="0"/>
              <a:t>District </a:t>
            </a:r>
            <a:r>
              <a:rPr lang="en-US" dirty="0" smtClean="0"/>
              <a:t>Name&lt;space&gt;SD&lt;space&gt;School &lt;space</a:t>
            </a:r>
            <a:r>
              <a:rPr lang="en-US" dirty="0"/>
              <a:t>&gt;#&lt;</a:t>
            </a:r>
            <a:r>
              <a:rPr lang="en-US" dirty="0" smtClean="0"/>
              <a:t>space&gt;Role Abbreviation </a:t>
            </a:r>
            <a:r>
              <a:rPr lang="en-US" i="1" dirty="0" smtClean="0"/>
              <a:t>(PR AD T1-20) </a:t>
            </a:r>
            <a:endParaRPr lang="en-US" i="1" dirty="0"/>
          </a:p>
          <a:p>
            <a:r>
              <a:rPr lang="en-US" dirty="0"/>
              <a:t>Example </a:t>
            </a:r>
            <a:r>
              <a:rPr lang="en-US" dirty="0" smtClean="0"/>
              <a:t>(Everett </a:t>
            </a:r>
            <a:r>
              <a:rPr lang="en-US" dirty="0"/>
              <a:t>District, School 1, </a:t>
            </a:r>
            <a:r>
              <a:rPr lang="en-US" dirty="0" smtClean="0"/>
              <a:t>AD): Everett </a:t>
            </a:r>
            <a:r>
              <a:rPr lang="en-US" dirty="0"/>
              <a:t>SD School 1 </a:t>
            </a:r>
            <a:r>
              <a:rPr lang="en-US" dirty="0" smtClean="0"/>
              <a:t>AD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log 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1219200"/>
            <a:ext cx="4076700" cy="1036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In Screen</a:t>
            </a:r>
            <a:endParaRPr lang="en-US" dirty="0"/>
          </a:p>
        </p:txBody>
      </p:sp>
      <p:pic>
        <p:nvPicPr>
          <p:cNvPr id="5" name="Content Placeholder 4" descr="Initial Screen - 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4939" y="1600200"/>
            <a:ext cx="6354122" cy="4525963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4191000" y="1676400"/>
            <a:ext cx="533400" cy="762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Administrator Assignments</a:t>
            </a:r>
            <a:endParaRPr lang="en-US" dirty="0"/>
          </a:p>
        </p:txBody>
      </p:sp>
      <p:pic>
        <p:nvPicPr>
          <p:cNvPr id="5" name="Content Placeholder 4" descr="Assignments 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295400"/>
            <a:ext cx="6239544" cy="5311967"/>
          </a:xfrm>
        </p:spPr>
      </p:pic>
      <p:cxnSp>
        <p:nvCxnSpPr>
          <p:cNvPr id="7" name="Straight Arrow Connector 6"/>
          <p:cNvCxnSpPr/>
          <p:nvPr/>
        </p:nvCxnSpPr>
        <p:spPr>
          <a:xfrm flipH="1">
            <a:off x="7543800" y="2667000"/>
            <a:ext cx="228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Administrator Assignments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43800" y="2667000"/>
            <a:ext cx="228600" cy="533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School AD As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8866" y="1371600"/>
            <a:ext cx="8325605" cy="510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pic>
        <p:nvPicPr>
          <p:cNvPr id="5" name="Content Placeholder 4" descr="Set Up - Initial Scr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676400"/>
            <a:ext cx="8502317" cy="4061301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381000" y="1524000"/>
            <a:ext cx="685800" cy="1371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514600" y="6019800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Resources</a:t>
            </a:r>
            <a:endParaRPr lang="en-US" dirty="0"/>
          </a:p>
        </p:txBody>
      </p:sp>
      <p:pic>
        <p:nvPicPr>
          <p:cNvPr id="5" name="Content Placeholder 4" descr="Adding Resource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1" y="1205736"/>
            <a:ext cx="5943599" cy="5314893"/>
          </a:xfrm>
        </p:spPr>
      </p:pic>
      <p:sp>
        <p:nvSpPr>
          <p:cNvPr id="6" name="TextBox 5"/>
          <p:cNvSpPr txBox="1"/>
          <p:nvPr/>
        </p:nvSpPr>
        <p:spPr>
          <a:xfrm>
            <a:off x="2743200" y="6488668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of all roles</a:t>
            </a:r>
          </a:p>
          <a:p>
            <a:r>
              <a:rPr lang="en-US" dirty="0" smtClean="0"/>
              <a:t>Understanding of process</a:t>
            </a:r>
          </a:p>
          <a:p>
            <a:r>
              <a:rPr lang="en-US" dirty="0" smtClean="0"/>
              <a:t>Fluency and practice with your role</a:t>
            </a:r>
          </a:p>
          <a:p>
            <a:r>
              <a:rPr lang="en-US" dirty="0" smtClean="0"/>
              <a:t>Planning for 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Added</a:t>
            </a:r>
            <a:endParaRPr lang="en-US" dirty="0"/>
          </a:p>
        </p:txBody>
      </p:sp>
      <p:pic>
        <p:nvPicPr>
          <p:cNvPr id="5" name="Content Placeholder 4" descr="District Resources - access eV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425" y="1676400"/>
            <a:ext cx="8792095" cy="4343400"/>
          </a:xfrm>
        </p:spPr>
      </p:pic>
      <p:sp>
        <p:nvSpPr>
          <p:cNvPr id="6" name="TextBox 5"/>
          <p:cNvSpPr txBox="1"/>
          <p:nvPr/>
        </p:nvSpPr>
        <p:spPr>
          <a:xfrm>
            <a:off x="2819400" y="6324600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 Framework</a:t>
            </a:r>
            <a:endParaRPr lang="en-US" dirty="0"/>
          </a:p>
        </p:txBody>
      </p:sp>
      <p:pic>
        <p:nvPicPr>
          <p:cNvPr id="5" name="Content Placeholder 4" descr="lookfor - st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95400"/>
            <a:ext cx="7239000" cy="51655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Bank</a:t>
            </a:r>
            <a:endParaRPr lang="en-US" dirty="0"/>
          </a:p>
        </p:txBody>
      </p:sp>
      <p:pic>
        <p:nvPicPr>
          <p:cNvPr id="7" name="Content Placeholder 6" descr="question bank in p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2768" y="1295400"/>
            <a:ext cx="8406432" cy="5214949"/>
          </a:xfrm>
        </p:spPr>
      </p:pic>
      <p:cxnSp>
        <p:nvCxnSpPr>
          <p:cNvPr id="9" name="Straight Arrow Connector 8"/>
          <p:cNvCxnSpPr/>
          <p:nvPr/>
        </p:nvCxnSpPr>
        <p:spPr>
          <a:xfrm>
            <a:off x="381000" y="3657600"/>
            <a:ext cx="68580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971800" y="6400800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" name="Content Placeholder 4" descr="Practice Sess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71600"/>
            <a:ext cx="8811587" cy="4042251"/>
          </a:xfrm>
        </p:spPr>
      </p:pic>
      <p:sp>
        <p:nvSpPr>
          <p:cNvPr id="6" name="TextBox 5"/>
          <p:cNvSpPr txBox="1"/>
          <p:nvPr/>
        </p:nvSpPr>
        <p:spPr>
          <a:xfrm>
            <a:off x="2514600" y="6019800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Sessions</a:t>
            </a:r>
            <a:endParaRPr lang="en-US" dirty="0"/>
          </a:p>
        </p:txBody>
      </p:sp>
      <p:pic>
        <p:nvPicPr>
          <p:cNvPr id="5" name="Content Placeholder 4" descr="Practice Session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066800"/>
            <a:ext cx="7010400" cy="5537099"/>
          </a:xfrm>
        </p:spPr>
      </p:pic>
      <p:sp>
        <p:nvSpPr>
          <p:cNvPr id="6" name="TextBox 5"/>
          <p:cNvSpPr txBox="1"/>
          <p:nvPr/>
        </p:nvSpPr>
        <p:spPr>
          <a:xfrm>
            <a:off x="2895600" y="6488668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Add Participants to Practice Sessions </a:t>
            </a:r>
            <a:endParaRPr lang="en-US" dirty="0"/>
          </a:p>
        </p:txBody>
      </p:sp>
      <p:pic>
        <p:nvPicPr>
          <p:cNvPr id="4" name="Content Placeholder 3" descr="Practice add participan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0827" y="1143000"/>
            <a:ext cx="6900173" cy="5407315"/>
          </a:xfrm>
        </p:spPr>
      </p:pic>
      <p:sp>
        <p:nvSpPr>
          <p:cNvPr id="5" name="TextBox 4"/>
          <p:cNvSpPr txBox="1"/>
          <p:nvPr/>
        </p:nvSpPr>
        <p:spPr>
          <a:xfrm>
            <a:off x="2590800" y="6488668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Added</a:t>
            </a:r>
            <a:endParaRPr lang="en-US" dirty="0"/>
          </a:p>
        </p:txBody>
      </p:sp>
      <p:pic>
        <p:nvPicPr>
          <p:cNvPr id="4" name="Content Placeholder 3" descr="Practice participants add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371600"/>
            <a:ext cx="8515750" cy="5116051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3124200" y="4038600"/>
            <a:ext cx="990600" cy="685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43200" y="6488668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Observe/Score Practice</a:t>
            </a:r>
            <a:endParaRPr lang="en-US" dirty="0"/>
          </a:p>
        </p:txBody>
      </p:sp>
      <p:pic>
        <p:nvPicPr>
          <p:cNvPr id="4" name="Content Placeholder 3" descr="Practice observe sco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102998"/>
            <a:ext cx="6172200" cy="5453048"/>
          </a:xfrm>
        </p:spPr>
      </p:pic>
      <p:sp>
        <p:nvSpPr>
          <p:cNvPr id="5" name="TextBox 4"/>
          <p:cNvSpPr txBox="1"/>
          <p:nvPr/>
        </p:nvSpPr>
        <p:spPr>
          <a:xfrm>
            <a:off x="2895600" y="6324600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Report</a:t>
            </a:r>
            <a:endParaRPr lang="en-US" dirty="0"/>
          </a:p>
        </p:txBody>
      </p:sp>
      <p:pic>
        <p:nvPicPr>
          <p:cNvPr id="6" name="Content Placeholder 5" descr="Practice repo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066800"/>
            <a:ext cx="6019800" cy="5362985"/>
          </a:xfrm>
        </p:spPr>
      </p:pic>
      <p:sp>
        <p:nvSpPr>
          <p:cNvPr id="7" name="TextBox 6"/>
          <p:cNvSpPr txBox="1"/>
          <p:nvPr/>
        </p:nvSpPr>
        <p:spPr>
          <a:xfrm>
            <a:off x="2819400" y="6488668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Content Placeholder 3" descr="Summa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19134"/>
            <a:ext cx="6096000" cy="5288095"/>
          </a:xfrm>
        </p:spPr>
      </p:pic>
      <p:sp>
        <p:nvSpPr>
          <p:cNvPr id="6" name="TextBox 5"/>
          <p:cNvSpPr txBox="1"/>
          <p:nvPr/>
        </p:nvSpPr>
        <p:spPr>
          <a:xfrm>
            <a:off x="2514600" y="6488668"/>
            <a:ext cx="5044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 – Sees Teachers Only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and end on time</a:t>
            </a:r>
          </a:p>
          <a:p>
            <a:r>
              <a:rPr lang="en-US" dirty="0" smtClean="0"/>
              <a:t>Participate</a:t>
            </a:r>
          </a:p>
          <a:p>
            <a:r>
              <a:rPr lang="en-US" dirty="0" smtClean="0"/>
              <a:t>Listen</a:t>
            </a:r>
          </a:p>
          <a:p>
            <a:r>
              <a:rPr lang="en-US" dirty="0" smtClean="0"/>
              <a:t>Assume good intentions</a:t>
            </a:r>
          </a:p>
          <a:p>
            <a:r>
              <a:rPr lang="en-US" dirty="0" smtClean="0"/>
              <a:t>There is no “stupid question”</a:t>
            </a:r>
          </a:p>
          <a:p>
            <a:r>
              <a:rPr lang="en-US" dirty="0" smtClean="0"/>
              <a:t>Learn together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Reports</a:t>
            </a:r>
            <a:endParaRPr lang="en-US" dirty="0"/>
          </a:p>
        </p:txBody>
      </p:sp>
      <p:pic>
        <p:nvPicPr>
          <p:cNvPr id="7" name="Content Placeholder 6" descr="Repor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828800"/>
            <a:ext cx="8215750" cy="4324509"/>
          </a:xfrm>
        </p:spPr>
      </p:pic>
      <p:sp>
        <p:nvSpPr>
          <p:cNvPr id="8" name="TextBox 7"/>
          <p:cNvSpPr txBox="1"/>
          <p:nvPr/>
        </p:nvSpPr>
        <p:spPr>
          <a:xfrm>
            <a:off x="2514600" y="6019800"/>
            <a:ext cx="5862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 – Sees Principal/Teacher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4" name="Content Placeholder 3" descr="Resources top butt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2895600"/>
            <a:ext cx="8312409" cy="3303111"/>
          </a:xfrm>
        </p:spPr>
      </p:pic>
      <p:pic>
        <p:nvPicPr>
          <p:cNvPr id="6" name="Picture 5" descr="Toolb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295400"/>
            <a:ext cx="7650480" cy="14782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7162800" y="838200"/>
            <a:ext cx="3048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71800" y="6324600"/>
            <a:ext cx="3040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for School Administrator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need to do next?</a:t>
            </a:r>
          </a:p>
          <a:p>
            <a:r>
              <a:rPr lang="en-US" dirty="0" smtClean="0"/>
              <a:t>Who needs to be involved?</a:t>
            </a:r>
          </a:p>
          <a:p>
            <a:r>
              <a:rPr lang="en-US" dirty="0" smtClean="0"/>
              <a:t>When does it need to happen?</a:t>
            </a:r>
          </a:p>
          <a:p>
            <a:r>
              <a:rPr lang="en-US" dirty="0" smtClean="0"/>
              <a:t>How can I help?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Understanding of all roles</a:t>
            </a:r>
          </a:p>
          <a:p>
            <a:r>
              <a:rPr lang="en-US" dirty="0" smtClean="0"/>
              <a:t>Understanding of process</a:t>
            </a:r>
          </a:p>
          <a:p>
            <a:r>
              <a:rPr lang="en-US" dirty="0" smtClean="0"/>
              <a:t>Fluency and practice with your role</a:t>
            </a:r>
          </a:p>
          <a:p>
            <a:r>
              <a:rPr lang="en-US" dirty="0" smtClean="0"/>
              <a:t>Planning for next steps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b="1" dirty="0" smtClean="0"/>
              <a:t>Self Assessment</a:t>
            </a:r>
          </a:p>
          <a:p>
            <a:r>
              <a:rPr lang="en-US" dirty="0" smtClean="0"/>
              <a:t>Your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 </a:t>
            </a:r>
            <a:r>
              <a:rPr lang="en-US" i="1" dirty="0" smtClean="0"/>
              <a:t>1----5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Cathey Frederick  </a:t>
            </a:r>
          </a:p>
          <a:p>
            <a:pPr algn="ctr">
              <a:buNone/>
            </a:pPr>
            <a:r>
              <a:rPr lang="en-US" dirty="0" smtClean="0"/>
              <a:t>ESD 189 </a:t>
            </a:r>
            <a:r>
              <a:rPr lang="en-US" dirty="0" err="1" smtClean="0"/>
              <a:t>eVAL</a:t>
            </a:r>
            <a:r>
              <a:rPr lang="en-US" dirty="0" smtClean="0"/>
              <a:t> Specialist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cathey.frederick@seaotters.us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425.358.0545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dirty="0"/>
              <a:t>Welcome, </a:t>
            </a:r>
            <a:r>
              <a:rPr lang="en-US" sz="3100" dirty="0" smtClean="0"/>
              <a:t>parking lot, introductions, and norms</a:t>
            </a:r>
            <a:endParaRPr lang="en-US" sz="3100" dirty="0"/>
          </a:p>
          <a:p>
            <a:r>
              <a:rPr lang="en-US" sz="3100" dirty="0"/>
              <a:t>Pre-training data </a:t>
            </a:r>
            <a:r>
              <a:rPr lang="en-US" sz="3100" dirty="0" smtClean="0"/>
              <a:t>collection</a:t>
            </a:r>
            <a:endParaRPr lang="en-US" dirty="0" smtClean="0"/>
          </a:p>
          <a:p>
            <a:pPr lvl="0"/>
            <a:r>
              <a:rPr lang="en-US" dirty="0" smtClean="0"/>
              <a:t>Overview of </a:t>
            </a:r>
            <a:r>
              <a:rPr lang="en-US" dirty="0" err="1" smtClean="0"/>
              <a:t>eVAL</a:t>
            </a:r>
            <a:endParaRPr lang="en-US" dirty="0" smtClean="0"/>
          </a:p>
          <a:p>
            <a:pPr lvl="0"/>
            <a:r>
              <a:rPr lang="en-US" dirty="0" smtClean="0"/>
              <a:t>Overview of roles</a:t>
            </a:r>
          </a:p>
          <a:p>
            <a:pPr lvl="0"/>
            <a:r>
              <a:rPr lang="en-US" dirty="0" smtClean="0"/>
              <a:t>Overview of tasks</a:t>
            </a:r>
          </a:p>
          <a:p>
            <a:pPr lvl="1"/>
            <a:r>
              <a:rPr lang="en-US" dirty="0" smtClean="0"/>
              <a:t>Assigning evaluators and plan types for </a:t>
            </a:r>
            <a:r>
              <a:rPr lang="en-US" dirty="0" err="1" smtClean="0"/>
              <a:t>evaluatees</a:t>
            </a:r>
            <a:endParaRPr lang="en-US" dirty="0" smtClean="0"/>
          </a:p>
          <a:p>
            <a:pPr lvl="1"/>
            <a:r>
              <a:rPr lang="en-US" dirty="0" smtClean="0"/>
              <a:t>Adding district resources including questions, prompts, and look-</a:t>
            </a:r>
            <a:r>
              <a:rPr lang="en-US" dirty="0" err="1" smtClean="0"/>
              <a:t>fors</a:t>
            </a:r>
            <a:endParaRPr lang="en-US" dirty="0" smtClean="0"/>
          </a:p>
          <a:p>
            <a:pPr lvl="0"/>
            <a:r>
              <a:rPr lang="en-US" dirty="0" smtClean="0"/>
              <a:t>Creating practice sessions</a:t>
            </a:r>
          </a:p>
          <a:p>
            <a:pPr lvl="0"/>
            <a:r>
              <a:rPr lang="en-US" dirty="0" smtClean="0"/>
              <a:t>Summary and Reports</a:t>
            </a:r>
          </a:p>
          <a:p>
            <a:pPr lvl="0"/>
            <a:r>
              <a:rPr lang="en-US" dirty="0" smtClean="0"/>
              <a:t>Post-training data collection</a:t>
            </a:r>
          </a:p>
          <a:p>
            <a:pPr lvl="0"/>
            <a:r>
              <a:rPr lang="en-US" dirty="0" smtClean="0"/>
              <a:t>Work time on the tool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 –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Which framework?   </a:t>
            </a:r>
            <a:r>
              <a:rPr lang="en-US" i="1" dirty="0" smtClean="0"/>
              <a:t>1.  </a:t>
            </a:r>
            <a:r>
              <a:rPr lang="en-US" i="1" dirty="0" err="1" smtClean="0"/>
              <a:t>Marzano</a:t>
            </a:r>
            <a:r>
              <a:rPr lang="en-US" i="1" dirty="0" smtClean="0"/>
              <a:t>  2.  CEL  </a:t>
            </a:r>
          </a:p>
          <a:p>
            <a:pPr>
              <a:buNone/>
            </a:pPr>
            <a:r>
              <a:rPr lang="en-US" i="1" dirty="0" smtClean="0"/>
              <a:t>	3. Danielson</a:t>
            </a:r>
          </a:p>
          <a:p>
            <a:r>
              <a:rPr lang="en-US" dirty="0" smtClean="0"/>
              <a:t>I can articulate how the new evaluation process is intended to work </a:t>
            </a:r>
            <a:r>
              <a:rPr lang="en-US" i="1" dirty="0" smtClean="0"/>
              <a:t>1.  Expert  ---   5.  Not Yet</a:t>
            </a:r>
          </a:p>
          <a:p>
            <a:r>
              <a:rPr lang="en-US" dirty="0" smtClean="0"/>
              <a:t>Your familiarity with the </a:t>
            </a:r>
            <a:r>
              <a:rPr lang="en-US" dirty="0" err="1" smtClean="0"/>
              <a:t>eVAL</a:t>
            </a:r>
            <a:r>
              <a:rPr lang="en-US" dirty="0" smtClean="0"/>
              <a:t> tool  </a:t>
            </a:r>
            <a:r>
              <a:rPr lang="en-US" i="1" dirty="0" smtClean="0"/>
              <a:t>1----5</a:t>
            </a:r>
          </a:p>
          <a:p>
            <a:r>
              <a:rPr lang="en-US" dirty="0" smtClean="0"/>
              <a:t>Self-Assessments by </a:t>
            </a:r>
            <a:r>
              <a:rPr lang="en-US" dirty="0" err="1" smtClean="0"/>
              <a:t>Evaluatees</a:t>
            </a:r>
            <a:r>
              <a:rPr lang="en-US" dirty="0" smtClean="0"/>
              <a:t> are required by the state.  </a:t>
            </a:r>
            <a:r>
              <a:rPr lang="en-US" i="1" dirty="0" smtClean="0"/>
              <a:t>1.  T   2.  F   3.  Don’t Know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eVAL</a:t>
            </a:r>
            <a:r>
              <a:rPr lang="en-US" dirty="0" smtClean="0"/>
              <a:t> –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4100" dirty="0" smtClean="0"/>
          </a:p>
          <a:p>
            <a:r>
              <a:rPr lang="en-US" sz="4100" dirty="0" smtClean="0"/>
              <a:t>No personally identifiable evaluation data will be reported to OSPI at the end of the year.     </a:t>
            </a:r>
            <a:r>
              <a:rPr lang="en-US" sz="4100" i="1" dirty="0" smtClean="0"/>
              <a:t>1.  T   2.  F   3.  Don’t Know</a:t>
            </a:r>
          </a:p>
          <a:p>
            <a:r>
              <a:rPr lang="en-US" sz="4100" dirty="0" smtClean="0"/>
              <a:t>Have you watched any </a:t>
            </a:r>
            <a:r>
              <a:rPr lang="en-US" sz="4100" dirty="0" err="1" smtClean="0"/>
              <a:t>eVAL</a:t>
            </a:r>
            <a:r>
              <a:rPr lang="en-US" sz="4100" dirty="0" smtClean="0"/>
              <a:t> trainings videos?  </a:t>
            </a:r>
            <a:r>
              <a:rPr lang="en-US" sz="4100" i="1" dirty="0" smtClean="0"/>
              <a:t>1.  Yes  2.  No</a:t>
            </a:r>
          </a:p>
          <a:p>
            <a:r>
              <a:rPr lang="en-US" sz="4100" dirty="0" smtClean="0"/>
              <a:t>Did you use either the School Improvement Planning (SIP) tool or the Student Learning Plan (SLP) tool?  </a:t>
            </a:r>
            <a:r>
              <a:rPr lang="en-US" sz="4100" i="1" dirty="0" smtClean="0"/>
              <a:t>1. Yes   2.  No</a:t>
            </a:r>
            <a:endParaRPr lang="en-US" sz="41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698" y="5791200"/>
            <a:ext cx="3379302" cy="9144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525963"/>
          </a:xfrm>
        </p:spPr>
        <p:txBody>
          <a:bodyPr/>
          <a:lstStyle/>
          <a:p>
            <a:pPr marL="114300" indent="0">
              <a:buNone/>
            </a:pPr>
            <a:r>
              <a:rPr lang="en-US" sz="4000" dirty="0" err="1" smtClean="0"/>
              <a:t>eVAL</a:t>
            </a:r>
            <a:r>
              <a:rPr lang="en-US" sz="4000" dirty="0" smtClean="0"/>
              <a:t> is…</a:t>
            </a:r>
          </a:p>
          <a:p>
            <a:pPr lvl="1"/>
            <a:r>
              <a:rPr lang="en-US" sz="2400" dirty="0" smtClean="0"/>
              <a:t>Under Construction</a:t>
            </a:r>
          </a:p>
          <a:p>
            <a:pPr marL="114300" indent="0">
              <a:buNone/>
            </a:pPr>
            <a:r>
              <a:rPr lang="en-US" sz="4000" dirty="0" err="1" smtClean="0"/>
              <a:t>eVAL</a:t>
            </a:r>
            <a:r>
              <a:rPr lang="en-US" sz="4000" dirty="0" smtClean="0"/>
              <a:t> Training is…</a:t>
            </a:r>
          </a:p>
          <a:p>
            <a:pPr lvl="1"/>
            <a:r>
              <a:rPr lang="en-US" sz="2400" dirty="0" smtClean="0"/>
              <a:t>Under Construction</a:t>
            </a:r>
          </a:p>
          <a:p>
            <a:pPr marL="114300" indent="0">
              <a:buNone/>
            </a:pPr>
            <a:r>
              <a:rPr lang="en-US" sz="4000" dirty="0" err="1" smtClean="0"/>
              <a:t>eVAL</a:t>
            </a:r>
            <a:r>
              <a:rPr lang="en-US" sz="4000" dirty="0" smtClean="0"/>
              <a:t> Online Support is…</a:t>
            </a:r>
          </a:p>
          <a:p>
            <a:pPr lvl="1"/>
            <a:r>
              <a:rPr lang="en-US" sz="2400" dirty="0" smtClean="0"/>
              <a:t>Under Construction (barely)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8382000" cy="22680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5897"/>
            <a:ext cx="9144000" cy="481300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Evaluation Process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4958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Traditionally, this process has been conducted entirely on paper.   Usually the criteria and prompts are established in collective bargaining.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86200" y="1223189"/>
            <a:ext cx="5334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In TPEP the evaluation process, like curriculum has been for 18+ years, is being aligned to state standards.</a:t>
            </a:r>
          </a:p>
          <a:p>
            <a:r>
              <a:rPr lang="en-US" dirty="0" smtClean="0"/>
              <a:t>There are now four possible outcomes:</a:t>
            </a:r>
          </a:p>
          <a:p>
            <a:r>
              <a:rPr lang="en-US" dirty="0" smtClean="0"/>
              <a:t>Unsatisfactory</a:t>
            </a:r>
          </a:p>
          <a:p>
            <a:r>
              <a:rPr lang="en-US" dirty="0" smtClean="0"/>
              <a:t>Basic</a:t>
            </a:r>
          </a:p>
          <a:p>
            <a:r>
              <a:rPr lang="en-US" dirty="0" smtClean="0"/>
              <a:t>Proficient</a:t>
            </a:r>
          </a:p>
          <a:p>
            <a:r>
              <a:rPr lang="en-US" dirty="0" smtClean="0"/>
              <a:t>Distinguished</a:t>
            </a:r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Aggregated results are shared with the state.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40780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eVAL-WA the process is conducted entirely online.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eVAL there are many roles: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0"/>
            <a:ext cx="4264143" cy="6858000"/>
          </a:xfrm>
        </p:spPr>
      </p:pic>
      <p:sp>
        <p:nvSpPr>
          <p:cNvPr id="7" name="TextBox 6"/>
          <p:cNvSpPr txBox="1"/>
          <p:nvPr/>
        </p:nvSpPr>
        <p:spPr>
          <a:xfrm>
            <a:off x="5029200" y="990600"/>
            <a:ext cx="26375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Evaluator 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District Evaluator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District-Wide Evaluator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Head Principal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Principal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2895600"/>
            <a:ext cx="32003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Materials/Management Roles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District Administrator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School Administrator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4419600"/>
            <a:ext cx="304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Scope</a:t>
            </a:r>
          </a:p>
          <a:p>
            <a:r>
              <a:rPr lang="en-US" dirty="0" smtClean="0"/>
              <a:t>Each role can “impact” only the section of the district assigned</a:t>
            </a:r>
          </a:p>
        </p:txBody>
      </p:sp>
    </p:spTree>
    <p:extLst>
      <p:ext uri="{BB962C8B-B14F-4D97-AF65-F5344CB8AC3E}">
        <p14:creationId xmlns:p14="http://schemas.microsoft.com/office/powerpoint/2010/main" val="72783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599</Words>
  <Application>Microsoft Office PowerPoint</Application>
  <PresentationFormat>On-screen Show (4:3)</PresentationFormat>
  <Paragraphs>138</Paragraphs>
  <Slides>34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eVAL Online Tool  Training for District and School Administrators </vt:lpstr>
      <vt:lpstr>Goals</vt:lpstr>
      <vt:lpstr>Norms</vt:lpstr>
      <vt:lpstr>Agenda</vt:lpstr>
      <vt:lpstr>eVAL – Data Collection</vt:lpstr>
      <vt:lpstr>eVAL – Data Collection</vt:lpstr>
      <vt:lpstr>PowerPoint Presentation</vt:lpstr>
      <vt:lpstr>The Evaluation Process</vt:lpstr>
      <vt:lpstr>In eVAL there are many roles:</vt:lpstr>
      <vt:lpstr>PowerPoint Presentation</vt:lpstr>
      <vt:lpstr>PowerPoint Presentation</vt:lpstr>
      <vt:lpstr>General Guidelines</vt:lpstr>
      <vt:lpstr>Today We Are Playing in the Sandbox</vt:lpstr>
      <vt:lpstr>Sandbox Password = password</vt:lpstr>
      <vt:lpstr>Log In Screen</vt:lpstr>
      <vt:lpstr>District Administrator Assignments</vt:lpstr>
      <vt:lpstr>School Administrator Assignments</vt:lpstr>
      <vt:lpstr>Setup</vt:lpstr>
      <vt:lpstr>Add New Resources</vt:lpstr>
      <vt:lpstr>Resource Added</vt:lpstr>
      <vt:lpstr>Manage Framework</vt:lpstr>
      <vt:lpstr>Question Bank</vt:lpstr>
      <vt:lpstr>Practice</vt:lpstr>
      <vt:lpstr>Practice Sessions</vt:lpstr>
      <vt:lpstr> Add Participants to Practice Sessions </vt:lpstr>
      <vt:lpstr>Participants Added</vt:lpstr>
      <vt:lpstr>Observe/Score Practice</vt:lpstr>
      <vt:lpstr>Practice Report</vt:lpstr>
      <vt:lpstr>Summary</vt:lpstr>
      <vt:lpstr>Reports</vt:lpstr>
      <vt:lpstr>Resources</vt:lpstr>
      <vt:lpstr>Next Steps</vt:lpstr>
      <vt:lpstr>Goals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mamaotter</dc:creator>
  <cp:lastModifiedBy>Jennifer Longchamps</cp:lastModifiedBy>
  <cp:revision>43</cp:revision>
  <dcterms:created xsi:type="dcterms:W3CDTF">2012-09-23T03:43:04Z</dcterms:created>
  <dcterms:modified xsi:type="dcterms:W3CDTF">2012-11-06T17:53:25Z</dcterms:modified>
</cp:coreProperties>
</file>