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58" r:id="rId5"/>
    <p:sldId id="282" r:id="rId6"/>
    <p:sldId id="283" r:id="rId7"/>
    <p:sldId id="264" r:id="rId8"/>
    <p:sldId id="276" r:id="rId9"/>
    <p:sldId id="277" r:id="rId10"/>
    <p:sldId id="265" r:id="rId11"/>
    <p:sldId id="266" r:id="rId12"/>
    <p:sldId id="323" r:id="rId13"/>
    <p:sldId id="307" r:id="rId14"/>
    <p:sldId id="309" r:id="rId15"/>
    <p:sldId id="318" r:id="rId16"/>
    <p:sldId id="310" r:id="rId17"/>
    <p:sldId id="311" r:id="rId18"/>
    <p:sldId id="312" r:id="rId19"/>
    <p:sldId id="313" r:id="rId20"/>
    <p:sldId id="314" r:id="rId21"/>
    <p:sldId id="316" r:id="rId22"/>
    <p:sldId id="315" r:id="rId23"/>
    <p:sldId id="317" r:id="rId24"/>
    <p:sldId id="319" r:id="rId25"/>
    <p:sldId id="320" r:id="rId26"/>
    <p:sldId id="321" r:id="rId27"/>
    <p:sldId id="322" r:id="rId28"/>
    <p:sldId id="267" r:id="rId29"/>
    <p:sldId id="268" r:id="rId30"/>
    <p:sldId id="269" r:id="rId31"/>
    <p:sldId id="270" r:id="rId32"/>
    <p:sldId id="271" r:id="rId33"/>
    <p:sldId id="273" r:id="rId34"/>
    <p:sldId id="274" r:id="rId35"/>
    <p:sldId id="275" r:id="rId36"/>
    <p:sldId id="284" r:id="rId37"/>
    <p:sldId id="285" r:id="rId38"/>
    <p:sldId id="286" r:id="rId39"/>
    <p:sldId id="287" r:id="rId40"/>
    <p:sldId id="289" r:id="rId41"/>
    <p:sldId id="288" r:id="rId42"/>
    <p:sldId id="290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296" r:id="rId53"/>
    <p:sldId id="297" r:id="rId54"/>
    <p:sldId id="29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248E9-7803-4757-819F-BA448817DE70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6A4C-1AAA-4873-A87F-E849843B2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Personally identifiable 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eVAL there are many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34392-0900-4239-81B8-26438EA86C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48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F340-C6BB-4EE9-AB66-1517DCB3EFE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ndbox.eval-wa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743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eVAL</a:t>
            </a:r>
            <a:r>
              <a:rPr lang="en-US" dirty="0" smtClean="0"/>
              <a:t> Online Tool </a:t>
            </a:r>
            <a:br>
              <a:rPr lang="en-US" dirty="0" smtClean="0"/>
            </a:br>
            <a:r>
              <a:rPr lang="en-US" dirty="0" smtClean="0"/>
              <a:t>Training for Principal and</a:t>
            </a:r>
            <a:br>
              <a:rPr lang="en-US" dirty="0" smtClean="0"/>
            </a:br>
            <a:r>
              <a:rPr lang="en-US" dirty="0" smtClean="0"/>
              <a:t>School Administrator Roles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Cathey Frederick</a:t>
            </a:r>
          </a:p>
          <a:p>
            <a:r>
              <a:rPr lang="en-US" dirty="0" err="1" smtClean="0"/>
              <a:t>eVAL</a:t>
            </a:r>
            <a:r>
              <a:rPr lang="en-US" dirty="0" smtClean="0"/>
              <a:t> Specialist - ESD 189</a:t>
            </a:r>
          </a:p>
          <a:p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89929"/>
            <a:ext cx="8382000" cy="22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We Are Playing in the Sandbox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362200"/>
            <a:ext cx="5143880" cy="3505199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6200" y="1598280"/>
            <a:ext cx="861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  <a:hlinkClick r:id="rId4"/>
              </a:rPr>
              <a:t>http://sandbox.eval-wa.org/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Password =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 lnSpcReduction="20000"/>
          </a:bodyPr>
          <a:lstStyle/>
          <a:p>
            <a:endParaRPr lang="en-US" i="1" dirty="0" smtClean="0"/>
          </a:p>
          <a:p>
            <a:r>
              <a:rPr lang="en-US" i="1" dirty="0" smtClean="0"/>
              <a:t>User </a:t>
            </a:r>
            <a:r>
              <a:rPr lang="en-US" i="1" dirty="0"/>
              <a:t>Names for district users looks like this:</a:t>
            </a:r>
            <a:endParaRPr lang="en-US" dirty="0"/>
          </a:p>
          <a:p>
            <a:r>
              <a:rPr lang="en-US" dirty="0"/>
              <a:t>District Name&lt;space&gt;SD&lt;space&gt;Role </a:t>
            </a:r>
            <a:r>
              <a:rPr lang="en-US" dirty="0" smtClean="0"/>
              <a:t>Abbreviation  </a:t>
            </a:r>
            <a:r>
              <a:rPr lang="en-US" i="1" dirty="0" smtClean="0"/>
              <a:t>(DE  DA)</a:t>
            </a:r>
            <a:endParaRPr lang="en-US" i="1" dirty="0"/>
          </a:p>
          <a:p>
            <a:r>
              <a:rPr lang="en-US" dirty="0"/>
              <a:t>Example </a:t>
            </a:r>
            <a:r>
              <a:rPr lang="en-US" dirty="0" smtClean="0"/>
              <a:t>(Everett </a:t>
            </a:r>
            <a:r>
              <a:rPr lang="en-US" dirty="0"/>
              <a:t>District </a:t>
            </a:r>
            <a:r>
              <a:rPr lang="en-US" dirty="0" smtClean="0"/>
              <a:t>Administrator</a:t>
            </a:r>
            <a:r>
              <a:rPr lang="en-US" dirty="0"/>
              <a:t>): </a:t>
            </a:r>
            <a:r>
              <a:rPr lang="en-US" dirty="0" smtClean="0"/>
              <a:t>Everett </a:t>
            </a:r>
            <a:r>
              <a:rPr lang="en-US" dirty="0"/>
              <a:t>SD </a:t>
            </a:r>
            <a:r>
              <a:rPr lang="en-US" dirty="0" smtClean="0"/>
              <a:t>DA</a:t>
            </a:r>
            <a:endParaRPr lang="en-US" dirty="0"/>
          </a:p>
          <a:p>
            <a:r>
              <a:rPr lang="en-US" i="1" dirty="0"/>
              <a:t>Usernames for school users look like this:</a:t>
            </a:r>
            <a:endParaRPr lang="en-US" dirty="0"/>
          </a:p>
          <a:p>
            <a:r>
              <a:rPr lang="en-US" dirty="0"/>
              <a:t>District </a:t>
            </a:r>
            <a:r>
              <a:rPr lang="en-US" dirty="0" smtClean="0"/>
              <a:t>Name&lt;space&gt;SD&lt;space&gt;School &lt;space</a:t>
            </a:r>
            <a:r>
              <a:rPr lang="en-US" dirty="0"/>
              <a:t>&gt;#&lt;</a:t>
            </a:r>
            <a:r>
              <a:rPr lang="en-US" dirty="0" smtClean="0"/>
              <a:t>space&gt;Role Abbreviation </a:t>
            </a:r>
            <a:r>
              <a:rPr lang="en-US" i="1" dirty="0" smtClean="0"/>
              <a:t>(PR AD T1-20) </a:t>
            </a:r>
            <a:endParaRPr lang="en-US" i="1" dirty="0"/>
          </a:p>
          <a:p>
            <a:r>
              <a:rPr lang="en-US" dirty="0"/>
              <a:t>Example </a:t>
            </a:r>
            <a:r>
              <a:rPr lang="en-US" dirty="0" smtClean="0"/>
              <a:t>(Everett </a:t>
            </a:r>
            <a:r>
              <a:rPr lang="en-US" dirty="0"/>
              <a:t>District, School 1, </a:t>
            </a:r>
            <a:r>
              <a:rPr lang="en-US" dirty="0" smtClean="0"/>
              <a:t>AD): Everett </a:t>
            </a:r>
            <a:r>
              <a:rPr lang="en-US" dirty="0"/>
              <a:t>SD School 1 </a:t>
            </a:r>
            <a:r>
              <a:rPr lang="en-US" dirty="0" smtClean="0"/>
              <a:t>AD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log 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219200"/>
            <a:ext cx="40767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Principal Log In</a:t>
            </a:r>
            <a:br>
              <a:rPr lang="en-US" sz="4000" dirty="0" smtClean="0"/>
            </a:br>
            <a:r>
              <a:rPr lang="en-US" sz="4000" dirty="0" smtClean="0"/>
              <a:t>Example (Everett District, School 1, PR): Everett SD School 1 PR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88" y="1905000"/>
            <a:ext cx="6927812" cy="46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My Evaluation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26142"/>
            <a:ext cx="7105650" cy="513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98195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6324600"/>
            <a:ext cx="329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 Teacher Self Assessment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Self Assessment – State Criteria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09650"/>
            <a:ext cx="63627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Self Assessment – Student Growth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6950"/>
            <a:ext cx="64008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Assessment - Choices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72214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85" y="1371600"/>
            <a:ext cx="842399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– Self Assigned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23" y="1295400"/>
            <a:ext cx="783755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of all roles</a:t>
            </a:r>
          </a:p>
          <a:p>
            <a:r>
              <a:rPr lang="en-US" dirty="0" smtClean="0"/>
              <a:t>Understanding of process</a:t>
            </a:r>
          </a:p>
          <a:p>
            <a:r>
              <a:rPr lang="en-US" dirty="0" smtClean="0"/>
              <a:t>Fluency and practice with your role</a:t>
            </a:r>
          </a:p>
          <a:p>
            <a:r>
              <a:rPr lang="en-US" dirty="0" smtClean="0"/>
              <a:t>Planning for 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– Add Goal Prompt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637559" cy="559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Prompt Added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305800" cy="454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Notify Evaluator of Changes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23879"/>
            <a:ext cx="5886450" cy="515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Prompt – Set Up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27200"/>
            <a:ext cx="63373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Prompt – Add Artifact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81100"/>
            <a:ext cx="62293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Dashboard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16050"/>
            <a:ext cx="63754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Artifacts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71625"/>
            <a:ext cx="7772400" cy="453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33500"/>
            <a:ext cx="6254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School Administrator Log In</a:t>
            </a:r>
            <a:br>
              <a:rPr lang="en-US" sz="2800" dirty="0" smtClean="0"/>
            </a:br>
            <a:r>
              <a:rPr lang="en-US" sz="2800" dirty="0" smtClean="0"/>
              <a:t>Example (Everett District, School 1, AD): Everett SD School 1 AD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781800" cy="49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038600" y="1828800"/>
            <a:ext cx="6858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Administrator Assignments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077200" y="2895600"/>
            <a:ext cx="228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419618" cy="52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and end on time</a:t>
            </a:r>
          </a:p>
          <a:p>
            <a:r>
              <a:rPr lang="en-US" dirty="0" smtClean="0"/>
              <a:t>Participate</a:t>
            </a:r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Assume good intentions</a:t>
            </a:r>
          </a:p>
          <a:p>
            <a:r>
              <a:rPr lang="en-US" dirty="0" smtClean="0"/>
              <a:t>There is no “stupid question”</a:t>
            </a:r>
          </a:p>
          <a:p>
            <a:r>
              <a:rPr lang="en-US" dirty="0" smtClean="0"/>
              <a:t>Learn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984" y="1879600"/>
            <a:ext cx="8039621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85800" y="1524000"/>
            <a:ext cx="6858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Resources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892800" cy="529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Added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638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Bank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51191" cy="506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6600" y="6324600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Principal Role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" name="Content Placeholder 4" descr="Practice Se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811587" cy="4042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Sessions</a:t>
            </a:r>
            <a:endParaRPr lang="en-US" dirty="0"/>
          </a:p>
        </p:txBody>
      </p:sp>
      <p:pic>
        <p:nvPicPr>
          <p:cNvPr id="5" name="Content Placeholder 4" descr="Practice Sessi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7010400" cy="5537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Add Participants to Practice Sessions </a:t>
            </a:r>
            <a:endParaRPr lang="en-US" dirty="0"/>
          </a:p>
        </p:txBody>
      </p:sp>
      <p:pic>
        <p:nvPicPr>
          <p:cNvPr id="4" name="Content Placeholder 3" descr="Practice add particip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0827" y="1143000"/>
            <a:ext cx="7128773" cy="5586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Added</a:t>
            </a:r>
            <a:endParaRPr lang="en-US" dirty="0"/>
          </a:p>
        </p:txBody>
      </p:sp>
      <p:pic>
        <p:nvPicPr>
          <p:cNvPr id="4" name="Content Placeholder 3" descr="Practice participants add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515750" cy="5116051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124200" y="40386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Observe/Score Practice</a:t>
            </a:r>
            <a:endParaRPr lang="en-US" dirty="0"/>
          </a:p>
        </p:txBody>
      </p:sp>
      <p:pic>
        <p:nvPicPr>
          <p:cNvPr id="4" name="Content Placeholder 3" descr="Practice observe sc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102998"/>
            <a:ext cx="6172200" cy="5453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Report</a:t>
            </a:r>
            <a:endParaRPr lang="en-US" dirty="0"/>
          </a:p>
        </p:txBody>
      </p:sp>
      <p:pic>
        <p:nvPicPr>
          <p:cNvPr id="6" name="Content Placeholder 5" descr="Practice re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6219870" cy="5541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100" dirty="0"/>
              <a:t>Welcome, </a:t>
            </a:r>
            <a:r>
              <a:rPr lang="en-US" sz="3100" dirty="0" smtClean="0"/>
              <a:t>parking lot, introductions, and norms</a:t>
            </a:r>
            <a:endParaRPr lang="en-US" sz="3100" dirty="0"/>
          </a:p>
          <a:p>
            <a:r>
              <a:rPr lang="en-US" sz="3100" dirty="0"/>
              <a:t>Pre-training data </a:t>
            </a:r>
            <a:r>
              <a:rPr lang="en-US" sz="3100" dirty="0" smtClean="0"/>
              <a:t>collection</a:t>
            </a:r>
            <a:endParaRPr lang="en-US" dirty="0" smtClean="0"/>
          </a:p>
          <a:p>
            <a:pPr lvl="0"/>
            <a:r>
              <a:rPr lang="en-US" dirty="0" smtClean="0"/>
              <a:t>Overview of </a:t>
            </a:r>
            <a:r>
              <a:rPr lang="en-US" dirty="0" err="1" smtClean="0"/>
              <a:t>eVAL</a:t>
            </a:r>
            <a:endParaRPr lang="en-US" dirty="0" smtClean="0"/>
          </a:p>
          <a:p>
            <a:pPr lvl="0"/>
            <a:r>
              <a:rPr lang="en-US" dirty="0" smtClean="0"/>
              <a:t>Overview of roles</a:t>
            </a:r>
          </a:p>
          <a:p>
            <a:pPr lvl="0"/>
            <a:r>
              <a:rPr lang="en-US" dirty="0" smtClean="0"/>
              <a:t>Overview of tasks</a:t>
            </a:r>
          </a:p>
          <a:p>
            <a:pPr lvl="0"/>
            <a:r>
              <a:rPr lang="en-US" dirty="0" smtClean="0"/>
              <a:t>Creating practice sessions</a:t>
            </a:r>
          </a:p>
          <a:p>
            <a:pPr lvl="0"/>
            <a:r>
              <a:rPr lang="en-US" dirty="0" smtClean="0"/>
              <a:t>Summary and Reports</a:t>
            </a:r>
          </a:p>
          <a:p>
            <a:pPr lvl="0"/>
            <a:r>
              <a:rPr lang="en-US" dirty="0" smtClean="0"/>
              <a:t>Post-training data collection</a:t>
            </a:r>
          </a:p>
          <a:p>
            <a:pPr lvl="0"/>
            <a:r>
              <a:rPr lang="en-US" dirty="0" smtClean="0"/>
              <a:t>Work time on the tool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72" y="1330324"/>
            <a:ext cx="8267527" cy="536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82" y="1295400"/>
            <a:ext cx="861660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914400"/>
            <a:ext cx="304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17650"/>
            <a:ext cx="748703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Principal Log In</a:t>
            </a:r>
            <a:br>
              <a:rPr lang="en-US" sz="4000" dirty="0" smtClean="0"/>
            </a:br>
            <a:r>
              <a:rPr lang="en-US" sz="4000" dirty="0" smtClean="0"/>
              <a:t>Example (Everett District, School 1, PR): Everett SD School 1 PR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88" y="1905000"/>
            <a:ext cx="6927812" cy="46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Dashboard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2992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for Evaluations – Question Bank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78000"/>
            <a:ext cx="57023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– Assign Questions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89905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4010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Dashboard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683217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648200" y="4191000"/>
            <a:ext cx="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 Score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959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r>
              <a:rPr lang="en-US" dirty="0" smtClean="0"/>
              <a:t> –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framework?   </a:t>
            </a:r>
            <a:r>
              <a:rPr lang="en-US" i="1" dirty="0" smtClean="0"/>
              <a:t>1.  </a:t>
            </a:r>
            <a:r>
              <a:rPr lang="en-US" i="1" dirty="0" err="1" smtClean="0"/>
              <a:t>Marzano</a:t>
            </a:r>
            <a:r>
              <a:rPr lang="en-US" i="1" dirty="0" smtClean="0"/>
              <a:t>  2.  CEL  </a:t>
            </a:r>
          </a:p>
          <a:p>
            <a:pPr>
              <a:buNone/>
            </a:pPr>
            <a:r>
              <a:rPr lang="en-US" i="1" dirty="0" smtClean="0"/>
              <a:t>	3. Danielson</a:t>
            </a:r>
          </a:p>
          <a:p>
            <a:r>
              <a:rPr lang="en-US" dirty="0" smtClean="0"/>
              <a:t>I can articulate how the new evaluation process is intended to work </a:t>
            </a:r>
            <a:r>
              <a:rPr lang="en-US" i="1" dirty="0" smtClean="0"/>
              <a:t>1.  Expert  ---   5.  Not Yet</a:t>
            </a:r>
          </a:p>
          <a:p>
            <a:r>
              <a:rPr lang="en-US" dirty="0" smtClean="0"/>
              <a:t>Your familiarity with the </a:t>
            </a:r>
            <a:r>
              <a:rPr lang="en-US" dirty="0" err="1" smtClean="0"/>
              <a:t>eVAL</a:t>
            </a:r>
            <a:r>
              <a:rPr lang="en-US" dirty="0" smtClean="0"/>
              <a:t> tool  </a:t>
            </a:r>
            <a:r>
              <a:rPr lang="en-US" i="1" dirty="0" smtClean="0"/>
              <a:t>1----5</a:t>
            </a:r>
          </a:p>
          <a:p>
            <a:r>
              <a:rPr lang="en-US" dirty="0" smtClean="0"/>
              <a:t>Self-Assessments by </a:t>
            </a:r>
            <a:r>
              <a:rPr lang="en-US" dirty="0" err="1" smtClean="0"/>
              <a:t>Evaluatees</a:t>
            </a:r>
            <a:r>
              <a:rPr lang="en-US" dirty="0" smtClean="0"/>
              <a:t> are required by the state.  </a:t>
            </a:r>
            <a:r>
              <a:rPr lang="en-US" i="1" dirty="0" smtClean="0"/>
              <a:t>1.  T   2.  F   3.  Don’t Know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55625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5534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do next?</a:t>
            </a:r>
          </a:p>
          <a:p>
            <a:r>
              <a:rPr lang="en-US" dirty="0" smtClean="0"/>
              <a:t>Who needs to be involved?</a:t>
            </a:r>
          </a:p>
          <a:p>
            <a:r>
              <a:rPr lang="en-US" dirty="0" smtClean="0"/>
              <a:t>When does it need to happen?</a:t>
            </a:r>
          </a:p>
          <a:p>
            <a:r>
              <a:rPr lang="en-US" dirty="0" smtClean="0"/>
              <a:t>How can I help?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of all roles</a:t>
            </a:r>
          </a:p>
          <a:p>
            <a:r>
              <a:rPr lang="en-US" dirty="0" smtClean="0"/>
              <a:t>Understanding of process</a:t>
            </a:r>
          </a:p>
          <a:p>
            <a:r>
              <a:rPr lang="en-US" dirty="0" smtClean="0"/>
              <a:t>Fluency and practice with your role</a:t>
            </a:r>
          </a:p>
          <a:p>
            <a:r>
              <a:rPr lang="en-US" dirty="0" smtClean="0"/>
              <a:t>Planning for next steps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Self Assessment</a:t>
            </a:r>
          </a:p>
          <a:p>
            <a:r>
              <a:rPr lang="en-US" dirty="0" smtClean="0"/>
              <a:t>Your familiarity with the </a:t>
            </a:r>
            <a:r>
              <a:rPr lang="en-US" dirty="0" err="1" smtClean="0"/>
              <a:t>eVAL</a:t>
            </a:r>
            <a:r>
              <a:rPr lang="en-US" dirty="0" smtClean="0"/>
              <a:t> tool  </a:t>
            </a:r>
            <a:r>
              <a:rPr lang="en-US" i="1" dirty="0" smtClean="0"/>
              <a:t>1----5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Cathey Frederick  </a:t>
            </a:r>
          </a:p>
          <a:p>
            <a:pPr algn="ctr">
              <a:buNone/>
            </a:pPr>
            <a:r>
              <a:rPr lang="en-US" dirty="0" smtClean="0"/>
              <a:t>ESD 189 </a:t>
            </a:r>
            <a:r>
              <a:rPr lang="en-US" dirty="0" err="1" smtClean="0"/>
              <a:t>eVAL</a:t>
            </a:r>
            <a:r>
              <a:rPr lang="en-US" dirty="0" smtClean="0"/>
              <a:t> Specialist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r>
              <a:rPr lang="en-US" dirty="0" smtClean="0"/>
              <a:t> –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4100" dirty="0" smtClean="0"/>
          </a:p>
          <a:p>
            <a:r>
              <a:rPr lang="en-US" sz="4100" dirty="0" smtClean="0"/>
              <a:t>No personally identifiable evaluation data will be reported to OSPI at the end of the year.     </a:t>
            </a:r>
            <a:r>
              <a:rPr lang="en-US" sz="4100" i="1" dirty="0" smtClean="0"/>
              <a:t>1.  T   2.  F   3.  Don’t Know</a:t>
            </a:r>
          </a:p>
          <a:p>
            <a:r>
              <a:rPr lang="en-US" sz="4100" dirty="0" smtClean="0"/>
              <a:t>Have you watched any </a:t>
            </a:r>
            <a:r>
              <a:rPr lang="en-US" sz="4100" dirty="0" err="1" smtClean="0"/>
              <a:t>eVAL</a:t>
            </a:r>
            <a:r>
              <a:rPr lang="en-US" sz="4100" dirty="0" smtClean="0"/>
              <a:t> trainings videos?  </a:t>
            </a:r>
            <a:r>
              <a:rPr lang="en-US" sz="4100" i="1" dirty="0" smtClean="0"/>
              <a:t>1.  Yes  2.  No</a:t>
            </a:r>
          </a:p>
          <a:p>
            <a:r>
              <a:rPr lang="en-US" sz="4100" dirty="0" smtClean="0"/>
              <a:t>Did you use either the School Improvement Planning (SIP) tool or the Student Learning Plan (SLP) tool?  </a:t>
            </a:r>
            <a:r>
              <a:rPr lang="en-US" sz="4100" i="1" dirty="0" smtClean="0"/>
              <a:t>1. Yes   2.  No</a:t>
            </a:r>
            <a:endParaRPr lang="en-US" sz="4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sz="4000" dirty="0" err="1" smtClean="0"/>
              <a:t>eVAL</a:t>
            </a:r>
            <a:r>
              <a:rPr lang="en-US" sz="4000" dirty="0" smtClean="0"/>
              <a:t> is…</a:t>
            </a:r>
          </a:p>
          <a:p>
            <a:pPr lvl="1"/>
            <a:r>
              <a:rPr lang="en-US" sz="2400" dirty="0" smtClean="0"/>
              <a:t>Under Construction</a:t>
            </a:r>
          </a:p>
          <a:p>
            <a:pPr marL="114300" indent="0">
              <a:buNone/>
            </a:pPr>
            <a:r>
              <a:rPr lang="en-US" sz="4000" dirty="0" err="1" smtClean="0"/>
              <a:t>eVAL</a:t>
            </a:r>
            <a:r>
              <a:rPr lang="en-US" sz="4000" dirty="0" smtClean="0"/>
              <a:t> Training is…</a:t>
            </a:r>
          </a:p>
          <a:p>
            <a:pPr lvl="1"/>
            <a:r>
              <a:rPr lang="en-US" sz="2400" dirty="0" smtClean="0"/>
              <a:t>Under Construction</a:t>
            </a:r>
          </a:p>
          <a:p>
            <a:pPr marL="114300" indent="0">
              <a:buNone/>
            </a:pPr>
            <a:r>
              <a:rPr lang="en-US" sz="4000" dirty="0" err="1" smtClean="0"/>
              <a:t>eVAL</a:t>
            </a:r>
            <a:r>
              <a:rPr lang="en-US" sz="4000" dirty="0" smtClean="0"/>
              <a:t> Online Support is…</a:t>
            </a:r>
          </a:p>
          <a:p>
            <a:pPr lvl="1"/>
            <a:r>
              <a:rPr lang="en-US" sz="2400" dirty="0" smtClean="0"/>
              <a:t>Under Construction (barely)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0"/>
            <a:ext cx="8382000" cy="22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5897"/>
            <a:ext cx="9144000" cy="48130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Evaluation 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495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Traditionally, this process has been conducted entirely on paper.   Usually the criteria and prompts are established in collective bargaining.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1223189"/>
            <a:ext cx="533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In TPEP the evaluation process, like curriculum has been for 18+ years, is being aligned to state standards.</a:t>
            </a:r>
          </a:p>
          <a:p>
            <a:r>
              <a:rPr lang="en-US" dirty="0" smtClean="0"/>
              <a:t>There are now four possible outcomes:</a:t>
            </a:r>
          </a:p>
          <a:p>
            <a:r>
              <a:rPr lang="en-US" dirty="0" smtClean="0"/>
              <a:t>Unsatisfactory</a:t>
            </a:r>
          </a:p>
          <a:p>
            <a:r>
              <a:rPr lang="en-US" dirty="0" smtClean="0"/>
              <a:t>Basic</a:t>
            </a:r>
          </a:p>
          <a:p>
            <a:r>
              <a:rPr lang="en-US" dirty="0" smtClean="0"/>
              <a:t>Proficient</a:t>
            </a:r>
          </a:p>
          <a:p>
            <a:r>
              <a:rPr lang="en-US" dirty="0" smtClean="0"/>
              <a:t>Distinguished</a:t>
            </a:r>
          </a:p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Aggregated results are shared with the state.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0780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eVAL-WA the process is conducted entirely online.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3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99" y="0"/>
            <a:ext cx="4264143" cy="6858000"/>
          </a:xfrm>
        </p:spPr>
      </p:pic>
      <p:sp>
        <p:nvSpPr>
          <p:cNvPr id="7" name="TextBox 6"/>
          <p:cNvSpPr txBox="1"/>
          <p:nvPr/>
        </p:nvSpPr>
        <p:spPr>
          <a:xfrm>
            <a:off x="5029200" y="990600"/>
            <a:ext cx="2637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Evaluator Roles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District Evaluator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District-Wide Evaluator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Head Principal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Principal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895600"/>
            <a:ext cx="3200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Materials/Management Roles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District Administrator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School Administrator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419600"/>
            <a:ext cx="304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Scope</a:t>
            </a:r>
          </a:p>
          <a:p>
            <a:r>
              <a:rPr lang="en-US" dirty="0" smtClean="0"/>
              <a:t>Each role can “impact” only the section of the district assigned</a:t>
            </a:r>
          </a:p>
        </p:txBody>
      </p:sp>
    </p:spTree>
    <p:extLst>
      <p:ext uri="{BB962C8B-B14F-4D97-AF65-F5344CB8AC3E}">
        <p14:creationId xmlns:p14="http://schemas.microsoft.com/office/powerpoint/2010/main" xmlns="" val="7278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575</Words>
  <Application>Microsoft Office PowerPoint</Application>
  <PresentationFormat>On-screen Show (4:3)</PresentationFormat>
  <Paragraphs>142</Paragraphs>
  <Slides>54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eVAL Online Tool  Training for Principal and School Administrator Roles </vt:lpstr>
      <vt:lpstr>Goals</vt:lpstr>
      <vt:lpstr>Norms</vt:lpstr>
      <vt:lpstr>Agenda</vt:lpstr>
      <vt:lpstr>eVAL – Data Collection</vt:lpstr>
      <vt:lpstr>eVAL – Data Collection</vt:lpstr>
      <vt:lpstr>Slide 7</vt:lpstr>
      <vt:lpstr>The Evaluation Process</vt:lpstr>
      <vt:lpstr>Slide 9</vt:lpstr>
      <vt:lpstr>Today We Are Playing in the Sandbox</vt:lpstr>
      <vt:lpstr>Sandbox Password = password</vt:lpstr>
      <vt:lpstr>Principal Log In Example (Everett District, School 1, PR): Everett SD School 1 PR </vt:lpstr>
      <vt:lpstr>Prepare for My Evaluation</vt:lpstr>
      <vt:lpstr>Self Assessment</vt:lpstr>
      <vt:lpstr>Self Assessment – State Criteria</vt:lpstr>
      <vt:lpstr>Self Assessment – Student Growth</vt:lpstr>
      <vt:lpstr>Self Assessment - Choices </vt:lpstr>
      <vt:lpstr>Goals</vt:lpstr>
      <vt:lpstr>Goals – Self Assigned</vt:lpstr>
      <vt:lpstr>Goals – Add Goal Prompt</vt:lpstr>
      <vt:lpstr>Goal Prompt Added</vt:lpstr>
      <vt:lpstr>Notify Evaluator of Changes</vt:lpstr>
      <vt:lpstr>Goal Prompt – Set Up</vt:lpstr>
      <vt:lpstr>Goal Prompt – Add Artifact</vt:lpstr>
      <vt:lpstr>Observation Dashboard</vt:lpstr>
      <vt:lpstr>Adding Artifacts</vt:lpstr>
      <vt:lpstr>Summary</vt:lpstr>
      <vt:lpstr>School Administrator Log In Example (Everett District, School 1, AD): Everett SD School 1 AD</vt:lpstr>
      <vt:lpstr>School Administrator Assignments</vt:lpstr>
      <vt:lpstr>Setup</vt:lpstr>
      <vt:lpstr>Add New Resources</vt:lpstr>
      <vt:lpstr>Resource Added</vt:lpstr>
      <vt:lpstr>Question Bank</vt:lpstr>
      <vt:lpstr>Practice</vt:lpstr>
      <vt:lpstr>Practice Sessions</vt:lpstr>
      <vt:lpstr> Add Participants to Practice Sessions </vt:lpstr>
      <vt:lpstr>Participants Added</vt:lpstr>
      <vt:lpstr>Observe/Score Practice</vt:lpstr>
      <vt:lpstr>Practice Report</vt:lpstr>
      <vt:lpstr>Summary</vt:lpstr>
      <vt:lpstr>Reports</vt:lpstr>
      <vt:lpstr>Resources</vt:lpstr>
      <vt:lpstr>Principal Log In Example (Everett District, School 1, PR): Everett SD School 1 PR </vt:lpstr>
      <vt:lpstr>Observation Dashboard</vt:lpstr>
      <vt:lpstr>Setup for Evaluations – Question Bank</vt:lpstr>
      <vt:lpstr>Set Up – Assign Questions</vt:lpstr>
      <vt:lpstr>Practice</vt:lpstr>
      <vt:lpstr>Observation Dashboard</vt:lpstr>
      <vt:lpstr>Observe Score</vt:lpstr>
      <vt:lpstr>Summary</vt:lpstr>
      <vt:lpstr>Reports</vt:lpstr>
      <vt:lpstr>Next Steps</vt:lpstr>
      <vt:lpstr>Goals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mamaotter</dc:creator>
  <cp:lastModifiedBy>mamaotter</cp:lastModifiedBy>
  <cp:revision>58</cp:revision>
  <dcterms:created xsi:type="dcterms:W3CDTF">2012-09-23T03:43:04Z</dcterms:created>
  <dcterms:modified xsi:type="dcterms:W3CDTF">2012-11-02T20:27:50Z</dcterms:modified>
</cp:coreProperties>
</file>