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notesSlides/notesSlide3.xml" ContentType="application/vnd.openxmlformats-officedocument.presentationml.notesSlide+xml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82" r:id="rId6"/>
    <p:sldId id="360" r:id="rId7"/>
    <p:sldId id="361" r:id="rId8"/>
    <p:sldId id="362" r:id="rId9"/>
    <p:sldId id="323" r:id="rId10"/>
    <p:sldId id="359" r:id="rId11"/>
    <p:sldId id="337" r:id="rId12"/>
    <p:sldId id="325" r:id="rId13"/>
    <p:sldId id="296" r:id="rId14"/>
    <p:sldId id="366" r:id="rId15"/>
    <p:sldId id="367" r:id="rId16"/>
    <p:sldId id="368" r:id="rId17"/>
    <p:sldId id="369" r:id="rId18"/>
    <p:sldId id="370" r:id="rId19"/>
    <p:sldId id="371" r:id="rId20"/>
    <p:sldId id="365" r:id="rId21"/>
    <p:sldId id="297" r:id="rId22"/>
    <p:sldId id="363" r:id="rId23"/>
    <p:sldId id="364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248E9-7803-4757-819F-BA448817DE70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6A4C-1AAA-4873-A87F-E849843B2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http://www.polleverywhere.com/multiple_choice_polls/MTUwOTgwMDQxMw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http://www.polleverywhere.com/multiple_choice_polls/LTY5NTAwOTI1NQ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http://www.polleverywhere.com/multiple_choice_polls/MTg4NDMyMDg5Mg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http://www.polleverywhere.com/multiple_choice_polls/LTEyODM2MDE5MQ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http://www.polleverywhere.com/free_text_polls/LTI2NDA1NTY0OA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F340-C6BB-4EE9-AB66-1517DCB3EFE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.ospi.k12.wa.us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eval-w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eVAL</a:t>
            </a:r>
            <a:r>
              <a:rPr lang="en-US" b="1" dirty="0" smtClean="0"/>
              <a:t> and The Evaluation Cycle</a:t>
            </a:r>
            <a:br>
              <a:rPr lang="en-US" b="1" dirty="0" smtClean="0"/>
            </a:br>
            <a:r>
              <a:rPr lang="en-US" b="1" dirty="0" smtClean="0"/>
              <a:t>Coupeville Teachers</a:t>
            </a:r>
            <a:br>
              <a:rPr lang="en-US" b="1" dirty="0" smtClean="0"/>
            </a:br>
            <a:r>
              <a:rPr lang="en-US" b="1" dirty="0" smtClean="0"/>
              <a:t>October 26,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2133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Cathey Frederick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Specialist - ESD 189</a:t>
            </a:r>
          </a:p>
          <a:p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89929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343400" cy="3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6290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Log into OSPI’s EDS:  </a:t>
            </a:r>
            <a:r>
              <a:rPr lang="en-US" sz="2800" dirty="0" smtClean="0">
                <a:hlinkClick r:id="rId5"/>
              </a:rPr>
              <a:t>https://eds.ospi.k12.wa.us/</a:t>
            </a:r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2200" y="1828800"/>
            <a:ext cx="1371600" cy="16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0800" y="3657600"/>
            <a:ext cx="25146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Evaluatee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An teacher has three primary responsibilities in </a:t>
            </a:r>
            <a:r>
              <a:rPr lang="en-US" dirty="0" err="1" smtClean="0"/>
              <a:t>eVAL</a:t>
            </a:r>
            <a:r>
              <a:rPr lang="en-US" dirty="0" smtClean="0"/>
              <a:t>: </a:t>
            </a:r>
            <a:endParaRPr lang="en-US" sz="4000" dirty="0" smtClean="0"/>
          </a:p>
          <a:p>
            <a:pPr lvl="1"/>
            <a:r>
              <a:rPr lang="en-US" dirty="0" smtClean="0"/>
              <a:t>self-assessment and goal-setting;</a:t>
            </a:r>
            <a:endParaRPr lang="en-US" sz="3600" dirty="0" smtClean="0"/>
          </a:p>
          <a:p>
            <a:pPr lvl="1"/>
            <a:r>
              <a:rPr lang="en-US" dirty="0" smtClean="0"/>
              <a:t>interacting with the evaluator in the observation process; and</a:t>
            </a:r>
            <a:endParaRPr lang="en-US" sz="3600" dirty="0" smtClean="0"/>
          </a:p>
          <a:p>
            <a:pPr lvl="1"/>
            <a:r>
              <a:rPr lang="en-US" dirty="0" smtClean="0"/>
              <a:t>uploading artifacts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7858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We are Playing in the Sandbox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  <a:p>
            <a:pPr>
              <a:buNone/>
            </a:pPr>
            <a:r>
              <a:rPr lang="en-US" dirty="0" smtClean="0">
                <a:latin typeface="Cambria" pitchFamily="18" charset="0"/>
                <a:ea typeface="MS Mincho" pitchFamily="49" charset="-128"/>
                <a:cs typeface="Times New Roman" pitchFamily="18" charset="0"/>
                <a:hlinkClick r:id="rId3"/>
              </a:rPr>
              <a:t>http://sandbox.eval-wa.org/</a:t>
            </a: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Password is password</a:t>
            </a:r>
          </a:p>
          <a:p>
            <a:pPr>
              <a:buNone/>
            </a:pP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buNone/>
            </a:pPr>
            <a:endParaRPr lang="en-US" i="1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District Name &lt;space&gt; SD &lt;space&gt; School  &lt;space&gt; number 1-5  &lt;space&gt; Role Abbreviation </a:t>
            </a:r>
            <a:r>
              <a:rPr lang="en-US" i="1" dirty="0" smtClean="0"/>
              <a:t>(T1-20) </a:t>
            </a:r>
          </a:p>
          <a:p>
            <a:r>
              <a:rPr lang="en-US" dirty="0" smtClean="0"/>
              <a:t>Example (Coupeville District, School 1, Teacher 1): </a:t>
            </a:r>
          </a:p>
          <a:p>
            <a:r>
              <a:rPr lang="en-US" dirty="0" smtClean="0"/>
              <a:t>Coupeville SD School 1 T1</a:t>
            </a:r>
          </a:p>
          <a:p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91382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 Assessment, Goals, Artifacts,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the Sandbox to practice and review these areas</a:t>
            </a:r>
            <a:endParaRPr lang="en-US" dirty="0" smtClean="0"/>
          </a:p>
          <a:p>
            <a:r>
              <a:rPr lang="en-US" dirty="0" smtClean="0"/>
              <a:t>We will look at slides demonstrating the interaction of principal and teacher in the observation section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Observation Dashboard Part 1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84250"/>
            <a:ext cx="8763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5334000"/>
            <a:ext cx="5063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Pre- and Post- Conferences along with Observation are scheduled</a:t>
            </a:r>
            <a:r>
              <a:rPr lang="en-US" dirty="0" smtClean="0"/>
              <a:t>. </a:t>
            </a:r>
          </a:p>
          <a:p>
            <a:r>
              <a:rPr lang="en-US" sz="1400" dirty="0" smtClean="0"/>
              <a:t>Clicking on any one of the circles will bring up that section.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768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816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10200" y="4953000"/>
            <a:ext cx="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Observation Dashboard Part 2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6464"/>
            <a:ext cx="7238999" cy="54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Mailbox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2900"/>
            <a:ext cx="8001000" cy="55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Preconference Part 1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653" y="1371601"/>
            <a:ext cx="6522328" cy="522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Preconference Part 2</a:t>
            </a: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76" y="1295400"/>
            <a:ext cx="79431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38200" y="1828800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Dashboard – </a:t>
            </a:r>
            <a:br>
              <a:rPr lang="en-US" dirty="0" smtClean="0"/>
            </a:br>
            <a:r>
              <a:rPr lang="en-US" dirty="0" smtClean="0"/>
              <a:t>Observation 1 Complete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230" y="1600199"/>
            <a:ext cx="6291169" cy="516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evaluation steps for teacher evaluations</a:t>
            </a:r>
          </a:p>
          <a:p>
            <a:r>
              <a:rPr lang="en-US" dirty="0" smtClean="0"/>
              <a:t>Understand specific supports and tasks teachers might want to use in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Practice using </a:t>
            </a:r>
            <a:r>
              <a:rPr lang="en-US" dirty="0" err="1" smtClean="0"/>
              <a:t>eVAL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Create plan for sharing </a:t>
            </a:r>
            <a:r>
              <a:rPr lang="en-US" dirty="0" err="1" smtClean="0"/>
              <a:t>eVAL</a:t>
            </a:r>
            <a:r>
              <a:rPr lang="en-US" dirty="0" smtClean="0"/>
              <a:t> with other teachers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do next?</a:t>
            </a:r>
          </a:p>
          <a:p>
            <a:r>
              <a:rPr lang="en-US" dirty="0" smtClean="0"/>
              <a:t>Who needs to be involved?</a:t>
            </a:r>
          </a:p>
          <a:p>
            <a:r>
              <a:rPr lang="en-US" dirty="0" smtClean="0"/>
              <a:t>When does it need to happen?</a:t>
            </a:r>
          </a:p>
          <a:p>
            <a:r>
              <a:rPr lang="en-US" dirty="0" smtClean="0"/>
              <a:t>How can I help?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evaluation steps for teacher evaluations</a:t>
            </a:r>
          </a:p>
          <a:p>
            <a:r>
              <a:rPr lang="en-US" dirty="0" smtClean="0"/>
              <a:t>Understand specific supports and tasks teachers might want to use in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Practice using </a:t>
            </a:r>
            <a:r>
              <a:rPr lang="en-US" dirty="0" err="1" smtClean="0"/>
              <a:t>eVAL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Create plan for sharing </a:t>
            </a:r>
            <a:r>
              <a:rPr lang="en-US" dirty="0" err="1" smtClean="0"/>
              <a:t>eVAL</a:t>
            </a:r>
            <a:r>
              <a:rPr lang="en-US" dirty="0" smtClean="0"/>
              <a:t> with other teachers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p:control spid="4098" name="ShockwaveFlash1" r:id="rId2" imgW="5897520" imgH="3691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p:control spid="5122" name="ShockwaveFlash1" r:id="rId2" imgW="5897520" imgH="3691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Cathey Frederick  </a:t>
            </a:r>
          </a:p>
          <a:p>
            <a:pPr algn="ctr">
              <a:buNone/>
            </a:pPr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and end on time</a:t>
            </a:r>
          </a:p>
          <a:p>
            <a:r>
              <a:rPr lang="en-US" dirty="0" smtClean="0"/>
              <a:t>Participate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Assume good intentions</a:t>
            </a:r>
          </a:p>
          <a:p>
            <a:r>
              <a:rPr lang="en-US" dirty="0" smtClean="0"/>
              <a:t>There is no “stupid question”</a:t>
            </a:r>
          </a:p>
          <a:p>
            <a:r>
              <a:rPr lang="en-US" dirty="0" smtClean="0"/>
              <a:t>Learn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Welcome, </a:t>
            </a:r>
            <a:r>
              <a:rPr lang="en-US" sz="3100" dirty="0" smtClean="0"/>
              <a:t>review norms</a:t>
            </a:r>
            <a:endParaRPr lang="en-US" sz="3100" dirty="0"/>
          </a:p>
          <a:p>
            <a:r>
              <a:rPr lang="en-US" sz="3100" dirty="0"/>
              <a:t>Pre-training data </a:t>
            </a:r>
            <a:r>
              <a:rPr lang="en-US" sz="3100" dirty="0" smtClean="0"/>
              <a:t>collection</a:t>
            </a:r>
            <a:endParaRPr lang="en-US" dirty="0" smtClean="0"/>
          </a:p>
          <a:p>
            <a:pPr lvl="0"/>
            <a:r>
              <a:rPr lang="en-US" dirty="0" smtClean="0"/>
              <a:t>Review evaluation process</a:t>
            </a:r>
          </a:p>
          <a:p>
            <a:pPr lvl="0"/>
            <a:r>
              <a:rPr lang="en-US" dirty="0" smtClean="0"/>
              <a:t>Overview of </a:t>
            </a:r>
            <a:r>
              <a:rPr lang="en-US" dirty="0" err="1" smtClean="0"/>
              <a:t>eVAL</a:t>
            </a:r>
            <a:r>
              <a:rPr lang="en-US" dirty="0" smtClean="0"/>
              <a:t> supports and tasks</a:t>
            </a:r>
          </a:p>
          <a:p>
            <a:pPr lvl="0"/>
            <a:r>
              <a:rPr lang="en-US" dirty="0" smtClean="0"/>
              <a:t>Overview of tasks in </a:t>
            </a:r>
            <a:r>
              <a:rPr lang="en-US" dirty="0" err="1" smtClean="0"/>
              <a:t>eVAL</a:t>
            </a:r>
            <a:endParaRPr lang="en-US" dirty="0" smtClean="0"/>
          </a:p>
          <a:p>
            <a:pPr lvl="0"/>
            <a:r>
              <a:rPr lang="en-US" dirty="0" smtClean="0"/>
              <a:t>Hands-on practice with </a:t>
            </a:r>
            <a:r>
              <a:rPr lang="en-US" dirty="0" err="1" smtClean="0"/>
              <a:t>eVAL</a:t>
            </a:r>
            <a:endParaRPr lang="en-US" dirty="0" smtClean="0"/>
          </a:p>
          <a:p>
            <a:pPr lvl="0"/>
            <a:r>
              <a:rPr lang="en-US" dirty="0" smtClean="0"/>
              <a:t>Create a plan for training other teachers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We are going to use an online tool called Poll Everywhere from polleverywhere.com</a:t>
            </a:r>
          </a:p>
          <a:p>
            <a:pPr>
              <a:buNone/>
            </a:pPr>
            <a:r>
              <a:rPr lang="en-US" dirty="0" smtClean="0"/>
              <a:t>You will need your cell phone to text or respond in the browser, or you can use your computer and browser</a:t>
            </a:r>
          </a:p>
          <a:p>
            <a:pPr>
              <a:buNone/>
            </a:pPr>
            <a:r>
              <a:rPr lang="en-US" dirty="0" smtClean="0"/>
              <a:t>Are you ready?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p:control spid="1026" name="ShockwaveFlash1" r:id="rId2" imgW="5897520" imgH="3691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p:control spid="2050" name="ShockwaveFlash1" r:id="rId2" imgW="5897520" imgH="3691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p:control spid="3074" name="ShockwaveFlash1" r:id="rId2" imgW="5897520" imgH="3691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68765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546</Words>
  <Application>Microsoft Office PowerPoint</Application>
  <PresentationFormat>On-screen Show (4:3)</PresentationFormat>
  <Paragraphs>110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eVAL and The Evaluation Cycle Coupeville Teachers October 26, 2012  </vt:lpstr>
      <vt:lpstr>Goals</vt:lpstr>
      <vt:lpstr>Norms</vt:lpstr>
      <vt:lpstr>Agenda</vt:lpstr>
      <vt:lpstr>eVAL – Data Collection</vt:lpstr>
      <vt:lpstr>Slide 6</vt:lpstr>
      <vt:lpstr>Slide 7</vt:lpstr>
      <vt:lpstr>Slide 8</vt:lpstr>
      <vt:lpstr>Evaluation Process</vt:lpstr>
      <vt:lpstr>Logging into eVAL</vt:lpstr>
      <vt:lpstr>Role of Evaluatee</vt:lpstr>
      <vt:lpstr>Today We are Playing in the Sandbox</vt:lpstr>
      <vt:lpstr>Self Assessment, Goals, Artifacts, Summary</vt:lpstr>
      <vt:lpstr>Teacher Observation Dashboard Part 1</vt:lpstr>
      <vt:lpstr>Teacher Observation Dashboard Part 2</vt:lpstr>
      <vt:lpstr>Teacher Mailbox</vt:lpstr>
      <vt:lpstr>Teacher Preconference Part 1</vt:lpstr>
      <vt:lpstr>Teacher Preconference Part 2</vt:lpstr>
      <vt:lpstr>Teacher Dashboard –  Observation 1 Complete</vt:lpstr>
      <vt:lpstr>Next Steps</vt:lpstr>
      <vt:lpstr>Goals</vt:lpstr>
      <vt:lpstr>Slide 22</vt:lpstr>
      <vt:lpstr>Slide 23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mamaotter</cp:lastModifiedBy>
  <cp:revision>290</cp:revision>
  <dcterms:created xsi:type="dcterms:W3CDTF">2012-09-23T03:43:04Z</dcterms:created>
  <dcterms:modified xsi:type="dcterms:W3CDTF">2012-10-29T04:17:59Z</dcterms:modified>
</cp:coreProperties>
</file>