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9" r:id="rId4"/>
    <p:sldId id="258" r:id="rId5"/>
    <p:sldId id="282" r:id="rId6"/>
    <p:sldId id="323" r:id="rId7"/>
    <p:sldId id="367" r:id="rId8"/>
    <p:sldId id="366" r:id="rId9"/>
    <p:sldId id="359" r:id="rId10"/>
    <p:sldId id="363" r:id="rId11"/>
    <p:sldId id="370" r:id="rId12"/>
    <p:sldId id="325" r:id="rId13"/>
    <p:sldId id="337" r:id="rId14"/>
    <p:sldId id="362" r:id="rId15"/>
    <p:sldId id="368" r:id="rId16"/>
    <p:sldId id="328" r:id="rId17"/>
    <p:sldId id="266" r:id="rId18"/>
    <p:sldId id="327" r:id="rId19"/>
    <p:sldId id="329" r:id="rId20"/>
    <p:sldId id="330" r:id="rId21"/>
    <p:sldId id="331" r:id="rId22"/>
    <p:sldId id="333" r:id="rId23"/>
    <p:sldId id="334" r:id="rId24"/>
    <p:sldId id="360" r:id="rId25"/>
    <p:sldId id="361" r:id="rId26"/>
    <p:sldId id="369" r:id="rId27"/>
    <p:sldId id="336" r:id="rId28"/>
    <p:sldId id="365" r:id="rId29"/>
    <p:sldId id="364" r:id="rId30"/>
    <p:sldId id="335" r:id="rId31"/>
    <p:sldId id="332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51" r:id="rId42"/>
    <p:sldId id="347" r:id="rId43"/>
    <p:sldId id="349" r:id="rId44"/>
    <p:sldId id="350" r:id="rId45"/>
    <p:sldId id="352" r:id="rId46"/>
    <p:sldId id="353" r:id="rId47"/>
    <p:sldId id="296" r:id="rId48"/>
    <p:sldId id="297" r:id="rId49"/>
    <p:sldId id="29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94660"/>
  </p:normalViewPr>
  <p:slideViewPr>
    <p:cSldViewPr>
      <p:cViewPr>
        <p:scale>
          <a:sx n="75" d="100"/>
          <a:sy n="75" d="100"/>
        </p:scale>
        <p:origin x="-6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248E9-7803-4757-819F-BA448817DE70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86A4C-1AAA-4873-A87F-E849843B2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F340-C6BB-4EE9-AB66-1517DCB3EFE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athey.frederick@seaotters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andbox.eval-wa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athey.frederick@seaotters.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s.ospi.k12.wa.us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eVAL</a:t>
            </a:r>
            <a:r>
              <a:rPr lang="en-US" b="1" dirty="0" smtClean="0"/>
              <a:t> and The Evaluation Cycle</a:t>
            </a:r>
            <a:br>
              <a:rPr lang="en-US" b="1" dirty="0" smtClean="0"/>
            </a:br>
            <a:r>
              <a:rPr lang="en-US" b="1" dirty="0" smtClean="0"/>
              <a:t>A Look at the Interaction of District Evaluator/Principal Roles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2133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Cathey Frederick</a:t>
            </a:r>
          </a:p>
          <a:p>
            <a:r>
              <a:rPr lang="en-US" dirty="0" err="1" smtClean="0"/>
              <a:t>eVAL</a:t>
            </a:r>
            <a:r>
              <a:rPr lang="en-US" dirty="0" smtClean="0"/>
              <a:t> Specialist - ESD 189</a:t>
            </a:r>
          </a:p>
          <a:p>
            <a:r>
              <a:rPr lang="en-US" dirty="0" smtClean="0">
                <a:hlinkClick r:id="rId2"/>
              </a:rPr>
              <a:t>cathey.frederick@seaotters.us</a:t>
            </a:r>
            <a:endParaRPr lang="en-US" dirty="0" smtClean="0"/>
          </a:p>
          <a:p>
            <a:r>
              <a:rPr lang="en-US" dirty="0" smtClean="0"/>
              <a:t>425.358.0545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589929"/>
            <a:ext cx="8382000" cy="226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 Administrator Assigns Evaluators to Principals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6211669"/>
            <a:ext cx="6132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District Administrator has to assign evaluators to principals </a:t>
            </a:r>
          </a:p>
          <a:p>
            <a:r>
              <a:rPr lang="en-US" dirty="0" smtClean="0"/>
              <a:t>before the process can begin.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11324"/>
            <a:ext cx="7862121" cy="435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</a:t>
            </a:r>
            <a:r>
              <a:rPr lang="en-US" dirty="0" err="1" smtClean="0"/>
              <a:t>Evaluatee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evaluatee</a:t>
            </a:r>
            <a:r>
              <a:rPr lang="en-US" dirty="0" smtClean="0"/>
              <a:t> has three primary responsibilities in </a:t>
            </a:r>
            <a:r>
              <a:rPr lang="en-US" dirty="0" err="1" smtClean="0"/>
              <a:t>eVAL</a:t>
            </a:r>
            <a:r>
              <a:rPr lang="en-US" dirty="0" smtClean="0"/>
              <a:t>: </a:t>
            </a:r>
            <a:endParaRPr lang="en-US" sz="4000" dirty="0" smtClean="0"/>
          </a:p>
          <a:p>
            <a:pPr lvl="1"/>
            <a:r>
              <a:rPr lang="en-US" dirty="0" smtClean="0"/>
              <a:t>self-assessment and goal-setting;</a:t>
            </a:r>
            <a:endParaRPr lang="en-US" sz="3600" dirty="0" smtClean="0"/>
          </a:p>
          <a:p>
            <a:pPr lvl="1"/>
            <a:r>
              <a:rPr lang="en-US" dirty="0" smtClean="0"/>
              <a:t>interacting with the evaluator in the observation process; and</a:t>
            </a:r>
            <a:endParaRPr lang="en-US" sz="3600" dirty="0" smtClean="0"/>
          </a:p>
          <a:p>
            <a:pPr lvl="1"/>
            <a:r>
              <a:rPr lang="en-US" dirty="0" smtClean="0"/>
              <a:t>uploading artifacts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0"/>
            <a:ext cx="78581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 into </a:t>
            </a:r>
            <a:r>
              <a:rPr lang="en-US" dirty="0" err="1" smtClean="0"/>
              <a:t>eVAL</a:t>
            </a:r>
            <a:r>
              <a:rPr lang="en-US" dirty="0" smtClean="0"/>
              <a:t> Sandbox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Cambria" pitchFamily="18" charset="0"/>
                <a:ea typeface="MS Mincho" pitchFamily="49" charset="-128"/>
                <a:cs typeface="Times New Roman" pitchFamily="18" charset="0"/>
                <a:hlinkClick r:id="rId3"/>
              </a:rPr>
              <a:t>http://sandbox.eval-wa.org/</a:t>
            </a:r>
            <a:endParaRPr lang="en-US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r>
              <a:rPr lang="en-US" dirty="0" smtClean="0"/>
              <a:t>District Name&lt;space&gt;SD&lt;space&gt;School &lt;space&gt;number 1-5 &lt;space&gt;Role Abbreviation </a:t>
            </a:r>
            <a:r>
              <a:rPr lang="en-US" i="1" dirty="0" smtClean="0"/>
              <a:t>(PR AD T1-20)</a:t>
            </a:r>
          </a:p>
          <a:p>
            <a:r>
              <a:rPr lang="en-US" dirty="0" smtClean="0"/>
              <a:t>Example District Evaluator (Mount Vernon District, District Evaluator):</a:t>
            </a:r>
          </a:p>
          <a:p>
            <a:pPr>
              <a:buNone/>
            </a:pPr>
            <a:r>
              <a:rPr lang="en-US" dirty="0" smtClean="0"/>
              <a:t>    Mount Vernon SD DE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Example Principal (Everett District, School 1, PR): Everett SD School 1 PR</a:t>
            </a:r>
          </a:p>
          <a:p>
            <a:r>
              <a:rPr lang="en-US" dirty="0" smtClean="0"/>
              <a:t>Password is password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Self Assessment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25656" cy="47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85800" y="4953000"/>
            <a:ext cx="1295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Self Assessment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361305" cy="495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6324600"/>
            <a:ext cx="675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Either self assess at the top level or click on triangle to see sub-criteria.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53000" y="5029200"/>
            <a:ext cx="2895600" cy="1295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848600" y="4724400"/>
            <a:ext cx="533400" cy="304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Self Assessment – Sub Criteria</a:t>
            </a:r>
            <a:endParaRPr lang="en-US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576898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03992" y="1447800"/>
            <a:ext cx="29191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Uncheck box “hide evidence</a:t>
            </a:r>
          </a:p>
          <a:p>
            <a:r>
              <a:rPr lang="en-US" dirty="0" smtClean="0"/>
              <a:t>notes and highlight text.</a:t>
            </a:r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Highlight text and right click</a:t>
            </a:r>
          </a:p>
          <a:p>
            <a:r>
              <a:rPr lang="en-US" dirty="0" smtClean="0"/>
              <a:t> and choose  add to evidence</a:t>
            </a:r>
          </a:p>
          <a:p>
            <a:r>
              <a:rPr lang="en-US" dirty="0" smtClean="0"/>
              <a:t>and highlight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86200"/>
            <a:ext cx="24955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4648200" y="1676400"/>
            <a:ext cx="167640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57800" y="2971800"/>
            <a:ext cx="114300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Self Assessment</a:t>
            </a:r>
            <a:endParaRPr lang="en-US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746" y="1371600"/>
            <a:ext cx="7447253" cy="421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5867400"/>
            <a:ext cx="722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Principal can choose to include or not include self assessment in evaluation.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752600" y="5257800"/>
            <a:ext cx="1752600" cy="685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District Evaluator Creates </a:t>
            </a:r>
            <a:br>
              <a:rPr lang="en-US" dirty="0" smtClean="0"/>
            </a:br>
            <a:r>
              <a:rPr lang="en-US" dirty="0" smtClean="0"/>
              <a:t> Prompts in Question Bank</a:t>
            </a:r>
            <a:endParaRPr lang="en-US" dirty="0"/>
          </a:p>
        </p:txBody>
      </p:sp>
      <p:pic>
        <p:nvPicPr>
          <p:cNvPr id="450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00200"/>
            <a:ext cx="8246400" cy="497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09600" y="4800600"/>
            <a:ext cx="16002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 Evaluator Assigns </a:t>
            </a:r>
            <a:br>
              <a:rPr lang="en-US" dirty="0" smtClean="0"/>
            </a:br>
            <a:r>
              <a:rPr lang="en-US" dirty="0" smtClean="0"/>
              <a:t>Goal Prompt to Principal</a:t>
            </a:r>
            <a:endParaRPr lang="en-US" dirty="0"/>
          </a:p>
        </p:txBody>
      </p:sp>
      <p:pic>
        <p:nvPicPr>
          <p:cNvPr id="440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410" y="1600200"/>
            <a:ext cx="54231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350520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Choose type of </a:t>
            </a:r>
          </a:p>
          <a:p>
            <a:r>
              <a:rPr lang="en-US" sz="1400" dirty="0" smtClean="0"/>
              <a:t>Prompt here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71600" y="3886200"/>
            <a:ext cx="6096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4495800"/>
            <a:ext cx="147784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Click on box</a:t>
            </a:r>
          </a:p>
          <a:p>
            <a:r>
              <a:rPr lang="en-US" sz="1400" dirty="0" smtClean="0"/>
              <a:t>next to principal’s</a:t>
            </a:r>
          </a:p>
          <a:p>
            <a:r>
              <a:rPr lang="en-US" sz="1400" dirty="0" smtClean="0"/>
              <a:t>name and then </a:t>
            </a:r>
          </a:p>
          <a:p>
            <a:r>
              <a:rPr lang="en-US" sz="1400" dirty="0" smtClean="0"/>
              <a:t>click on Assign</a:t>
            </a:r>
          </a:p>
          <a:p>
            <a:r>
              <a:rPr lang="en-US" sz="1400" dirty="0" smtClean="0"/>
              <a:t>Prompt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43000" y="4648200"/>
            <a:ext cx="9906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95400" y="4648200"/>
            <a:ext cx="762000" cy="685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Goals Dashboard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5867400"/>
            <a:ext cx="597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Clicking on Evaluator-assigned Goals  will open up next screen.</a:t>
            </a:r>
            <a:endParaRPr lang="en-US" dirty="0"/>
          </a:p>
        </p:txBody>
      </p:sp>
      <p:pic>
        <p:nvPicPr>
          <p:cNvPr id="430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9492"/>
            <a:ext cx="8229600" cy="386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2667000" y="55626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evaluation steps that are part of the principal evaluation process</a:t>
            </a:r>
          </a:p>
          <a:p>
            <a:r>
              <a:rPr lang="en-US" dirty="0" smtClean="0"/>
              <a:t>Understand supports offered to evaluator and </a:t>
            </a:r>
            <a:r>
              <a:rPr lang="en-US" dirty="0" err="1" smtClean="0"/>
              <a:t>evaluatee</a:t>
            </a:r>
            <a:r>
              <a:rPr lang="en-US" dirty="0" smtClean="0"/>
              <a:t> by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Understand specific tasks evaluator and </a:t>
            </a:r>
            <a:r>
              <a:rPr lang="en-US" dirty="0" err="1" smtClean="0"/>
              <a:t>evaluatee</a:t>
            </a:r>
            <a:r>
              <a:rPr lang="en-US" dirty="0" smtClean="0"/>
              <a:t> might want to do in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Understand interaction between evaluator and </a:t>
            </a:r>
            <a:r>
              <a:rPr lang="en-US" dirty="0" err="1" smtClean="0"/>
              <a:t>evaluatee</a:t>
            </a:r>
            <a:r>
              <a:rPr lang="en-US" dirty="0" smtClean="0"/>
              <a:t> roles in </a:t>
            </a:r>
            <a:r>
              <a:rPr lang="en-US" dirty="0" err="1" smtClean="0"/>
              <a:t>eVAL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Reviews Evaluator-Assigned Goal Prompt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6096000"/>
            <a:ext cx="416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Clicking on Respond will open next screen.</a:t>
            </a:r>
            <a:endParaRPr lang="en-US" dirty="0"/>
          </a:p>
        </p:txBody>
      </p:sp>
      <p:pic>
        <p:nvPicPr>
          <p:cNvPr id="419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7536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810000" y="5334000"/>
            <a:ext cx="2286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Responds to </a:t>
            </a:r>
            <a:br>
              <a:rPr lang="en-US" dirty="0" smtClean="0"/>
            </a:br>
            <a:r>
              <a:rPr lang="en-US" dirty="0" smtClean="0"/>
              <a:t>Evaluator Goal Prompt</a:t>
            </a:r>
            <a:endParaRPr lang="en-US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599"/>
            <a:ext cx="7848600" cy="315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05800" y="3733800"/>
            <a:ext cx="72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620000" y="3276600"/>
            <a:ext cx="89664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0"/>
            <a:ext cx="7848600" cy="195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239000" y="2895600"/>
            <a:ext cx="533400" cy="381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Notifies Evaluator</a:t>
            </a:r>
            <a:endParaRPr lang="en-US" dirty="0"/>
          </a:p>
        </p:txBody>
      </p:sp>
      <p:pic>
        <p:nvPicPr>
          <p:cNvPr id="399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71059"/>
            <a:ext cx="6400800" cy="558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676400" y="2895600"/>
            <a:ext cx="1295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Self-Assigned Goal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022" y="1600200"/>
            <a:ext cx="693709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H="1">
            <a:off x="7162800" y="3962400"/>
            <a:ext cx="1143000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914400" y="4419600"/>
            <a:ext cx="1295400" cy="5334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5600" y="4800600"/>
            <a:ext cx="533400" cy="381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Self-Assigned Goal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0"/>
            <a:ext cx="7632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Clicking on Setup allows the principal to edit prompt and align to the State and </a:t>
            </a:r>
          </a:p>
          <a:p>
            <a:r>
              <a:rPr lang="en-US" dirty="0" smtClean="0"/>
              <a:t>Instructional Framework  Criteria.</a:t>
            </a:r>
            <a:endParaRPr lang="en-US" dirty="0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0611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2133600" y="5410200"/>
            <a:ext cx="2971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Self-Assigned Goal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623425" cy="50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Self-Assigned Goal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0"/>
            <a:ext cx="7691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Clicking on Details allows the principal to add responses, manage the alignment </a:t>
            </a:r>
          </a:p>
          <a:p>
            <a:r>
              <a:rPr lang="en-US" dirty="0" smtClean="0"/>
              <a:t>to the framework or add artifacts.</a:t>
            </a:r>
            <a:endParaRPr lang="en-US" dirty="0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0611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2438400" y="5486400"/>
            <a:ext cx="5257800" cy="685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Adds Artifact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77200" cy="557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85800" y="5638800"/>
            <a:ext cx="1066800" cy="3810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Adds Artifact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84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</a:p>
          <a:p>
            <a:r>
              <a:rPr lang="en-US" dirty="0" smtClean="0"/>
              <a:t>sure </a:t>
            </a:r>
          </a:p>
          <a:p>
            <a:r>
              <a:rPr lang="en-US" dirty="0" smtClean="0"/>
              <a:t>to</a:t>
            </a:r>
          </a:p>
          <a:p>
            <a:r>
              <a:rPr lang="en-US" dirty="0" smtClean="0"/>
              <a:t>submit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2971800"/>
            <a:ext cx="9688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Artifacts</a:t>
            </a:r>
          </a:p>
          <a:p>
            <a:r>
              <a:rPr lang="en-US" dirty="0" smtClean="0"/>
              <a:t>can</a:t>
            </a:r>
          </a:p>
          <a:p>
            <a:r>
              <a:rPr lang="en-US" dirty="0" smtClean="0"/>
              <a:t>also</a:t>
            </a:r>
          </a:p>
          <a:p>
            <a:r>
              <a:rPr lang="en-US" dirty="0" smtClean="0"/>
              <a:t>be </a:t>
            </a:r>
          </a:p>
          <a:p>
            <a:r>
              <a:rPr lang="en-US" dirty="0" smtClean="0"/>
              <a:t>added</a:t>
            </a:r>
          </a:p>
          <a:p>
            <a:r>
              <a:rPr lang="en-US" dirty="0" smtClean="0"/>
              <a:t>here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486" y="1295400"/>
            <a:ext cx="6670168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5791200" y="2362200"/>
            <a:ext cx="19812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5800" y="2438400"/>
            <a:ext cx="53340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14400" y="3200400"/>
            <a:ext cx="609600" cy="4572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Artifact Added</a:t>
            </a:r>
            <a:endParaRPr lang="en-US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069" y="1600200"/>
            <a:ext cx="78658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and end on time</a:t>
            </a:r>
          </a:p>
          <a:p>
            <a:r>
              <a:rPr lang="en-US" dirty="0" smtClean="0"/>
              <a:t>Participate</a:t>
            </a:r>
          </a:p>
          <a:p>
            <a:r>
              <a:rPr lang="en-US" dirty="0" smtClean="0"/>
              <a:t>Listen</a:t>
            </a:r>
          </a:p>
          <a:p>
            <a:r>
              <a:rPr lang="en-US" dirty="0" smtClean="0"/>
              <a:t>Assume good intentions</a:t>
            </a:r>
          </a:p>
          <a:p>
            <a:r>
              <a:rPr lang="en-US" dirty="0" smtClean="0"/>
              <a:t>There is no “stupid question”</a:t>
            </a:r>
          </a:p>
          <a:p>
            <a:r>
              <a:rPr lang="en-US" dirty="0" smtClean="0"/>
              <a:t>Learn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Evaluator Dashboard</a:t>
            </a:r>
            <a:endParaRPr lang="en-US" dirty="0"/>
          </a:p>
        </p:txBody>
      </p:sp>
      <p:pic>
        <p:nvPicPr>
          <p:cNvPr id="389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17566"/>
            <a:ext cx="7315200" cy="498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53400" y="762000"/>
            <a:ext cx="817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 </a:t>
            </a:r>
          </a:p>
          <a:p>
            <a:r>
              <a:rPr lang="en-US" sz="1400" dirty="0" smtClean="0"/>
              <a:t>message</a:t>
            </a:r>
          </a:p>
          <a:p>
            <a:r>
              <a:rPr lang="en-US" sz="1400" dirty="0" smtClean="0"/>
              <a:t> in </a:t>
            </a:r>
          </a:p>
          <a:p>
            <a:r>
              <a:rPr lang="en-US" sz="1400" dirty="0" smtClean="0"/>
              <a:t>mail box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6705600" y="1239054"/>
            <a:ext cx="1447800" cy="1325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5000" y="6400800"/>
            <a:ext cx="4949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Self evaluation shows because principal made part of evaluation. 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 flipV="1">
            <a:off x="3429007" y="5410200"/>
            <a:ext cx="950517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District Evaluator </a:t>
            </a:r>
            <a:br>
              <a:rPr lang="en-US" dirty="0" smtClean="0"/>
            </a:br>
            <a:r>
              <a:rPr lang="en-US" dirty="0" smtClean="0"/>
              <a:t>Schedules Formal Observation</a:t>
            </a:r>
            <a:endParaRPr lang="en-US" dirty="0"/>
          </a:p>
        </p:txBody>
      </p:sp>
      <p:pic>
        <p:nvPicPr>
          <p:cNvPr id="368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943600" cy="553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Principal Observation </a:t>
            </a:r>
            <a:br>
              <a:rPr lang="en-US" dirty="0" smtClean="0"/>
            </a:br>
            <a:r>
              <a:rPr lang="en-US" dirty="0" smtClean="0"/>
              <a:t>Dashboard Part 1</a:t>
            </a:r>
            <a:endParaRPr lang="en-US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1362075"/>
            <a:ext cx="84867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5562600"/>
            <a:ext cx="5063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Pre- and Post- Conferences along with Observation are scheduled</a:t>
            </a:r>
            <a:r>
              <a:rPr lang="en-US" dirty="0" smtClean="0"/>
              <a:t>. </a:t>
            </a:r>
          </a:p>
          <a:p>
            <a:r>
              <a:rPr lang="en-US" sz="1400" dirty="0" smtClean="0"/>
              <a:t>Clicking on any one of the circles will bring up that section.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953000" y="5181600"/>
            <a:ext cx="76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29200" y="5181600"/>
            <a:ext cx="76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029200" y="51816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Observation </a:t>
            </a:r>
            <a:br>
              <a:rPr lang="en-US" dirty="0" smtClean="0"/>
            </a:br>
            <a:r>
              <a:rPr lang="en-US" dirty="0" smtClean="0"/>
              <a:t>Dashboard Part 2</a:t>
            </a:r>
            <a:endParaRPr lang="en-US" dirty="0"/>
          </a:p>
        </p:txBody>
      </p:sp>
      <p:pic>
        <p:nvPicPr>
          <p:cNvPr id="348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172200" cy="513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6400800"/>
            <a:ext cx="5878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Calendar includes teacher observations as well as principal’s own observation.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Mailbox</a:t>
            </a:r>
            <a:endParaRPr lang="en-US" dirty="0"/>
          </a:p>
        </p:txBody>
      </p:sp>
      <p:pic>
        <p:nvPicPr>
          <p:cNvPr id="337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19090"/>
            <a:ext cx="7467600" cy="49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 Evaluator Preconference Part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6238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Select</a:t>
            </a:r>
          </a:p>
          <a:p>
            <a:r>
              <a:rPr lang="en-US" sz="1400" dirty="0" smtClean="0"/>
              <a:t>focus</a:t>
            </a:r>
          </a:p>
          <a:p>
            <a:r>
              <a:rPr lang="en-US" sz="1400" dirty="0" smtClean="0"/>
              <a:t>here</a:t>
            </a:r>
            <a:endParaRPr lang="en-US" sz="14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13379"/>
            <a:ext cx="6934200" cy="52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928689" y="5169932"/>
            <a:ext cx="519111" cy="116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 Evaluator Preconference Part 2</a:t>
            </a:r>
            <a:endParaRPr lang="en-US" dirty="0"/>
          </a:p>
        </p:txBody>
      </p:sp>
      <p:pic>
        <p:nvPicPr>
          <p:cNvPr id="317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419" y="1600200"/>
            <a:ext cx="63771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Preconference Part 1</a:t>
            </a:r>
            <a:endParaRPr lang="en-US" dirty="0"/>
          </a:p>
        </p:txBody>
      </p:sp>
      <p:pic>
        <p:nvPicPr>
          <p:cNvPr id="307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01066"/>
            <a:ext cx="6934200" cy="529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Preconference Part 2</a:t>
            </a:r>
            <a:endParaRPr lang="en-US" dirty="0"/>
          </a:p>
        </p:txBody>
      </p:sp>
      <p:pic>
        <p:nvPicPr>
          <p:cNvPr id="296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518826" cy="427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District Evaluator Observe/Score</a:t>
            </a:r>
            <a:endParaRPr lang="en-US" dirty="0"/>
          </a:p>
        </p:txBody>
      </p:sp>
      <p:pic>
        <p:nvPicPr>
          <p:cNvPr id="286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24324"/>
            <a:ext cx="4800600" cy="575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Welcome, </a:t>
            </a:r>
            <a:r>
              <a:rPr lang="en-US" sz="3100" dirty="0" smtClean="0"/>
              <a:t>review norms</a:t>
            </a:r>
            <a:endParaRPr lang="en-US" sz="3100" dirty="0"/>
          </a:p>
          <a:p>
            <a:r>
              <a:rPr lang="en-US" sz="3100" dirty="0"/>
              <a:t>Pre-training data </a:t>
            </a:r>
            <a:r>
              <a:rPr lang="en-US" sz="3100" dirty="0" smtClean="0"/>
              <a:t>collection</a:t>
            </a:r>
            <a:endParaRPr lang="en-US" dirty="0" smtClean="0"/>
          </a:p>
          <a:p>
            <a:pPr lvl="0"/>
            <a:r>
              <a:rPr lang="en-US" dirty="0" smtClean="0"/>
              <a:t>Review evaluation process</a:t>
            </a:r>
          </a:p>
          <a:p>
            <a:pPr lvl="0"/>
            <a:r>
              <a:rPr lang="en-US" dirty="0" smtClean="0"/>
              <a:t>Overview of </a:t>
            </a:r>
            <a:r>
              <a:rPr lang="en-US" dirty="0" err="1" smtClean="0"/>
              <a:t>eVAL</a:t>
            </a:r>
            <a:r>
              <a:rPr lang="en-US" dirty="0" smtClean="0"/>
              <a:t> supports</a:t>
            </a:r>
          </a:p>
          <a:p>
            <a:pPr lvl="0"/>
            <a:r>
              <a:rPr lang="en-US" dirty="0" smtClean="0"/>
              <a:t>Overview of tasks in </a:t>
            </a:r>
            <a:r>
              <a:rPr lang="en-US" dirty="0" err="1" smtClean="0"/>
              <a:t>eVAL</a:t>
            </a:r>
            <a:endParaRPr lang="en-US" dirty="0" smtClean="0"/>
          </a:p>
          <a:p>
            <a:pPr lvl="0"/>
            <a:r>
              <a:rPr lang="en-US" dirty="0" smtClean="0"/>
              <a:t>Work through the evaluation process through the lens of evaluator and </a:t>
            </a:r>
            <a:r>
              <a:rPr lang="en-US" dirty="0" err="1" smtClean="0"/>
              <a:t>evaluatee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District Evaluator State Rubrics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1242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143000"/>
            <a:ext cx="12357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Magnifying</a:t>
            </a:r>
          </a:p>
          <a:p>
            <a:r>
              <a:rPr lang="en-US" dirty="0" smtClean="0"/>
              <a:t>glasses</a:t>
            </a:r>
          </a:p>
          <a:p>
            <a:r>
              <a:rPr lang="en-US" dirty="0" smtClean="0"/>
              <a:t>point</a:t>
            </a:r>
          </a:p>
          <a:p>
            <a:r>
              <a:rPr lang="en-US" dirty="0" smtClean="0"/>
              <a:t>to </a:t>
            </a:r>
          </a:p>
          <a:p>
            <a:r>
              <a:rPr lang="en-US" dirty="0" smtClean="0"/>
              <a:t>areas </a:t>
            </a:r>
          </a:p>
          <a:p>
            <a:r>
              <a:rPr lang="en-US" dirty="0" smtClean="0"/>
              <a:t>of </a:t>
            </a:r>
          </a:p>
          <a:p>
            <a:r>
              <a:rPr lang="en-US" dirty="0" smtClean="0"/>
              <a:t>focus</a:t>
            </a:r>
          </a:p>
          <a:p>
            <a:endParaRPr lang="en-US" dirty="0"/>
          </a:p>
        </p:txBody>
      </p:sp>
      <p:pic>
        <p:nvPicPr>
          <p:cNvPr id="276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188" y="1447800"/>
            <a:ext cx="7003012" cy="483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609600" y="26670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1000" y="3124200"/>
            <a:ext cx="6858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District Evaluator C1.1 – Expanded View</a:t>
            </a:r>
            <a:endParaRPr lang="en-US" sz="3600" dirty="0"/>
          </a:p>
        </p:txBody>
      </p:sp>
      <p:pic>
        <p:nvPicPr>
          <p:cNvPr id="266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6705600" cy="509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91400" y="3810000"/>
            <a:ext cx="16125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 highlight and </a:t>
            </a:r>
          </a:p>
          <a:p>
            <a:r>
              <a:rPr lang="en-US" sz="1400" dirty="0" smtClean="0"/>
              <a:t>excerpt – highlight </a:t>
            </a:r>
          </a:p>
          <a:p>
            <a:r>
              <a:rPr lang="en-US" sz="1400" dirty="0" smtClean="0"/>
              <a:t>and right click on</a:t>
            </a:r>
          </a:p>
          <a:p>
            <a:r>
              <a:rPr lang="en-US" sz="1400" dirty="0" smtClean="0"/>
              <a:t> highlighted section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943600" y="4343400"/>
            <a:ext cx="15240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15200" y="1524000"/>
            <a:ext cx="1751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Evidence notes show </a:t>
            </a:r>
          </a:p>
          <a:p>
            <a:r>
              <a:rPr lang="en-US" sz="1400" dirty="0" smtClean="0"/>
              <a:t>up below when you</a:t>
            </a:r>
          </a:p>
          <a:p>
            <a:r>
              <a:rPr lang="en-US" sz="1400" dirty="0" smtClean="0"/>
              <a:t> uncheck Hide </a:t>
            </a:r>
          </a:p>
          <a:p>
            <a:r>
              <a:rPr lang="en-US" sz="1400" dirty="0" smtClean="0"/>
              <a:t>Evidence/Notes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34000" y="1676400"/>
            <a:ext cx="2057400" cy="76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962400" y="2438400"/>
            <a:ext cx="3429000" cy="3429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 Evaluator Student </a:t>
            </a:r>
            <a:br>
              <a:rPr lang="en-US" dirty="0" smtClean="0"/>
            </a:br>
            <a:r>
              <a:rPr lang="en-US" dirty="0" smtClean="0"/>
              <a:t>Growth Rubrics</a:t>
            </a:r>
            <a:endParaRPr lang="en-US" dirty="0"/>
          </a:p>
        </p:txBody>
      </p:sp>
      <p:pic>
        <p:nvPicPr>
          <p:cNvPr id="256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8795" y="1600200"/>
            <a:ext cx="52264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District Evaluator – Summary View –  </a:t>
            </a:r>
            <a:br>
              <a:rPr lang="en-US" sz="3600" dirty="0" smtClean="0"/>
            </a:br>
            <a:r>
              <a:rPr lang="en-US" sz="3600" dirty="0" smtClean="0"/>
              <a:t>After All Observation Data Complete –</a:t>
            </a:r>
            <a:br>
              <a:rPr lang="en-US" sz="3600" dirty="0" smtClean="0"/>
            </a:br>
            <a:r>
              <a:rPr lang="en-US" sz="3600" dirty="0" smtClean="0"/>
              <a:t>End of Year Submission </a:t>
            </a:r>
            <a:endParaRPr lang="en-US" sz="3600" dirty="0"/>
          </a:p>
        </p:txBody>
      </p:sp>
      <p:pic>
        <p:nvPicPr>
          <p:cNvPr id="235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077" y="1600200"/>
            <a:ext cx="70678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– Score Alignment Report</a:t>
            </a:r>
            <a:endParaRPr lang="en-US" dirty="0"/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60062"/>
            <a:ext cx="4419600" cy="53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 Evaluator</a:t>
            </a:r>
            <a:br>
              <a:rPr lang="en-US" dirty="0" smtClean="0"/>
            </a:br>
            <a:r>
              <a:rPr lang="en-US" dirty="0" smtClean="0"/>
              <a:t>Observation 1 Complete</a:t>
            </a:r>
            <a:endParaRPr lang="en-US" dirty="0"/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04" y="1600200"/>
            <a:ext cx="76809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Dashboard – </a:t>
            </a:r>
            <a:br>
              <a:rPr lang="en-US" dirty="0" smtClean="0"/>
            </a:br>
            <a:r>
              <a:rPr lang="en-US" dirty="0" smtClean="0"/>
              <a:t>Observation 1 Complete</a:t>
            </a:r>
            <a:endParaRPr lang="en-US" dirty="0"/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2508"/>
            <a:ext cx="8229600" cy="408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need to do next?</a:t>
            </a:r>
          </a:p>
          <a:p>
            <a:r>
              <a:rPr lang="en-US" dirty="0" smtClean="0"/>
              <a:t>Who needs to be involved?</a:t>
            </a:r>
          </a:p>
          <a:p>
            <a:r>
              <a:rPr lang="en-US" dirty="0" smtClean="0"/>
              <a:t>When does it need to happen?</a:t>
            </a:r>
          </a:p>
          <a:p>
            <a:r>
              <a:rPr lang="en-US" dirty="0" smtClean="0"/>
              <a:t>How can I help?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Review evaluation steps that are part of the principal evaluation process</a:t>
            </a:r>
          </a:p>
          <a:p>
            <a:r>
              <a:rPr lang="en-US" dirty="0" smtClean="0"/>
              <a:t>Understand supports offered to evaluator and </a:t>
            </a:r>
            <a:r>
              <a:rPr lang="en-US" dirty="0" err="1" smtClean="0"/>
              <a:t>evaluatee</a:t>
            </a:r>
            <a:r>
              <a:rPr lang="en-US" dirty="0" smtClean="0"/>
              <a:t> by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Understand specific tasks evaluator and </a:t>
            </a:r>
            <a:r>
              <a:rPr lang="en-US" dirty="0" err="1" smtClean="0"/>
              <a:t>evaluatee</a:t>
            </a:r>
            <a:r>
              <a:rPr lang="en-US" dirty="0" smtClean="0"/>
              <a:t> might want to do in </a:t>
            </a:r>
            <a:r>
              <a:rPr lang="en-US" dirty="0" err="1" smtClean="0"/>
              <a:t>eVAL</a:t>
            </a:r>
            <a:endParaRPr lang="en-US" dirty="0" smtClean="0"/>
          </a:p>
          <a:p>
            <a:r>
              <a:rPr lang="en-US" dirty="0" smtClean="0"/>
              <a:t>Understand interaction between evaluator and </a:t>
            </a:r>
            <a:r>
              <a:rPr lang="en-US" dirty="0" err="1" smtClean="0"/>
              <a:t>evaluatee</a:t>
            </a:r>
            <a:r>
              <a:rPr lang="en-US" dirty="0" smtClean="0"/>
              <a:t> roles in </a:t>
            </a:r>
            <a:r>
              <a:rPr lang="en-US" dirty="0" err="1" smtClean="0"/>
              <a:t>eVAL</a:t>
            </a:r>
            <a:r>
              <a:rPr lang="en-US" dirty="0" smtClean="0"/>
              <a:t> 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Self Assessment</a:t>
            </a:r>
          </a:p>
          <a:p>
            <a:r>
              <a:rPr lang="en-US" dirty="0" smtClean="0"/>
              <a:t>Your familiarity with the </a:t>
            </a:r>
            <a:r>
              <a:rPr lang="en-US" dirty="0" err="1" smtClean="0"/>
              <a:t>eVAL</a:t>
            </a:r>
            <a:r>
              <a:rPr lang="en-US" dirty="0" smtClean="0"/>
              <a:t> tool  </a:t>
            </a:r>
            <a:r>
              <a:rPr lang="en-US" i="1" dirty="0" smtClean="0"/>
              <a:t>1----5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Cathey Frederick  </a:t>
            </a:r>
          </a:p>
          <a:p>
            <a:pPr algn="ctr">
              <a:buNone/>
            </a:pPr>
            <a:r>
              <a:rPr lang="en-US" dirty="0" smtClean="0"/>
              <a:t>ESD 189 </a:t>
            </a:r>
            <a:r>
              <a:rPr lang="en-US" dirty="0" err="1" smtClean="0"/>
              <a:t>eVAL</a:t>
            </a:r>
            <a:r>
              <a:rPr lang="en-US" dirty="0" smtClean="0"/>
              <a:t> Specialist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cathey.frederick@seaotters.us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425.358.0545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</a:t>
            </a:r>
            <a:r>
              <a:rPr lang="en-US" dirty="0" smtClean="0"/>
              <a:t> –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would describe my familiarity with the </a:t>
            </a:r>
            <a:r>
              <a:rPr lang="en-US" dirty="0" err="1" smtClean="0"/>
              <a:t>eVAL</a:t>
            </a:r>
            <a:r>
              <a:rPr lang="en-US" dirty="0" smtClean="0"/>
              <a:t> tool as:  </a:t>
            </a:r>
            <a:r>
              <a:rPr lang="en-US" i="1" dirty="0" smtClean="0"/>
              <a:t>1----5 with 1 being beginner and 5 being expert</a:t>
            </a:r>
          </a:p>
          <a:p>
            <a:r>
              <a:rPr lang="en-US" dirty="0" smtClean="0"/>
              <a:t>I have participated in an </a:t>
            </a:r>
            <a:r>
              <a:rPr lang="en-US" dirty="0" err="1" smtClean="0"/>
              <a:t>eVAL</a:t>
            </a:r>
            <a:r>
              <a:rPr lang="en-US" dirty="0" smtClean="0"/>
              <a:t> practice session </a:t>
            </a:r>
            <a:r>
              <a:rPr lang="en-US" i="1" dirty="0" smtClean="0"/>
              <a:t>1=yes     2=no</a:t>
            </a:r>
          </a:p>
          <a:p>
            <a:r>
              <a:rPr lang="en-US" dirty="0" smtClean="0"/>
              <a:t>I have, or am, a new principals that need to be evaluated within 90 days </a:t>
            </a:r>
            <a:r>
              <a:rPr lang="en-US" i="1" dirty="0" smtClean="0"/>
              <a:t>1=yes     2=no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Criteria</a:t>
            </a:r>
            <a:endParaRPr lang="en-US" dirty="0"/>
          </a:p>
        </p:txBody>
      </p:sp>
      <p:pic>
        <p:nvPicPr>
          <p:cNvPr id="50178" name="Picture 2" descr="http://www.awsp.org/AM/Images/GPS/Principal_evaluation_wheel_color_40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5638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of Teacher and Principal Evaluations</a:t>
            </a:r>
            <a:endParaRPr lang="en-US" dirty="0"/>
          </a:p>
        </p:txBody>
      </p:sp>
      <p:pic>
        <p:nvPicPr>
          <p:cNvPr id="5" name="Content Placeholder 4" descr="gary_graphs_al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752600"/>
            <a:ext cx="8833065" cy="4465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Process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657600" y="1295400"/>
            <a:ext cx="19812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1400" b="1" dirty="0" smtClean="0"/>
              <a:t>Training</a:t>
            </a:r>
          </a:p>
          <a:p>
            <a:pPr marL="342900" indent="-342900" algn="ctr">
              <a:buAutoNum type="arabicPeriod"/>
            </a:pPr>
            <a:r>
              <a:rPr lang="en-US" sz="1400" b="1" dirty="0" smtClean="0"/>
              <a:t>Orientation</a:t>
            </a:r>
            <a:endParaRPr lang="en-US" sz="1400" b="1" dirty="0"/>
          </a:p>
        </p:txBody>
      </p:sp>
      <p:sp>
        <p:nvSpPr>
          <p:cNvPr id="6" name="Oval 5"/>
          <p:cNvSpPr/>
          <p:nvPr/>
        </p:nvSpPr>
        <p:spPr>
          <a:xfrm>
            <a:off x="5181600" y="5257800"/>
            <a:ext cx="1981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  Observations</a:t>
            </a:r>
            <a:endParaRPr lang="en-US" sz="1400" b="1" dirty="0"/>
          </a:p>
        </p:txBody>
      </p:sp>
      <p:sp>
        <p:nvSpPr>
          <p:cNvPr id="7" name="Oval 6"/>
          <p:cNvSpPr/>
          <p:nvPr/>
        </p:nvSpPr>
        <p:spPr>
          <a:xfrm>
            <a:off x="2286000" y="5257800"/>
            <a:ext cx="18288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6.  Post-Observation Conference</a:t>
            </a:r>
            <a:endParaRPr lang="en-US" sz="1400" b="1" dirty="0"/>
          </a:p>
        </p:txBody>
      </p:sp>
      <p:sp>
        <p:nvSpPr>
          <p:cNvPr id="8" name="Oval 7"/>
          <p:cNvSpPr/>
          <p:nvPr/>
        </p:nvSpPr>
        <p:spPr>
          <a:xfrm>
            <a:off x="6400800" y="3657600"/>
            <a:ext cx="18288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  Pre-Observation  Conference</a:t>
            </a:r>
            <a:endParaRPr lang="en-US" sz="1400" b="1" dirty="0"/>
          </a:p>
        </p:txBody>
      </p:sp>
      <p:sp>
        <p:nvSpPr>
          <p:cNvPr id="9" name="Oval 8"/>
          <p:cNvSpPr/>
          <p:nvPr/>
        </p:nvSpPr>
        <p:spPr>
          <a:xfrm>
            <a:off x="914400" y="3657600"/>
            <a:ext cx="18288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7.  Summary Evaluation Conference</a:t>
            </a:r>
            <a:endParaRPr lang="en-US" sz="1400" b="1" dirty="0"/>
          </a:p>
        </p:txBody>
      </p:sp>
      <p:sp>
        <p:nvSpPr>
          <p:cNvPr id="10" name="Oval 9"/>
          <p:cNvSpPr/>
          <p:nvPr/>
        </p:nvSpPr>
        <p:spPr>
          <a:xfrm>
            <a:off x="6400800" y="1981200"/>
            <a:ext cx="1828800" cy="9144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  Self-Assessment</a:t>
            </a:r>
            <a:endParaRPr lang="en-US" sz="1400" b="1" dirty="0"/>
          </a:p>
        </p:txBody>
      </p:sp>
      <p:sp>
        <p:nvSpPr>
          <p:cNvPr id="11" name="Oval 10"/>
          <p:cNvSpPr/>
          <p:nvPr/>
        </p:nvSpPr>
        <p:spPr>
          <a:xfrm>
            <a:off x="838200" y="19812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8.  Professional Development Plans</a:t>
            </a:r>
            <a:endParaRPr lang="en-US" sz="1400" b="1" dirty="0"/>
          </a:p>
        </p:txBody>
      </p:sp>
      <p:sp>
        <p:nvSpPr>
          <p:cNvPr id="13" name="Right Arrow 12"/>
          <p:cNvSpPr/>
          <p:nvPr/>
        </p:nvSpPr>
        <p:spPr>
          <a:xfrm rot="1876633">
            <a:off x="6004412" y="1632387"/>
            <a:ext cx="524188" cy="3810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015006" y="3119594"/>
            <a:ext cx="524188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7985149">
            <a:off x="6837868" y="4779245"/>
            <a:ext cx="524188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4404212" y="5442388"/>
            <a:ext cx="524188" cy="381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3516463">
            <a:off x="2270611" y="4756589"/>
            <a:ext cx="524188" cy="3810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1528606" y="3119594"/>
            <a:ext cx="52418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0328985">
            <a:off x="2794328" y="1682036"/>
            <a:ext cx="524188" cy="381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 into </a:t>
            </a:r>
            <a:r>
              <a:rPr lang="en-US" dirty="0" err="1" smtClean="0"/>
              <a:t>eVAL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4343400" cy="337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362200"/>
            <a:ext cx="36290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371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Log into OSPI’s EDS:  </a:t>
            </a:r>
            <a:r>
              <a:rPr lang="en-US" sz="2800" dirty="0" smtClean="0">
                <a:hlinkClick r:id="rId5"/>
              </a:rPr>
              <a:t>https://eds.ospi.k12.wa.us/</a:t>
            </a:r>
            <a:endParaRPr lang="en-US" sz="2800" dirty="0" smtClean="0"/>
          </a:p>
          <a:p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62200" y="1828800"/>
            <a:ext cx="1371600" cy="1676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90800" y="3657600"/>
            <a:ext cx="25146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7089</TotalTime>
  <Words>772</Words>
  <Application>Microsoft Office PowerPoint</Application>
  <PresentationFormat>On-screen Show (4:3)</PresentationFormat>
  <Paragraphs>187</Paragraphs>
  <Slides>49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  eVAL and The Evaluation Cycle A Look at the Interaction of District Evaluator/Principal Roles   </vt:lpstr>
      <vt:lpstr>Goals</vt:lpstr>
      <vt:lpstr>Norms</vt:lpstr>
      <vt:lpstr>Agenda</vt:lpstr>
      <vt:lpstr>eVAL – Data Collection</vt:lpstr>
      <vt:lpstr>Evaluation Criteria</vt:lpstr>
      <vt:lpstr>Alignment of Teacher and Principal Evaluations</vt:lpstr>
      <vt:lpstr>Evaluation Process</vt:lpstr>
      <vt:lpstr>Logging into eVAL</vt:lpstr>
      <vt:lpstr>District Administrator Assigns Evaluators to Principals</vt:lpstr>
      <vt:lpstr>Role of Evaluatee</vt:lpstr>
      <vt:lpstr>Logging into eVAL Sandbox</vt:lpstr>
      <vt:lpstr>Principal Self Assessment</vt:lpstr>
      <vt:lpstr>Principal Self Assessment</vt:lpstr>
      <vt:lpstr>Principal Self Assessment – Sub Criteria</vt:lpstr>
      <vt:lpstr>Principal Self Assessment</vt:lpstr>
      <vt:lpstr>District Evaluator Creates   Prompts in Question Bank</vt:lpstr>
      <vt:lpstr>District Evaluator Assigns  Goal Prompt to Principal</vt:lpstr>
      <vt:lpstr>Principal Goals Dashboard</vt:lpstr>
      <vt:lpstr>Principal Reviews Evaluator-Assigned Goal Prompt</vt:lpstr>
      <vt:lpstr>Principal Responds to  Evaluator Goal Prompt</vt:lpstr>
      <vt:lpstr>Principal Notifies Evaluator</vt:lpstr>
      <vt:lpstr>Principal Self-Assigned Goal</vt:lpstr>
      <vt:lpstr>Principal Self-Assigned Goal</vt:lpstr>
      <vt:lpstr>Principal Self-Assigned Goal</vt:lpstr>
      <vt:lpstr>Principal Self-Assigned Goal</vt:lpstr>
      <vt:lpstr>Principal Adds Artifact</vt:lpstr>
      <vt:lpstr>Principal Adds Artifact</vt:lpstr>
      <vt:lpstr>Principal Artifact Added</vt:lpstr>
      <vt:lpstr>District Evaluator Dashboard</vt:lpstr>
      <vt:lpstr>District Evaluator  Schedules Formal Observation</vt:lpstr>
      <vt:lpstr>Principal Observation  Dashboard Part 1</vt:lpstr>
      <vt:lpstr>Principal Observation  Dashboard Part 2</vt:lpstr>
      <vt:lpstr>Principal Mailbox</vt:lpstr>
      <vt:lpstr>District Evaluator Preconference Part 1</vt:lpstr>
      <vt:lpstr>District Evaluator Preconference Part 2</vt:lpstr>
      <vt:lpstr>Principal Preconference Part 1</vt:lpstr>
      <vt:lpstr>Principal Preconference Part 2</vt:lpstr>
      <vt:lpstr>District Evaluator Observe/Score</vt:lpstr>
      <vt:lpstr>District Evaluator State Rubrics</vt:lpstr>
      <vt:lpstr>District Evaluator C1.1 – Expanded View</vt:lpstr>
      <vt:lpstr>District Evaluator Student  Growth Rubrics</vt:lpstr>
      <vt:lpstr>District Evaluator – Summary View –   After All Observation Data Complete – End of Year Submission </vt:lpstr>
      <vt:lpstr>Principal – Score Alignment Report</vt:lpstr>
      <vt:lpstr>District Evaluator Observation 1 Complete</vt:lpstr>
      <vt:lpstr>Principal Dashboard –  Observation 1 Complete</vt:lpstr>
      <vt:lpstr>Next Steps</vt:lpstr>
      <vt:lpstr>Goals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mamaotter</dc:creator>
  <cp:lastModifiedBy>mamaotter</cp:lastModifiedBy>
  <cp:revision>324</cp:revision>
  <dcterms:created xsi:type="dcterms:W3CDTF">2012-09-23T03:43:04Z</dcterms:created>
  <dcterms:modified xsi:type="dcterms:W3CDTF">2012-10-23T16:59:54Z</dcterms:modified>
</cp:coreProperties>
</file>