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9" r:id="rId4"/>
    <p:sldId id="258" r:id="rId5"/>
    <p:sldId id="282" r:id="rId6"/>
    <p:sldId id="323" r:id="rId7"/>
    <p:sldId id="359" r:id="rId8"/>
    <p:sldId id="363" r:id="rId9"/>
    <p:sldId id="337" r:id="rId10"/>
    <p:sldId id="325" r:id="rId11"/>
    <p:sldId id="367" r:id="rId12"/>
    <p:sldId id="362" r:id="rId13"/>
    <p:sldId id="366" r:id="rId14"/>
    <p:sldId id="328" r:id="rId15"/>
    <p:sldId id="266" r:id="rId16"/>
    <p:sldId id="327" r:id="rId17"/>
    <p:sldId id="329" r:id="rId18"/>
    <p:sldId id="330" r:id="rId19"/>
    <p:sldId id="331" r:id="rId20"/>
    <p:sldId id="333" r:id="rId21"/>
    <p:sldId id="334" r:id="rId22"/>
    <p:sldId id="360" r:id="rId23"/>
    <p:sldId id="361" r:id="rId24"/>
    <p:sldId id="336" r:id="rId25"/>
    <p:sldId id="365" r:id="rId26"/>
    <p:sldId id="364" r:id="rId27"/>
    <p:sldId id="335" r:id="rId28"/>
    <p:sldId id="332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51" r:id="rId39"/>
    <p:sldId id="347" r:id="rId40"/>
    <p:sldId id="348" r:id="rId41"/>
    <p:sldId id="349" r:id="rId42"/>
    <p:sldId id="350" r:id="rId43"/>
    <p:sldId id="352" r:id="rId44"/>
    <p:sldId id="354" r:id="rId45"/>
    <p:sldId id="353" r:id="rId46"/>
    <p:sldId id="296" r:id="rId47"/>
    <p:sldId id="297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eval-w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.ospi.k12.wa.us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eVAL</a:t>
            </a:r>
            <a:r>
              <a:rPr lang="en-US" b="1" dirty="0" smtClean="0"/>
              <a:t> and The Evaluation Cycle</a:t>
            </a:r>
            <a:br>
              <a:rPr lang="en-US" b="1" dirty="0" smtClean="0"/>
            </a:br>
            <a:r>
              <a:rPr lang="en-US" b="1" dirty="0" smtClean="0"/>
              <a:t>A Look at the Interaction of Evaluator/Teacher Roles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2133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Cathey Frederick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Specialist - ESD 189</a:t>
            </a:r>
          </a:p>
          <a:p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r>
              <a:rPr lang="en-US" dirty="0" smtClean="0"/>
              <a:t>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  <a:hlinkClick r:id="rId3"/>
              </a:rPr>
              <a:t>http://sandbox.eval-wa.org/</a:t>
            </a: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en-US" dirty="0" smtClean="0"/>
              <a:t>District Name&lt;space&gt;SD&lt;space&gt;School &lt;space&gt;number 1-5 &lt;space&gt;Role Abbreviation </a:t>
            </a:r>
            <a:r>
              <a:rPr lang="en-US" i="1" dirty="0" smtClean="0"/>
              <a:t>(PR AD T1-20) </a:t>
            </a:r>
          </a:p>
          <a:p>
            <a:r>
              <a:rPr lang="en-US" dirty="0" smtClean="0"/>
              <a:t>Example (Everett District, School 1, PR): Everett SD School 1 PR</a:t>
            </a:r>
          </a:p>
          <a:p>
            <a:r>
              <a:rPr lang="en-US" dirty="0" smtClean="0"/>
              <a:t>Example (Mount Vernon District, School 1, T1):</a:t>
            </a:r>
          </a:p>
          <a:p>
            <a:pPr>
              <a:buNone/>
            </a:pPr>
            <a:r>
              <a:rPr lang="en-US" dirty="0" smtClean="0"/>
              <a:t>    Mount Vernon SD School 1 T1         </a:t>
            </a:r>
          </a:p>
          <a:p>
            <a:r>
              <a:rPr lang="en-US" dirty="0" smtClean="0"/>
              <a:t>Password is password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Self Assessment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199"/>
            <a:ext cx="8610600" cy="48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52400" y="4724400"/>
            <a:ext cx="5334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5800" y="50292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Teacher Self Assessment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750156" cy="560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6324600"/>
            <a:ext cx="675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Either self assess at the top level or click on triangle to see sub-criteria.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91200" y="3581400"/>
            <a:ext cx="1219200" cy="2819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934200" y="3352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Self Assessment </a:t>
            </a:r>
            <a:br>
              <a:rPr lang="en-US" dirty="0" smtClean="0"/>
            </a:br>
            <a:r>
              <a:rPr lang="en-US" dirty="0" smtClean="0"/>
              <a:t>Sub-Criteria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6172200" cy="362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03992" y="1447800"/>
            <a:ext cx="2919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Uncheck box “hide evidence</a:t>
            </a:r>
          </a:p>
          <a:p>
            <a:r>
              <a:rPr lang="en-US" dirty="0" smtClean="0"/>
              <a:t>notes and highlight text.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Highlight text and right click;</a:t>
            </a:r>
          </a:p>
          <a:p>
            <a:r>
              <a:rPr lang="en-US" dirty="0" smtClean="0"/>
              <a:t> choose  add to evidence</a:t>
            </a:r>
          </a:p>
          <a:p>
            <a:r>
              <a:rPr lang="en-US" dirty="0" smtClean="0"/>
              <a:t>and highlight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24955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4419600" y="1600200"/>
            <a:ext cx="1905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0" y="2971800"/>
            <a:ext cx="2286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Self Assessment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155007" cy="477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6172200"/>
            <a:ext cx="720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 can choose to include or not include self assessment in evaluation.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295400" y="5867400"/>
            <a:ext cx="23622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Creates Goal Prompt in </a:t>
            </a:r>
            <a:br>
              <a:rPr lang="en-US" dirty="0" smtClean="0"/>
            </a:br>
            <a:r>
              <a:rPr lang="en-US" dirty="0" smtClean="0"/>
              <a:t>Question Bank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227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62000" y="46482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Assigns Goal Prompt to Teacher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425" y="1371600"/>
            <a:ext cx="7456575" cy="53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81000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Choose type of </a:t>
            </a:r>
          </a:p>
          <a:p>
            <a:r>
              <a:rPr lang="en-US" sz="1400" dirty="0" smtClean="0"/>
              <a:t>prompt here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4267200"/>
            <a:ext cx="19812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410200"/>
            <a:ext cx="14101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Click on box</a:t>
            </a:r>
          </a:p>
          <a:p>
            <a:r>
              <a:rPr lang="en-US" sz="1400" dirty="0" smtClean="0"/>
              <a:t>next to teacher’s</a:t>
            </a:r>
          </a:p>
          <a:p>
            <a:r>
              <a:rPr lang="en-US" sz="1400" dirty="0" smtClean="0"/>
              <a:t>name and then </a:t>
            </a:r>
          </a:p>
          <a:p>
            <a:r>
              <a:rPr lang="en-US" sz="1400" dirty="0" smtClean="0"/>
              <a:t>click on Assign</a:t>
            </a:r>
          </a:p>
          <a:p>
            <a:r>
              <a:rPr lang="en-US" sz="1400" dirty="0" smtClean="0"/>
              <a:t>Prompt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5562600"/>
            <a:ext cx="8382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71600" y="5638800"/>
            <a:ext cx="5334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Goals Dashboard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9144000" cy="43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867400"/>
            <a:ext cx="597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Evaluator-assigned Goals  will open up next screen.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53340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Reviews Principal-Assigned Goal Prompt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48" y="1600200"/>
            <a:ext cx="80437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096000"/>
            <a:ext cx="416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Respond will open next screen.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0" y="5334000"/>
            <a:ext cx="2286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Responds to </a:t>
            </a:r>
            <a:br>
              <a:rPr lang="en-US" dirty="0" smtClean="0"/>
            </a:br>
            <a:r>
              <a:rPr lang="en-US" dirty="0" smtClean="0"/>
              <a:t>Principal Goal Prompt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9324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85940"/>
            <a:ext cx="8229600" cy="21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53400" y="3886200"/>
            <a:ext cx="72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7620000" y="3429000"/>
            <a:ext cx="89664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86600" y="3048000"/>
            <a:ext cx="6858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evaluation steps </a:t>
            </a:r>
            <a:r>
              <a:rPr lang="en-US" dirty="0" smtClean="0"/>
              <a:t>for teacher evaluations</a:t>
            </a:r>
            <a:endParaRPr lang="en-US" dirty="0" smtClean="0"/>
          </a:p>
          <a:p>
            <a:r>
              <a:rPr lang="en-US" dirty="0" smtClean="0"/>
              <a:t>Understand supports offered to </a:t>
            </a:r>
            <a:r>
              <a:rPr lang="en-US" dirty="0" smtClean="0"/>
              <a:t>evaluator and </a:t>
            </a:r>
            <a:r>
              <a:rPr lang="en-US" dirty="0" err="1" smtClean="0"/>
              <a:t>evaluatee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specific tasks </a:t>
            </a:r>
            <a:r>
              <a:rPr lang="en-US" dirty="0" smtClean="0"/>
              <a:t>evaluator and </a:t>
            </a:r>
            <a:r>
              <a:rPr lang="en-US" dirty="0" err="1" smtClean="0"/>
              <a:t>evaluatee</a:t>
            </a:r>
            <a:r>
              <a:rPr lang="en-US" dirty="0" smtClean="0"/>
              <a:t> </a:t>
            </a:r>
            <a:r>
              <a:rPr lang="en-US" dirty="0" smtClean="0"/>
              <a:t>might want to do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interaction between evaluator and </a:t>
            </a:r>
            <a:r>
              <a:rPr lang="en-US" dirty="0" err="1" smtClean="0"/>
              <a:t>evaluatee</a:t>
            </a:r>
            <a:r>
              <a:rPr lang="en-US" dirty="0" smtClean="0"/>
              <a:t> roles in </a:t>
            </a:r>
            <a:r>
              <a:rPr lang="en-US" dirty="0" err="1" smtClean="0"/>
              <a:t>eVAL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Notifies Evaluator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4870"/>
            <a:ext cx="6014328" cy="53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752600" y="28194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Self-Assigned Goal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29817"/>
            <a:ext cx="7391399" cy="56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620000" y="3733800"/>
            <a:ext cx="114300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143000" y="41148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62800" y="45720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Self-Assigned Goal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7507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Setup allows the teacher to edit prompt and align to the State and </a:t>
            </a:r>
          </a:p>
          <a:p>
            <a:r>
              <a:rPr lang="en-US" dirty="0" smtClean="0"/>
              <a:t>Instructional Framework  Criteria.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143000"/>
            <a:ext cx="8507737" cy="491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54102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Self-Assigned Goal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2293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295400" y="1524000"/>
            <a:ext cx="6096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Adds Artifact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51379" cy="51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81000" y="4953000"/>
            <a:ext cx="6858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066800" y="5410200"/>
            <a:ext cx="8382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Adds Artifact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172200" cy="525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84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</a:p>
          <a:p>
            <a:r>
              <a:rPr lang="en-US" dirty="0" smtClean="0"/>
              <a:t>Sure </a:t>
            </a:r>
          </a:p>
          <a:p>
            <a:r>
              <a:rPr lang="en-US" dirty="0" smtClean="0"/>
              <a:t>To</a:t>
            </a:r>
          </a:p>
          <a:p>
            <a:r>
              <a:rPr lang="en-US" dirty="0" smtClean="0"/>
              <a:t>Submit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2362200"/>
            <a:ext cx="4572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2971800"/>
            <a:ext cx="9688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Artifacts</a:t>
            </a:r>
          </a:p>
          <a:p>
            <a:r>
              <a:rPr lang="en-US" dirty="0" smtClean="0"/>
              <a:t>Can</a:t>
            </a:r>
          </a:p>
          <a:p>
            <a:r>
              <a:rPr lang="en-US" dirty="0" smtClean="0"/>
              <a:t>Also</a:t>
            </a:r>
          </a:p>
          <a:p>
            <a:r>
              <a:rPr lang="en-US" dirty="0" smtClean="0"/>
              <a:t>Be </a:t>
            </a:r>
          </a:p>
          <a:p>
            <a:r>
              <a:rPr lang="en-US" dirty="0" smtClean="0"/>
              <a:t>Added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91200" y="2362200"/>
            <a:ext cx="19812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8200" y="2743200"/>
            <a:ext cx="8382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Artifact Added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983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85800" y="4648200"/>
            <a:ext cx="10668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Dashboard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37018"/>
            <a:ext cx="8229600" cy="44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6119336"/>
            <a:ext cx="68984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Self evaluation shows because teacher made part of evaluation. </a:t>
            </a:r>
            <a:endParaRPr lang="en-US" sz="1400" dirty="0" smtClean="0"/>
          </a:p>
          <a:p>
            <a:r>
              <a:rPr lang="en-US" sz="1400" dirty="0" smtClean="0"/>
              <a:t>To schedule a formal observation, click on the calendar; to schedule an informal observation,</a:t>
            </a:r>
          </a:p>
          <a:p>
            <a:r>
              <a:rPr lang="en-US" sz="1400" dirty="0" smtClean="0"/>
              <a:t>click on the lightening bolt.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762000"/>
            <a:ext cx="81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 </a:t>
            </a:r>
          </a:p>
          <a:p>
            <a:r>
              <a:rPr lang="en-US" sz="1400" dirty="0" smtClean="0"/>
              <a:t>message</a:t>
            </a:r>
          </a:p>
          <a:p>
            <a:r>
              <a:rPr lang="en-US" sz="1400" dirty="0" smtClean="0"/>
              <a:t> in </a:t>
            </a:r>
          </a:p>
          <a:p>
            <a:r>
              <a:rPr lang="en-US" sz="1400" dirty="0" smtClean="0"/>
              <a:t>mail box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7162800" y="1239054"/>
            <a:ext cx="990600" cy="3611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14800" y="5791200"/>
            <a:ext cx="9144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57912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Schedules Formal Observation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804" y="990600"/>
            <a:ext cx="6384596" cy="57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Observation Dashboard Part 1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84250"/>
            <a:ext cx="8763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334000"/>
            <a:ext cx="506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Pre- and Post- Conferences along with Observation are scheduled</a:t>
            </a:r>
            <a:r>
              <a:rPr lang="en-US" dirty="0" smtClean="0"/>
              <a:t>. </a:t>
            </a:r>
          </a:p>
          <a:p>
            <a:r>
              <a:rPr lang="en-US" sz="1400" dirty="0" smtClean="0"/>
              <a:t>Clicking on any one of the circles will bring up that section.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768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816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102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and end on time</a:t>
            </a:r>
          </a:p>
          <a:p>
            <a:r>
              <a:rPr lang="en-US" dirty="0" smtClean="0"/>
              <a:t>Participate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Assume good intentions</a:t>
            </a:r>
          </a:p>
          <a:p>
            <a:r>
              <a:rPr lang="en-US" dirty="0" smtClean="0"/>
              <a:t>There is no “stupid question”</a:t>
            </a:r>
          </a:p>
          <a:p>
            <a:r>
              <a:rPr lang="en-US" dirty="0" smtClean="0"/>
              <a:t>Learn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Observation Dashboard Part 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6464"/>
            <a:ext cx="7238999" cy="54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Mailbox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2900"/>
            <a:ext cx="8001000" cy="55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Preconference Part 1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212934"/>
            <a:ext cx="6852310" cy="541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4800600"/>
            <a:ext cx="6238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Select</a:t>
            </a:r>
          </a:p>
          <a:p>
            <a:r>
              <a:rPr lang="en-US" sz="1400" dirty="0" smtClean="0"/>
              <a:t>focus</a:t>
            </a:r>
          </a:p>
          <a:p>
            <a:r>
              <a:rPr lang="en-US" sz="1400" dirty="0" smtClean="0"/>
              <a:t>here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5181600"/>
            <a:ext cx="685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Preconference Part 2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94164"/>
            <a:ext cx="6858000" cy="5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Preconference Part 1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653" y="1371601"/>
            <a:ext cx="6522328" cy="522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Preconference Part 2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76" y="1295400"/>
            <a:ext cx="79431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38200" y="1828800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Observe/Score</a:t>
            </a:r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25" y="1295400"/>
            <a:ext cx="88967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State Rubrics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630" y="1295400"/>
            <a:ext cx="7739769" cy="52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81000" y="2819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2895600"/>
            <a:ext cx="533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" y="2895600"/>
            <a:ext cx="609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838200"/>
            <a:ext cx="12357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Magnifying</a:t>
            </a:r>
          </a:p>
          <a:p>
            <a:r>
              <a:rPr lang="en-US" dirty="0" smtClean="0"/>
              <a:t>glasses</a:t>
            </a:r>
          </a:p>
          <a:p>
            <a:r>
              <a:rPr lang="en-US" dirty="0" smtClean="0"/>
              <a:t>point</a:t>
            </a:r>
          </a:p>
          <a:p>
            <a:r>
              <a:rPr lang="en-US" dirty="0" smtClean="0"/>
              <a:t>to </a:t>
            </a:r>
          </a:p>
          <a:p>
            <a:r>
              <a:rPr lang="en-US" dirty="0" smtClean="0"/>
              <a:t>areas </a:t>
            </a:r>
          </a:p>
          <a:p>
            <a:r>
              <a:rPr lang="en-US" dirty="0" smtClean="0"/>
              <a:t>of </a:t>
            </a:r>
          </a:p>
          <a:p>
            <a:r>
              <a:rPr lang="en-US" dirty="0" smtClean="0"/>
              <a:t>focus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C4.1 – Expanded View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749046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2046" y="1752600"/>
            <a:ext cx="1751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Evidence notes show </a:t>
            </a:r>
          </a:p>
          <a:p>
            <a:r>
              <a:rPr lang="en-US" sz="1400" dirty="0" smtClean="0"/>
              <a:t>up below when you</a:t>
            </a:r>
          </a:p>
          <a:p>
            <a:r>
              <a:rPr lang="en-US" sz="1400" dirty="0" smtClean="0"/>
              <a:t> uncheck Hide </a:t>
            </a:r>
          </a:p>
          <a:p>
            <a:r>
              <a:rPr lang="en-US" sz="1400" dirty="0" smtClean="0"/>
              <a:t>Evidence/Notes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57800" y="1981200"/>
            <a:ext cx="21336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Instructional Rubrics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7152"/>
            <a:ext cx="8229600" cy="42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Welcome, </a:t>
            </a:r>
            <a:r>
              <a:rPr lang="en-US" sz="3100" dirty="0" smtClean="0"/>
              <a:t>review norms</a:t>
            </a:r>
            <a:endParaRPr lang="en-US" sz="3100" dirty="0"/>
          </a:p>
          <a:p>
            <a:r>
              <a:rPr lang="en-US" sz="3100" dirty="0"/>
              <a:t>Pre-training data </a:t>
            </a:r>
            <a:r>
              <a:rPr lang="en-US" sz="3100" dirty="0" smtClean="0"/>
              <a:t>collection</a:t>
            </a:r>
            <a:endParaRPr lang="en-US" dirty="0" smtClean="0"/>
          </a:p>
          <a:p>
            <a:pPr lvl="0"/>
            <a:r>
              <a:rPr lang="en-US" dirty="0" smtClean="0"/>
              <a:t>Review evaluation process</a:t>
            </a:r>
          </a:p>
          <a:p>
            <a:pPr lvl="0"/>
            <a:r>
              <a:rPr lang="en-US" dirty="0" smtClean="0"/>
              <a:t>Overview of </a:t>
            </a:r>
            <a:r>
              <a:rPr lang="en-US" dirty="0" err="1" smtClean="0"/>
              <a:t>eVAL</a:t>
            </a:r>
            <a:r>
              <a:rPr lang="en-US" dirty="0" smtClean="0"/>
              <a:t> supports</a:t>
            </a:r>
          </a:p>
          <a:p>
            <a:pPr lvl="0"/>
            <a:r>
              <a:rPr lang="en-US" dirty="0" smtClean="0"/>
              <a:t>Overview of tasks in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0"/>
            <a:r>
              <a:rPr lang="en-US" dirty="0" smtClean="0"/>
              <a:t>Work through the evaluation process through the lens of evaluator and </a:t>
            </a:r>
            <a:r>
              <a:rPr lang="en-US" dirty="0" err="1" smtClean="0"/>
              <a:t>evaluatee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Generated Report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71512"/>
            <a:ext cx="4114800" cy="559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Summary View 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61" y="1600200"/>
            <a:ext cx="74776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Final Report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065" y="1600200"/>
            <a:ext cx="50018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Observation 1 Complete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49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248400"/>
            <a:ext cx="744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place to click on teacher name to open up section to mark complete.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00200" y="54864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Observation Dashboard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62" y="1295400"/>
            <a:ext cx="872066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Dashboard – </a:t>
            </a:r>
            <a:br>
              <a:rPr lang="en-US" dirty="0" smtClean="0"/>
            </a:br>
            <a:r>
              <a:rPr lang="en-US" dirty="0" smtClean="0"/>
              <a:t>Observation 1 Complete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230" y="1600199"/>
            <a:ext cx="6291169" cy="516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</a:p>
          <a:p>
            <a:r>
              <a:rPr lang="en-US" dirty="0" smtClean="0"/>
              <a:t>Who needs to be involved?</a:t>
            </a:r>
          </a:p>
          <a:p>
            <a:r>
              <a:rPr lang="en-US" dirty="0" smtClean="0"/>
              <a:t>When does it need to happen?</a:t>
            </a:r>
          </a:p>
          <a:p>
            <a:r>
              <a:rPr lang="en-US" dirty="0" smtClean="0"/>
              <a:t>How can I help?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 evaluation steps for teacher evaluations</a:t>
            </a:r>
          </a:p>
          <a:p>
            <a:r>
              <a:rPr lang="en-US" dirty="0" smtClean="0"/>
              <a:t>Understand supports offered to evaluator and </a:t>
            </a:r>
            <a:r>
              <a:rPr lang="en-US" dirty="0" err="1" smtClean="0"/>
              <a:t>evaluatee</a:t>
            </a:r>
            <a:r>
              <a:rPr lang="en-US" dirty="0" smtClean="0"/>
              <a:t> 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specific tasks evaluator and </a:t>
            </a:r>
            <a:r>
              <a:rPr lang="en-US" dirty="0" err="1" smtClean="0"/>
              <a:t>evaluatee</a:t>
            </a:r>
            <a:r>
              <a:rPr lang="en-US" dirty="0" smtClean="0"/>
              <a:t> might want to do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interaction between evaluator and </a:t>
            </a:r>
            <a:r>
              <a:rPr lang="en-US" dirty="0" err="1" smtClean="0"/>
              <a:t>evaluatee</a:t>
            </a:r>
            <a:r>
              <a:rPr lang="en-US" dirty="0" smtClean="0"/>
              <a:t> roles in </a:t>
            </a:r>
            <a:r>
              <a:rPr lang="en-US" dirty="0" err="1" smtClean="0"/>
              <a:t>eVAL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Self </a:t>
            </a:r>
            <a:r>
              <a:rPr lang="en-US" b="1" dirty="0" smtClean="0"/>
              <a:t>Assessment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would describe my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as:  </a:t>
            </a:r>
            <a:r>
              <a:rPr lang="en-US" i="1" dirty="0" smtClean="0"/>
              <a:t>1----5 with 1 being beginner and 5 being expert</a:t>
            </a:r>
          </a:p>
          <a:p>
            <a:r>
              <a:rPr lang="en-US" dirty="0" smtClean="0"/>
              <a:t>I have participated in an </a:t>
            </a:r>
            <a:r>
              <a:rPr lang="en-US" dirty="0" err="1" smtClean="0"/>
              <a:t>eVAL</a:t>
            </a:r>
            <a:r>
              <a:rPr lang="en-US" dirty="0" smtClean="0"/>
              <a:t> practice session </a:t>
            </a:r>
            <a:r>
              <a:rPr lang="en-US" i="1" dirty="0" smtClean="0"/>
              <a:t>1=yes     2=no</a:t>
            </a:r>
          </a:p>
          <a:p>
            <a:r>
              <a:rPr lang="en-US" dirty="0" smtClean="0"/>
              <a:t>I </a:t>
            </a:r>
            <a:r>
              <a:rPr lang="en-US" dirty="0" smtClean="0"/>
              <a:t>have, or am, a </a:t>
            </a:r>
            <a:r>
              <a:rPr lang="en-US" dirty="0" smtClean="0"/>
              <a:t>new </a:t>
            </a:r>
            <a:r>
              <a:rPr lang="en-US" dirty="0" smtClean="0"/>
              <a:t>teacher </a:t>
            </a:r>
            <a:r>
              <a:rPr lang="en-US" dirty="0" smtClean="0"/>
              <a:t>that </a:t>
            </a:r>
            <a:r>
              <a:rPr lang="en-US" dirty="0" smtClean="0"/>
              <a:t>has </a:t>
            </a:r>
            <a:r>
              <a:rPr lang="en-US" dirty="0" smtClean="0"/>
              <a:t>to be evaluated within 90 days </a:t>
            </a:r>
            <a:r>
              <a:rPr lang="en-US" i="1" dirty="0" smtClean="0"/>
              <a:t>1=yes     2=no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68765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34340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629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Log into OSPI’s EDS:  </a:t>
            </a:r>
            <a:r>
              <a:rPr lang="en-US" sz="2800" dirty="0" smtClean="0">
                <a:hlinkClick r:id="rId5"/>
              </a:rPr>
              <a:t>https://eds.ospi.k12.wa.us/</a:t>
            </a:r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2200" y="1828800"/>
            <a:ext cx="1371600" cy="16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3657600"/>
            <a:ext cx="2514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Principal/School Administrator</a:t>
            </a:r>
            <a:br>
              <a:rPr lang="en-US" dirty="0" smtClean="0"/>
            </a:br>
            <a:r>
              <a:rPr lang="en-US" dirty="0" smtClean="0"/>
              <a:t>Assigning Teachers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715000" cy="457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6096000"/>
            <a:ext cx="754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Either the District or School Administrator has to assign teachers to a principal </a:t>
            </a:r>
          </a:p>
          <a:p>
            <a:r>
              <a:rPr lang="en-US" dirty="0" smtClean="0"/>
              <a:t>before the evaluation process can start.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Evaluatee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evaluatee</a:t>
            </a:r>
            <a:r>
              <a:rPr lang="en-US" dirty="0" smtClean="0"/>
              <a:t> has three primary responsibilities in </a:t>
            </a:r>
            <a:r>
              <a:rPr lang="en-US" dirty="0" err="1" smtClean="0"/>
              <a:t>eVAL</a:t>
            </a:r>
            <a:r>
              <a:rPr lang="en-US" dirty="0" smtClean="0"/>
              <a:t>: </a:t>
            </a:r>
            <a:endParaRPr lang="en-US" sz="4000" dirty="0" smtClean="0"/>
          </a:p>
          <a:p>
            <a:pPr lvl="1"/>
            <a:r>
              <a:rPr lang="en-US" dirty="0" smtClean="0"/>
              <a:t>self-assessment and goal-setting;</a:t>
            </a:r>
            <a:endParaRPr lang="en-US" sz="3600" dirty="0" smtClean="0"/>
          </a:p>
          <a:p>
            <a:pPr lvl="1"/>
            <a:r>
              <a:rPr lang="en-US" dirty="0" smtClean="0"/>
              <a:t>interacting with the evaluator in the observation process; and</a:t>
            </a:r>
            <a:endParaRPr lang="en-US" sz="3600" dirty="0" smtClean="0"/>
          </a:p>
          <a:p>
            <a:pPr lvl="1"/>
            <a:r>
              <a:rPr lang="en-US" dirty="0" smtClean="0"/>
              <a:t>uploading artifacts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7858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723</Words>
  <Application>Microsoft Office PowerPoint</Application>
  <PresentationFormat>On-screen Show (4:3)</PresentationFormat>
  <Paragraphs>168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 eVAL and The Evaluation Cycle A Look at the Interaction of Evaluator/Teacher Roles   </vt:lpstr>
      <vt:lpstr>Goals</vt:lpstr>
      <vt:lpstr>Norms</vt:lpstr>
      <vt:lpstr>Agenda</vt:lpstr>
      <vt:lpstr>eVAL – Data Collection</vt:lpstr>
      <vt:lpstr>Evaluation Process</vt:lpstr>
      <vt:lpstr>Logging into eVAL</vt:lpstr>
      <vt:lpstr>Principal/School Administrator Assigning Teachers</vt:lpstr>
      <vt:lpstr>Role of Evaluatee</vt:lpstr>
      <vt:lpstr>Logging into eVAL Sandbox</vt:lpstr>
      <vt:lpstr>Teacher Self Assessment</vt:lpstr>
      <vt:lpstr>Teacher Self Assessment</vt:lpstr>
      <vt:lpstr>Teacher Self Assessment  Sub-Criteria</vt:lpstr>
      <vt:lpstr>Teacher Self Assessment</vt:lpstr>
      <vt:lpstr>Principal Creates Goal Prompt in  Question Bank</vt:lpstr>
      <vt:lpstr>Principal Assigns Goal Prompt to Teacher</vt:lpstr>
      <vt:lpstr>Teacher Goals Dashboard</vt:lpstr>
      <vt:lpstr>Teacher Reviews Principal-Assigned Goal Prompt</vt:lpstr>
      <vt:lpstr>Teacher Responds to  Principal Goal Prompt</vt:lpstr>
      <vt:lpstr>Teacher Notifies Evaluator</vt:lpstr>
      <vt:lpstr>Teacher Self-Assigned Goal</vt:lpstr>
      <vt:lpstr>Teacher Self-Assigned Goal</vt:lpstr>
      <vt:lpstr>Teacher Self-Assigned Goal</vt:lpstr>
      <vt:lpstr>Teacher Adds Artifact</vt:lpstr>
      <vt:lpstr>Teacher Adds Artifact</vt:lpstr>
      <vt:lpstr>Teacher Artifact Added</vt:lpstr>
      <vt:lpstr>Principal Dashboard</vt:lpstr>
      <vt:lpstr>Principal Schedules Formal Observation</vt:lpstr>
      <vt:lpstr>Teacher Observation Dashboard Part 1</vt:lpstr>
      <vt:lpstr>Teacher Observation Dashboard Part 2</vt:lpstr>
      <vt:lpstr>Teacher Mailbox</vt:lpstr>
      <vt:lpstr>Principal Preconference Part 1</vt:lpstr>
      <vt:lpstr>Principal Preconference Part 2</vt:lpstr>
      <vt:lpstr>Teacher Preconference Part 1</vt:lpstr>
      <vt:lpstr>Teacher Preconference Part 2</vt:lpstr>
      <vt:lpstr>Principal Observe/Score</vt:lpstr>
      <vt:lpstr>Principal State Rubrics</vt:lpstr>
      <vt:lpstr>Principal C4.1 – Expanded View</vt:lpstr>
      <vt:lpstr>Principal Instructional Rubrics</vt:lpstr>
      <vt:lpstr>Principal – Generated Report</vt:lpstr>
      <vt:lpstr>Principal – Summary View </vt:lpstr>
      <vt:lpstr>Principal – Final Report</vt:lpstr>
      <vt:lpstr>Principal – Observation 1 Complete</vt:lpstr>
      <vt:lpstr>Principal Observation Dashboard</vt:lpstr>
      <vt:lpstr>Teacher Dashboard –  Observation 1 Complete</vt:lpstr>
      <vt:lpstr>Next Steps</vt:lpstr>
      <vt:lpstr>Goals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mamaotter</cp:lastModifiedBy>
  <cp:revision>269</cp:revision>
  <dcterms:created xsi:type="dcterms:W3CDTF">2012-09-23T03:43:04Z</dcterms:created>
  <dcterms:modified xsi:type="dcterms:W3CDTF">2012-10-23T16:57:54Z</dcterms:modified>
</cp:coreProperties>
</file>