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8" r:id="rId2"/>
    <p:sldId id="256" r:id="rId3"/>
    <p:sldId id="258" r:id="rId4"/>
    <p:sldId id="257" r:id="rId5"/>
    <p:sldId id="259" r:id="rId6"/>
    <p:sldId id="260" r:id="rId7"/>
    <p:sldId id="261" r:id="rId8"/>
    <p:sldId id="262" r:id="rId9"/>
    <p:sldId id="263" r:id="rId10"/>
    <p:sldId id="264" r:id="rId11"/>
    <p:sldId id="301" r:id="rId12"/>
    <p:sldId id="265" r:id="rId13"/>
    <p:sldId id="266" r:id="rId14"/>
    <p:sldId id="267" r:id="rId15"/>
    <p:sldId id="269" r:id="rId16"/>
    <p:sldId id="271" r:id="rId17"/>
    <p:sldId id="268" r:id="rId18"/>
    <p:sldId id="302" r:id="rId19"/>
    <p:sldId id="273" r:id="rId20"/>
    <p:sldId id="278" r:id="rId21"/>
    <p:sldId id="270" r:id="rId22"/>
    <p:sldId id="274" r:id="rId23"/>
    <p:sldId id="290" r:id="rId24"/>
    <p:sldId id="291" r:id="rId25"/>
    <p:sldId id="292" r:id="rId26"/>
    <p:sldId id="293" r:id="rId27"/>
    <p:sldId id="294" r:id="rId28"/>
    <p:sldId id="295" r:id="rId29"/>
    <p:sldId id="296" r:id="rId30"/>
    <p:sldId id="297" r:id="rId31"/>
    <p:sldId id="298" r:id="rId32"/>
    <p:sldId id="299" r:id="rId33"/>
    <p:sldId id="276" r:id="rId34"/>
    <p:sldId id="277" r:id="rId35"/>
    <p:sldId id="289" r:id="rId36"/>
    <p:sldId id="300"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4" autoAdjust="0"/>
    <p:restoredTop sz="50000" autoAdjust="0"/>
  </p:normalViewPr>
  <p:slideViewPr>
    <p:cSldViewPr>
      <p:cViewPr varScale="1">
        <p:scale>
          <a:sx n="26" d="100"/>
          <a:sy n="26" d="100"/>
        </p:scale>
        <p:origin x="-2214" y="-102"/>
      </p:cViewPr>
      <p:guideLst>
        <p:guide orient="horz" pos="2160"/>
        <p:guide pos="2880"/>
      </p:guideLst>
    </p:cSldViewPr>
  </p:slideViewPr>
  <p:notesTextViewPr>
    <p:cViewPr>
      <p:scale>
        <a:sx n="1" d="1"/>
        <a:sy n="1" d="1"/>
      </p:scale>
      <p:origin x="0" y="0"/>
    </p:cViewPr>
  </p:notesTextViewPr>
  <p:sorterViewPr>
    <p:cViewPr>
      <p:scale>
        <a:sx n="57" d="100"/>
        <a:sy n="57" d="100"/>
      </p:scale>
      <p:origin x="0" y="0"/>
    </p:cViewPr>
  </p:sorterViewPr>
  <p:notesViewPr>
    <p:cSldViewPr>
      <p:cViewPr varScale="1">
        <p:scale>
          <a:sx n="54" d="100"/>
          <a:sy n="54" d="100"/>
        </p:scale>
        <p:origin x="-196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04392-D0D4-43E1-A732-25CCE43905F4}" type="doc">
      <dgm:prSet loTypeId="urn:microsoft.com/office/officeart/2005/8/layout/arrow1" loCatId="relationship" qsTypeId="urn:microsoft.com/office/officeart/2005/8/quickstyle/3d2" qsCatId="3D" csTypeId="urn:microsoft.com/office/officeart/2005/8/colors/colorful5" csCatId="colorful" phldr="1"/>
      <dgm:spPr/>
      <dgm:t>
        <a:bodyPr/>
        <a:lstStyle/>
        <a:p>
          <a:endParaRPr lang="en-US"/>
        </a:p>
      </dgm:t>
    </dgm:pt>
    <dgm:pt modelId="{6AD9549D-FDB9-4C70-B9A9-E73A6EB19F5B}">
      <dgm:prSet phldrT="[Text]"/>
      <dgm:spPr/>
      <dgm:t>
        <a:bodyPr/>
        <a:lstStyle/>
        <a:p>
          <a:r>
            <a:rPr lang="en-US" dirty="0" smtClean="0"/>
            <a:t> </a:t>
          </a:r>
          <a:endParaRPr lang="en-US" dirty="0"/>
        </a:p>
      </dgm:t>
    </dgm:pt>
    <dgm:pt modelId="{C11F0AE1-7694-4475-A5C2-007D17A55CD8}" type="parTrans" cxnId="{16D499DA-9146-425D-B066-A139BA6D645B}">
      <dgm:prSet/>
      <dgm:spPr/>
      <dgm:t>
        <a:bodyPr/>
        <a:lstStyle/>
        <a:p>
          <a:endParaRPr lang="en-US"/>
        </a:p>
      </dgm:t>
    </dgm:pt>
    <dgm:pt modelId="{E9F81AC4-DD41-4997-94EE-32D84C5A0586}" type="sibTrans" cxnId="{16D499DA-9146-425D-B066-A139BA6D645B}">
      <dgm:prSet/>
      <dgm:spPr/>
      <dgm:t>
        <a:bodyPr/>
        <a:lstStyle/>
        <a:p>
          <a:endParaRPr lang="en-US"/>
        </a:p>
      </dgm:t>
    </dgm:pt>
    <dgm:pt modelId="{639A547F-6564-4D6D-9B0A-5052D6948A66}">
      <dgm:prSet phldrT="[Text]"/>
      <dgm:spPr/>
      <dgm:t>
        <a:bodyPr/>
        <a:lstStyle/>
        <a:p>
          <a:r>
            <a:rPr lang="en-US" dirty="0" smtClean="0"/>
            <a:t> </a:t>
          </a:r>
          <a:endParaRPr lang="en-US" dirty="0"/>
        </a:p>
      </dgm:t>
    </dgm:pt>
    <dgm:pt modelId="{368A2A0B-FF2E-437F-8F19-94154B47CA68}" type="parTrans" cxnId="{69E306F4-9F88-4102-A0C2-28EDFBE237BA}">
      <dgm:prSet/>
      <dgm:spPr/>
      <dgm:t>
        <a:bodyPr/>
        <a:lstStyle/>
        <a:p>
          <a:endParaRPr lang="en-US"/>
        </a:p>
      </dgm:t>
    </dgm:pt>
    <dgm:pt modelId="{FF32EAF0-0F37-4E91-9772-0CD22F117D59}" type="sibTrans" cxnId="{69E306F4-9F88-4102-A0C2-28EDFBE237BA}">
      <dgm:prSet/>
      <dgm:spPr/>
      <dgm:t>
        <a:bodyPr/>
        <a:lstStyle/>
        <a:p>
          <a:endParaRPr lang="en-US"/>
        </a:p>
      </dgm:t>
    </dgm:pt>
    <dgm:pt modelId="{6FD22056-E083-429C-ABB4-8DF5B633D3CF}" type="pres">
      <dgm:prSet presAssocID="{65604392-D0D4-43E1-A732-25CCE43905F4}" presName="cycle" presStyleCnt="0">
        <dgm:presLayoutVars>
          <dgm:dir/>
          <dgm:resizeHandles val="exact"/>
        </dgm:presLayoutVars>
      </dgm:prSet>
      <dgm:spPr/>
      <dgm:t>
        <a:bodyPr/>
        <a:lstStyle/>
        <a:p>
          <a:endParaRPr lang="en-US"/>
        </a:p>
      </dgm:t>
    </dgm:pt>
    <dgm:pt modelId="{3691E0DB-4D75-4F9B-BE9B-ABF32157C888}" type="pres">
      <dgm:prSet presAssocID="{6AD9549D-FDB9-4C70-B9A9-E73A6EB19F5B}" presName="arrow" presStyleLbl="node1" presStyleIdx="0" presStyleCnt="2">
        <dgm:presLayoutVars>
          <dgm:bulletEnabled val="1"/>
        </dgm:presLayoutVars>
      </dgm:prSet>
      <dgm:spPr/>
      <dgm:t>
        <a:bodyPr/>
        <a:lstStyle/>
        <a:p>
          <a:endParaRPr lang="en-US"/>
        </a:p>
      </dgm:t>
    </dgm:pt>
    <dgm:pt modelId="{0B09DB2D-07F1-40CC-B955-DE58F321965D}" type="pres">
      <dgm:prSet presAssocID="{639A547F-6564-4D6D-9B0A-5052D6948A66}" presName="arrow" presStyleLbl="node1" presStyleIdx="1" presStyleCnt="2">
        <dgm:presLayoutVars>
          <dgm:bulletEnabled val="1"/>
        </dgm:presLayoutVars>
      </dgm:prSet>
      <dgm:spPr/>
      <dgm:t>
        <a:bodyPr/>
        <a:lstStyle/>
        <a:p>
          <a:endParaRPr lang="en-US"/>
        </a:p>
      </dgm:t>
    </dgm:pt>
  </dgm:ptLst>
  <dgm:cxnLst>
    <dgm:cxn modelId="{23B7EED7-996B-4FCB-B1A9-F59235F6E942}" type="presOf" srcId="{65604392-D0D4-43E1-A732-25CCE43905F4}" destId="{6FD22056-E083-429C-ABB4-8DF5B633D3CF}" srcOrd="0" destOrd="0" presId="urn:microsoft.com/office/officeart/2005/8/layout/arrow1"/>
    <dgm:cxn modelId="{69E306F4-9F88-4102-A0C2-28EDFBE237BA}" srcId="{65604392-D0D4-43E1-A732-25CCE43905F4}" destId="{639A547F-6564-4D6D-9B0A-5052D6948A66}" srcOrd="1" destOrd="0" parTransId="{368A2A0B-FF2E-437F-8F19-94154B47CA68}" sibTransId="{FF32EAF0-0F37-4E91-9772-0CD22F117D59}"/>
    <dgm:cxn modelId="{16D499DA-9146-425D-B066-A139BA6D645B}" srcId="{65604392-D0D4-43E1-A732-25CCE43905F4}" destId="{6AD9549D-FDB9-4C70-B9A9-E73A6EB19F5B}" srcOrd="0" destOrd="0" parTransId="{C11F0AE1-7694-4475-A5C2-007D17A55CD8}" sibTransId="{E9F81AC4-DD41-4997-94EE-32D84C5A0586}"/>
    <dgm:cxn modelId="{8274204F-8FB3-442C-98EB-A1E191E8A50F}" type="presOf" srcId="{639A547F-6564-4D6D-9B0A-5052D6948A66}" destId="{0B09DB2D-07F1-40CC-B955-DE58F321965D}" srcOrd="0" destOrd="0" presId="urn:microsoft.com/office/officeart/2005/8/layout/arrow1"/>
    <dgm:cxn modelId="{FFE47E84-4993-4F17-A7ED-5F9535D4AA5C}" type="presOf" srcId="{6AD9549D-FDB9-4C70-B9A9-E73A6EB19F5B}" destId="{3691E0DB-4D75-4F9B-BE9B-ABF32157C888}" srcOrd="0" destOrd="0" presId="urn:microsoft.com/office/officeart/2005/8/layout/arrow1"/>
    <dgm:cxn modelId="{82DF52B5-959B-4D8C-8C51-8F8F0A016928}" type="presParOf" srcId="{6FD22056-E083-429C-ABB4-8DF5B633D3CF}" destId="{3691E0DB-4D75-4F9B-BE9B-ABF32157C888}" srcOrd="0" destOrd="0" presId="urn:microsoft.com/office/officeart/2005/8/layout/arrow1"/>
    <dgm:cxn modelId="{58BB3AF2-E47B-42CD-ADDF-D58C5C22F50A}" type="presParOf" srcId="{6FD22056-E083-429C-ABB4-8DF5B633D3CF}" destId="{0B09DB2D-07F1-40CC-B955-DE58F321965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1E0DB-4D75-4F9B-BE9B-ABF32157C888}">
      <dsp:nvSpPr>
        <dsp:cNvPr id="0" name=""/>
        <dsp:cNvSpPr/>
      </dsp:nvSpPr>
      <dsp:spPr>
        <a:xfrm rot="16200000">
          <a:off x="253" y="263425"/>
          <a:ext cx="2902148" cy="2902148"/>
        </a:xfrm>
        <a:prstGeom prst="upArrow">
          <a:avLst>
            <a:gd name="adj1" fmla="val 50000"/>
            <a:gd name="adj2" fmla="val 3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r>
            <a:rPr lang="en-US" sz="5100" kern="1200" dirty="0" smtClean="0"/>
            <a:t> </a:t>
          </a:r>
          <a:endParaRPr lang="en-US" sz="5100" kern="1200" dirty="0"/>
        </a:p>
      </dsp:txBody>
      <dsp:txXfrm rot="5400000">
        <a:off x="508129" y="988962"/>
        <a:ext cx="2394272" cy="1451074"/>
      </dsp:txXfrm>
    </dsp:sp>
    <dsp:sp modelId="{0B09DB2D-07F1-40CC-B955-DE58F321965D}">
      <dsp:nvSpPr>
        <dsp:cNvPr id="0" name=""/>
        <dsp:cNvSpPr/>
      </dsp:nvSpPr>
      <dsp:spPr>
        <a:xfrm rot="5400000">
          <a:off x="3193598" y="263425"/>
          <a:ext cx="2902148" cy="2902148"/>
        </a:xfrm>
        <a:prstGeom prst="up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r>
            <a:rPr lang="en-US" sz="5100" kern="1200" dirty="0" smtClean="0"/>
            <a:t> </a:t>
          </a:r>
          <a:endParaRPr lang="en-US" sz="5100" kern="1200" dirty="0"/>
        </a:p>
      </dsp:txBody>
      <dsp:txXfrm rot="-5400000">
        <a:off x="3193598" y="988962"/>
        <a:ext cx="2394272" cy="145107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232F2B6-CED2-45DC-A419-A59AB9FEB16C}" type="datetimeFigureOut">
              <a:rPr lang="en-US" smtClean="0"/>
              <a:t>8/1/2012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2CC8A03-D289-489C-AEFD-6098A131EC6B}" type="slidenum">
              <a:rPr lang="en-US" smtClean="0"/>
              <a:t>‹#›</a:t>
            </a:fld>
            <a:endParaRPr lang="en-US"/>
          </a:p>
        </p:txBody>
      </p:sp>
    </p:spTree>
    <p:extLst>
      <p:ext uri="{BB962C8B-B14F-4D97-AF65-F5344CB8AC3E}">
        <p14:creationId xmlns:p14="http://schemas.microsoft.com/office/powerpoint/2010/main" val="143784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1</a:t>
            </a:fld>
            <a:endParaRPr lang="en-US"/>
          </a:p>
        </p:txBody>
      </p:sp>
    </p:spTree>
    <p:extLst>
      <p:ext uri="{BB962C8B-B14F-4D97-AF65-F5344CB8AC3E}">
        <p14:creationId xmlns:p14="http://schemas.microsoft.com/office/powerpoint/2010/main" val="146201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Sticky note: one concept</a:t>
            </a:r>
            <a:r>
              <a:rPr lang="en-US" i="1" baseline="0" dirty="0" smtClean="0"/>
              <a:t> per sticky note.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r>
              <a:rPr lang="en-US" dirty="0" smtClean="0"/>
              <a:t>Matching and melding </a:t>
            </a:r>
            <a:r>
              <a:rPr lang="en-US" baseline="0" dirty="0" smtClean="0"/>
              <a:t>unit learning concepts listed in your teaching materials with the standards was the easy part. </a:t>
            </a:r>
            <a:r>
              <a:rPr lang="en-US" dirty="0"/>
              <a:t>Your teaching materials may address  Washington standards that are not conveniently listed in the “Overview” section .  You will need to look through each lesson to find those </a:t>
            </a:r>
            <a:r>
              <a:rPr lang="en-US" dirty="0" smtClean="0"/>
              <a:t>standards </a:t>
            </a:r>
            <a:r>
              <a:rPr lang="en-US" dirty="0"/>
              <a:t>that are lurking in the shadows</a:t>
            </a:r>
            <a:r>
              <a:rPr lang="en-US" dirty="0" smtClean="0"/>
              <a:t>.</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follow step 4 on the Building a Learning Progression document.</a:t>
            </a:r>
          </a:p>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10</a:t>
            </a:fld>
            <a:endParaRPr lang="en-US"/>
          </a:p>
        </p:txBody>
      </p:sp>
    </p:spTree>
    <p:extLst>
      <p:ext uri="{BB962C8B-B14F-4D97-AF65-F5344CB8AC3E}">
        <p14:creationId xmlns:p14="http://schemas.microsoft.com/office/powerpoint/2010/main" val="94910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r>
              <a:rPr lang="en-US" dirty="0" smtClean="0"/>
              <a:t>Now you want to go back to the big ideas that you originally identified, and match</a:t>
            </a:r>
            <a:r>
              <a:rPr lang="en-US" baseline="0" dirty="0" smtClean="0"/>
              <a:t> the concepts to a big idea.  At this point some groups will realize they might need to adjust their big ideas a bit given their new understanding of the concepts in their materials</a:t>
            </a:r>
            <a:r>
              <a:rPr lang="en-US" baseline="0" dirty="0" smtClean="0"/>
              <a:t>. They may also realize a need to discard some of the concepts that do not lead to an understanding of a big idea.</a:t>
            </a:r>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follow step 5 on the Building a Learning Progression document.</a:t>
            </a:r>
          </a:p>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11</a:t>
            </a:fld>
            <a:endParaRPr lang="en-US"/>
          </a:p>
        </p:txBody>
      </p:sp>
    </p:spTree>
    <p:extLst>
      <p:ext uri="{BB962C8B-B14F-4D97-AF65-F5344CB8AC3E}">
        <p14:creationId xmlns:p14="http://schemas.microsoft.com/office/powerpoint/2010/main" val="94910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a:p>
            <a:r>
              <a:rPr lang="en-US" dirty="0"/>
              <a:t>Once you have identified </a:t>
            </a:r>
            <a:r>
              <a:rPr lang="en-US" dirty="0" smtClean="0"/>
              <a:t>the  concepts associated with each big</a:t>
            </a:r>
            <a:r>
              <a:rPr lang="en-US" baseline="0" dirty="0" smtClean="0"/>
              <a:t> idea</a:t>
            </a:r>
            <a:r>
              <a:rPr lang="en-US" dirty="0" smtClean="0"/>
              <a:t>, </a:t>
            </a:r>
            <a:r>
              <a:rPr lang="en-US" dirty="0"/>
              <a:t>you are ready to arrange them as progressive learning targets.  Sometimes it is clear how to order the targets, but not always. Be aware that there may be more than one ‘right’ way. Choose yours and go with it</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follow step 6 on the Building a Learning Progression document.</a:t>
            </a:r>
          </a:p>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12</a:t>
            </a:fld>
            <a:endParaRPr lang="en-US"/>
          </a:p>
        </p:txBody>
      </p:sp>
    </p:spTree>
    <p:extLst>
      <p:ext uri="{BB962C8B-B14F-4D97-AF65-F5344CB8AC3E}">
        <p14:creationId xmlns:p14="http://schemas.microsoft.com/office/powerpoint/2010/main" val="1986927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carefully at your targets and consider</a:t>
            </a:r>
            <a:r>
              <a:rPr lang="en-US" baseline="0" dirty="0" smtClean="0"/>
              <a:t> the wording. Are they performance goals or learning goals? </a:t>
            </a:r>
          </a:p>
          <a:p>
            <a:endParaRPr lang="en-US" baseline="0" dirty="0" smtClean="0"/>
          </a:p>
          <a:p>
            <a:r>
              <a:rPr lang="en-US" baseline="0" dirty="0" smtClean="0"/>
              <a:t>Performance goals often describe an activity or action students will take (create a diorama of a forest) learning goals describe a concept or skill students will understand (describe the predator prey relationships in a forest ecosystem)</a:t>
            </a:r>
          </a:p>
          <a:p>
            <a:endParaRPr lang="en-US" baseline="0" dirty="0" smtClean="0"/>
          </a:p>
          <a:p>
            <a:r>
              <a:rPr lang="en-US" baseline="0" dirty="0" smtClean="0"/>
              <a:t>Reword performance goals as learning goals.</a:t>
            </a:r>
            <a:endParaRPr lang="en-US" dirty="0"/>
          </a:p>
        </p:txBody>
      </p:sp>
      <p:sp>
        <p:nvSpPr>
          <p:cNvPr id="4" name="Slide Number Placeholder 3"/>
          <p:cNvSpPr>
            <a:spLocks noGrp="1"/>
          </p:cNvSpPr>
          <p:nvPr>
            <p:ph type="sldNum" sz="quarter" idx="10"/>
          </p:nvPr>
        </p:nvSpPr>
        <p:spPr/>
        <p:txBody>
          <a:bodyPr/>
          <a:lstStyle/>
          <a:p>
            <a:fld id="{C8EF0FBB-9362-46EA-BC80-D1482F473F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0" dirty="0" smtClean="0"/>
              <a:t>Point out this key idea…if a learning progression has too many building</a:t>
            </a:r>
            <a:r>
              <a:rPr lang="en-US" i="0" baseline="0" dirty="0" smtClean="0"/>
              <a:t> blocks it will be impractical.  Remember that a learning progression is a plan for assessment, each building block in your progression is something that you will assess formatively during the course of your unit.  It is important that you think critically about the number of building blocks it is possible to assess.  In our project teachers generally found 3-5 building blocks per big idea was </a:t>
            </a:r>
            <a:r>
              <a:rPr lang="en-US" i="0" baseline="0" dirty="0" smtClean="0"/>
              <a:t>the most effective.</a:t>
            </a:r>
            <a:endParaRPr lang="en-US" i="0" dirty="0" smtClean="0"/>
          </a:p>
          <a:p>
            <a:pPr>
              <a:spcBef>
                <a:spcPct val="0"/>
              </a:spcBef>
            </a:pPr>
            <a:endParaRPr lang="en-US" i="1" dirty="0" smtClean="0"/>
          </a:p>
          <a:p>
            <a:pPr>
              <a:spcBef>
                <a:spcPct val="0"/>
              </a:spcBef>
            </a:pPr>
            <a:r>
              <a:rPr lang="en-US" i="1" dirty="0" smtClean="0"/>
              <a:t>Popham, page 28, background information</a:t>
            </a:r>
          </a:p>
          <a:p>
            <a:pPr>
              <a:spcBef>
                <a:spcPct val="0"/>
              </a:spcBef>
            </a:pPr>
            <a:endParaRPr lang="en-US" i="1" dirty="0" smtClean="0"/>
          </a:p>
          <a:p>
            <a:pPr>
              <a:spcBef>
                <a:spcPct val="0"/>
              </a:spcBef>
            </a:pPr>
            <a:r>
              <a:rPr lang="en-US" i="1" dirty="0" smtClean="0"/>
              <a:t>Popham, page 33, source of quote</a:t>
            </a: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20D23B-A587-4F7B-9C19-340897FDEA9F}"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Now you need to “prune”.</a:t>
            </a:r>
            <a:r>
              <a:rPr lang="en-US" baseline="0" dirty="0" smtClean="0"/>
              <a:t>  As a group</a:t>
            </a:r>
            <a:r>
              <a:rPr lang="en-US" dirty="0" smtClean="0"/>
              <a:t> chose the building</a:t>
            </a:r>
            <a:r>
              <a:rPr lang="en-US" baseline="0" dirty="0" smtClean="0"/>
              <a:t> blocks that are CRITICAL to assess.</a:t>
            </a:r>
            <a:endParaRPr lang="en-US"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19739A-ABD7-4A70-AEE3-67B0BD1D05A5}"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the students need to know before they</a:t>
            </a:r>
            <a:r>
              <a:rPr lang="en-US" baseline="0" dirty="0" smtClean="0"/>
              <a:t> begin the learning on the progression – concepts from the previous grade; from a previous unit? </a:t>
            </a:r>
          </a:p>
          <a:p>
            <a:endParaRPr lang="en-US" baseline="0" dirty="0" smtClean="0"/>
          </a:p>
          <a:p>
            <a:r>
              <a:rPr lang="en-US" baseline="0" dirty="0" smtClean="0"/>
              <a:t>What big ideas will the students work toward after this unit – in a following unit of study; in the next grade level?</a:t>
            </a:r>
          </a:p>
          <a:p>
            <a:endParaRPr lang="en-US" baseline="0" dirty="0" smtClean="0"/>
          </a:p>
          <a:p>
            <a:r>
              <a:rPr lang="en-US" baseline="0" dirty="0" smtClean="0"/>
              <a:t>Participants will often be tempted to include pre-requisite knowledge in their progressions.  Encourage them to identify ideas from previous grade levels in the “pre-requisite knowledge” space on the learning progression template rather than a building block in their learning progression.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follow step 7 on the Building a Learning Progression document.</a:t>
            </a:r>
          </a:p>
          <a:p>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your learning targets. What will mastery of each target look like? How will you and the student know when s/he</a:t>
            </a:r>
            <a:r>
              <a:rPr lang="en-US" baseline="0" dirty="0" smtClean="0"/>
              <a:t> has mastered a learning target and is ready to move on to the next learning? When you and the student look at the student’s work, what will mastery look like? List all criteria that will help you and the student identify success.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Success criteria must be clearly related to the learning target. The teacher and the student must be able to use the success criteria  to determine if the student has mastered the learning target.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follow step 8 on the Building a Learning Progression document.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 break point for two day PD sessions</a:t>
            </a:r>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18</a:t>
            </a:fld>
            <a:endParaRPr lang="en-US"/>
          </a:p>
        </p:txBody>
      </p:sp>
    </p:spTree>
    <p:extLst>
      <p:ext uri="{BB962C8B-B14F-4D97-AF65-F5344CB8AC3E}">
        <p14:creationId xmlns:p14="http://schemas.microsoft.com/office/powerpoint/2010/main" val="384900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learning progression has a destination: the big idea. The building blocks of knowledge are established. The success criteria for each building block of knowledge are clarified. </a:t>
            </a:r>
          </a:p>
          <a:p>
            <a:endParaRPr lang="en-US" baseline="0" dirty="0" smtClean="0"/>
          </a:p>
          <a:p>
            <a:r>
              <a:rPr lang="en-US" baseline="0" dirty="0" smtClean="0"/>
              <a:t>It’s time to determine how evidence of student understanding will be gathered. How will you know that the success criteria have been met?</a:t>
            </a:r>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55638"/>
            <a:ext cx="4648200" cy="3486150"/>
          </a:xfrm>
          <a:solidFill>
            <a:schemeClr val="tx2">
              <a:lumMod val="20000"/>
              <a:lumOff val="80000"/>
            </a:schemeClr>
          </a:solidFill>
        </p:spPr>
      </p:sp>
      <p:sp>
        <p:nvSpPr>
          <p:cNvPr id="3" name="Notes Placeholder 2"/>
          <p:cNvSpPr>
            <a:spLocks noGrp="1"/>
          </p:cNvSpPr>
          <p:nvPr>
            <p:ph type="body" idx="1"/>
          </p:nvPr>
        </p:nvSpPr>
        <p:spPr/>
        <p:txBody>
          <a:bodyPr/>
          <a:lstStyle/>
          <a:p>
            <a:r>
              <a:rPr lang="en-US" dirty="0" smtClean="0"/>
              <a:t>This</a:t>
            </a:r>
            <a:r>
              <a:rPr lang="en-US" baseline="0" dirty="0" smtClean="0"/>
              <a:t> professional development module is designed to follow the “Introduction to Formative Assessment” professional development module.</a:t>
            </a:r>
          </a:p>
          <a:p>
            <a:endParaRPr lang="en-US" baseline="0" dirty="0" smtClean="0"/>
          </a:p>
          <a:p>
            <a:r>
              <a:rPr lang="en-US" baseline="0" dirty="0" smtClean="0"/>
              <a:t>It is critical that participants have a foundational understanding of the purpose and role of formative assessment before beginning the process of creating learning progressions.</a:t>
            </a:r>
          </a:p>
          <a:p>
            <a:endParaRPr lang="en-US" baseline="0" dirty="0" smtClean="0"/>
          </a:p>
          <a:p>
            <a:r>
              <a:rPr lang="en-US" baseline="0" dirty="0" smtClean="0"/>
              <a:t>The activities in this module work best spread over two or more days of professional development. This module can precede or follow science content sessions.  In the ALPS grant we found it worked well to have teachers begin a learning progression prior to their content session and then revisit and refine their progression after they had had a chance to deepen their science content knowledge. </a:t>
            </a:r>
          </a:p>
          <a:p>
            <a:endParaRPr lang="en-US" baseline="0" dirty="0" smtClean="0"/>
          </a:p>
          <a:p>
            <a:r>
              <a:rPr lang="en-US" baseline="0" dirty="0" smtClean="0"/>
              <a:t>Materials Prep List:</a:t>
            </a:r>
          </a:p>
          <a:p>
            <a:r>
              <a:rPr lang="en-US" baseline="0" dirty="0" smtClean="0"/>
              <a:t>Participants should have access to their curricular materials, student books and teacher’s guides</a:t>
            </a:r>
          </a:p>
          <a:p>
            <a:r>
              <a:rPr lang="en-US" baseline="0" dirty="0" smtClean="0"/>
              <a:t>Standards documents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will need copies</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Dylan, William. </a:t>
            </a:r>
            <a:r>
              <a:rPr lang="en-US" sz="1200" i="1" kern="1200" dirty="0" smtClean="0">
                <a:solidFill>
                  <a:schemeClr val="tx1"/>
                </a:solidFill>
                <a:effectLst/>
                <a:latin typeface="+mn-lt"/>
                <a:ea typeface="+mn-ea"/>
                <a:cs typeface="+mn-cs"/>
              </a:rPr>
              <a:t>Embedded Formative Assessment.</a:t>
            </a:r>
            <a:r>
              <a:rPr lang="en-US" sz="1200" kern="1200" dirty="0" smtClean="0">
                <a:solidFill>
                  <a:schemeClr val="tx1"/>
                </a:solidFill>
                <a:effectLst/>
                <a:latin typeface="+mn-lt"/>
                <a:ea typeface="+mn-ea"/>
                <a:cs typeface="+mn-cs"/>
              </a:rPr>
              <a:t> Bloomington, IN: Solution Tree, 2011. Print. Or you will need to</a:t>
            </a:r>
            <a:r>
              <a:rPr lang="en-US" sz="1200" kern="1200" baseline="0" dirty="0" smtClean="0">
                <a:solidFill>
                  <a:schemeClr val="tx1"/>
                </a:solidFill>
                <a:effectLst/>
                <a:latin typeface="+mn-lt"/>
                <a:ea typeface="+mn-ea"/>
                <a:cs typeface="+mn-cs"/>
              </a:rPr>
              <a:t> obtain copyright permission to use excerpts from </a:t>
            </a:r>
            <a:r>
              <a:rPr lang="en-US" sz="1200" b="0" dirty="0" smtClean="0"/>
              <a:t>Pg. 71-73 and</a:t>
            </a:r>
            <a:r>
              <a:rPr lang="en-US" sz="1200" b="0" baseline="0" dirty="0" smtClean="0"/>
              <a:t> </a:t>
            </a:r>
            <a:r>
              <a:rPr lang="en-US" sz="1200" b="0" dirty="0" smtClean="0"/>
              <a:t>Pg. 101-103</a:t>
            </a:r>
          </a:p>
          <a:p>
            <a:r>
              <a:rPr lang="en-US" baseline="0" dirty="0" smtClean="0"/>
              <a:t>Post it notes</a:t>
            </a:r>
          </a:p>
          <a:p>
            <a:endParaRPr lang="en-US" baseline="0" dirty="0" smtClean="0"/>
          </a:p>
          <a:p>
            <a:r>
              <a:rPr lang="en-US" baseline="0" dirty="0" smtClean="0"/>
              <a:t>Handouts:</a:t>
            </a:r>
          </a:p>
          <a:p>
            <a:pPr marL="171450" indent="-171450">
              <a:buFont typeface="Arial" pitchFamily="34" charset="0"/>
              <a:buChar char="•"/>
            </a:pPr>
            <a:r>
              <a:rPr lang="en-US" baseline="0" dirty="0" smtClean="0"/>
              <a:t>Learning Progression Template: multiple copies for each participant.  If you have the ability to also print poster sized copied of the templates it can be very helpful for teams building progressions collaboratively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t>Formative</a:t>
            </a:r>
            <a:r>
              <a:rPr lang="en-US" i="0" baseline="0" dirty="0" smtClean="0"/>
              <a:t> Assessment Learning Progression: one per participant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i="0" dirty="0" smtClean="0"/>
              <a:t>Building a Learning Progression Document: one per participant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Peer assessment, handout: one per participant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Rubric</a:t>
            </a:r>
            <a:r>
              <a:rPr lang="en-US" baseline="0" dirty="0" smtClean="0"/>
              <a:t> for learning progression: one per participant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Learning</a:t>
            </a:r>
            <a:r>
              <a:rPr lang="en-US" baseline="0" dirty="0" smtClean="0"/>
              <a:t> progression self assessment: one per participant</a:t>
            </a:r>
            <a:endParaRPr lang="en-US" i="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i="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i="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Stations with examples of formative assessment tasks</a:t>
            </a:r>
            <a:r>
              <a:rPr lang="en-US" baseline="0" dirty="0" smtClean="0"/>
              <a:t> from your curricular materials.  Choose assessment tasks that use a variety of formats if possible.  Provide background information such as correct answers, standards language, or research on common misconceptions to help teachers interpret each assessment task.  3-4 participants at a station seems to work best.</a:t>
            </a:r>
          </a:p>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2</a:t>
            </a:fld>
            <a:endParaRPr lang="en-US"/>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62051"/>
            <a:ext cx="4468260" cy="2472453"/>
          </a:xfrm>
          <a:prstGeom prst="rect">
            <a:avLst/>
          </a:prstGeom>
        </p:spPr>
      </p:pic>
    </p:spTree>
    <p:extLst>
      <p:ext uri="{BB962C8B-B14F-4D97-AF65-F5344CB8AC3E}">
        <p14:creationId xmlns:p14="http://schemas.microsoft.com/office/powerpoint/2010/main" val="3046391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students are engaged in the lesson, but do they get it</a:t>
            </a:r>
            <a:r>
              <a:rPr lang="en-US" baseline="0" dirty="0" smtClean="0"/>
              <a:t>?</a:t>
            </a:r>
          </a:p>
          <a:p>
            <a:endParaRPr lang="en-US" dirty="0"/>
          </a:p>
          <a:p>
            <a:pPr>
              <a:spcBef>
                <a:spcPct val="0"/>
              </a:spcBef>
            </a:pPr>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20</a:t>
            </a:fld>
            <a:endParaRPr lang="en-US"/>
          </a:p>
        </p:txBody>
      </p:sp>
    </p:spTree>
    <p:extLst>
      <p:ext uri="{BB962C8B-B14F-4D97-AF65-F5344CB8AC3E}">
        <p14:creationId xmlns:p14="http://schemas.microsoft.com/office/powerpoint/2010/main" val="92288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Discussion Point…</a:t>
            </a:r>
          </a:p>
          <a:p>
            <a:pPr>
              <a:spcBef>
                <a:spcPct val="0"/>
              </a:spcBef>
            </a:pPr>
            <a:endParaRPr lang="en-US" i="1" dirty="0" smtClean="0"/>
          </a:p>
          <a:p>
            <a:pPr>
              <a:spcBef>
                <a:spcPct val="0"/>
              </a:spcBef>
            </a:pPr>
            <a:r>
              <a:rPr lang="en-US" i="0" dirty="0" smtClean="0"/>
              <a:t>Formative assessment is a check-up, summative assessment is a post-mortem.</a:t>
            </a:r>
          </a:p>
          <a:p>
            <a:pPr>
              <a:spcBef>
                <a:spcPct val="0"/>
              </a:spcBef>
            </a:pPr>
            <a:endParaRPr lang="en-US" i="1" dirty="0" smtClean="0"/>
          </a:p>
          <a:p>
            <a:pPr>
              <a:spcBef>
                <a:spcPct val="0"/>
              </a:spcBef>
            </a:pPr>
            <a:r>
              <a:rPr lang="en-US" i="0" dirty="0" smtClean="0"/>
              <a:t>Formative</a:t>
            </a:r>
            <a:r>
              <a:rPr lang="en-US" i="0" baseline="0" dirty="0" smtClean="0"/>
              <a:t> assessment is about assessment for learning.  It is about being resilient in failure and believing that effort can lead to success. The teacher and the students realize that they are working toward a learning goal and all students have the capacity to improve.</a:t>
            </a:r>
            <a:endParaRPr lang="en-US" i="0" dirty="0" smtClean="0"/>
          </a:p>
          <a:p>
            <a:pPr>
              <a:spcBef>
                <a:spcPct val="0"/>
              </a:spcBef>
            </a:pPr>
            <a:endParaRPr lang="en-US" i="1" dirty="0" smtClean="0"/>
          </a:p>
          <a:p>
            <a:pPr>
              <a:spcBef>
                <a:spcPct val="0"/>
              </a:spcBef>
            </a:pPr>
            <a:endParaRPr lang="en-US" i="1"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D065DC-538C-4B37-BE21-C35181944984}"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with your team. </a:t>
            </a:r>
          </a:p>
          <a:p>
            <a:endParaRPr lang="en-US" dirty="0" smtClean="0"/>
          </a:p>
          <a:p>
            <a:pPr>
              <a:spcBef>
                <a:spcPct val="0"/>
              </a:spcBef>
            </a:pPr>
            <a:r>
              <a:rPr lang="en-US" dirty="0"/>
              <a:t>Two things to keep in mind</a:t>
            </a:r>
            <a:r>
              <a:rPr lang="en-US" dirty="0" smtClean="0"/>
              <a:t>:</a:t>
            </a:r>
          </a:p>
          <a:p>
            <a:pPr>
              <a:spcBef>
                <a:spcPct val="0"/>
              </a:spcBef>
            </a:pPr>
            <a:endParaRPr lang="en-US" dirty="0"/>
          </a:p>
          <a:p>
            <a:pPr marL="228600" indent="-228600">
              <a:spcBef>
                <a:spcPct val="0"/>
              </a:spcBef>
              <a:buFont typeface="+mj-lt"/>
              <a:buAutoNum type="arabicPeriod"/>
            </a:pPr>
            <a:r>
              <a:rPr lang="en-US" dirty="0" smtClean="0"/>
              <a:t>Remember: Success </a:t>
            </a:r>
            <a:r>
              <a:rPr lang="en-US" dirty="0"/>
              <a:t>criteria must be clearly related to the learning target. The teacher and the student must be able to use the success criteria  to determine if the student has mastered the learning target</a:t>
            </a:r>
            <a:r>
              <a:rPr lang="en-US" dirty="0" smtClean="0"/>
              <a:t>.</a:t>
            </a:r>
            <a:endParaRPr lang="en-US" dirty="0"/>
          </a:p>
          <a:p>
            <a:pPr marL="228600" indent="-228600">
              <a:spcBef>
                <a:spcPct val="0"/>
              </a:spcBef>
              <a:buFont typeface="+mj-lt"/>
              <a:buAutoNum type="arabicPeriod"/>
            </a:pPr>
            <a:r>
              <a:rPr lang="en-US" dirty="0"/>
              <a:t>The formative assessment task must clearly address the success criteria</a:t>
            </a:r>
            <a:r>
              <a:rPr lang="en-US" dirty="0" smtClean="0"/>
              <a:t>. </a:t>
            </a:r>
            <a:r>
              <a:rPr lang="en-US" dirty="0"/>
              <a:t>When a student completes the  task, you and the student should be able to see what criteria is/isn’t mastered.</a:t>
            </a:r>
            <a:endParaRPr lang="en-US" dirty="0" smtClean="0"/>
          </a:p>
        </p:txBody>
      </p:sp>
      <p:sp>
        <p:nvSpPr>
          <p:cNvPr id="4" name="Slide Number Placeholder 3"/>
          <p:cNvSpPr>
            <a:spLocks noGrp="1"/>
          </p:cNvSpPr>
          <p:nvPr>
            <p:ph type="sldNum" sz="quarter" idx="10"/>
          </p:nvPr>
        </p:nvSpPr>
        <p:spPr/>
        <p:txBody>
          <a:bodyPr/>
          <a:lstStyle/>
          <a:p>
            <a:fld id="{CC865D15-4F69-4411-861E-B9D3CC65594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pages 71-73 in Embedded</a:t>
            </a:r>
            <a:r>
              <a:rPr lang="en-US" baseline="0" dirty="0" smtClean="0"/>
              <a:t> Formative Assessment by Dylan </a:t>
            </a:r>
            <a:r>
              <a:rPr lang="en-US" baseline="0" dirty="0" err="1" smtClean="0"/>
              <a:t>Wiliam</a:t>
            </a:r>
            <a:r>
              <a:rPr lang="en-US" baseline="0" dirty="0" smtClean="0"/>
              <a:t>.  Have participants underline 1 a-ha statement which they can share at their table.</a:t>
            </a:r>
          </a:p>
          <a:p>
            <a:endParaRPr lang="en-US" baseline="0" dirty="0" smtClean="0"/>
          </a:p>
          <a:p>
            <a:r>
              <a:rPr lang="en-US" baseline="0" dirty="0" smtClean="0"/>
              <a:t>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Dylan, William. </a:t>
            </a:r>
            <a:r>
              <a:rPr lang="en-US" sz="1200" i="1" kern="1200" dirty="0" smtClean="0">
                <a:solidFill>
                  <a:schemeClr val="tx1"/>
                </a:solidFill>
                <a:effectLst/>
                <a:latin typeface="+mn-lt"/>
                <a:ea typeface="+mn-ea"/>
                <a:cs typeface="+mn-cs"/>
              </a:rPr>
              <a:t>Embedded Formative Assessment.</a:t>
            </a:r>
            <a:r>
              <a:rPr lang="en-US" sz="1200" kern="1200" dirty="0" smtClean="0">
                <a:solidFill>
                  <a:schemeClr val="tx1"/>
                </a:solidFill>
                <a:effectLst/>
                <a:latin typeface="+mn-lt"/>
                <a:ea typeface="+mn-ea"/>
                <a:cs typeface="+mn-cs"/>
              </a:rPr>
              <a:t> Bloomington, IN: Solution Tree, 2011. Print. </a:t>
            </a:r>
          </a:p>
          <a:p>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23</a:t>
            </a:fld>
            <a:endParaRPr lang="en-US"/>
          </a:p>
        </p:txBody>
      </p:sp>
    </p:spTree>
    <p:extLst>
      <p:ext uri="{BB962C8B-B14F-4D97-AF65-F5344CB8AC3E}">
        <p14:creationId xmlns:p14="http://schemas.microsoft.com/office/powerpoint/2010/main" val="262919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44BA04D-C019-46BA-8052-8A60B69BD7DB}" type="slidenum">
              <a:rPr lang="en-US"/>
              <a:pPr fontAlgn="base">
                <a:spcBef>
                  <a:spcPct val="0"/>
                </a:spcBef>
                <a:spcAft>
                  <a:spcPct val="0"/>
                </a:spcAft>
              </a:pPr>
              <a:t>24</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How</a:t>
            </a:r>
            <a:r>
              <a:rPr lang="en-US" baseline="0" dirty="0" smtClean="0"/>
              <a:t> will you determine if there is still a gap between the students’ understanding and the intended target ?</a:t>
            </a:r>
          </a:p>
          <a:p>
            <a:pPr>
              <a:spcBef>
                <a:spcPct val="0"/>
              </a:spcBef>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Plan for a formative assessment opportunity </a:t>
            </a:r>
            <a:r>
              <a:rPr lang="en-US" dirty="0" smtClean="0"/>
              <a:t>at critical junctures throughout the lesson.</a:t>
            </a:r>
            <a:r>
              <a:rPr lang="en-US" baseline="0" dirty="0" smtClean="0"/>
              <a:t>  This</a:t>
            </a:r>
            <a:r>
              <a:rPr lang="en-US" dirty="0" smtClean="0"/>
              <a:t> will let you know if you can move on or of you need to spend more</a:t>
            </a:r>
            <a:r>
              <a:rPr lang="en-US" baseline="0" dirty="0" smtClean="0"/>
              <a:t> time helping your students build an understanding of the building block learning targets.</a:t>
            </a:r>
            <a:endParaRPr lang="en-US" dirty="0" smtClean="0"/>
          </a:p>
          <a:p>
            <a:pPr>
              <a:spcBef>
                <a:spcPct val="0"/>
              </a:spcBef>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key</a:t>
            </a:r>
            <a:r>
              <a:rPr lang="en-US" baseline="0" dirty="0" smtClean="0"/>
              <a:t> </a:t>
            </a:r>
            <a:r>
              <a:rPr lang="en-US" dirty="0" smtClean="0"/>
              <a:t>elements of useful formative assessment tasks.</a:t>
            </a:r>
          </a:p>
          <a:p>
            <a:endParaRPr lang="en-US" dirty="0" smtClean="0"/>
          </a:p>
          <a:p>
            <a:r>
              <a:rPr lang="en-US" dirty="0" smtClean="0"/>
              <a:t>One: They allow</a:t>
            </a:r>
            <a:r>
              <a:rPr lang="en-US" baseline="0" dirty="0" smtClean="0"/>
              <a:t> the teacher to identify those students that do and do not have a complete understanding of the concept.  In other words these assessments help a teacher to distinguish between the students who “get it” and those that need more help.</a:t>
            </a:r>
          </a:p>
          <a:p>
            <a:endParaRPr lang="en-US" baseline="0" dirty="0" smtClean="0"/>
          </a:p>
          <a:p>
            <a:endParaRPr lang="en-US" baseline="0" dirty="0" smtClean="0"/>
          </a:p>
          <a:p>
            <a:r>
              <a:rPr lang="en-US" baseline="0" dirty="0" smtClean="0"/>
              <a:t>Two: The assessment must give information about WHY the student does not understand.  For example, an assessment task might use common misconceptions as distractor items to help the teacher determine if a student holds one of those ideas.</a:t>
            </a:r>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25</a:t>
            </a:fld>
            <a:endParaRPr lang="en-US"/>
          </a:p>
        </p:txBody>
      </p:sp>
    </p:spTree>
    <p:extLst>
      <p:ext uri="{BB962C8B-B14F-4D97-AF65-F5344CB8AC3E}">
        <p14:creationId xmlns:p14="http://schemas.microsoft.com/office/powerpoint/2010/main" val="117313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questions to ask yourself</a:t>
            </a:r>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26</a:t>
            </a:fld>
            <a:endParaRPr lang="en-US"/>
          </a:p>
        </p:txBody>
      </p:sp>
    </p:spTree>
    <p:extLst>
      <p:ext uri="{BB962C8B-B14F-4D97-AF65-F5344CB8AC3E}">
        <p14:creationId xmlns:p14="http://schemas.microsoft.com/office/powerpoint/2010/main" val="1274534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questions</a:t>
            </a:r>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27</a:t>
            </a:fld>
            <a:endParaRPr lang="en-US"/>
          </a:p>
        </p:txBody>
      </p:sp>
    </p:spTree>
    <p:extLst>
      <p:ext uri="{BB962C8B-B14F-4D97-AF65-F5344CB8AC3E}">
        <p14:creationId xmlns:p14="http://schemas.microsoft.com/office/powerpoint/2010/main" val="348413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a:t>
            </a:r>
            <a:r>
              <a:rPr lang="en-US" baseline="0" dirty="0" smtClean="0"/>
              <a:t> identified section of the book.  Have participants discuss key ideas at their table.</a:t>
            </a:r>
            <a:endParaRPr lang="en-US" dirty="0" smtClean="0"/>
          </a:p>
          <a:p>
            <a:endParaRPr lang="en-US" baseline="0" dirty="0" smtClean="0"/>
          </a:p>
          <a:p>
            <a:r>
              <a:rPr lang="en-US" baseline="0" dirty="0" smtClean="0"/>
              <a:t>Materials: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Dylan, William. </a:t>
            </a:r>
            <a:r>
              <a:rPr lang="en-US" sz="1200" i="1" kern="1200" dirty="0" smtClean="0">
                <a:solidFill>
                  <a:schemeClr val="tx1"/>
                </a:solidFill>
                <a:effectLst/>
                <a:latin typeface="+mn-lt"/>
                <a:ea typeface="+mn-ea"/>
                <a:cs typeface="+mn-cs"/>
              </a:rPr>
              <a:t>Embedded Formative Assessment.</a:t>
            </a:r>
            <a:r>
              <a:rPr lang="en-US" sz="1200" kern="1200" dirty="0" smtClean="0">
                <a:solidFill>
                  <a:schemeClr val="tx1"/>
                </a:solidFill>
                <a:effectLst/>
                <a:latin typeface="+mn-lt"/>
                <a:ea typeface="+mn-ea"/>
                <a:cs typeface="+mn-cs"/>
              </a:rPr>
              <a:t> Bloomington, IN: Solution Tree, 2011. Print. </a:t>
            </a:r>
          </a:p>
        </p:txBody>
      </p:sp>
      <p:sp>
        <p:nvSpPr>
          <p:cNvPr id="4" name="Slide Number Placeholder 3"/>
          <p:cNvSpPr>
            <a:spLocks noGrp="1"/>
          </p:cNvSpPr>
          <p:nvPr>
            <p:ph type="sldNum" sz="quarter" idx="10"/>
          </p:nvPr>
        </p:nvSpPr>
        <p:spPr/>
        <p:txBody>
          <a:bodyPr/>
          <a:lstStyle/>
          <a:p>
            <a:fld id="{CC865D15-4F69-4411-861E-B9D3CC655943}" type="slidenum">
              <a:rPr lang="en-US" smtClean="0"/>
              <a:pPr/>
              <a:t>28</a:t>
            </a:fld>
            <a:endParaRPr lang="en-US"/>
          </a:p>
        </p:txBody>
      </p:sp>
    </p:spTree>
    <p:extLst>
      <p:ext uri="{BB962C8B-B14F-4D97-AF65-F5344CB8AC3E}">
        <p14:creationId xmlns:p14="http://schemas.microsoft.com/office/powerpoint/2010/main" val="2970634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be examining some sample assessments</a:t>
            </a:r>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29</a:t>
            </a:fld>
            <a:endParaRPr lang="en-US"/>
          </a:p>
        </p:txBody>
      </p:sp>
    </p:spTree>
    <p:extLst>
      <p:ext uri="{BB962C8B-B14F-4D97-AF65-F5344CB8AC3E}">
        <p14:creationId xmlns:p14="http://schemas.microsoft.com/office/powerpoint/2010/main" val="236419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focus of this professional development is the creation of a learning progression.</a:t>
            </a:r>
          </a:p>
          <a:p>
            <a:endParaRPr lang="en-US" dirty="0" smtClean="0"/>
          </a:p>
          <a:p>
            <a:r>
              <a:rPr lang="en-US" dirty="0" smtClean="0"/>
              <a:t>A learning progression provides the infrastructure for instruction and formative assessment.</a:t>
            </a:r>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3</a:t>
            </a:fld>
            <a:endParaRPr lang="en-US"/>
          </a:p>
        </p:txBody>
      </p:sp>
    </p:spTree>
    <p:extLst>
      <p:ext uri="{BB962C8B-B14F-4D97-AF65-F5344CB8AC3E}">
        <p14:creationId xmlns:p14="http://schemas.microsoft.com/office/powerpoint/2010/main" val="2566645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up stations with examples of formative assessment tasks</a:t>
            </a:r>
            <a:r>
              <a:rPr lang="en-US" baseline="0" dirty="0" smtClean="0"/>
              <a:t> from your curricular materials.  Choose assessment tasks that use a variety of formats if possible.  Provide background information such as correct answers, standards language, or research on common misconceptions to help teachers interpret each assessment task.</a:t>
            </a:r>
          </a:p>
          <a:p>
            <a:endParaRPr lang="en-US" baseline="0" dirty="0" smtClean="0"/>
          </a:p>
          <a:p>
            <a:r>
              <a:rPr lang="en-US" baseline="0" dirty="0" smtClean="0"/>
              <a:t>Stress with participants that they should complete the assessment themselves before they discuss the task with others or review the background information.</a:t>
            </a:r>
          </a:p>
          <a:p>
            <a:endParaRPr lang="en-US" baseline="0" dirty="0" smtClean="0"/>
          </a:p>
          <a:p>
            <a:r>
              <a:rPr lang="en-US" b="1" baseline="0" dirty="0" smtClean="0"/>
              <a:t>Materials: </a:t>
            </a:r>
          </a:p>
          <a:p>
            <a:r>
              <a:rPr lang="en-US" baseline="0" dirty="0" smtClean="0"/>
              <a:t>Stations for participants to experience a variety of formative assessment tasks.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formative assessment task suggestions: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Keeley, Page. </a:t>
            </a:r>
            <a:r>
              <a:rPr lang="en-US" sz="1200" i="1" kern="1200" dirty="0" smtClean="0">
                <a:solidFill>
                  <a:schemeClr val="tx1"/>
                </a:solidFill>
                <a:effectLst/>
                <a:latin typeface="+mn-lt"/>
                <a:ea typeface="+mn-ea"/>
                <a:cs typeface="+mn-cs"/>
              </a:rPr>
              <a:t>Science Formative Assessment: 75 Practical Strategies for Linking Assessment, Instruction, and Learning</a:t>
            </a:r>
            <a:r>
              <a:rPr lang="en-US" sz="1200" kern="1200" dirty="0" smtClean="0">
                <a:solidFill>
                  <a:schemeClr val="tx1"/>
                </a:solidFill>
                <a:effectLst/>
                <a:latin typeface="+mn-lt"/>
                <a:ea typeface="+mn-ea"/>
                <a:cs typeface="+mn-cs"/>
              </a:rPr>
              <a:t>. Thousand Oaks, CA: Corwin, 2008. Print. </a:t>
            </a:r>
          </a:p>
          <a:p>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30</a:t>
            </a:fld>
            <a:endParaRPr lang="en-US"/>
          </a:p>
        </p:txBody>
      </p:sp>
    </p:spTree>
    <p:extLst>
      <p:ext uri="{BB962C8B-B14F-4D97-AF65-F5344CB8AC3E}">
        <p14:creationId xmlns:p14="http://schemas.microsoft.com/office/powerpoint/2010/main" val="2968721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discuss each station as a large group.  Share</a:t>
            </a:r>
            <a:r>
              <a:rPr lang="en-US" baseline="0" dirty="0" smtClean="0"/>
              <a:t> ideas about the design of each task and what kind of information about student understanding they provided.</a:t>
            </a:r>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31</a:t>
            </a:fld>
            <a:endParaRPr lang="en-US"/>
          </a:p>
        </p:txBody>
      </p:sp>
    </p:spTree>
    <p:extLst>
      <p:ext uri="{BB962C8B-B14F-4D97-AF65-F5344CB8AC3E}">
        <p14:creationId xmlns:p14="http://schemas.microsoft.com/office/powerpoint/2010/main" val="3027439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them that they should first look to their own instructional materials for assessment tasks before they create their own.  Also point out that sometimes powerful formative assessments are found embedded in the lessons, rather than as a part of the formal “assessment” documents that come with the materials.  They should look to student tasks and teacher questions for opportunities to gather formative data about student understanding.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complete step 8 on the Building a Learning Progression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great resource designing formative assessment tasks is </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Science Formative Assessment: 75 Practical Strategies for Linking Assessment, Instruction, and Learning</a:t>
            </a:r>
            <a:r>
              <a:rPr lang="en-US" i="0" baseline="0" dirty="0" smtClean="0"/>
              <a:t> by</a:t>
            </a:r>
            <a:r>
              <a:rPr lang="en-US" dirty="0" smtClean="0"/>
              <a:t> Page Keeley,</a:t>
            </a:r>
            <a:r>
              <a:rPr lang="en-US" baseline="0" dirty="0" smtClean="0"/>
              <a:t> </a:t>
            </a:r>
            <a:r>
              <a:rPr lang="en-US" dirty="0" smtClean="0"/>
              <a:t>Corwin, 2008. =</a:t>
            </a:r>
          </a:p>
          <a:p>
            <a:endParaRPr lang="en-US" baseline="0" dirty="0" smtClean="0"/>
          </a:p>
        </p:txBody>
      </p:sp>
      <p:sp>
        <p:nvSpPr>
          <p:cNvPr id="4" name="Slide Number Placeholder 3"/>
          <p:cNvSpPr>
            <a:spLocks noGrp="1"/>
          </p:cNvSpPr>
          <p:nvPr>
            <p:ph type="sldNum" sz="quarter" idx="10"/>
          </p:nvPr>
        </p:nvSpPr>
        <p:spPr/>
        <p:txBody>
          <a:bodyPr/>
          <a:lstStyle/>
          <a:p>
            <a:fld id="{CC865D15-4F69-4411-861E-B9D3CC655943}" type="slidenum">
              <a:rPr lang="en-US" smtClean="0"/>
              <a:pPr/>
              <a:t>32</a:t>
            </a:fld>
            <a:endParaRPr lang="en-US"/>
          </a:p>
        </p:txBody>
      </p:sp>
    </p:spTree>
    <p:extLst>
      <p:ext uri="{BB962C8B-B14F-4D97-AF65-F5344CB8AC3E}">
        <p14:creationId xmlns:p14="http://schemas.microsoft.com/office/powerpoint/2010/main" val="1664750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teams use</a:t>
            </a:r>
            <a:r>
              <a:rPr lang="en-US" dirty="0" smtClean="0"/>
              <a:t> the learning progression rubric and peer feedback note sheet to give each other feedback on their learning progressions.</a:t>
            </a:r>
          </a:p>
          <a:p>
            <a:r>
              <a:rPr lang="en-US" dirty="0" smtClean="0"/>
              <a:t>If</a:t>
            </a:r>
            <a:r>
              <a:rPr lang="en-US" baseline="0" dirty="0" smtClean="0"/>
              <a:t> your teams are not yet comfortable enough to give peer feedback they can also use the rubric to self assess or use the self assessment questions.</a:t>
            </a:r>
          </a:p>
          <a:p>
            <a:endParaRPr lang="en-US" baseline="0" dirty="0" smtClean="0"/>
          </a:p>
          <a:p>
            <a:r>
              <a:rPr lang="en-US" baseline="0" dirty="0" smtClean="0"/>
              <a:t>Once teams have received feedback </a:t>
            </a:r>
            <a:r>
              <a:rPr lang="en-US" baseline="0" dirty="0" smtClean="0"/>
              <a:t>they may make adjustments to their learning progressions.</a:t>
            </a:r>
            <a:endParaRPr lang="en-US" dirty="0" smtClean="0"/>
          </a:p>
          <a:p>
            <a:endParaRPr lang="en-US" dirty="0" smtClean="0"/>
          </a:p>
          <a:p>
            <a:r>
              <a:rPr lang="en-US" dirty="0" smtClean="0"/>
              <a:t>Materials:  peer assessment, rubric</a:t>
            </a:r>
            <a:r>
              <a:rPr lang="en-US" baseline="0" dirty="0" smtClean="0"/>
              <a:t> for learning progression</a:t>
            </a:r>
            <a:r>
              <a:rPr lang="en-US" dirty="0" smtClean="0"/>
              <a:t>,  learning</a:t>
            </a:r>
            <a:r>
              <a:rPr lang="en-US" baseline="0" dirty="0" smtClean="0"/>
              <a:t> progression self assessment</a:t>
            </a:r>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33</a:t>
            </a:fld>
            <a:endParaRPr lang="en-US"/>
          </a:p>
        </p:txBody>
      </p:sp>
    </p:spTree>
    <p:extLst>
      <p:ext uri="{BB962C8B-B14F-4D97-AF65-F5344CB8AC3E}">
        <p14:creationId xmlns:p14="http://schemas.microsoft.com/office/powerpoint/2010/main" val="26378961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discussion:  How will a learning progression be useful to you as part of your teaching practice?</a:t>
            </a:r>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34</a:t>
            </a:fld>
            <a:endParaRPr lang="en-US"/>
          </a:p>
        </p:txBody>
      </p:sp>
    </p:spTree>
    <p:extLst>
      <p:ext uri="{BB962C8B-B14F-4D97-AF65-F5344CB8AC3E}">
        <p14:creationId xmlns:p14="http://schemas.microsoft.com/office/powerpoint/2010/main" val="1708283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Reflection:</a:t>
            </a:r>
          </a:p>
          <a:p>
            <a:endParaRPr lang="en-US" dirty="0" smtClean="0"/>
          </a:p>
          <a:p>
            <a:r>
              <a:rPr lang="en-US" dirty="0" smtClean="0"/>
              <a:t>Ask participants to take a moment to answer the prompts in their notebooks</a:t>
            </a:r>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35</a:t>
            </a:fld>
            <a:endParaRPr lang="en-US"/>
          </a:p>
        </p:txBody>
      </p:sp>
    </p:spTree>
    <p:extLst>
      <p:ext uri="{BB962C8B-B14F-4D97-AF65-F5344CB8AC3E}">
        <p14:creationId xmlns:p14="http://schemas.microsoft.com/office/powerpoint/2010/main" val="3575148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36</a:t>
            </a:fld>
            <a:endParaRPr lang="en-US"/>
          </a:p>
        </p:txBody>
      </p:sp>
    </p:spTree>
    <p:extLst>
      <p:ext uri="{BB962C8B-B14F-4D97-AF65-F5344CB8AC3E}">
        <p14:creationId xmlns:p14="http://schemas.microsoft.com/office/powerpoint/2010/main" val="340756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this slide to orient them to the structure of a Learning progression that we will be using.  This is one example of a structure, it is not the only one or the “right” one, but it is the structure and process we will be working through together today.  We encourage you to adapt this process to your own context and style once you understand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i="1" baseline="0" dirty="0" smtClean="0"/>
              <a:t>Each element of the learning progression comes in with a click</a:t>
            </a:r>
          </a:p>
          <a:p>
            <a:endParaRPr lang="en-US" i="1" baseline="0" dirty="0" smtClean="0"/>
          </a:p>
          <a:p>
            <a:pPr marL="171450" indent="-171450">
              <a:buFont typeface="Arial" pitchFamily="34" charset="0"/>
              <a:buChar char="•"/>
            </a:pPr>
            <a:r>
              <a:rPr lang="en-US" i="0" baseline="0" dirty="0" smtClean="0"/>
              <a:t>First we identify an overarching scientific “big idea” for a unit of study</a:t>
            </a:r>
          </a:p>
          <a:p>
            <a:pPr marL="171450" indent="-171450">
              <a:buFont typeface="Arial" pitchFamily="34" charset="0"/>
              <a:buChar char="•"/>
            </a:pPr>
            <a:endParaRPr lang="en-US" i="0" baseline="0" dirty="0" smtClean="0"/>
          </a:p>
          <a:p>
            <a:pPr marL="171450" indent="-171450">
              <a:buFont typeface="Arial" pitchFamily="34" charset="0"/>
              <a:buChar char="•"/>
            </a:pPr>
            <a:r>
              <a:rPr lang="en-US" i="0" baseline="0" dirty="0" smtClean="0"/>
              <a:t>Then we identify the building block knowledge students will need to master in order to understand the big idea.  These building blocks are critical and assessable.  </a:t>
            </a:r>
          </a:p>
          <a:p>
            <a:pPr marL="171450" indent="-171450">
              <a:buFont typeface="Arial" pitchFamily="34" charset="0"/>
              <a:buChar char="•"/>
            </a:pPr>
            <a:endParaRPr lang="en-US" i="0" baseline="0" dirty="0" smtClean="0"/>
          </a:p>
          <a:p>
            <a:pPr marL="171450" indent="-171450">
              <a:buFont typeface="Arial" pitchFamily="34" charset="0"/>
              <a:buChar char="•"/>
            </a:pPr>
            <a:r>
              <a:rPr lang="en-US" i="0" baseline="0" dirty="0" smtClean="0"/>
              <a:t>Then we describe each piece of building block knowledge in terms of the evidence of understanding we would look for in a student.  This is sometimes called “success criteria”</a:t>
            </a:r>
          </a:p>
          <a:p>
            <a:pPr marL="171450" indent="-171450">
              <a:buFont typeface="Arial" pitchFamily="34" charset="0"/>
              <a:buChar char="•"/>
            </a:pPr>
            <a:endParaRPr lang="en-US" i="0" baseline="0" dirty="0" smtClean="0"/>
          </a:p>
          <a:p>
            <a:pPr marL="171450" indent="-171450">
              <a:buFont typeface="Arial" pitchFamily="34" charset="0"/>
              <a:buChar char="•"/>
            </a:pPr>
            <a:r>
              <a:rPr lang="en-US" i="0" baseline="0" dirty="0" smtClean="0"/>
              <a:t>Finally, we identify the assessment task or tasks we will use to elicit evidence of student understanding.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C865D15-4F69-4411-861E-B9D3CC6559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What steps do we need to take to get where we are going?</a:t>
            </a:r>
          </a:p>
          <a:p>
            <a:endParaRPr lang="en-US" i="1" dirty="0" smtClean="0"/>
          </a:p>
          <a:p>
            <a:r>
              <a:rPr lang="en-US" dirty="0" smtClean="0"/>
              <a:t>Hand out the </a:t>
            </a:r>
            <a:r>
              <a:rPr lang="en-US" i="1" dirty="0" smtClean="0"/>
              <a:t>Formative</a:t>
            </a:r>
            <a:r>
              <a:rPr lang="en-US" i="1" baseline="0" dirty="0" smtClean="0"/>
              <a:t> Assessment Learning Progression </a:t>
            </a:r>
          </a:p>
          <a:p>
            <a:endParaRPr lang="en-US" baseline="0" dirty="0" smtClean="0"/>
          </a:p>
          <a:p>
            <a:r>
              <a:rPr lang="en-US" baseline="0" dirty="0" smtClean="0"/>
              <a:t>Explain that this learning progression describes a pathway to developing an understanding of formative assessment.</a:t>
            </a:r>
          </a:p>
          <a:p>
            <a:endParaRPr lang="en-US" baseline="0" dirty="0" smtClean="0"/>
          </a:p>
          <a:p>
            <a:r>
              <a:rPr lang="en-US" baseline="0" dirty="0" smtClean="0"/>
              <a:t>Give participants a chance to review the concepts and ideas in the learning progression and then explain that the training today will focus on the first 4 building block learning targets.</a:t>
            </a:r>
            <a:endParaRPr lang="en-US" dirty="0" smtClean="0"/>
          </a:p>
          <a:p>
            <a:endParaRPr lang="en-US" i="1" dirty="0"/>
          </a:p>
        </p:txBody>
      </p:sp>
      <p:sp>
        <p:nvSpPr>
          <p:cNvPr id="4" name="Slide Number Placeholder 3"/>
          <p:cNvSpPr>
            <a:spLocks noGrp="1"/>
          </p:cNvSpPr>
          <p:nvPr>
            <p:ph type="sldNum" sz="quarter" idx="10"/>
          </p:nvPr>
        </p:nvSpPr>
        <p:spPr/>
        <p:txBody>
          <a:bodyPr/>
          <a:lstStyle/>
          <a:p>
            <a:fld id="{72CC8A03-D289-489C-AEFD-6098A131EC6B}" type="slidenum">
              <a:rPr lang="en-US" smtClean="0"/>
              <a:t>5</a:t>
            </a:fld>
            <a:endParaRPr lang="en-US"/>
          </a:p>
        </p:txBody>
      </p:sp>
      <p:sp>
        <p:nvSpPr>
          <p:cNvPr id="6" name="Rectangle 5"/>
          <p:cNvSpPr/>
          <p:nvPr/>
        </p:nvSpPr>
        <p:spPr>
          <a:xfrm>
            <a:off x="685800" y="4880611"/>
            <a:ext cx="5257800" cy="469359"/>
          </a:xfrm>
          <a:prstGeom prst="rect">
            <a:avLst/>
          </a:prstGeom>
        </p:spPr>
        <p:txBody>
          <a:bodyPr wrap="square">
            <a:spAutoFit/>
          </a:bodyPr>
          <a:lstStyle/>
          <a:p>
            <a:r>
              <a:rPr lang="en-US" sz="1200" dirty="0"/>
              <a:t>Each block in  a learning progression is a stepping stone leading to deeper understanding of the destination – the big idea.</a:t>
            </a:r>
          </a:p>
        </p:txBody>
      </p:sp>
    </p:spTree>
    <p:extLst>
      <p:ext uri="{BB962C8B-B14F-4D97-AF65-F5344CB8AC3E}">
        <p14:creationId xmlns:p14="http://schemas.microsoft.com/office/powerpoint/2010/main" val="17652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i="1" dirty="0" smtClean="0"/>
              <a:t>Transition slide</a:t>
            </a:r>
          </a:p>
          <a:p>
            <a:pPr>
              <a:spcBef>
                <a:spcPct val="0"/>
              </a:spcBef>
            </a:pPr>
            <a:endParaRPr lang="en-US" i="1" dirty="0" smtClean="0"/>
          </a:p>
          <a:p>
            <a:pPr>
              <a:spcBef>
                <a:spcPct val="0"/>
              </a:spcBef>
            </a:pPr>
            <a:r>
              <a:rPr lang="en-US" dirty="0"/>
              <a:t>What we will do is  think about lessons in a certain way. It may seem slow at first, but this is a different way to think about planning for your units, which you already do. Once you are comfortable with this process , it will translate into your practice easily. It will be your new “unit </a:t>
            </a:r>
            <a:r>
              <a:rPr lang="en-US" dirty="0" smtClean="0"/>
              <a:t>planning.”</a:t>
            </a:r>
          </a:p>
          <a:p>
            <a:pPr>
              <a:spcBef>
                <a:spcPct val="0"/>
              </a:spcBef>
            </a:pPr>
            <a:endParaRPr lang="en-US" dirty="0" smtClean="0"/>
          </a:p>
          <a:p>
            <a:pPr>
              <a:spcBef>
                <a:spcPct val="0"/>
              </a:spcBef>
            </a:pPr>
            <a:r>
              <a:rPr lang="en-US" dirty="0" smtClean="0"/>
              <a:t>Hand out the </a:t>
            </a:r>
            <a:r>
              <a:rPr lang="en-US" i="1" dirty="0" smtClean="0"/>
              <a:t>Building a Learning Progression </a:t>
            </a:r>
            <a:r>
              <a:rPr lang="en-US" dirty="0" smtClean="0"/>
              <a:t>Document</a:t>
            </a:r>
            <a:endParaRPr lang="en-US" dirty="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8F580B-2107-4CBB-AEE1-084C1FE9720F}"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685800" y="4415790"/>
            <a:ext cx="5486400" cy="4183380"/>
          </a:xfrm>
          <a:prstGeom prst="rect">
            <a:avLst/>
          </a:prstGeom>
          <a:solidFill>
            <a:srgbClr val="FFFFFF"/>
          </a:solidFill>
          <a:ln>
            <a:solidFill>
              <a:srgbClr val="000000"/>
            </a:solidFill>
            <a:miter lim="800000"/>
            <a:headEnd/>
            <a:tailEnd/>
          </a:ln>
        </p:spPr>
        <p:txBody>
          <a:bodyPr/>
          <a:lstStyle/>
          <a:p>
            <a:r>
              <a:rPr lang="en-US" dirty="0" smtClean="0"/>
              <a:t>Have</a:t>
            </a:r>
            <a:r>
              <a:rPr lang="en-US" baseline="0" dirty="0" smtClean="0"/>
              <a:t> participants follow step 1 on the Building a Learning Progression document:</a:t>
            </a:r>
            <a:r>
              <a:rPr lang="en-US" dirty="0" smtClean="0"/>
              <a:t> identify a</a:t>
            </a:r>
            <a:r>
              <a:rPr lang="en-US" baseline="0" dirty="0" smtClean="0"/>
              <a:t> small number of</a:t>
            </a:r>
            <a:r>
              <a:rPr lang="en-US" dirty="0" smtClean="0"/>
              <a:t> big ideas</a:t>
            </a:r>
            <a:r>
              <a:rPr lang="en-US" baseline="0" dirty="0" smtClean="0"/>
              <a:t> in a curriculum unit.  You may find it helpful for participants to begin with one unit, rather than an entire </a:t>
            </a:r>
            <a:r>
              <a:rPr lang="en-US" baseline="0" dirty="0" smtClean="0"/>
              <a:t>curriculum module. </a:t>
            </a:r>
            <a:endParaRPr lang="en-US" baseline="0" dirty="0" smtClean="0"/>
          </a:p>
          <a:p>
            <a:endParaRPr lang="en-US" baseline="0" dirty="0" smtClean="0"/>
          </a:p>
          <a:p>
            <a:r>
              <a:rPr lang="en-US" baseline="0" dirty="0" smtClean="0"/>
              <a:t>If participants are struggling to identify “Big Ideas” I recommend having them read the NSTA publication “Concept Focused Teaching” </a:t>
            </a:r>
            <a:r>
              <a:rPr lang="en-US" b="0" dirty="0" smtClean="0"/>
              <a:t>Science and Children,</a:t>
            </a:r>
            <a:r>
              <a:rPr lang="en-US" b="0" baseline="0" dirty="0" smtClean="0"/>
              <a:t> </a:t>
            </a:r>
            <a:r>
              <a:rPr lang="en-US" b="0" dirty="0" smtClean="0"/>
              <a:t>December 2008</a:t>
            </a:r>
            <a:r>
              <a:rPr lang="en-US" b="0" baseline="0" dirty="0" smtClean="0"/>
              <a:t> </a:t>
            </a:r>
            <a:r>
              <a:rPr lang="en-US" b="0" dirty="0" smtClean="0"/>
              <a:t>Vol. 46 No. 4</a:t>
            </a:r>
          </a:p>
          <a:p>
            <a:endParaRPr lang="en-US" baseline="0" dirty="0" smtClean="0"/>
          </a:p>
          <a:p>
            <a:endParaRPr lang="en-US" dirty="0" smtClean="0"/>
          </a:p>
          <a:p>
            <a:r>
              <a:rPr lang="en-US" dirty="0" smtClean="0"/>
              <a:t>In</a:t>
            </a:r>
            <a:r>
              <a:rPr lang="en-US" baseline="0" dirty="0" smtClean="0"/>
              <a:t> the Washington State Science Standards, t</a:t>
            </a:r>
            <a:r>
              <a:rPr lang="en-US" dirty="0" smtClean="0"/>
              <a:t>he content in the science disciplines is organized by nine Big Ideas in the major domains of science—three in Life Science, three in Earth and Space Science, and three in Physical Science. Each “Big Idea” is a single important concept that begins in the early grades, and builds toward an adult-level understanding. There is a progression</a:t>
            </a:r>
            <a:r>
              <a:rPr lang="en-US" baseline="0" dirty="0" smtClean="0"/>
              <a:t> of learning from kindergarten through high school for each domain.</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aseline="0" dirty="0" smtClean="0"/>
              <a:t>What does a student need to know to master a big idea? </a:t>
            </a:r>
            <a:r>
              <a:rPr lang="en-US" dirty="0" smtClean="0"/>
              <a:t>A learning progression </a:t>
            </a:r>
            <a:r>
              <a:rPr lang="en-US" baseline="0" dirty="0" smtClean="0"/>
              <a:t>is a series of steps or building blocks of conceptual knowledge leading to mastery of a big idea. We will look at the science standards and your teaching materials to determine these concepts. </a:t>
            </a:r>
          </a:p>
          <a:p>
            <a:endParaRPr lang="en-US" dirty="0" smtClean="0"/>
          </a:p>
          <a:p>
            <a:r>
              <a:rPr lang="en-US" dirty="0" smtClean="0"/>
              <a:t>Have</a:t>
            </a:r>
            <a:r>
              <a:rPr lang="en-US" baseline="0" dirty="0" smtClean="0"/>
              <a:t> participants follow step 2 on the Building a Learning Progression document.  </a:t>
            </a:r>
            <a:r>
              <a:rPr lang="en-US" dirty="0" smtClean="0"/>
              <a:t>Find</a:t>
            </a:r>
            <a:r>
              <a:rPr lang="en-US" baseline="0" dirty="0" smtClean="0"/>
              <a:t> the list of important concepts as identified by the publisher of your teaching materials.  This may be part of the curriculum overview or may be listed as objectives or unit learning goals.</a:t>
            </a:r>
          </a:p>
          <a:p>
            <a:endParaRPr lang="en-US" baseline="0" dirty="0" smtClean="0"/>
          </a:p>
          <a:p>
            <a:r>
              <a:rPr lang="en-US" dirty="0" smtClean="0"/>
              <a:t>Where to look:</a:t>
            </a:r>
          </a:p>
          <a:p>
            <a:endParaRPr lang="en-US" dirty="0" smtClean="0"/>
          </a:p>
          <a:p>
            <a:r>
              <a:rPr lang="en-US" i="1" dirty="0" smtClean="0"/>
              <a:t>FOSS:</a:t>
            </a:r>
            <a:r>
              <a:rPr lang="en-US" dirty="0" smtClean="0"/>
              <a:t> “Overview “</a:t>
            </a:r>
            <a:r>
              <a:rPr lang="en-US" sz="1400" dirty="0" smtClean="0"/>
              <a:t> </a:t>
            </a:r>
            <a:r>
              <a:rPr lang="en-US" sz="1600" dirty="0" smtClean="0"/>
              <a:t>&gt;</a:t>
            </a:r>
            <a:r>
              <a:rPr lang="en-US" sz="1400" dirty="0" smtClean="0"/>
              <a:t> </a:t>
            </a:r>
            <a:r>
              <a:rPr lang="en-US" dirty="0" smtClean="0"/>
              <a:t>“Module Matrix” </a:t>
            </a:r>
            <a:r>
              <a:rPr lang="en-US" sz="1600" dirty="0" smtClean="0"/>
              <a:t>&gt; </a:t>
            </a:r>
            <a:r>
              <a:rPr lang="en-US" dirty="0" smtClean="0"/>
              <a:t>“Science Content”</a:t>
            </a:r>
          </a:p>
          <a:p>
            <a:endParaRPr lang="en-US" sz="1600" dirty="0" smtClean="0"/>
          </a:p>
          <a:p>
            <a:r>
              <a:rPr lang="en-US" i="1" dirty="0" smtClean="0"/>
              <a:t>STC:</a:t>
            </a:r>
            <a:r>
              <a:rPr lang="en-US" dirty="0" smtClean="0"/>
              <a:t> “Unit Overview and Goals” &gt; “Concepts”</a:t>
            </a:r>
            <a:endParaRPr lang="en-US" i="1" dirty="0" smtClean="0"/>
          </a:p>
          <a:p>
            <a:endParaRPr lang="en-US" dirty="0"/>
          </a:p>
        </p:txBody>
      </p:sp>
      <p:sp>
        <p:nvSpPr>
          <p:cNvPr id="4" name="Slide Number Placeholder 3"/>
          <p:cNvSpPr>
            <a:spLocks noGrp="1"/>
          </p:cNvSpPr>
          <p:nvPr>
            <p:ph type="sldNum" sz="quarter" idx="10"/>
          </p:nvPr>
        </p:nvSpPr>
        <p:spPr/>
        <p:txBody>
          <a:bodyPr/>
          <a:lstStyle/>
          <a:p>
            <a:fld id="{CC865D15-4F69-4411-861E-B9D3CC65594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Sticky note: one concept</a:t>
            </a:r>
            <a:r>
              <a:rPr lang="en-US" i="1" baseline="0" dirty="0" smtClean="0"/>
              <a:t> per sticky note.</a:t>
            </a:r>
            <a:endParaRPr lang="en-US" i="1" dirty="0" smtClean="0"/>
          </a:p>
          <a:p>
            <a:endParaRPr lang="en-US" dirty="0" smtClean="0"/>
          </a:p>
          <a:p>
            <a:r>
              <a:rPr lang="en-US" dirty="0" smtClean="0"/>
              <a:t>Which of the identified concepts from</a:t>
            </a:r>
            <a:r>
              <a:rPr lang="en-US" baseline="0" dirty="0" smtClean="0"/>
              <a:t> the standards match unit learning concepts listed in your teaching materials? </a:t>
            </a:r>
          </a:p>
          <a:p>
            <a:r>
              <a:rPr lang="en-US" dirty="0" smtClean="0"/>
              <a:t>Are </a:t>
            </a:r>
            <a:r>
              <a:rPr lang="en-US" dirty="0"/>
              <a:t>these ideas included in your teaching materials?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Have</a:t>
            </a:r>
            <a:r>
              <a:rPr lang="en-US" baseline="0" dirty="0" smtClean="0"/>
              <a:t> participants follow step 3 on the Building a Learning Progression document.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CC8A03-D289-489C-AEFD-6098A131EC6B}" type="slidenum">
              <a:rPr lang="en-US" smtClean="0"/>
              <a:t>9</a:t>
            </a:fld>
            <a:endParaRPr lang="en-US"/>
          </a:p>
        </p:txBody>
      </p:sp>
    </p:spTree>
    <p:extLst>
      <p:ext uri="{BB962C8B-B14F-4D97-AF65-F5344CB8AC3E}">
        <p14:creationId xmlns:p14="http://schemas.microsoft.com/office/powerpoint/2010/main" val="35084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A8381-7818-449F-8519-BFE648431C3F}" type="datetimeFigureOut">
              <a:rPr lang="en-US" smtClean="0"/>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247123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A8381-7818-449F-8519-BFE648431C3F}" type="datetimeFigureOut">
              <a:rPr lang="en-US" smtClean="0"/>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126232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A8381-7818-449F-8519-BFE648431C3F}" type="datetimeFigureOut">
              <a:rPr lang="en-US" smtClean="0"/>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402865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A8381-7818-449F-8519-BFE648431C3F}" type="datetimeFigureOut">
              <a:rPr lang="en-US" smtClean="0"/>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44452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A8381-7818-449F-8519-BFE648431C3F}" type="datetimeFigureOut">
              <a:rPr lang="en-US" smtClean="0"/>
              <a:t>8/1/2012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58007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A8381-7818-449F-8519-BFE648431C3F}" type="datetimeFigureOut">
              <a:rPr lang="en-US" smtClean="0"/>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339005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A8381-7818-449F-8519-BFE648431C3F}" type="datetimeFigureOut">
              <a:rPr lang="en-US" smtClean="0"/>
              <a:t>8/1/2012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137170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A8381-7818-449F-8519-BFE648431C3F}" type="datetimeFigureOut">
              <a:rPr lang="en-US" smtClean="0"/>
              <a:t>8/1/2012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377543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A8381-7818-449F-8519-BFE648431C3F}" type="datetimeFigureOut">
              <a:rPr lang="en-US" smtClean="0"/>
              <a:t>8/1/2012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388257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A8381-7818-449F-8519-BFE648431C3F}" type="datetimeFigureOut">
              <a:rPr lang="en-US" smtClean="0"/>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237710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A8381-7818-449F-8519-BFE648431C3F}" type="datetimeFigureOut">
              <a:rPr lang="en-US" smtClean="0"/>
              <a:t>8/1/2012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A6990-2EB1-4725-BB8A-0E52683F207D}" type="slidenum">
              <a:rPr lang="en-US" smtClean="0"/>
              <a:t>‹#›</a:t>
            </a:fld>
            <a:endParaRPr lang="en-US"/>
          </a:p>
        </p:txBody>
      </p:sp>
    </p:spTree>
    <p:extLst>
      <p:ext uri="{BB962C8B-B14F-4D97-AF65-F5344CB8AC3E}">
        <p14:creationId xmlns:p14="http://schemas.microsoft.com/office/powerpoint/2010/main" val="239772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A8381-7818-449F-8519-BFE648431C3F}" type="datetimeFigureOut">
              <a:rPr lang="en-US" smtClean="0"/>
              <a:t>8/1/2012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A6990-2EB1-4725-BB8A-0E52683F207D}" type="slidenum">
              <a:rPr lang="en-US" smtClean="0"/>
              <a:t>‹#›</a:t>
            </a:fld>
            <a:endParaRPr lang="en-US"/>
          </a:p>
        </p:txBody>
      </p:sp>
    </p:spTree>
    <p:extLst>
      <p:ext uri="{BB962C8B-B14F-4D97-AF65-F5344CB8AC3E}">
        <p14:creationId xmlns:p14="http://schemas.microsoft.com/office/powerpoint/2010/main" val="82200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wesd.org/nwalp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mailto:nmenard@nwesd.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029200" y="5486400"/>
            <a:ext cx="3733800" cy="1143000"/>
          </a:xfrm>
        </p:spPr>
        <p:txBody>
          <a:bodyPr>
            <a:noAutofit/>
          </a:bodyPr>
          <a:lstStyle/>
          <a:p>
            <a:pPr algn="r"/>
            <a:r>
              <a:rPr lang="en-US" sz="1600" b="1" dirty="0"/>
              <a:t>Funding information:</a:t>
            </a:r>
            <a:r>
              <a:rPr lang="en-US" sz="1600" dirty="0"/>
              <a:t> </a:t>
            </a:r>
            <a:br>
              <a:rPr lang="en-US" sz="1600" dirty="0"/>
            </a:br>
            <a:r>
              <a:rPr lang="en-US" sz="1600" dirty="0"/>
              <a:t>Mathematics &amp; Science Partnership under Title II, Part B</a:t>
            </a:r>
            <a:br>
              <a:rPr lang="en-US" sz="1600" dirty="0"/>
            </a:br>
            <a:r>
              <a:rPr lang="en-US" sz="1600" dirty="0"/>
              <a:t>Program Code: 62</a:t>
            </a:r>
            <a:br>
              <a:rPr lang="en-US" sz="1600" dirty="0"/>
            </a:br>
            <a:r>
              <a:rPr lang="en-US" sz="1600" dirty="0"/>
              <a:t>CFDA 84.366B </a:t>
            </a:r>
            <a:br>
              <a:rPr lang="en-US" sz="1600" dirty="0"/>
            </a:br>
            <a:r>
              <a:rPr lang="en-US" sz="1600" dirty="0"/>
              <a:t> </a:t>
            </a:r>
            <a:br>
              <a:rPr lang="en-US" sz="1600" dirty="0"/>
            </a:br>
            <a:endParaRPr lang="en-US" sz="1600" dirty="0"/>
          </a:p>
        </p:txBody>
      </p:sp>
      <p:sp>
        <p:nvSpPr>
          <p:cNvPr id="5" name="Content Placeholder 4"/>
          <p:cNvSpPr>
            <a:spLocks noGrp="1"/>
          </p:cNvSpPr>
          <p:nvPr>
            <p:ph idx="1"/>
          </p:nvPr>
        </p:nvSpPr>
        <p:spPr>
          <a:xfrm>
            <a:off x="304800" y="427037"/>
            <a:ext cx="8382000" cy="4754563"/>
          </a:xfrm>
        </p:spPr>
        <p:txBody>
          <a:bodyPr>
            <a:normAutofit/>
          </a:bodyPr>
          <a:lstStyle/>
          <a:p>
            <a:pPr marL="0" indent="0" algn="just">
              <a:buNone/>
            </a:pPr>
            <a:r>
              <a:rPr lang="en-US" sz="2800" dirty="0"/>
              <a:t>This presentation was created as a part of </a:t>
            </a:r>
            <a:r>
              <a:rPr lang="en-US" sz="2800" dirty="0" smtClean="0"/>
              <a:t>the Assessing with Learning Progressions in Science (ALPS) Project</a:t>
            </a:r>
            <a:r>
              <a:rPr lang="en-US" sz="2800" dirty="0"/>
              <a:t>, a Math Science Partnership through the Northwest Educational Service District in Washington State.  </a:t>
            </a:r>
            <a:r>
              <a:rPr lang="en-US" sz="2800" dirty="0" smtClean="0"/>
              <a:t>We </a:t>
            </a:r>
            <a:r>
              <a:rPr lang="en-US" sz="2800" dirty="0"/>
              <a:t>encourage others to use </a:t>
            </a:r>
            <a:r>
              <a:rPr lang="en-US" sz="2800" dirty="0" smtClean="0"/>
              <a:t>these materials as part of their own professional </a:t>
            </a:r>
            <a:r>
              <a:rPr lang="en-US" sz="2800" dirty="0"/>
              <a:t>development </a:t>
            </a:r>
            <a:r>
              <a:rPr lang="en-US" sz="2800" dirty="0" smtClean="0"/>
              <a:t>programs. For additional information about the ALPS project or to access additional tools visit </a:t>
            </a:r>
            <a:r>
              <a:rPr lang="en-US" sz="2800" dirty="0"/>
              <a:t>the ALPS project web </a:t>
            </a:r>
            <a:r>
              <a:rPr lang="en-US" sz="2800" dirty="0" smtClean="0"/>
              <a:t>page: </a:t>
            </a:r>
            <a:r>
              <a:rPr lang="en-US" sz="2800" u="sng" dirty="0" smtClean="0">
                <a:hlinkClick r:id="rId3"/>
              </a:rPr>
              <a:t>www.nwesd.org/nwalps</a:t>
            </a:r>
            <a:r>
              <a:rPr lang="en-US" sz="2800" dirty="0"/>
              <a:t> </a:t>
            </a:r>
            <a:r>
              <a:rPr lang="en-US" sz="2800" dirty="0" smtClean="0"/>
              <a:t>or contact Nancy Menard </a:t>
            </a:r>
            <a:r>
              <a:rPr lang="en-US" sz="2800" dirty="0" smtClean="0">
                <a:hlinkClick r:id="rId4"/>
              </a:rPr>
              <a:t>nmenard@nwesd.org</a:t>
            </a:r>
            <a:r>
              <a:rPr lang="en-US" sz="2800" dirty="0" smtClean="0"/>
              <a:t> </a:t>
            </a:r>
            <a:r>
              <a:rPr lang="en-US" dirty="0"/>
              <a:t> </a:t>
            </a:r>
          </a:p>
        </p:txBody>
      </p:sp>
      <p:pic>
        <p:nvPicPr>
          <p:cNvPr id="6" name="Picture 5" descr="nwesd.GIF"/>
          <p:cNvPicPr/>
          <p:nvPr/>
        </p:nvPicPr>
        <p:blipFill>
          <a:blip r:embed="rId5" cstate="print"/>
          <a:stretch>
            <a:fillRect/>
          </a:stretch>
        </p:blipFill>
        <p:spPr>
          <a:xfrm>
            <a:off x="304800" y="5181600"/>
            <a:ext cx="4256926" cy="1219200"/>
          </a:xfrm>
          <a:prstGeom prst="rect">
            <a:avLst/>
          </a:prstGeom>
        </p:spPr>
      </p:pic>
    </p:spTree>
    <p:extLst>
      <p:ext uri="{BB962C8B-B14F-4D97-AF65-F5344CB8AC3E}">
        <p14:creationId xmlns:p14="http://schemas.microsoft.com/office/powerpoint/2010/main" val="35221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171182"/>
            <a:ext cx="7620000" cy="1323439"/>
          </a:xfrm>
          <a:prstGeom prst="rect">
            <a:avLst/>
          </a:prstGeom>
        </p:spPr>
        <p:txBody>
          <a:bodyPr wrap="square">
            <a:spAutoFit/>
          </a:bodyPr>
          <a:lstStyle/>
          <a:p>
            <a:pPr algn="ctr"/>
            <a:r>
              <a:rPr lang="en-US" sz="4000" b="1" dirty="0" smtClean="0">
                <a:solidFill>
                  <a:schemeClr val="accent6"/>
                </a:solidFill>
              </a:rPr>
              <a:t>Find state Content Standards lurking in lessons</a:t>
            </a:r>
            <a:r>
              <a:rPr lang="en-US" sz="2400" b="1" dirty="0" smtClean="0">
                <a:solidFill>
                  <a:schemeClr val="accent6"/>
                </a:solidFill>
              </a:rPr>
              <a:t>.</a:t>
            </a:r>
            <a:endParaRPr lang="en-US" sz="2400" b="1" dirty="0">
              <a:solidFill>
                <a:schemeClr val="accent6"/>
              </a:solidFill>
            </a:endParaRPr>
          </a:p>
        </p:txBody>
      </p:sp>
      <p:pic>
        <p:nvPicPr>
          <p:cNvPr id="5" name="Picture 2" descr="C:\Users\asomera\AppData\Local\Microsoft\Windows\Temporary Internet Files\Content.IE5\I4V34K4E\MP9004393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6400800" cy="423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46482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1553617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171182"/>
            <a:ext cx="7620000" cy="707886"/>
          </a:xfrm>
          <a:prstGeom prst="rect">
            <a:avLst/>
          </a:prstGeom>
        </p:spPr>
        <p:txBody>
          <a:bodyPr wrap="square">
            <a:spAutoFit/>
          </a:bodyPr>
          <a:lstStyle/>
          <a:p>
            <a:pPr algn="ctr"/>
            <a:r>
              <a:rPr lang="en-US" sz="4000" b="1" dirty="0" smtClean="0">
                <a:solidFill>
                  <a:schemeClr val="accent6"/>
                </a:solidFill>
              </a:rPr>
              <a:t>Organize the concepts</a:t>
            </a:r>
            <a:endParaRPr lang="en-US" sz="2400" b="1" dirty="0">
              <a:solidFill>
                <a:schemeClr val="accent6"/>
              </a:solidFill>
            </a:endParaRPr>
          </a:p>
        </p:txBody>
      </p:sp>
      <p:pic>
        <p:nvPicPr>
          <p:cNvPr id="13314" name="Picture 2" descr="C:\Users\asomera\AppData\Local\Microsoft\Windows\Temporary Internet Files\Content.IE5\497YL75C\MP9004330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6400800" cy="4200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600" y="44958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149045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816025"/>
            <a:ext cx="8610600" cy="584775"/>
          </a:xfrm>
          <a:prstGeom prst="rect">
            <a:avLst/>
          </a:prstGeom>
        </p:spPr>
        <p:txBody>
          <a:bodyPr wrap="square">
            <a:spAutoFit/>
          </a:bodyPr>
          <a:lstStyle/>
          <a:p>
            <a:pPr algn="ctr"/>
            <a:r>
              <a:rPr lang="en-US" sz="3200" b="1" dirty="0" smtClean="0"/>
              <a:t>Establish </a:t>
            </a:r>
            <a:r>
              <a:rPr lang="en-US" sz="3200" b="1" dirty="0"/>
              <a:t>P</a:t>
            </a:r>
            <a:r>
              <a:rPr lang="en-US" sz="3200" b="1" dirty="0" smtClean="0"/>
              <a:t>rogressive  Learning Targets.</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04800"/>
            <a:ext cx="4953000" cy="37147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171700"/>
            <a:ext cx="4648200" cy="3486150"/>
          </a:xfrm>
          <a:prstGeom prst="rect">
            <a:avLst/>
          </a:prstGeom>
        </p:spPr>
      </p:pic>
    </p:spTree>
    <p:extLst>
      <p:ext uri="{BB962C8B-B14F-4D97-AF65-F5344CB8AC3E}">
        <p14:creationId xmlns:p14="http://schemas.microsoft.com/office/powerpoint/2010/main" val="2317644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p:txBody>
          <a:bodyPr/>
          <a:lstStyle/>
          <a:p>
            <a:pPr>
              <a:buNone/>
            </a:pPr>
            <a:r>
              <a:rPr lang="en-US" sz="4000" dirty="0"/>
              <a:t>Students given learning goals perform </a:t>
            </a:r>
            <a:r>
              <a:rPr lang="en-US" sz="4000" b="1" dirty="0">
                <a:solidFill>
                  <a:srgbClr val="FF9900"/>
                </a:solidFill>
              </a:rPr>
              <a:t>significantly better </a:t>
            </a:r>
            <a:r>
              <a:rPr lang="en-US" sz="4000" dirty="0"/>
              <a:t>than students who are given performance goals</a:t>
            </a:r>
            <a:r>
              <a:rPr lang="en-US" sz="4000" dirty="0" smtClean="0"/>
              <a:t>.</a:t>
            </a:r>
          </a:p>
          <a:p>
            <a:endParaRPr lang="en-US" dirty="0" smtClean="0"/>
          </a:p>
          <a:p>
            <a:pPr algn="r">
              <a:buNone/>
            </a:pPr>
            <a:r>
              <a:rPr lang="en-US" sz="2000" i="1" dirty="0" smtClean="0"/>
              <a:t>Black and William, 1998; Sheppard, 2001 </a:t>
            </a:r>
            <a:endParaRPr lang="en-US" sz="2000" i="1" dirty="0"/>
          </a:p>
        </p:txBody>
      </p:sp>
    </p:spTree>
    <p:extLst>
      <p:ext uri="{BB962C8B-B14F-4D97-AF65-F5344CB8AC3E}">
        <p14:creationId xmlns:p14="http://schemas.microsoft.com/office/powerpoint/2010/main" val="282920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0" y="1295400"/>
            <a:ext cx="1600200" cy="53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8" name="Title 1"/>
          <p:cNvSpPr>
            <a:spLocks noGrp="1"/>
          </p:cNvSpPr>
          <p:nvPr>
            <p:ph type="title"/>
          </p:nvPr>
        </p:nvSpPr>
        <p:spPr>
          <a:xfrm>
            <a:off x="457200" y="273050"/>
            <a:ext cx="3886200" cy="1162050"/>
          </a:xfrm>
        </p:spPr>
        <p:txBody>
          <a:bodyPr/>
          <a:lstStyle/>
          <a:p>
            <a:r>
              <a:rPr lang="en-US" sz="5400" dirty="0" smtClean="0"/>
              <a:t>Key Idea!</a:t>
            </a:r>
          </a:p>
        </p:txBody>
      </p:sp>
      <p:sp>
        <p:nvSpPr>
          <p:cNvPr id="16389" name="Content Placeholder 2"/>
          <p:cNvSpPr>
            <a:spLocks noGrp="1"/>
          </p:cNvSpPr>
          <p:nvPr>
            <p:ph idx="1"/>
          </p:nvPr>
        </p:nvSpPr>
        <p:spPr>
          <a:xfrm>
            <a:off x="4114800" y="762000"/>
            <a:ext cx="4654550" cy="5929313"/>
          </a:xfrm>
        </p:spPr>
        <p:txBody>
          <a:bodyPr/>
          <a:lstStyle/>
          <a:p>
            <a:pPr marL="0" indent="0">
              <a:buNone/>
            </a:pPr>
            <a:r>
              <a:rPr lang="en-US" dirty="0" smtClean="0"/>
              <a:t>Keep a learning progression sufficiently lean so that it is likely to be used. The only building blocks to include are those for which you plan to collect assessment evidence. </a:t>
            </a:r>
          </a:p>
          <a:p>
            <a:pPr marL="0" indent="0" algn="r">
              <a:buNone/>
            </a:pPr>
            <a:r>
              <a:rPr lang="en-US" dirty="0" smtClean="0"/>
              <a:t>–</a:t>
            </a:r>
            <a:r>
              <a:rPr lang="en-US" i="1" dirty="0" err="1" smtClean="0"/>
              <a:t>Popham</a:t>
            </a:r>
            <a:r>
              <a:rPr lang="en-US" i="1" dirty="0" smtClean="0"/>
              <a:t> </a:t>
            </a:r>
            <a:endParaRPr lang="en-US" dirty="0" smtClean="0"/>
          </a:p>
        </p:txBody>
      </p:sp>
      <p:sp>
        <p:nvSpPr>
          <p:cNvPr id="7" name="Rectangle 6"/>
          <p:cNvSpPr/>
          <p:nvPr/>
        </p:nvSpPr>
        <p:spPr>
          <a:xfrm>
            <a:off x="2819400" y="60960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7"/>
          <p:cNvSpPr>
            <a:spLocks noGrp="1"/>
          </p:cNvSpPr>
          <p:nvPr>
            <p:ph type="sldNum" sz="quarter" idx="12"/>
          </p:nvPr>
        </p:nvSpPr>
        <p:spPr/>
        <p:txBody>
          <a:bodyPr/>
          <a:lstStyle/>
          <a:p>
            <a:pPr>
              <a:defRPr/>
            </a:pPr>
            <a:fld id="{AF20F044-A2D1-430D-9890-65BCEF8558AE}" type="slidenum">
              <a:rPr lang="en-US"/>
              <a:pPr>
                <a:defRPr/>
              </a:pPr>
              <a:t>14</a:t>
            </a:fld>
            <a:endParaRPr lang="en-US"/>
          </a:p>
        </p:txBody>
      </p:sp>
      <p:pic>
        <p:nvPicPr>
          <p:cNvPr id="6146" name="Picture 2" descr="C:\Users\asomera\AppData\Local\Microsoft\Windows\Temporary Internet Files\Content.IE5\N83TWVK8\MP9002895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69726"/>
            <a:ext cx="3657600" cy="38214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6190" y="5470951"/>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2812245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Is It Critical to Assess?</a:t>
            </a:r>
          </a:p>
        </p:txBody>
      </p:sp>
      <p:grpSp>
        <p:nvGrpSpPr>
          <p:cNvPr id="2" name="Group 2"/>
          <p:cNvGrpSpPr>
            <a:grpSpLocks/>
          </p:cNvGrpSpPr>
          <p:nvPr/>
        </p:nvGrpSpPr>
        <p:grpSpPr bwMode="auto">
          <a:xfrm>
            <a:off x="533400" y="2286000"/>
            <a:ext cx="8001000" cy="3657600"/>
            <a:chOff x="739" y="452"/>
            <a:chExt cx="18561" cy="11668"/>
          </a:xfrm>
        </p:grpSpPr>
        <p:sp>
          <p:nvSpPr>
            <p:cNvPr id="5" name="AutoShape 3"/>
            <p:cNvSpPr>
              <a:spLocks noChangeArrowheads="1"/>
            </p:cNvSpPr>
            <p:nvPr/>
          </p:nvSpPr>
          <p:spPr bwMode="auto">
            <a:xfrm>
              <a:off x="739" y="8185"/>
              <a:ext cx="2560" cy="2780"/>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lstStyle/>
            <a:p>
              <a:pPr>
                <a:defRPr/>
              </a:pPr>
              <a:endParaRPr lang="en-US"/>
            </a:p>
          </p:txBody>
        </p:sp>
        <p:sp>
          <p:nvSpPr>
            <p:cNvPr id="6" name="AutoShape 4"/>
            <p:cNvSpPr>
              <a:spLocks noChangeArrowheads="1"/>
            </p:cNvSpPr>
            <p:nvPr/>
          </p:nvSpPr>
          <p:spPr bwMode="auto">
            <a:xfrm>
              <a:off x="3777" y="6671"/>
              <a:ext cx="2563" cy="2765"/>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lstStyle/>
            <a:p>
              <a:pPr>
                <a:defRPr/>
              </a:pPr>
              <a:endParaRPr lang="en-US"/>
            </a:p>
          </p:txBody>
        </p:sp>
        <p:sp>
          <p:nvSpPr>
            <p:cNvPr id="7" name="AutoShape 5"/>
            <p:cNvSpPr>
              <a:spLocks noChangeArrowheads="1"/>
            </p:cNvSpPr>
            <p:nvPr/>
          </p:nvSpPr>
          <p:spPr bwMode="auto">
            <a:xfrm>
              <a:off x="6801" y="5202"/>
              <a:ext cx="2560" cy="2603"/>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lstStyle/>
            <a:p>
              <a:pPr>
                <a:defRPr/>
              </a:pPr>
              <a:endParaRPr lang="en-US"/>
            </a:p>
          </p:txBody>
        </p:sp>
        <p:sp>
          <p:nvSpPr>
            <p:cNvPr id="8" name="AutoShape 6"/>
            <p:cNvSpPr>
              <a:spLocks noChangeArrowheads="1"/>
            </p:cNvSpPr>
            <p:nvPr/>
          </p:nvSpPr>
          <p:spPr bwMode="auto">
            <a:xfrm>
              <a:off x="9961" y="3734"/>
              <a:ext cx="2560" cy="2649"/>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lstStyle/>
            <a:p>
              <a:pPr>
                <a:defRPr/>
              </a:pPr>
              <a:endParaRPr lang="en-US"/>
            </a:p>
          </p:txBody>
        </p:sp>
        <p:sp>
          <p:nvSpPr>
            <p:cNvPr id="9" name="AutoShape 7"/>
            <p:cNvSpPr>
              <a:spLocks noChangeArrowheads="1"/>
            </p:cNvSpPr>
            <p:nvPr/>
          </p:nvSpPr>
          <p:spPr bwMode="auto">
            <a:xfrm>
              <a:off x="13091" y="2538"/>
              <a:ext cx="2560" cy="2649"/>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lstStyle/>
            <a:p>
              <a:pPr>
                <a:defRPr/>
              </a:pPr>
              <a:endParaRPr lang="en-US"/>
            </a:p>
          </p:txBody>
        </p:sp>
        <p:sp>
          <p:nvSpPr>
            <p:cNvPr id="10" name="Oval 8"/>
            <p:cNvSpPr>
              <a:spLocks noChangeArrowheads="1"/>
            </p:cNvSpPr>
            <p:nvPr/>
          </p:nvSpPr>
          <p:spPr bwMode="auto">
            <a:xfrm>
              <a:off x="16000" y="452"/>
              <a:ext cx="3300" cy="3282"/>
            </a:xfrm>
            <a:prstGeom prst="ellipse">
              <a:avLst/>
            </a:prstGeom>
            <a:solidFill>
              <a:srgbClr val="FFFFFF"/>
            </a:solidFill>
            <a:ln w="38100">
              <a:solidFill>
                <a:srgbClr val="C0504D"/>
              </a:solidFill>
              <a:round/>
              <a:headEnd/>
              <a:tailEnd/>
            </a:ln>
            <a:effectLst>
              <a:outerShdw dist="28398" dir="3806097" algn="ctr" rotWithShape="0">
                <a:srgbClr val="622423">
                  <a:alpha val="50000"/>
                </a:srgbClr>
              </a:outerShdw>
            </a:effectLst>
          </p:spPr>
          <p:txBody>
            <a:bodyPr/>
            <a:lstStyle/>
            <a:p>
              <a:pPr>
                <a:defRPr/>
              </a:pPr>
              <a:endParaRPr lang="en-US"/>
            </a:p>
          </p:txBody>
        </p:sp>
        <p:sp>
          <p:nvSpPr>
            <p:cNvPr id="11" name="AutoShape 9"/>
            <p:cNvSpPr>
              <a:spLocks noChangeArrowheads="1"/>
            </p:cNvSpPr>
            <p:nvPr/>
          </p:nvSpPr>
          <p:spPr bwMode="auto">
            <a:xfrm>
              <a:off x="4057" y="9745"/>
              <a:ext cx="2504" cy="2375"/>
            </a:xfrm>
            <a:prstGeom prst="wedgeRectCallout">
              <a:avLst>
                <a:gd name="adj1" fmla="val -73731"/>
                <a:gd name="adj2" fmla="val -58458"/>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lstStyle/>
            <a:p>
              <a:pPr>
                <a:defRPr/>
              </a:pPr>
              <a:endParaRPr lang="en-US"/>
            </a:p>
          </p:txBody>
        </p:sp>
        <p:sp>
          <p:nvSpPr>
            <p:cNvPr id="12" name="AutoShape 10"/>
            <p:cNvSpPr>
              <a:spLocks noChangeArrowheads="1"/>
            </p:cNvSpPr>
            <p:nvPr/>
          </p:nvSpPr>
          <p:spPr bwMode="auto">
            <a:xfrm>
              <a:off x="6981" y="8185"/>
              <a:ext cx="2534" cy="2507"/>
            </a:xfrm>
            <a:prstGeom prst="wedgeRectCallout">
              <a:avLst>
                <a:gd name="adj1" fmla="val -71486"/>
                <a:gd name="adj2" fmla="val -59093"/>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lstStyle/>
            <a:p>
              <a:pPr>
                <a:spcAft>
                  <a:spcPts val="1000"/>
                </a:spcAft>
                <a:defRPr/>
              </a:pPr>
              <a:r>
                <a:rPr lang="en-US" sz="1100" b="1">
                  <a:solidFill>
                    <a:srgbClr val="FFFFFF"/>
                  </a:solidFill>
                  <a:latin typeface="Calibri" pitchFamily="34" charset="0"/>
                </a:rPr>
                <a:t> </a:t>
              </a:r>
              <a:endParaRPr lang="en-US"/>
            </a:p>
          </p:txBody>
        </p:sp>
        <p:sp>
          <p:nvSpPr>
            <p:cNvPr id="13" name="AutoShape 11"/>
            <p:cNvSpPr>
              <a:spLocks noChangeArrowheads="1"/>
            </p:cNvSpPr>
            <p:nvPr/>
          </p:nvSpPr>
          <p:spPr bwMode="auto">
            <a:xfrm>
              <a:off x="9961" y="6843"/>
              <a:ext cx="2560" cy="2542"/>
            </a:xfrm>
            <a:prstGeom prst="wedgeRectCallout">
              <a:avLst>
                <a:gd name="adj1" fmla="val -69181"/>
                <a:gd name="adj2" fmla="val -59685"/>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lstStyle/>
            <a:p>
              <a:pPr>
                <a:defRPr/>
              </a:pPr>
              <a:endParaRPr lang="en-US"/>
            </a:p>
          </p:txBody>
        </p:sp>
        <p:sp>
          <p:nvSpPr>
            <p:cNvPr id="14" name="AutoShape 12"/>
            <p:cNvSpPr>
              <a:spLocks noChangeArrowheads="1"/>
            </p:cNvSpPr>
            <p:nvPr/>
          </p:nvSpPr>
          <p:spPr bwMode="auto">
            <a:xfrm>
              <a:off x="12859" y="5542"/>
              <a:ext cx="2600" cy="2476"/>
            </a:xfrm>
            <a:prstGeom prst="wedgeRectCallout">
              <a:avLst>
                <a:gd name="adj1" fmla="val -57537"/>
                <a:gd name="adj2" fmla="val -67185"/>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lstStyle/>
            <a:p>
              <a:pPr>
                <a:defRPr/>
              </a:pPr>
              <a:endParaRPr lang="en-US"/>
            </a:p>
          </p:txBody>
        </p:sp>
        <p:sp>
          <p:nvSpPr>
            <p:cNvPr id="15" name="AutoShape 13"/>
            <p:cNvSpPr>
              <a:spLocks noChangeArrowheads="1"/>
            </p:cNvSpPr>
            <p:nvPr/>
          </p:nvSpPr>
          <p:spPr bwMode="auto">
            <a:xfrm rot="-2275003">
              <a:off x="3438" y="9193"/>
              <a:ext cx="339" cy="243"/>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16" name="AutoShape 14"/>
            <p:cNvSpPr>
              <a:spLocks noChangeArrowheads="1"/>
            </p:cNvSpPr>
            <p:nvPr/>
          </p:nvSpPr>
          <p:spPr bwMode="auto">
            <a:xfrm rot="-2275003">
              <a:off x="6399" y="7562"/>
              <a:ext cx="339" cy="243"/>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17" name="AutoShape 15"/>
            <p:cNvSpPr>
              <a:spLocks noChangeArrowheads="1"/>
            </p:cNvSpPr>
            <p:nvPr/>
          </p:nvSpPr>
          <p:spPr bwMode="auto">
            <a:xfrm rot="-2275003">
              <a:off x="9515" y="6240"/>
              <a:ext cx="339" cy="243"/>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18" name="AutoShape 16"/>
            <p:cNvSpPr>
              <a:spLocks noChangeArrowheads="1"/>
            </p:cNvSpPr>
            <p:nvPr/>
          </p:nvSpPr>
          <p:spPr bwMode="auto">
            <a:xfrm rot="-2275003">
              <a:off x="12631" y="4701"/>
              <a:ext cx="339" cy="243"/>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19" name="AutoShape 17"/>
            <p:cNvSpPr>
              <a:spLocks noChangeArrowheads="1"/>
            </p:cNvSpPr>
            <p:nvPr/>
          </p:nvSpPr>
          <p:spPr bwMode="auto">
            <a:xfrm rot="-2275003">
              <a:off x="15860" y="3065"/>
              <a:ext cx="339" cy="238"/>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21" name="AutoShape 19"/>
            <p:cNvSpPr>
              <a:spLocks noChangeArrowheads="1"/>
            </p:cNvSpPr>
            <p:nvPr/>
          </p:nvSpPr>
          <p:spPr bwMode="auto">
            <a:xfrm>
              <a:off x="16000" y="4174"/>
              <a:ext cx="2600" cy="2497"/>
            </a:xfrm>
            <a:prstGeom prst="wedgeRectCallout">
              <a:avLst>
                <a:gd name="adj1" fmla="val -58736"/>
                <a:gd name="adj2" fmla="val -81463"/>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lIns="45720" rIns="45720" anchor="ctr"/>
            <a:lstStyle/>
            <a:p>
              <a:pPr algn="ctr">
                <a:defRPr/>
              </a:pPr>
              <a:endParaRPr lang="en-US"/>
            </a:p>
          </p:txBody>
        </p:sp>
      </p:grpSp>
      <p:cxnSp>
        <p:nvCxnSpPr>
          <p:cNvPr id="23" name="Straight Arrow Connector 22"/>
          <p:cNvCxnSpPr/>
          <p:nvPr/>
        </p:nvCxnSpPr>
        <p:spPr>
          <a:xfrm rot="10800000" flipV="1">
            <a:off x="1066800" y="1295400"/>
            <a:ext cx="3505200" cy="3276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095500" y="1638300"/>
            <a:ext cx="2819400" cy="2133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2971800" y="2057400"/>
            <a:ext cx="2362200" cy="8382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3886200" y="1981200"/>
            <a:ext cx="1905000" cy="5334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572000" y="1295400"/>
            <a:ext cx="1828800" cy="15240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pPr>
              <a:defRPr/>
            </a:pPr>
            <a:fld id="{4B28DCAC-F0B0-4EBC-B736-4C2FE8771B44}" type="slidenum">
              <a:rPr lang="en-US"/>
              <a:pPr>
                <a:defRPr/>
              </a:pPr>
              <a:t>15</a:t>
            </a:fld>
            <a:endParaRPr lang="en-US" dirty="0"/>
          </a:p>
        </p:txBody>
      </p:sp>
    </p:spTree>
    <p:extLst>
      <p:ext uri="{BB962C8B-B14F-4D97-AF65-F5344CB8AC3E}">
        <p14:creationId xmlns:p14="http://schemas.microsoft.com/office/powerpoint/2010/main" val="606810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914400"/>
          <a:ext cx="60960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914400" y="5181600"/>
            <a:ext cx="7786940" cy="584775"/>
          </a:xfrm>
          <a:prstGeom prst="rect">
            <a:avLst/>
          </a:prstGeom>
        </p:spPr>
        <p:txBody>
          <a:bodyPr wrap="none">
            <a:spAutoFit/>
          </a:bodyPr>
          <a:lstStyle/>
          <a:p>
            <a:r>
              <a:rPr lang="en-US" sz="3200" b="1" dirty="0" smtClean="0"/>
              <a:t>Identify Prerequisite Skill and later Big Ideas.</a:t>
            </a:r>
            <a:endParaRPr lang="en-US" sz="3200" dirty="0"/>
          </a:p>
        </p:txBody>
      </p:sp>
    </p:spTree>
    <p:extLst>
      <p:ext uri="{BB962C8B-B14F-4D97-AF65-F5344CB8AC3E}">
        <p14:creationId xmlns:p14="http://schemas.microsoft.com/office/powerpoint/2010/main" val="2708514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91000"/>
            <a:ext cx="3810000" cy="954107"/>
          </a:xfrm>
          <a:prstGeom prst="rect">
            <a:avLst/>
          </a:prstGeom>
        </p:spPr>
        <p:txBody>
          <a:bodyPr wrap="square">
            <a:spAutoFit/>
          </a:bodyPr>
          <a:lstStyle/>
          <a:p>
            <a:r>
              <a:rPr lang="en-US" sz="2800" b="1" dirty="0" smtClean="0"/>
              <a:t>Establish Success Criteria </a:t>
            </a:r>
          </a:p>
        </p:txBody>
      </p:sp>
      <p:pic>
        <p:nvPicPr>
          <p:cNvPr id="7171" name="Picture 3" descr="C:\Users\asomera\AppData\Local\Microsoft\Windows\Temporary Internet Files\Content.IE5\X3OE59OM\MP9003872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127" y="1"/>
            <a:ext cx="482187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43800" y="64770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218363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C:\Users\asomera\AppData\Local\Microsoft\Windows\Temporary Internet Files\Content.IE5\X3OE59OM\MP9004437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3375581" cy="50425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5544979"/>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341125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152400" y="3023810"/>
            <a:ext cx="1889576" cy="2005390"/>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nchor="ctr"/>
          <a:lstStyle/>
          <a:p>
            <a:pPr algn="ctr">
              <a:defRPr/>
            </a:pPr>
            <a:r>
              <a:rPr lang="en-US" sz="2800" dirty="0" smtClean="0"/>
              <a:t>Building</a:t>
            </a:r>
            <a:endParaRPr lang="en-US" sz="2800" dirty="0"/>
          </a:p>
        </p:txBody>
      </p:sp>
      <p:sp>
        <p:nvSpPr>
          <p:cNvPr id="9" name="AutoShape 6"/>
          <p:cNvSpPr>
            <a:spLocks noChangeArrowheads="1"/>
          </p:cNvSpPr>
          <p:nvPr/>
        </p:nvSpPr>
        <p:spPr bwMode="auto">
          <a:xfrm>
            <a:off x="2206570" y="2209800"/>
            <a:ext cx="1905000" cy="2040829"/>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nchor="ctr"/>
          <a:lstStyle/>
          <a:p>
            <a:pPr algn="ctr">
              <a:defRPr/>
            </a:pPr>
            <a:r>
              <a:rPr lang="en-US" sz="2800" dirty="0" smtClean="0"/>
              <a:t>Block</a:t>
            </a:r>
            <a:endParaRPr lang="en-US" sz="2800" dirty="0"/>
          </a:p>
        </p:txBody>
      </p:sp>
      <p:sp>
        <p:nvSpPr>
          <p:cNvPr id="10" name="AutoShape 7"/>
          <p:cNvSpPr>
            <a:spLocks noChangeArrowheads="1"/>
          </p:cNvSpPr>
          <p:nvPr/>
        </p:nvSpPr>
        <p:spPr bwMode="auto">
          <a:xfrm>
            <a:off x="4343400" y="1751300"/>
            <a:ext cx="2057399" cy="2040829"/>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nchor="ctr"/>
          <a:lstStyle/>
          <a:p>
            <a:pPr algn="ctr">
              <a:defRPr/>
            </a:pPr>
            <a:r>
              <a:rPr lang="en-US" sz="2800" dirty="0" smtClean="0"/>
              <a:t>Knowledge</a:t>
            </a:r>
            <a:endParaRPr lang="en-US" sz="2800" dirty="0"/>
          </a:p>
        </p:txBody>
      </p:sp>
      <p:sp>
        <p:nvSpPr>
          <p:cNvPr id="11" name="Oval 8"/>
          <p:cNvSpPr>
            <a:spLocks noChangeArrowheads="1"/>
          </p:cNvSpPr>
          <p:nvPr/>
        </p:nvSpPr>
        <p:spPr bwMode="auto">
          <a:xfrm>
            <a:off x="6459825" y="214698"/>
            <a:ext cx="2531775" cy="2528502"/>
          </a:xfrm>
          <a:prstGeom prst="ellipse">
            <a:avLst/>
          </a:prstGeom>
          <a:solidFill>
            <a:srgbClr val="FFFFFF"/>
          </a:solidFill>
          <a:ln w="38100">
            <a:solidFill>
              <a:srgbClr val="C0504D"/>
            </a:solidFill>
            <a:round/>
            <a:headEnd/>
            <a:tailEnd/>
          </a:ln>
          <a:effectLst>
            <a:outerShdw dist="28398" dir="3806097" algn="ctr" rotWithShape="0">
              <a:srgbClr val="622423">
                <a:alpha val="50000"/>
              </a:srgbClr>
            </a:outerShdw>
          </a:effectLst>
        </p:spPr>
        <p:txBody>
          <a:bodyPr anchor="ctr"/>
          <a:lstStyle/>
          <a:p>
            <a:pPr algn="ctr">
              <a:defRPr/>
            </a:pPr>
            <a:r>
              <a:rPr lang="en-US" sz="2800" dirty="0" smtClean="0"/>
              <a:t>Know where we are going…</a:t>
            </a:r>
            <a:endParaRPr lang="en-US" sz="2800" dirty="0"/>
          </a:p>
        </p:txBody>
      </p:sp>
      <p:sp>
        <p:nvSpPr>
          <p:cNvPr id="14" name="AutoShape 11"/>
          <p:cNvSpPr>
            <a:spLocks noChangeArrowheads="1"/>
          </p:cNvSpPr>
          <p:nvPr/>
        </p:nvSpPr>
        <p:spPr bwMode="auto">
          <a:xfrm>
            <a:off x="2122658" y="4572000"/>
            <a:ext cx="1828800" cy="1400733"/>
          </a:xfrm>
          <a:prstGeom prst="wedgeRectCallout">
            <a:avLst>
              <a:gd name="adj1" fmla="val -69181"/>
              <a:gd name="adj2" fmla="val -59685"/>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nchor="ctr"/>
          <a:lstStyle/>
          <a:p>
            <a:pPr algn="ctr">
              <a:defRPr/>
            </a:pPr>
            <a:r>
              <a:rPr lang="en-US" dirty="0" smtClean="0"/>
              <a:t>What does it look like?</a:t>
            </a:r>
          </a:p>
        </p:txBody>
      </p:sp>
      <p:sp>
        <p:nvSpPr>
          <p:cNvPr id="15" name="AutoShape 12"/>
          <p:cNvSpPr>
            <a:spLocks noChangeArrowheads="1"/>
          </p:cNvSpPr>
          <p:nvPr/>
        </p:nvSpPr>
        <p:spPr bwMode="auto">
          <a:xfrm>
            <a:off x="4271682" y="4191000"/>
            <a:ext cx="1828800" cy="1371601"/>
          </a:xfrm>
          <a:prstGeom prst="wedgeRectCallout">
            <a:avLst>
              <a:gd name="adj1" fmla="val -56557"/>
              <a:gd name="adj2" fmla="val -77643"/>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nchor="ctr"/>
          <a:lstStyle/>
          <a:p>
            <a:pPr algn="ctr">
              <a:defRPr/>
            </a:pPr>
            <a:r>
              <a:rPr lang="en-US" dirty="0" smtClean="0"/>
              <a:t>How will I know?</a:t>
            </a:r>
            <a:endParaRPr lang="en-US" dirty="0"/>
          </a:p>
        </p:txBody>
      </p:sp>
      <p:sp>
        <p:nvSpPr>
          <p:cNvPr id="18" name="AutoShape 15"/>
          <p:cNvSpPr>
            <a:spLocks noChangeArrowheads="1"/>
          </p:cNvSpPr>
          <p:nvPr/>
        </p:nvSpPr>
        <p:spPr bwMode="auto">
          <a:xfrm rot="19324997">
            <a:off x="2072047" y="3641552"/>
            <a:ext cx="260082" cy="187211"/>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19" name="AutoShape 16"/>
          <p:cNvSpPr>
            <a:spLocks noChangeArrowheads="1"/>
          </p:cNvSpPr>
          <p:nvPr/>
        </p:nvSpPr>
        <p:spPr bwMode="auto">
          <a:xfrm rot="19324997">
            <a:off x="3981529" y="2979726"/>
            <a:ext cx="260082" cy="187211"/>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20" name="AutoShape 17"/>
          <p:cNvSpPr>
            <a:spLocks noChangeArrowheads="1"/>
          </p:cNvSpPr>
          <p:nvPr/>
        </p:nvSpPr>
        <p:spPr bwMode="auto">
          <a:xfrm rot="19324997">
            <a:off x="6270760" y="2015026"/>
            <a:ext cx="260082" cy="183359"/>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21" name="Text Box 18"/>
          <p:cNvSpPr txBox="1">
            <a:spLocks noChangeArrowheads="1"/>
          </p:cNvSpPr>
          <p:nvPr/>
        </p:nvSpPr>
        <p:spPr bwMode="auto">
          <a:xfrm>
            <a:off x="593749" y="822841"/>
            <a:ext cx="3597251" cy="928459"/>
          </a:xfrm>
          <a:prstGeom prst="rect">
            <a:avLst/>
          </a:prstGeom>
          <a:solidFill>
            <a:srgbClr val="FFFFFF"/>
          </a:solidFill>
          <a:ln w="9525">
            <a:noFill/>
            <a:miter lim="800000"/>
            <a:headEnd/>
            <a:tailEnd/>
          </a:ln>
        </p:spPr>
        <p:txBody>
          <a:bodyPr wrap="square">
            <a:spAutoFit/>
          </a:bodyPr>
          <a:lstStyle/>
          <a:p>
            <a:pPr>
              <a:spcAft>
                <a:spcPts val="1000"/>
              </a:spcAft>
            </a:pPr>
            <a:r>
              <a:rPr lang="en-US" sz="2800" b="1" dirty="0" smtClean="0">
                <a:latin typeface="Calibri" pitchFamily="34" charset="0"/>
              </a:rPr>
              <a:t>Learning </a:t>
            </a:r>
            <a:r>
              <a:rPr lang="en-US" sz="2800" b="1" dirty="0">
                <a:latin typeface="Calibri" pitchFamily="34" charset="0"/>
              </a:rPr>
              <a:t>Progression</a:t>
            </a:r>
          </a:p>
          <a:p>
            <a:endParaRPr lang="en-US" dirty="0"/>
          </a:p>
        </p:txBody>
      </p:sp>
      <p:sp>
        <p:nvSpPr>
          <p:cNvPr id="22" name="AutoShape 19"/>
          <p:cNvSpPr>
            <a:spLocks noChangeArrowheads="1"/>
          </p:cNvSpPr>
          <p:nvPr/>
        </p:nvSpPr>
        <p:spPr bwMode="auto">
          <a:xfrm>
            <a:off x="6553201" y="3429000"/>
            <a:ext cx="1828800" cy="1524000"/>
          </a:xfrm>
          <a:prstGeom prst="wedgeRectCallout">
            <a:avLst>
              <a:gd name="adj1" fmla="val -58736"/>
              <a:gd name="adj2" fmla="val -81463"/>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lIns="45720" rIns="45720" anchor="ctr"/>
          <a:lstStyle/>
          <a:p>
            <a:pPr algn="ctr">
              <a:defRPr/>
            </a:pPr>
            <a:r>
              <a:rPr lang="en-US" dirty="0" smtClean="0"/>
              <a:t>What are the criteria for success?</a:t>
            </a:r>
            <a:endParaRPr lang="en-US" dirty="0"/>
          </a:p>
        </p:txBody>
      </p:sp>
      <p:sp>
        <p:nvSpPr>
          <p:cNvPr id="23" name="Rectangle 22"/>
          <p:cNvSpPr/>
          <p:nvPr/>
        </p:nvSpPr>
        <p:spPr>
          <a:xfrm>
            <a:off x="2122658" y="5972734"/>
            <a:ext cx="1828800" cy="69028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Gather </a:t>
            </a:r>
            <a:endParaRPr lang="en-US" dirty="0"/>
          </a:p>
        </p:txBody>
      </p:sp>
      <p:sp>
        <p:nvSpPr>
          <p:cNvPr id="24" name="Rectangle 23"/>
          <p:cNvSpPr/>
          <p:nvPr/>
        </p:nvSpPr>
        <p:spPr>
          <a:xfrm>
            <a:off x="6559730" y="5015753"/>
            <a:ext cx="1828800" cy="685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understanding</a:t>
            </a:r>
            <a:endParaRPr lang="en-US" dirty="0"/>
          </a:p>
        </p:txBody>
      </p:sp>
      <p:sp>
        <p:nvSpPr>
          <p:cNvPr id="25" name="Rectangle 24"/>
          <p:cNvSpPr/>
          <p:nvPr/>
        </p:nvSpPr>
        <p:spPr>
          <a:xfrm>
            <a:off x="4271682" y="5629835"/>
            <a:ext cx="1828800" cy="685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evidence of</a:t>
            </a:r>
            <a:endParaRPr lang="en-US" dirty="0"/>
          </a:p>
        </p:txBody>
      </p:sp>
    </p:spTree>
    <p:extLst>
      <p:ext uri="{BB962C8B-B14F-4D97-AF65-F5344CB8AC3E}">
        <p14:creationId xmlns:p14="http://schemas.microsoft.com/office/powerpoint/2010/main" val="1108423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04" y="1799880"/>
            <a:ext cx="7106996" cy="3838919"/>
          </a:xfrm>
          <a:prstGeom prst="rect">
            <a:avLst/>
          </a:prstGeom>
        </p:spPr>
      </p:pic>
      <p:sp>
        <p:nvSpPr>
          <p:cNvPr id="7" name="Rectangle 6"/>
          <p:cNvSpPr/>
          <p:nvPr/>
        </p:nvSpPr>
        <p:spPr>
          <a:xfrm>
            <a:off x="304800" y="602159"/>
            <a:ext cx="8458200" cy="769441"/>
          </a:xfrm>
          <a:prstGeom prst="rect">
            <a:avLst/>
          </a:prstGeom>
          <a:noFill/>
        </p:spPr>
        <p:txBody>
          <a:bodyPr wrap="square" lIns="91440" tIns="45720" rIns="91440" bIns="45720">
            <a:spAutoFit/>
          </a:bodyPr>
          <a:lstStyle/>
          <a:p>
            <a:pPr algn="ct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Developing Learning Progressions</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Rectangle 1"/>
          <p:cNvSpPr/>
          <p:nvPr/>
        </p:nvSpPr>
        <p:spPr>
          <a:xfrm>
            <a:off x="5791200" y="5988183"/>
            <a:ext cx="2971800" cy="646331"/>
          </a:xfrm>
          <a:prstGeom prst="rect">
            <a:avLst/>
          </a:prstGeom>
        </p:spPr>
        <p:txBody>
          <a:bodyPr wrap="square">
            <a:spAutoFit/>
          </a:bodyPr>
          <a:lstStyle/>
          <a:p>
            <a:r>
              <a:rPr lang="en-US" b="1" dirty="0"/>
              <a:t>A</a:t>
            </a:r>
            <a:r>
              <a:rPr lang="en-US" dirty="0"/>
              <a:t>ssessing with </a:t>
            </a:r>
            <a:r>
              <a:rPr lang="en-US" b="1" dirty="0"/>
              <a:t>L</a:t>
            </a:r>
            <a:r>
              <a:rPr lang="en-US" dirty="0"/>
              <a:t>earning </a:t>
            </a:r>
            <a:r>
              <a:rPr lang="en-US" b="1" dirty="0"/>
              <a:t>P</a:t>
            </a:r>
            <a:r>
              <a:rPr lang="en-US" dirty="0"/>
              <a:t>rogressions in </a:t>
            </a:r>
            <a:r>
              <a:rPr lang="en-US" b="1" dirty="0"/>
              <a:t>S</a:t>
            </a:r>
            <a:r>
              <a:rPr lang="en-US" dirty="0"/>
              <a:t>cience</a:t>
            </a:r>
          </a:p>
        </p:txBody>
      </p:sp>
    </p:spTree>
    <p:extLst>
      <p:ext uri="{BB962C8B-B14F-4D97-AF65-F5344CB8AC3E}">
        <p14:creationId xmlns:p14="http://schemas.microsoft.com/office/powerpoint/2010/main" val="259477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85800"/>
            <a:ext cx="4343400" cy="3962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smtClean="0"/>
              <a:t>Gather </a:t>
            </a:r>
          </a:p>
          <a:p>
            <a:pPr algn="ctr"/>
            <a:r>
              <a:rPr lang="en-US" sz="3600" b="1" dirty="0" smtClean="0"/>
              <a:t>Evidence of Understanding </a:t>
            </a:r>
            <a:endParaRPr lang="en-US" sz="3600" b="1" dirty="0"/>
          </a:p>
        </p:txBody>
      </p:sp>
    </p:spTree>
    <p:extLst>
      <p:ext uri="{BB962C8B-B14F-4D97-AF65-F5344CB8AC3E}">
        <p14:creationId xmlns:p14="http://schemas.microsoft.com/office/powerpoint/2010/main" val="3880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rtlCol="0">
            <a:normAutofit fontScale="90000"/>
          </a:bodyPr>
          <a:lstStyle/>
          <a:p>
            <a:pPr fontAlgn="auto">
              <a:spcAft>
                <a:spcPts val="0"/>
              </a:spcAft>
              <a:defRPr/>
            </a:pPr>
            <a:r>
              <a:rPr lang="en-US" b="1" dirty="0" smtClean="0"/>
              <a:t>Why assess the building blocks? Why not only assess the final target?</a:t>
            </a:r>
            <a:endParaRPr lang="en-US" b="1" dirty="0"/>
          </a:p>
        </p:txBody>
      </p:sp>
      <p:sp>
        <p:nvSpPr>
          <p:cNvPr id="5" name="Slide Number Placeholder 4"/>
          <p:cNvSpPr>
            <a:spLocks noGrp="1"/>
          </p:cNvSpPr>
          <p:nvPr>
            <p:ph type="sldNum" sz="quarter" idx="12"/>
          </p:nvPr>
        </p:nvSpPr>
        <p:spPr/>
        <p:txBody>
          <a:bodyPr/>
          <a:lstStyle/>
          <a:p>
            <a:pPr>
              <a:defRPr/>
            </a:pPr>
            <a:fld id="{9DCEA20B-B8CD-4BDE-A049-062DAEB673E9}" type="slidenum">
              <a:rPr lang="en-US"/>
              <a:pPr>
                <a:defRPr/>
              </a:pPr>
              <a:t>21</a:t>
            </a:fld>
            <a:endParaRPr lang="en-US"/>
          </a:p>
        </p:txBody>
      </p:sp>
      <p:pic>
        <p:nvPicPr>
          <p:cNvPr id="8194" name="Picture 2" descr="C:\Users\asomera\AppData\Local\Microsoft\Windows\Temporary Internet Files\Content.IE5\I4V34K4E\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2057857"/>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4770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2246500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Discussion: </a:t>
            </a:r>
            <a:endParaRPr lang="en-US" dirty="0"/>
          </a:p>
        </p:txBody>
      </p:sp>
      <p:sp>
        <p:nvSpPr>
          <p:cNvPr id="3" name="Content Placeholder 2"/>
          <p:cNvSpPr>
            <a:spLocks noGrp="1"/>
          </p:cNvSpPr>
          <p:nvPr>
            <p:ph idx="1"/>
          </p:nvPr>
        </p:nvSpPr>
        <p:spPr>
          <a:xfrm>
            <a:off x="5638800" y="2133600"/>
            <a:ext cx="3200400" cy="3535363"/>
          </a:xfrm>
        </p:spPr>
        <p:txBody>
          <a:bodyPr>
            <a:normAutofit fontScale="77500" lnSpcReduction="20000"/>
          </a:bodyPr>
          <a:lstStyle/>
          <a:p>
            <a:pPr>
              <a:buNone/>
            </a:pPr>
            <a:r>
              <a:rPr lang="en-US" dirty="0"/>
              <a:t> </a:t>
            </a:r>
            <a:r>
              <a:rPr lang="en-US" dirty="0" smtClean="0"/>
              <a:t>   </a:t>
            </a:r>
            <a:r>
              <a:rPr lang="en-US" sz="4200" dirty="0" smtClean="0"/>
              <a:t>How do you choose a task that gives you </a:t>
            </a:r>
            <a:r>
              <a:rPr lang="en-US" sz="4200" b="1" dirty="0" smtClean="0">
                <a:solidFill>
                  <a:schemeClr val="accent6"/>
                </a:solidFill>
              </a:rPr>
              <a:t>information about student understanding </a:t>
            </a:r>
            <a:r>
              <a:rPr lang="en-US" sz="4200" dirty="0" smtClean="0"/>
              <a:t>of the target?</a:t>
            </a:r>
          </a:p>
          <a:p>
            <a:endParaRPr lang="en-US" dirty="0"/>
          </a:p>
        </p:txBody>
      </p:sp>
      <p:pic>
        <p:nvPicPr>
          <p:cNvPr id="6" name="Picture 2" descr="C:\Users\asomera\AppData\Local\Microsoft\Windows\Temporary Internet Files\Content.IE5\I4V34K4E\MP9004395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5439773"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2578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382466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8676">
            <a:off x="796267" y="633411"/>
            <a:ext cx="3810000" cy="5438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4789714" y="1175657"/>
            <a:ext cx="5573486" cy="1384995"/>
          </a:xfrm>
          <a:prstGeom prst="rect">
            <a:avLst/>
          </a:prstGeom>
          <a:noFill/>
        </p:spPr>
        <p:txBody>
          <a:bodyPr wrap="square" rtlCol="0">
            <a:spAutoFit/>
          </a:bodyPr>
          <a:lstStyle/>
          <a:p>
            <a:r>
              <a:rPr lang="en-US" sz="2800" b="1" dirty="0" smtClean="0"/>
              <a:t>Pg. 71-73</a:t>
            </a:r>
          </a:p>
          <a:p>
            <a:r>
              <a:rPr lang="en-US" sz="2800" b="1" dirty="0" smtClean="0"/>
              <a:t>Underline  1 </a:t>
            </a:r>
          </a:p>
          <a:p>
            <a:r>
              <a:rPr lang="en-US" sz="2800" b="1" dirty="0" smtClean="0"/>
              <a:t>“A Ha” statement</a:t>
            </a:r>
            <a:endParaRPr lang="en-US" sz="2800" b="1" dirty="0"/>
          </a:p>
        </p:txBody>
      </p:sp>
    </p:spTree>
    <p:extLst>
      <p:ext uri="{BB962C8B-B14F-4D97-AF65-F5344CB8AC3E}">
        <p14:creationId xmlns:p14="http://schemas.microsoft.com/office/powerpoint/2010/main" val="216030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5334000" y="2209800"/>
            <a:ext cx="3581400" cy="1219200"/>
          </a:xfrm>
        </p:spPr>
        <p:txBody>
          <a:bodyPr>
            <a:noAutofit/>
          </a:bodyPr>
          <a:lstStyle/>
          <a:p>
            <a:pPr marL="0" indent="0" algn="ctr">
              <a:buFontTx/>
              <a:buNone/>
            </a:pPr>
            <a:r>
              <a:rPr lang="en-US" sz="4000" dirty="0" smtClean="0"/>
              <a:t>Designing assessments that elicit </a:t>
            </a:r>
            <a:r>
              <a:rPr lang="en-US" sz="4000" b="1" dirty="0" smtClean="0">
                <a:solidFill>
                  <a:schemeClr val="accent6"/>
                </a:solidFill>
              </a:rPr>
              <a:t>evidence </a:t>
            </a:r>
            <a:r>
              <a:rPr lang="en-US" sz="4000" dirty="0" smtClean="0"/>
              <a:t>of student understanding </a:t>
            </a:r>
            <a:endParaRPr lang="en-US" sz="4400" dirty="0" smtClean="0"/>
          </a:p>
          <a:p>
            <a:pPr marL="0" indent="0" algn="ctr"/>
            <a:endParaRPr lang="en-US" sz="4400" dirty="0" smtClean="0"/>
          </a:p>
        </p:txBody>
      </p:sp>
      <p:sp>
        <p:nvSpPr>
          <p:cNvPr id="5" name="Title 4"/>
          <p:cNvSpPr>
            <a:spLocks noGrp="1"/>
          </p:cNvSpPr>
          <p:nvPr>
            <p:ph type="title"/>
          </p:nvPr>
        </p:nvSpPr>
        <p:spPr/>
        <p:txBody>
          <a:bodyPr/>
          <a:lstStyle/>
          <a:p>
            <a:endParaRPr lang="en-US"/>
          </a:p>
        </p:txBody>
      </p:sp>
      <p:pic>
        <p:nvPicPr>
          <p:cNvPr id="6147" name="Picture 3" descr="C:\Users\asomera.ESD189.000\AppData\Local\Microsoft\Windows\Temporary Internet Files\Content.IE5\5HN59QL7\MP9004237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6600" y="64770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2628872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191000" y="2362200"/>
            <a:ext cx="4904014" cy="4343400"/>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152400"/>
            <a:ext cx="4724400" cy="426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066800"/>
            <a:ext cx="4038600" cy="3048000"/>
          </a:xfrm>
        </p:spPr>
        <p:txBody>
          <a:bodyPr>
            <a:normAutofit fontScale="92500"/>
          </a:bodyPr>
          <a:lstStyle/>
          <a:p>
            <a:pPr marL="0" indent="0" algn="ctr">
              <a:buNone/>
            </a:pPr>
            <a:r>
              <a:rPr lang="en-US" sz="3600" dirty="0" smtClean="0"/>
              <a:t>Identify students that do not have a complete understanding of the concept</a:t>
            </a:r>
            <a:endParaRPr lang="en-US" sz="3600" dirty="0"/>
          </a:p>
        </p:txBody>
      </p:sp>
      <p:sp>
        <p:nvSpPr>
          <p:cNvPr id="4" name="Content Placeholder 3"/>
          <p:cNvSpPr>
            <a:spLocks noGrp="1"/>
          </p:cNvSpPr>
          <p:nvPr>
            <p:ph sz="half" idx="2"/>
          </p:nvPr>
        </p:nvSpPr>
        <p:spPr>
          <a:xfrm>
            <a:off x="4648200" y="3322637"/>
            <a:ext cx="4038600" cy="2849563"/>
          </a:xfrm>
        </p:spPr>
        <p:txBody>
          <a:bodyPr>
            <a:normAutofit fontScale="92500"/>
          </a:bodyPr>
          <a:lstStyle/>
          <a:p>
            <a:pPr marL="0" indent="0" algn="ctr">
              <a:buNone/>
            </a:pPr>
            <a:r>
              <a:rPr lang="en-US" sz="3600" dirty="0"/>
              <a:t>P</a:t>
            </a:r>
            <a:r>
              <a:rPr lang="en-US" sz="3600" dirty="0" smtClean="0"/>
              <a:t>rovide interpretable information about what the student does and does not understand</a:t>
            </a:r>
            <a:endParaRPr lang="en-US" sz="3600" dirty="0"/>
          </a:p>
        </p:txBody>
      </p:sp>
    </p:spTree>
    <p:extLst>
      <p:ext uri="{BB962C8B-B14F-4D97-AF65-F5344CB8AC3E}">
        <p14:creationId xmlns:p14="http://schemas.microsoft.com/office/powerpoint/2010/main" val="127573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52400"/>
            <a:ext cx="4724400" cy="4267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4648200" y="3276600"/>
            <a:ext cx="4038600" cy="2849563"/>
          </a:xfrm>
        </p:spPr>
        <p:txBody>
          <a:bodyPr>
            <a:normAutofit/>
          </a:bodyPr>
          <a:lstStyle/>
          <a:p>
            <a:r>
              <a:rPr lang="en-US" b="1" dirty="0" smtClean="0"/>
              <a:t>What was the learning target?</a:t>
            </a:r>
          </a:p>
          <a:p>
            <a:r>
              <a:rPr lang="en-US" b="1" dirty="0" smtClean="0"/>
              <a:t>What does it “look like” when a student has mastered this building block concept?</a:t>
            </a:r>
          </a:p>
          <a:p>
            <a:pPr marL="0" indent="0">
              <a:buNone/>
            </a:pPr>
            <a:endParaRPr lang="en-US" dirty="0"/>
          </a:p>
        </p:txBody>
      </p:sp>
      <p:sp>
        <p:nvSpPr>
          <p:cNvPr id="7" name="Content Placeholder 2"/>
          <p:cNvSpPr>
            <a:spLocks noGrp="1"/>
          </p:cNvSpPr>
          <p:nvPr>
            <p:ph sz="half" idx="1"/>
          </p:nvPr>
        </p:nvSpPr>
        <p:spPr>
          <a:xfrm>
            <a:off x="457200" y="1066800"/>
            <a:ext cx="4038600" cy="3048000"/>
          </a:xfrm>
        </p:spPr>
        <p:txBody>
          <a:bodyPr>
            <a:normAutofit/>
          </a:bodyPr>
          <a:lstStyle/>
          <a:p>
            <a:pPr marL="0" indent="0" algn="ctr">
              <a:buNone/>
            </a:pPr>
            <a:r>
              <a:rPr lang="en-US" sz="3600" dirty="0" smtClean="0"/>
              <a:t>Identify students that do not have a complete understanding of the concept</a:t>
            </a:r>
            <a:endParaRPr lang="en-US" sz="3600" dirty="0"/>
          </a:p>
        </p:txBody>
      </p:sp>
    </p:spTree>
    <p:extLst>
      <p:ext uri="{BB962C8B-B14F-4D97-AF65-F5344CB8AC3E}">
        <p14:creationId xmlns:p14="http://schemas.microsoft.com/office/powerpoint/2010/main" val="933474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609600"/>
            <a:ext cx="4038600" cy="4525963"/>
          </a:xfrm>
        </p:spPr>
        <p:txBody>
          <a:bodyPr>
            <a:normAutofit/>
          </a:bodyPr>
          <a:lstStyle/>
          <a:p>
            <a:r>
              <a:rPr lang="en-US" dirty="0" smtClean="0"/>
              <a:t>Does this tell me why students are not understanding the target?</a:t>
            </a:r>
          </a:p>
          <a:p>
            <a:r>
              <a:rPr lang="en-US" dirty="0" smtClean="0"/>
              <a:t>Does it give me information about gaps in their thinking</a:t>
            </a:r>
          </a:p>
        </p:txBody>
      </p:sp>
      <p:sp>
        <p:nvSpPr>
          <p:cNvPr id="12" name="Oval 11"/>
          <p:cNvSpPr/>
          <p:nvPr/>
        </p:nvSpPr>
        <p:spPr>
          <a:xfrm>
            <a:off x="4267200" y="1981200"/>
            <a:ext cx="4800600" cy="472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Content Placeholder 3"/>
          <p:cNvSpPr>
            <a:spLocks noGrp="1"/>
          </p:cNvSpPr>
          <p:nvPr>
            <p:ph sz="half" idx="2"/>
          </p:nvPr>
        </p:nvSpPr>
        <p:spPr>
          <a:xfrm>
            <a:off x="4572000" y="2636837"/>
            <a:ext cx="4038600" cy="3916363"/>
          </a:xfrm>
        </p:spPr>
        <p:txBody>
          <a:bodyPr>
            <a:normAutofit/>
          </a:bodyPr>
          <a:lstStyle/>
          <a:p>
            <a:pPr marL="0" indent="0" algn="ctr">
              <a:buNone/>
            </a:pPr>
            <a:r>
              <a:rPr lang="en-US" sz="3600" dirty="0"/>
              <a:t>P</a:t>
            </a:r>
            <a:r>
              <a:rPr lang="en-US" sz="3600" dirty="0" smtClean="0"/>
              <a:t>rovide interpretable information about what the student does and does not understand</a:t>
            </a:r>
            <a:endParaRPr lang="en-US" sz="3600" dirty="0"/>
          </a:p>
        </p:txBody>
      </p:sp>
    </p:spTree>
    <p:extLst>
      <p:ext uri="{BB962C8B-B14F-4D97-AF65-F5344CB8AC3E}">
        <p14:creationId xmlns:p14="http://schemas.microsoft.com/office/powerpoint/2010/main" val="726512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8676">
            <a:off x="796267" y="633411"/>
            <a:ext cx="3810000" cy="5438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5170714" y="1175657"/>
            <a:ext cx="3668486" cy="2677656"/>
          </a:xfrm>
          <a:prstGeom prst="rect">
            <a:avLst/>
          </a:prstGeom>
          <a:noFill/>
        </p:spPr>
        <p:txBody>
          <a:bodyPr wrap="square" rtlCol="0">
            <a:spAutoFit/>
          </a:bodyPr>
          <a:lstStyle/>
          <a:p>
            <a:r>
              <a:rPr lang="en-US" sz="2800" b="1" dirty="0" smtClean="0"/>
              <a:t>Pg. 101</a:t>
            </a:r>
          </a:p>
          <a:p>
            <a:r>
              <a:rPr lang="en-US" sz="2800" b="1" dirty="0" smtClean="0"/>
              <a:t>Start at the math problem in the middle of the page and read until the end of the page</a:t>
            </a:r>
            <a:endParaRPr lang="en-US" sz="2800" b="1" dirty="0"/>
          </a:p>
        </p:txBody>
      </p:sp>
    </p:spTree>
    <p:extLst>
      <p:ext uri="{BB962C8B-B14F-4D97-AF65-F5344CB8AC3E}">
        <p14:creationId xmlns:p14="http://schemas.microsoft.com/office/powerpoint/2010/main" val="768744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Assessment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301151"/>
            <a:ext cx="7162800" cy="5252049"/>
          </a:xfrm>
          <a:prstGeom prst="rect">
            <a:avLst/>
          </a:prstGeom>
        </p:spPr>
      </p:pic>
    </p:spTree>
    <p:extLst>
      <p:ext uri="{BB962C8B-B14F-4D97-AF65-F5344CB8AC3E}">
        <p14:creationId xmlns:p14="http://schemas.microsoft.com/office/powerpoint/2010/main" val="76965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534400" cy="5386090"/>
          </a:xfrm>
          <a:prstGeom prst="rect">
            <a:avLst/>
          </a:prstGeom>
        </p:spPr>
        <p:txBody>
          <a:bodyPr wrap="square">
            <a:spAutoFit/>
          </a:bodyPr>
          <a:lstStyle/>
          <a:p>
            <a:r>
              <a:rPr lang="en-US" sz="4400" dirty="0" smtClean="0"/>
              <a:t>Learning progressions that clearly articulate a progression of learning in a domain can provide the big picture of what is to be learned, support instructional planning, and act as a touchstone for formative assessment. </a:t>
            </a:r>
            <a:endParaRPr lang="en-US" sz="3600" dirty="0" smtClean="0"/>
          </a:p>
          <a:p>
            <a:pPr algn="r"/>
            <a:r>
              <a:rPr lang="en-US" sz="3600" dirty="0" smtClean="0"/>
              <a:t>-</a:t>
            </a:r>
            <a:r>
              <a:rPr lang="en-US" sz="3600" i="1" dirty="0" smtClean="0"/>
              <a:t>Margret Heritage</a:t>
            </a:r>
            <a:endParaRPr lang="en-US" sz="3600" i="1" dirty="0"/>
          </a:p>
        </p:txBody>
      </p:sp>
      <p:sp>
        <p:nvSpPr>
          <p:cNvPr id="3" name="Rectangle 2"/>
          <p:cNvSpPr/>
          <p:nvPr/>
        </p:nvSpPr>
        <p:spPr>
          <a:xfrm>
            <a:off x="0" y="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400800"/>
            <a:ext cx="9144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84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Stations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b="1" dirty="0" smtClean="0">
                <a:solidFill>
                  <a:schemeClr val="accent6">
                    <a:lumMod val="75000"/>
                  </a:schemeClr>
                </a:solidFill>
              </a:rPr>
              <a:t>At each station:</a:t>
            </a:r>
          </a:p>
          <a:p>
            <a:r>
              <a:rPr lang="en-US" dirty="0" smtClean="0"/>
              <a:t>Complete the assessment task</a:t>
            </a:r>
          </a:p>
          <a:p>
            <a:r>
              <a:rPr lang="en-US" dirty="0" smtClean="0"/>
              <a:t>Review the background information in the folder</a:t>
            </a:r>
          </a:p>
          <a:p>
            <a:pPr marL="0" indent="0">
              <a:buNone/>
            </a:pPr>
            <a:endParaRPr lang="en-US" dirty="0" smtClean="0"/>
          </a:p>
          <a:p>
            <a:pPr marL="0" indent="0">
              <a:buNone/>
            </a:pPr>
            <a:r>
              <a:rPr lang="en-US" sz="4000" b="1" dirty="0" smtClean="0">
                <a:solidFill>
                  <a:schemeClr val="accent3">
                    <a:lumMod val="75000"/>
                  </a:schemeClr>
                </a:solidFill>
              </a:rPr>
              <a:t>Discuss:  </a:t>
            </a:r>
          </a:p>
          <a:p>
            <a:pPr marL="0" indent="0">
              <a:buNone/>
            </a:pPr>
            <a:r>
              <a:rPr lang="en-US" dirty="0" smtClean="0"/>
              <a:t>What did this assessment help you to understand about  student understanding?</a:t>
            </a:r>
          </a:p>
        </p:txBody>
      </p:sp>
    </p:spTree>
    <p:extLst>
      <p:ext uri="{BB962C8B-B14F-4D97-AF65-F5344CB8AC3E}">
        <p14:creationId xmlns:p14="http://schemas.microsoft.com/office/powerpoint/2010/main" val="2403456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857500"/>
            <a:ext cx="3657600" cy="1143000"/>
          </a:xfrm>
        </p:spPr>
        <p:txBody>
          <a:bodyPr>
            <a:normAutofit/>
          </a:bodyPr>
          <a:lstStyle/>
          <a:p>
            <a:r>
              <a:rPr lang="en-US" sz="5400" b="1" dirty="0" smtClean="0">
                <a:solidFill>
                  <a:schemeClr val="accent6"/>
                </a:solidFill>
              </a:rPr>
              <a:t>Share</a:t>
            </a:r>
            <a:endParaRPr lang="en-US" sz="5400" b="1" dirty="0">
              <a:solidFill>
                <a:schemeClr val="accent6"/>
              </a:solidFill>
            </a:endParaRPr>
          </a:p>
        </p:txBody>
      </p:sp>
      <p:pic>
        <p:nvPicPr>
          <p:cNvPr id="8194" name="Picture 2" descr="C:\Users\asomera.ESD189.000\AppData\Local\Microsoft\Windows\Temporary Internet Files\Content.IE5\5HN59QL7\MP9004310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400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11" y="6496861"/>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2878151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somera.ESD189.000\AppData\Local\Microsoft\Windows\Temporary Internet Files\Content.IE5\DUH8JS81\MP9004395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841748" cy="69928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3331889"/>
            <a:ext cx="2971800" cy="1446550"/>
          </a:xfrm>
          <a:prstGeom prst="rect">
            <a:avLst/>
          </a:prstGeom>
          <a:noFill/>
        </p:spPr>
        <p:txBody>
          <a:bodyPr wrap="square" rtlCol="0">
            <a:spAutoFit/>
          </a:bodyPr>
          <a:lstStyle/>
          <a:p>
            <a:pPr algn="ctr"/>
            <a:r>
              <a:rPr lang="en-US" sz="4400" b="1" dirty="0" smtClean="0">
                <a:solidFill>
                  <a:schemeClr val="accent6"/>
                </a:solidFill>
              </a:rPr>
              <a:t>Try </a:t>
            </a:r>
            <a:r>
              <a:rPr lang="en-US" sz="4400" b="1" dirty="0" smtClean="0">
                <a:solidFill>
                  <a:schemeClr val="accent6"/>
                </a:solidFill>
              </a:rPr>
              <a:t>Your </a:t>
            </a:r>
            <a:r>
              <a:rPr lang="en-US" sz="4400" b="1" dirty="0">
                <a:solidFill>
                  <a:schemeClr val="accent6"/>
                </a:solidFill>
              </a:rPr>
              <a:t>O</a:t>
            </a:r>
            <a:r>
              <a:rPr lang="en-US" sz="4400" b="1" dirty="0" smtClean="0">
                <a:solidFill>
                  <a:schemeClr val="accent6"/>
                </a:solidFill>
              </a:rPr>
              <a:t>wn</a:t>
            </a:r>
            <a:endParaRPr lang="en-US" sz="4400" b="1" dirty="0">
              <a:solidFill>
                <a:schemeClr val="accent6"/>
              </a:solidFill>
            </a:endParaRPr>
          </a:p>
        </p:txBody>
      </p:sp>
      <p:sp>
        <p:nvSpPr>
          <p:cNvPr id="5" name="TextBox 4"/>
          <p:cNvSpPr txBox="1"/>
          <p:nvPr/>
        </p:nvSpPr>
        <p:spPr>
          <a:xfrm>
            <a:off x="152400" y="64770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1575690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399" y="3403600"/>
            <a:ext cx="4089401" cy="1143000"/>
          </a:xfrm>
        </p:spPr>
        <p:txBody>
          <a:bodyPr>
            <a:noAutofit/>
          </a:bodyPr>
          <a:lstStyle/>
          <a:p>
            <a:r>
              <a:rPr lang="en-US" sz="5400" b="1" dirty="0" smtClean="0">
                <a:solidFill>
                  <a:schemeClr val="accent6"/>
                </a:solidFill>
              </a:rPr>
              <a:t>Peer Feedback</a:t>
            </a:r>
            <a:endParaRPr lang="en-US" sz="5400" b="1" dirty="0">
              <a:solidFill>
                <a:schemeClr val="accent6"/>
              </a:solidFill>
            </a:endParaRPr>
          </a:p>
        </p:txBody>
      </p:sp>
      <p:pic>
        <p:nvPicPr>
          <p:cNvPr id="10242" name="Picture 2" descr="C:\Users\asomera\AppData\Local\Microsoft\Windows\Temporary Internet Files\Content.IE5\X3OE59OM\MP9004316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4" y="-25400"/>
            <a:ext cx="45675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6564396"/>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3934790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0"/>
            <a:ext cx="8229600" cy="1143000"/>
          </a:xfrm>
        </p:spPr>
        <p:txBody>
          <a:bodyPr>
            <a:normAutofit fontScale="90000"/>
          </a:bodyPr>
          <a:lstStyle/>
          <a:p>
            <a:r>
              <a:rPr lang="en-US" b="1" dirty="0" smtClean="0">
                <a:solidFill>
                  <a:schemeClr val="accent6"/>
                </a:solidFill>
              </a:rPr>
              <a:t>Putting </a:t>
            </a:r>
            <a:r>
              <a:rPr lang="en-US" b="1" dirty="0" smtClean="0">
                <a:solidFill>
                  <a:schemeClr val="accent6"/>
                </a:solidFill>
              </a:rPr>
              <a:t>Your </a:t>
            </a:r>
            <a:r>
              <a:rPr lang="en-US" b="1" dirty="0">
                <a:solidFill>
                  <a:schemeClr val="accent6"/>
                </a:solidFill>
              </a:rPr>
              <a:t>P</a:t>
            </a:r>
            <a:r>
              <a:rPr lang="en-US" b="1" dirty="0" smtClean="0">
                <a:solidFill>
                  <a:schemeClr val="accent6"/>
                </a:solidFill>
              </a:rPr>
              <a:t>rogression </a:t>
            </a:r>
            <a:r>
              <a:rPr lang="en-US" b="1" dirty="0" smtClean="0">
                <a:solidFill>
                  <a:schemeClr val="accent6"/>
                </a:solidFill>
              </a:rPr>
              <a:t>into </a:t>
            </a:r>
            <a:r>
              <a:rPr lang="en-US" b="1" dirty="0" smtClean="0">
                <a:solidFill>
                  <a:schemeClr val="accent6"/>
                </a:solidFill>
              </a:rPr>
              <a:t>Practice </a:t>
            </a:r>
            <a:endParaRPr lang="en-US" b="1" dirty="0">
              <a:solidFill>
                <a:schemeClr val="accent6"/>
              </a:solidFill>
            </a:endParaRPr>
          </a:p>
        </p:txBody>
      </p:sp>
      <p:pic>
        <p:nvPicPr>
          <p:cNvPr id="11268" name="Picture 4" descr="C:\Users\asomera\AppData\Local\Microsoft\Windows\Temporary Internet Files\Content.IE5\X3OE59OM\MP9004394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400800" cy="42854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71600" y="48768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1887185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asomera\AppData\Local\Microsoft\Windows\Temporary Internet Files\Content.IE5\I4V34K4E\MP9004312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09600"/>
            <a:ext cx="7162800" cy="47733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 y="5638800"/>
            <a:ext cx="8153400" cy="1015663"/>
          </a:xfrm>
          <a:prstGeom prst="rect">
            <a:avLst/>
          </a:prstGeom>
        </p:spPr>
        <p:txBody>
          <a:bodyPr wrap="square">
            <a:spAutoFit/>
          </a:bodyPr>
          <a:lstStyle/>
          <a:p>
            <a:pPr algn="ctr"/>
            <a:r>
              <a:rPr lang="en-US" sz="2800" dirty="0"/>
              <a:t>How will you use learning progressions in your classroom?  What is </a:t>
            </a:r>
            <a:r>
              <a:rPr lang="en-US" sz="3200" b="1" dirty="0">
                <a:solidFill>
                  <a:schemeClr val="accent6"/>
                </a:solidFill>
              </a:rPr>
              <a:t>your first next step</a:t>
            </a:r>
            <a:r>
              <a:rPr lang="en-US" sz="2800" dirty="0"/>
              <a:t>?</a:t>
            </a:r>
          </a:p>
        </p:txBody>
      </p:sp>
      <p:sp>
        <p:nvSpPr>
          <p:cNvPr id="3" name="TextBox 2"/>
          <p:cNvSpPr txBox="1"/>
          <p:nvPr/>
        </p:nvSpPr>
        <p:spPr>
          <a:xfrm>
            <a:off x="1066800" y="50292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230173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57200" y="1143000"/>
            <a:ext cx="8229600" cy="5105400"/>
          </a:xfrm>
        </p:spPr>
        <p:txBody>
          <a:bodyPr>
            <a:normAutofit fontScale="62500" lnSpcReduction="20000"/>
          </a:bodyPr>
          <a:lstStyle/>
          <a:p>
            <a:pPr marL="0" indent="0">
              <a:buNone/>
            </a:pPr>
            <a:r>
              <a:rPr lang="en-US" b="1" dirty="0"/>
              <a:t> </a:t>
            </a:r>
            <a:endParaRPr lang="en-US" dirty="0"/>
          </a:p>
          <a:p>
            <a:r>
              <a:rPr lang="en-US" dirty="0"/>
              <a:t>Dylan, William. </a:t>
            </a:r>
            <a:r>
              <a:rPr lang="en-US" i="1" dirty="0"/>
              <a:t>Embedded Formative Assessment.</a:t>
            </a:r>
            <a:r>
              <a:rPr lang="en-US" dirty="0"/>
              <a:t> Bloomington, IN: Solution Tree, 2011. Print. </a:t>
            </a:r>
            <a:endParaRPr lang="en-US" dirty="0" smtClean="0"/>
          </a:p>
          <a:p>
            <a:pPr marL="0" indent="0">
              <a:buNone/>
            </a:pPr>
            <a:endParaRPr lang="en-US" dirty="0" smtClean="0"/>
          </a:p>
          <a:p>
            <a:r>
              <a:rPr lang="en-US" dirty="0"/>
              <a:t>Heritage, Margret. </a:t>
            </a:r>
            <a:r>
              <a:rPr lang="en-US" i="1" dirty="0"/>
              <a:t>LEARNING PROGRESSIONS:SUPPORTING INSTRUCTION AND Formative Assessment</a:t>
            </a:r>
            <a:r>
              <a:rPr lang="en-US" dirty="0"/>
              <a:t>. Tech. Los Angeles: COUNCIL OF CHIEF STATE SCHOOL OFFICERS, </a:t>
            </a:r>
            <a:r>
              <a:rPr lang="en-US" dirty="0" err="1"/>
              <a:t>n.d.</a:t>
            </a:r>
            <a:r>
              <a:rPr lang="en-US" dirty="0"/>
              <a:t> Print.</a:t>
            </a:r>
          </a:p>
          <a:p>
            <a:pPr marL="0" indent="0">
              <a:buNone/>
            </a:pPr>
            <a:r>
              <a:rPr lang="en-US" dirty="0"/>
              <a:t> </a:t>
            </a:r>
          </a:p>
          <a:p>
            <a:r>
              <a:rPr lang="en-US" dirty="0"/>
              <a:t>Keeley, Page. </a:t>
            </a:r>
            <a:r>
              <a:rPr lang="en-US" i="1" dirty="0"/>
              <a:t>Science Formative Assessment: 75 Practical Strategies for Linking Assessment, Instruction, and Learning</a:t>
            </a:r>
            <a:r>
              <a:rPr lang="en-US" dirty="0"/>
              <a:t>. Thousand Oaks, CA: Corwin, 2008. Print</a:t>
            </a:r>
            <a:r>
              <a:rPr lang="en-US" dirty="0" smtClean="0"/>
              <a:t>.</a:t>
            </a:r>
          </a:p>
          <a:p>
            <a:pPr marL="0" indent="0">
              <a:buNone/>
            </a:pPr>
            <a:endParaRPr lang="en-US" dirty="0" smtClean="0"/>
          </a:p>
          <a:p>
            <a:r>
              <a:rPr lang="en-US" dirty="0" smtClean="0"/>
              <a:t>Olson</a:t>
            </a:r>
            <a:r>
              <a:rPr lang="en-US" dirty="0"/>
              <a:t>, Joann K. "Concept Focused Teaching." </a:t>
            </a:r>
            <a:r>
              <a:rPr lang="en-US" i="1" dirty="0"/>
              <a:t>Science and Children</a:t>
            </a:r>
            <a:r>
              <a:rPr lang="en-US" dirty="0"/>
              <a:t> 46.4 (2008): 45-49. Print.</a:t>
            </a:r>
          </a:p>
          <a:p>
            <a:pPr marL="0" indent="0">
              <a:buNone/>
            </a:pPr>
            <a:endParaRPr lang="en-US" dirty="0"/>
          </a:p>
          <a:p>
            <a:r>
              <a:rPr lang="en-US" dirty="0" err="1"/>
              <a:t>Popham</a:t>
            </a:r>
            <a:r>
              <a:rPr lang="en-US" dirty="0"/>
              <a:t>, W. James. </a:t>
            </a:r>
            <a:r>
              <a:rPr lang="en-US" i="1" dirty="0"/>
              <a:t>Transformative Assessment</a:t>
            </a:r>
            <a:r>
              <a:rPr lang="en-US" dirty="0"/>
              <a:t>. Alexandria, VA: Association for Supervision and Curriculum Development, 2008. Print. </a:t>
            </a:r>
          </a:p>
          <a:p>
            <a:endParaRPr lang="en-US" dirty="0"/>
          </a:p>
        </p:txBody>
      </p:sp>
    </p:spTree>
    <p:extLst>
      <p:ext uri="{BB962C8B-B14F-4D97-AF65-F5344CB8AC3E}">
        <p14:creationId xmlns:p14="http://schemas.microsoft.com/office/powerpoint/2010/main" val="154648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5"/>
          <p:cNvSpPr>
            <a:spLocks noChangeArrowheads="1"/>
          </p:cNvSpPr>
          <p:nvPr/>
        </p:nvSpPr>
        <p:spPr bwMode="auto">
          <a:xfrm>
            <a:off x="152400" y="3023810"/>
            <a:ext cx="1964044" cy="2005390"/>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nchor="ctr"/>
          <a:lstStyle/>
          <a:p>
            <a:pPr algn="ctr">
              <a:defRPr/>
            </a:pPr>
            <a:r>
              <a:rPr lang="en-US" sz="2800" dirty="0" smtClean="0"/>
              <a:t>Building</a:t>
            </a:r>
            <a:endParaRPr lang="en-US" sz="2800" dirty="0"/>
          </a:p>
        </p:txBody>
      </p:sp>
      <p:sp>
        <p:nvSpPr>
          <p:cNvPr id="9" name="AutoShape 6"/>
          <p:cNvSpPr>
            <a:spLocks noChangeArrowheads="1"/>
          </p:cNvSpPr>
          <p:nvPr/>
        </p:nvSpPr>
        <p:spPr bwMode="auto">
          <a:xfrm>
            <a:off x="2286000" y="2209800"/>
            <a:ext cx="1964044" cy="2040829"/>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nchor="ctr"/>
          <a:lstStyle/>
          <a:p>
            <a:pPr algn="ctr">
              <a:defRPr/>
            </a:pPr>
            <a:r>
              <a:rPr lang="en-US" sz="2800" dirty="0" smtClean="0"/>
              <a:t>Block</a:t>
            </a:r>
            <a:endParaRPr lang="en-US" sz="2800" dirty="0"/>
          </a:p>
        </p:txBody>
      </p:sp>
      <p:sp>
        <p:nvSpPr>
          <p:cNvPr id="10" name="AutoShape 7"/>
          <p:cNvSpPr>
            <a:spLocks noChangeArrowheads="1"/>
          </p:cNvSpPr>
          <p:nvPr/>
        </p:nvSpPr>
        <p:spPr bwMode="auto">
          <a:xfrm>
            <a:off x="4512956" y="1688364"/>
            <a:ext cx="1964044" cy="2040829"/>
          </a:xfrm>
          <a:prstGeom prst="roundRect">
            <a:avLst>
              <a:gd name="adj" fmla="val 16667"/>
            </a:avLst>
          </a:prstGeom>
          <a:solidFill>
            <a:srgbClr val="FFFFFF"/>
          </a:solidFill>
          <a:ln w="38100">
            <a:solidFill>
              <a:srgbClr val="4F81BD"/>
            </a:solidFill>
            <a:round/>
            <a:headEnd/>
            <a:tailEnd/>
          </a:ln>
          <a:effectLst>
            <a:outerShdw dist="28398" dir="3806097" algn="ctr" rotWithShape="0">
              <a:srgbClr val="243F60">
                <a:alpha val="50000"/>
              </a:srgbClr>
            </a:outerShdw>
          </a:effectLst>
        </p:spPr>
        <p:txBody>
          <a:bodyPr anchor="ctr"/>
          <a:lstStyle/>
          <a:p>
            <a:pPr algn="ctr">
              <a:defRPr/>
            </a:pPr>
            <a:r>
              <a:rPr lang="en-US" sz="2400" dirty="0" smtClean="0"/>
              <a:t>Knowledge</a:t>
            </a:r>
            <a:endParaRPr lang="en-US" sz="2400" dirty="0"/>
          </a:p>
        </p:txBody>
      </p:sp>
      <p:sp>
        <p:nvSpPr>
          <p:cNvPr id="11" name="Oval 8"/>
          <p:cNvSpPr>
            <a:spLocks noChangeArrowheads="1"/>
          </p:cNvSpPr>
          <p:nvPr/>
        </p:nvSpPr>
        <p:spPr bwMode="auto">
          <a:xfrm>
            <a:off x="6459825" y="214698"/>
            <a:ext cx="2531775" cy="2528502"/>
          </a:xfrm>
          <a:prstGeom prst="ellipse">
            <a:avLst/>
          </a:prstGeom>
          <a:solidFill>
            <a:srgbClr val="FFFFFF"/>
          </a:solidFill>
          <a:ln w="38100">
            <a:solidFill>
              <a:srgbClr val="C0504D"/>
            </a:solidFill>
            <a:round/>
            <a:headEnd/>
            <a:tailEnd/>
          </a:ln>
          <a:effectLst>
            <a:outerShdw dist="28398" dir="3806097" algn="ctr" rotWithShape="0">
              <a:srgbClr val="622423">
                <a:alpha val="50000"/>
              </a:srgbClr>
            </a:outerShdw>
          </a:effectLst>
        </p:spPr>
        <p:txBody>
          <a:bodyPr anchor="ctr"/>
          <a:lstStyle/>
          <a:p>
            <a:pPr algn="ctr">
              <a:defRPr/>
            </a:pPr>
            <a:r>
              <a:rPr lang="en-US" sz="2800" dirty="0" smtClean="0"/>
              <a:t>Know where we are going…</a:t>
            </a:r>
            <a:endParaRPr lang="en-US" sz="2800" dirty="0"/>
          </a:p>
        </p:txBody>
      </p:sp>
      <p:sp>
        <p:nvSpPr>
          <p:cNvPr id="14" name="AutoShape 11"/>
          <p:cNvSpPr>
            <a:spLocks noChangeArrowheads="1"/>
          </p:cNvSpPr>
          <p:nvPr/>
        </p:nvSpPr>
        <p:spPr bwMode="auto">
          <a:xfrm>
            <a:off x="2057400" y="4572001"/>
            <a:ext cx="1828800" cy="1295399"/>
          </a:xfrm>
          <a:prstGeom prst="wedgeRectCallout">
            <a:avLst>
              <a:gd name="adj1" fmla="val -69181"/>
              <a:gd name="adj2" fmla="val -59685"/>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nchor="ctr"/>
          <a:lstStyle/>
          <a:p>
            <a:pPr algn="ctr">
              <a:defRPr/>
            </a:pPr>
            <a:r>
              <a:rPr lang="en-US" dirty="0" smtClean="0"/>
              <a:t>What does it look like?</a:t>
            </a:r>
            <a:endParaRPr lang="en-US" dirty="0"/>
          </a:p>
        </p:txBody>
      </p:sp>
      <p:sp>
        <p:nvSpPr>
          <p:cNvPr id="15" name="AutoShape 12"/>
          <p:cNvSpPr>
            <a:spLocks noChangeArrowheads="1"/>
          </p:cNvSpPr>
          <p:nvPr/>
        </p:nvSpPr>
        <p:spPr bwMode="auto">
          <a:xfrm>
            <a:off x="4343401" y="4114800"/>
            <a:ext cx="1828800" cy="1371601"/>
          </a:xfrm>
          <a:prstGeom prst="wedgeRectCallout">
            <a:avLst>
              <a:gd name="adj1" fmla="val -57537"/>
              <a:gd name="adj2" fmla="val -67185"/>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anchor="ctr"/>
          <a:lstStyle/>
          <a:p>
            <a:pPr algn="ctr">
              <a:defRPr/>
            </a:pPr>
            <a:r>
              <a:rPr lang="en-US" dirty="0" smtClean="0"/>
              <a:t>How will I know?</a:t>
            </a:r>
            <a:endParaRPr lang="en-US" dirty="0"/>
          </a:p>
        </p:txBody>
      </p:sp>
      <p:sp>
        <p:nvSpPr>
          <p:cNvPr id="18" name="AutoShape 15"/>
          <p:cNvSpPr>
            <a:spLocks noChangeArrowheads="1"/>
          </p:cNvSpPr>
          <p:nvPr/>
        </p:nvSpPr>
        <p:spPr bwMode="auto">
          <a:xfrm rot="19324997">
            <a:off x="2072047" y="3641552"/>
            <a:ext cx="260082" cy="187211"/>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19" name="AutoShape 16"/>
          <p:cNvSpPr>
            <a:spLocks noChangeArrowheads="1"/>
          </p:cNvSpPr>
          <p:nvPr/>
        </p:nvSpPr>
        <p:spPr bwMode="auto">
          <a:xfrm rot="19324997">
            <a:off x="4205647" y="2879553"/>
            <a:ext cx="260082" cy="187211"/>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20" name="AutoShape 17"/>
          <p:cNvSpPr>
            <a:spLocks noChangeArrowheads="1"/>
          </p:cNvSpPr>
          <p:nvPr/>
        </p:nvSpPr>
        <p:spPr bwMode="auto">
          <a:xfrm rot="19324997">
            <a:off x="6429688" y="1965559"/>
            <a:ext cx="260082" cy="183359"/>
          </a:xfrm>
          <a:prstGeom prst="rightArrow">
            <a:avLst>
              <a:gd name="adj1" fmla="val 50000"/>
              <a:gd name="adj2" fmla="val 35208"/>
            </a:avLst>
          </a:prstGeom>
          <a:solidFill>
            <a:srgbClr val="1F497D"/>
          </a:solidFill>
          <a:ln w="38100">
            <a:solidFill>
              <a:srgbClr val="1F497D"/>
            </a:solidFill>
            <a:miter lim="800000"/>
            <a:headEnd/>
            <a:tailEnd/>
          </a:ln>
          <a:effectLst>
            <a:outerShdw dist="28398" dir="3806097" algn="ctr" rotWithShape="0">
              <a:srgbClr val="3F3151">
                <a:alpha val="50000"/>
              </a:srgbClr>
            </a:outerShdw>
          </a:effectLst>
        </p:spPr>
        <p:txBody>
          <a:bodyPr/>
          <a:lstStyle/>
          <a:p>
            <a:pPr fontAlgn="auto">
              <a:spcBef>
                <a:spcPts val="0"/>
              </a:spcBef>
              <a:spcAft>
                <a:spcPts val="0"/>
              </a:spcAft>
              <a:defRPr/>
            </a:pPr>
            <a:endParaRPr lang="en-US">
              <a:latin typeface="+mn-lt"/>
            </a:endParaRPr>
          </a:p>
        </p:txBody>
      </p:sp>
      <p:sp>
        <p:nvSpPr>
          <p:cNvPr id="21" name="Text Box 18"/>
          <p:cNvSpPr txBox="1">
            <a:spLocks noChangeArrowheads="1"/>
          </p:cNvSpPr>
          <p:nvPr/>
        </p:nvSpPr>
        <p:spPr bwMode="auto">
          <a:xfrm>
            <a:off x="593749" y="822841"/>
            <a:ext cx="3597251" cy="928459"/>
          </a:xfrm>
          <a:prstGeom prst="rect">
            <a:avLst/>
          </a:prstGeom>
          <a:solidFill>
            <a:srgbClr val="FFFFFF"/>
          </a:solidFill>
          <a:ln w="9525">
            <a:noFill/>
            <a:miter lim="800000"/>
            <a:headEnd/>
            <a:tailEnd/>
          </a:ln>
        </p:spPr>
        <p:txBody>
          <a:bodyPr wrap="square">
            <a:spAutoFit/>
          </a:bodyPr>
          <a:lstStyle/>
          <a:p>
            <a:pPr>
              <a:spcAft>
                <a:spcPts val="1000"/>
              </a:spcAft>
            </a:pPr>
            <a:r>
              <a:rPr lang="en-US" sz="2800" b="1" dirty="0" smtClean="0">
                <a:latin typeface="Calibri" pitchFamily="34" charset="0"/>
              </a:rPr>
              <a:t>Learning </a:t>
            </a:r>
            <a:r>
              <a:rPr lang="en-US" sz="2800" b="1" dirty="0">
                <a:latin typeface="Calibri" pitchFamily="34" charset="0"/>
              </a:rPr>
              <a:t>Progression</a:t>
            </a:r>
          </a:p>
          <a:p>
            <a:endParaRPr lang="en-US" dirty="0"/>
          </a:p>
        </p:txBody>
      </p:sp>
      <p:sp>
        <p:nvSpPr>
          <p:cNvPr id="22" name="AutoShape 19"/>
          <p:cNvSpPr>
            <a:spLocks noChangeArrowheads="1"/>
          </p:cNvSpPr>
          <p:nvPr/>
        </p:nvSpPr>
        <p:spPr bwMode="auto">
          <a:xfrm>
            <a:off x="6553201" y="3429000"/>
            <a:ext cx="1828800" cy="1524000"/>
          </a:xfrm>
          <a:prstGeom prst="wedgeRectCallout">
            <a:avLst>
              <a:gd name="adj1" fmla="val -58736"/>
              <a:gd name="adj2" fmla="val -81463"/>
            </a:avLst>
          </a:prstGeom>
          <a:solidFill>
            <a:srgbClr val="FFFFFF"/>
          </a:solidFill>
          <a:ln w="38100">
            <a:solidFill>
              <a:srgbClr val="9BBB59"/>
            </a:solidFill>
            <a:miter lim="800000"/>
            <a:headEnd/>
            <a:tailEnd/>
          </a:ln>
          <a:effectLst>
            <a:outerShdw dist="28398" dir="3806097" algn="ctr" rotWithShape="0">
              <a:srgbClr val="4E6128">
                <a:alpha val="50000"/>
              </a:srgbClr>
            </a:outerShdw>
          </a:effectLst>
        </p:spPr>
        <p:txBody>
          <a:bodyPr lIns="45720" rIns="45720" anchor="ctr"/>
          <a:lstStyle/>
          <a:p>
            <a:pPr algn="ctr">
              <a:defRPr/>
            </a:pPr>
            <a:r>
              <a:rPr lang="en-US" dirty="0" smtClean="0"/>
              <a:t>What are the criteria for success?</a:t>
            </a:r>
            <a:endParaRPr lang="en-US" dirty="0"/>
          </a:p>
        </p:txBody>
      </p:sp>
      <p:sp>
        <p:nvSpPr>
          <p:cNvPr id="23" name="Rectangle 22"/>
          <p:cNvSpPr/>
          <p:nvPr/>
        </p:nvSpPr>
        <p:spPr>
          <a:xfrm>
            <a:off x="2057400" y="5867400"/>
            <a:ext cx="1828800" cy="685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Gather </a:t>
            </a:r>
            <a:endParaRPr lang="en-US" dirty="0"/>
          </a:p>
        </p:txBody>
      </p:sp>
      <p:sp>
        <p:nvSpPr>
          <p:cNvPr id="24" name="Rectangle 23"/>
          <p:cNvSpPr/>
          <p:nvPr/>
        </p:nvSpPr>
        <p:spPr>
          <a:xfrm>
            <a:off x="6553200" y="4953000"/>
            <a:ext cx="1828800" cy="685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understanding</a:t>
            </a:r>
            <a:endParaRPr lang="en-US" dirty="0"/>
          </a:p>
        </p:txBody>
      </p:sp>
      <p:sp>
        <p:nvSpPr>
          <p:cNvPr id="25" name="Rectangle 24"/>
          <p:cNvSpPr/>
          <p:nvPr/>
        </p:nvSpPr>
        <p:spPr>
          <a:xfrm>
            <a:off x="4343400" y="5486400"/>
            <a:ext cx="1828800" cy="685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evidence of</a:t>
            </a:r>
            <a:endParaRPr lang="en-US" dirty="0"/>
          </a:p>
        </p:txBody>
      </p:sp>
    </p:spTree>
    <p:extLst>
      <p:ext uri="{BB962C8B-B14F-4D97-AF65-F5344CB8AC3E}">
        <p14:creationId xmlns:p14="http://schemas.microsoft.com/office/powerpoint/2010/main" val="392297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0"/>
            <a:ext cx="2667000" cy="1676400"/>
          </a:xfrm>
        </p:spPr>
        <p:txBody>
          <a:bodyPr>
            <a:normAutofit fontScale="85000" lnSpcReduction="20000"/>
          </a:bodyPr>
          <a:lstStyle/>
          <a:p>
            <a:r>
              <a:rPr lang="en-US" sz="4400" b="1" dirty="0" smtClean="0">
                <a:solidFill>
                  <a:srgbClr val="FF9933"/>
                </a:solidFill>
              </a:rPr>
              <a:t>Our Learning </a:t>
            </a:r>
          </a:p>
          <a:p>
            <a:r>
              <a:rPr lang="en-US" sz="4400" b="1" dirty="0" smtClean="0">
                <a:solidFill>
                  <a:srgbClr val="FF9933"/>
                </a:solidFill>
              </a:rPr>
              <a:t>Progression</a:t>
            </a:r>
            <a:endParaRPr lang="en-US" sz="4400" b="1" dirty="0">
              <a:solidFill>
                <a:srgbClr val="FF9933"/>
              </a:solidFill>
            </a:endParaRPr>
          </a:p>
        </p:txBody>
      </p:sp>
      <p:pic>
        <p:nvPicPr>
          <p:cNvPr id="1026" name="Picture 2" descr="C:\Users\asomera\AppData\Local\Microsoft\Windows\Temporary Internet Files\Content.IE5\I4V34K4E\MP9002891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6937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33290" y="6611779"/>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1431420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609600" y="3398838"/>
            <a:ext cx="3276600" cy="2239962"/>
          </a:xfrm>
        </p:spPr>
        <p:txBody>
          <a:bodyPr/>
          <a:lstStyle/>
          <a:p>
            <a:r>
              <a:rPr lang="en-US" dirty="0" smtClean="0"/>
              <a:t>Let’s Get Started!</a:t>
            </a:r>
          </a:p>
        </p:txBody>
      </p:sp>
      <p:sp>
        <p:nvSpPr>
          <p:cNvPr id="4" name="Slide Number Placeholder 3"/>
          <p:cNvSpPr>
            <a:spLocks noGrp="1"/>
          </p:cNvSpPr>
          <p:nvPr>
            <p:ph type="sldNum" sz="quarter" idx="12"/>
          </p:nvPr>
        </p:nvSpPr>
        <p:spPr/>
        <p:txBody>
          <a:bodyPr/>
          <a:lstStyle/>
          <a:p>
            <a:pPr>
              <a:defRPr/>
            </a:pPr>
            <a:fld id="{5F76ED81-92FB-4334-9D3C-39287598D533}" type="slidenum">
              <a:rPr lang="en-US"/>
              <a:pPr>
                <a:defRPr/>
              </a:pPr>
              <a:t>6</a:t>
            </a:fld>
            <a:endParaRPr lang="en-US"/>
          </a:p>
        </p:txBody>
      </p:sp>
      <p:pic>
        <p:nvPicPr>
          <p:cNvPr id="2050" name="Picture 2" descr="C:\Users\asomera\AppData\Local\Microsoft\Windows\Temporary Internet Files\Content.IE5\497YL75C\MP9004304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373" y="0"/>
            <a:ext cx="45876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6535579"/>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996733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1447800" y="5791200"/>
            <a:ext cx="64008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smtClean="0">
                <a:solidFill>
                  <a:srgbClr val="FF9933"/>
                </a:solidFill>
              </a:rPr>
              <a:t>Identify 2 to 3 Big Ideas.</a:t>
            </a:r>
            <a:endParaRPr lang="en-US" sz="4000" dirty="0">
              <a:solidFill>
                <a:srgbClr val="FF9933"/>
              </a:solidFill>
            </a:endParaRPr>
          </a:p>
        </p:txBody>
      </p:sp>
      <p:pic>
        <p:nvPicPr>
          <p:cNvPr id="3074" name="Picture 2" descr="C:\Users\asomera\AppData\Local\Microsoft\Windows\Temporary Internet Files\Content.IE5\497YL75C\MP900321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672" y="228600"/>
            <a:ext cx="3818128" cy="53525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53340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3816047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257800"/>
            <a:ext cx="7467600" cy="1323439"/>
          </a:xfrm>
          <a:prstGeom prst="rect">
            <a:avLst/>
          </a:prstGeom>
        </p:spPr>
        <p:txBody>
          <a:bodyPr wrap="square">
            <a:spAutoFit/>
          </a:bodyPr>
          <a:lstStyle/>
          <a:p>
            <a:pPr algn="ctr"/>
            <a:r>
              <a:rPr lang="en-US" sz="4000" b="1" dirty="0" smtClean="0">
                <a:solidFill>
                  <a:srgbClr val="FF9933"/>
                </a:solidFill>
              </a:rPr>
              <a:t>Identify Important Concepts in Teaching </a:t>
            </a:r>
            <a:r>
              <a:rPr lang="en-US" sz="4000" b="1" dirty="0">
                <a:solidFill>
                  <a:srgbClr val="FF9933"/>
                </a:solidFill>
              </a:rPr>
              <a:t>M</a:t>
            </a:r>
            <a:r>
              <a:rPr lang="en-US" sz="4000" b="1" dirty="0" smtClean="0">
                <a:solidFill>
                  <a:srgbClr val="FF9933"/>
                </a:solidFill>
              </a:rPr>
              <a:t>aterials</a:t>
            </a:r>
            <a:endParaRPr lang="en-US" sz="4000" dirty="0">
              <a:solidFill>
                <a:srgbClr val="FF9933"/>
              </a:solidFill>
            </a:endParaRPr>
          </a:p>
        </p:txBody>
      </p:sp>
      <p:pic>
        <p:nvPicPr>
          <p:cNvPr id="4099" name="Picture 3" descr="C:\Users\asomera\AppData\Local\Microsoft\Windows\Temporary Internet Files\Content.IE5\X3OE59OM\MP9004395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6400800" cy="4273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648200"/>
            <a:ext cx="1600200" cy="246221"/>
          </a:xfrm>
          <a:prstGeom prst="rect">
            <a:avLst/>
          </a:prstGeom>
          <a:noFill/>
        </p:spPr>
        <p:txBody>
          <a:bodyPr wrap="square" rtlCol="0">
            <a:spAutoFit/>
          </a:bodyPr>
          <a:lstStyle/>
          <a:p>
            <a:r>
              <a:rPr lang="en-US" sz="1000" dirty="0" smtClean="0"/>
              <a:t>Clipart source: Microsoft</a:t>
            </a:r>
            <a:endParaRPr lang="en-US" sz="1000" dirty="0"/>
          </a:p>
        </p:txBody>
      </p:sp>
    </p:spTree>
    <p:extLst>
      <p:ext uri="{BB962C8B-B14F-4D97-AF65-F5344CB8AC3E}">
        <p14:creationId xmlns:p14="http://schemas.microsoft.com/office/powerpoint/2010/main" val="169502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438400"/>
            <a:ext cx="7924800" cy="1323439"/>
          </a:xfrm>
          <a:prstGeom prst="rect">
            <a:avLst/>
          </a:prstGeom>
        </p:spPr>
        <p:txBody>
          <a:bodyPr wrap="square">
            <a:spAutoFit/>
          </a:bodyPr>
          <a:lstStyle/>
          <a:p>
            <a:pPr algn="ctr"/>
            <a:r>
              <a:rPr lang="en-US" sz="4000" b="1" dirty="0" smtClean="0">
                <a:solidFill>
                  <a:schemeClr val="accent6"/>
                </a:solidFill>
              </a:rPr>
              <a:t>Meld state Content Standards with the Identified </a:t>
            </a:r>
            <a:r>
              <a:rPr lang="en-US" sz="4000" b="1" dirty="0">
                <a:solidFill>
                  <a:schemeClr val="accent6"/>
                </a:solidFill>
              </a:rPr>
              <a:t>C</a:t>
            </a:r>
            <a:r>
              <a:rPr lang="en-US" sz="4000" b="1" dirty="0" smtClean="0">
                <a:solidFill>
                  <a:schemeClr val="accent6"/>
                </a:solidFill>
              </a:rPr>
              <a:t>oncepts.</a:t>
            </a:r>
            <a:endParaRPr lang="en-US" sz="4000" dirty="0">
              <a:solidFill>
                <a:schemeClr val="accent6"/>
              </a:solidFill>
            </a:endParaRPr>
          </a:p>
        </p:txBody>
      </p:sp>
      <p:pic>
        <p:nvPicPr>
          <p:cNvPr id="3" name="Picture 2" descr="ScienceCover.gif"/>
          <p:cNvPicPr>
            <a:picLocks noChangeAspect="1"/>
          </p:cNvPicPr>
          <p:nvPr/>
        </p:nvPicPr>
        <p:blipFill>
          <a:blip r:embed="rId3" cstate="print"/>
          <a:stretch>
            <a:fillRect/>
          </a:stretch>
        </p:blipFill>
        <p:spPr>
          <a:xfrm>
            <a:off x="-381000" y="4343400"/>
            <a:ext cx="1028700" cy="1333500"/>
          </a:xfrm>
          <a:prstGeom prst="rect">
            <a:avLst/>
          </a:prstGeom>
        </p:spPr>
      </p:pic>
      <p:pic>
        <p:nvPicPr>
          <p:cNvPr id="5" name="Picture 4" descr="ScienceCover.gif"/>
          <p:cNvPicPr>
            <a:picLocks noChangeAspect="1"/>
          </p:cNvPicPr>
          <p:nvPr/>
        </p:nvPicPr>
        <p:blipFill>
          <a:blip r:embed="rId3" cstate="print"/>
          <a:stretch>
            <a:fillRect/>
          </a:stretch>
        </p:blipFill>
        <p:spPr>
          <a:xfrm>
            <a:off x="609600" y="4343400"/>
            <a:ext cx="1028700" cy="1333500"/>
          </a:xfrm>
          <a:prstGeom prst="rect">
            <a:avLst/>
          </a:prstGeom>
        </p:spPr>
      </p:pic>
      <p:pic>
        <p:nvPicPr>
          <p:cNvPr id="6" name="Picture 5" descr="ScienceCover.gif"/>
          <p:cNvPicPr>
            <a:picLocks noChangeAspect="1"/>
          </p:cNvPicPr>
          <p:nvPr/>
        </p:nvPicPr>
        <p:blipFill>
          <a:blip r:embed="rId3" cstate="print"/>
          <a:stretch>
            <a:fillRect/>
          </a:stretch>
        </p:blipFill>
        <p:spPr>
          <a:xfrm>
            <a:off x="1600200" y="4343400"/>
            <a:ext cx="1028700" cy="1333500"/>
          </a:xfrm>
          <a:prstGeom prst="rect">
            <a:avLst/>
          </a:prstGeom>
        </p:spPr>
      </p:pic>
      <p:pic>
        <p:nvPicPr>
          <p:cNvPr id="7" name="Picture 6" descr="ScienceCover.gif"/>
          <p:cNvPicPr>
            <a:picLocks noChangeAspect="1"/>
          </p:cNvPicPr>
          <p:nvPr/>
        </p:nvPicPr>
        <p:blipFill>
          <a:blip r:embed="rId3" cstate="print"/>
          <a:stretch>
            <a:fillRect/>
          </a:stretch>
        </p:blipFill>
        <p:spPr>
          <a:xfrm>
            <a:off x="5562600" y="4343400"/>
            <a:ext cx="1028700" cy="1333500"/>
          </a:xfrm>
          <a:prstGeom prst="rect">
            <a:avLst/>
          </a:prstGeom>
        </p:spPr>
      </p:pic>
      <p:pic>
        <p:nvPicPr>
          <p:cNvPr id="8" name="Picture 7" descr="ScienceCover.gif"/>
          <p:cNvPicPr>
            <a:picLocks noChangeAspect="1"/>
          </p:cNvPicPr>
          <p:nvPr/>
        </p:nvPicPr>
        <p:blipFill>
          <a:blip r:embed="rId3" cstate="print"/>
          <a:stretch>
            <a:fillRect/>
          </a:stretch>
        </p:blipFill>
        <p:spPr>
          <a:xfrm>
            <a:off x="2590800" y="4343400"/>
            <a:ext cx="1028700" cy="1333500"/>
          </a:xfrm>
          <a:prstGeom prst="rect">
            <a:avLst/>
          </a:prstGeom>
        </p:spPr>
      </p:pic>
      <p:pic>
        <p:nvPicPr>
          <p:cNvPr id="9" name="Picture 8" descr="ScienceCover.gif"/>
          <p:cNvPicPr>
            <a:picLocks noChangeAspect="1"/>
          </p:cNvPicPr>
          <p:nvPr/>
        </p:nvPicPr>
        <p:blipFill>
          <a:blip r:embed="rId3" cstate="print"/>
          <a:stretch>
            <a:fillRect/>
          </a:stretch>
        </p:blipFill>
        <p:spPr>
          <a:xfrm>
            <a:off x="3581400" y="4343400"/>
            <a:ext cx="1028700" cy="1333500"/>
          </a:xfrm>
          <a:prstGeom prst="rect">
            <a:avLst/>
          </a:prstGeom>
        </p:spPr>
      </p:pic>
      <p:pic>
        <p:nvPicPr>
          <p:cNvPr id="10" name="Picture 9" descr="ScienceCover.gif"/>
          <p:cNvPicPr>
            <a:picLocks noChangeAspect="1"/>
          </p:cNvPicPr>
          <p:nvPr/>
        </p:nvPicPr>
        <p:blipFill>
          <a:blip r:embed="rId3" cstate="print"/>
          <a:stretch>
            <a:fillRect/>
          </a:stretch>
        </p:blipFill>
        <p:spPr>
          <a:xfrm>
            <a:off x="4572000" y="4343400"/>
            <a:ext cx="1028700" cy="1333500"/>
          </a:xfrm>
          <a:prstGeom prst="rect">
            <a:avLst/>
          </a:prstGeom>
        </p:spPr>
      </p:pic>
      <p:pic>
        <p:nvPicPr>
          <p:cNvPr id="11" name="Picture 10" descr="ScienceCover.gif"/>
          <p:cNvPicPr>
            <a:picLocks noChangeAspect="1"/>
          </p:cNvPicPr>
          <p:nvPr/>
        </p:nvPicPr>
        <p:blipFill>
          <a:blip r:embed="rId3" cstate="print"/>
          <a:stretch>
            <a:fillRect/>
          </a:stretch>
        </p:blipFill>
        <p:spPr>
          <a:xfrm>
            <a:off x="6553200" y="4343400"/>
            <a:ext cx="1028700" cy="1333500"/>
          </a:xfrm>
          <a:prstGeom prst="rect">
            <a:avLst/>
          </a:prstGeom>
        </p:spPr>
      </p:pic>
      <p:pic>
        <p:nvPicPr>
          <p:cNvPr id="12" name="Picture 11" descr="ScienceCover.gif"/>
          <p:cNvPicPr>
            <a:picLocks noChangeAspect="1"/>
          </p:cNvPicPr>
          <p:nvPr/>
        </p:nvPicPr>
        <p:blipFill>
          <a:blip r:embed="rId3" cstate="print"/>
          <a:stretch>
            <a:fillRect/>
          </a:stretch>
        </p:blipFill>
        <p:spPr>
          <a:xfrm>
            <a:off x="7543800" y="4343400"/>
            <a:ext cx="1028700" cy="1333500"/>
          </a:xfrm>
          <a:prstGeom prst="rect">
            <a:avLst/>
          </a:prstGeom>
        </p:spPr>
      </p:pic>
      <p:pic>
        <p:nvPicPr>
          <p:cNvPr id="13" name="Picture 12" descr="ScienceCover.gif"/>
          <p:cNvPicPr>
            <a:picLocks noChangeAspect="1"/>
          </p:cNvPicPr>
          <p:nvPr/>
        </p:nvPicPr>
        <p:blipFill>
          <a:blip r:embed="rId3" cstate="print"/>
          <a:stretch>
            <a:fillRect/>
          </a:stretch>
        </p:blipFill>
        <p:spPr>
          <a:xfrm>
            <a:off x="8534400" y="4343400"/>
            <a:ext cx="1028700" cy="1333500"/>
          </a:xfrm>
          <a:prstGeom prst="rect">
            <a:avLst/>
          </a:prstGeom>
        </p:spPr>
      </p:pic>
    </p:spTree>
    <p:extLst>
      <p:ext uri="{BB962C8B-B14F-4D97-AF65-F5344CB8AC3E}">
        <p14:creationId xmlns:p14="http://schemas.microsoft.com/office/powerpoint/2010/main" val="1744742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3202</Words>
  <Application>Microsoft Office PowerPoint</Application>
  <PresentationFormat>On-screen Show (4:3)</PresentationFormat>
  <Paragraphs>324</Paragraphs>
  <Slides>36</Slides>
  <Notes>36</Notes>
  <HiddenSlides>3</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Funding information:  Mathematics &amp; Science Partnership under Title II, Part B Program Code: 62 CFDA 84.366B    </vt:lpstr>
      <vt:lpstr>PowerPoint Presentation</vt:lpstr>
      <vt:lpstr>PowerPoint Presentation</vt:lpstr>
      <vt:lpstr>PowerPoint Presentation</vt:lpstr>
      <vt:lpstr>PowerPoint Presentation</vt:lpstr>
      <vt:lpstr>Let’s Get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Idea!</vt:lpstr>
      <vt:lpstr>Is It Critical to Assess?</vt:lpstr>
      <vt:lpstr>PowerPoint Presentation</vt:lpstr>
      <vt:lpstr>PowerPoint Presentation</vt:lpstr>
      <vt:lpstr>PowerPoint Presentation</vt:lpstr>
      <vt:lpstr>PowerPoint Presentation</vt:lpstr>
      <vt:lpstr>PowerPoint Presentation</vt:lpstr>
      <vt:lpstr>Why assess the building blocks? Why not only assess the final target?</vt:lpstr>
      <vt:lpstr>Table Discussion: </vt:lpstr>
      <vt:lpstr>PowerPoint Presentation</vt:lpstr>
      <vt:lpstr>PowerPoint Presentation</vt:lpstr>
      <vt:lpstr>PowerPoint Presentation</vt:lpstr>
      <vt:lpstr>PowerPoint Presentation</vt:lpstr>
      <vt:lpstr>PowerPoint Presentation</vt:lpstr>
      <vt:lpstr>PowerPoint Presentation</vt:lpstr>
      <vt:lpstr>Sample Assessment</vt:lpstr>
      <vt:lpstr>Assessment Stations</vt:lpstr>
      <vt:lpstr>Share</vt:lpstr>
      <vt:lpstr>PowerPoint Presentation</vt:lpstr>
      <vt:lpstr>Peer Feedback</vt:lpstr>
      <vt:lpstr>Putting Your Progression into Practice </vt:lpstr>
      <vt:lpstr>PowerPoint Presentation</vt:lpstr>
      <vt:lpstr>Bibliography</vt:lpstr>
    </vt:vector>
  </TitlesOfParts>
  <Company>NWESD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Somera</dc:creator>
  <cp:lastModifiedBy>Adrienne Somera</cp:lastModifiedBy>
  <cp:revision>63</cp:revision>
  <cp:lastPrinted>2012-08-01T19:35:48Z</cp:lastPrinted>
  <dcterms:created xsi:type="dcterms:W3CDTF">2012-06-27T20:56:56Z</dcterms:created>
  <dcterms:modified xsi:type="dcterms:W3CDTF">2012-08-01T22:56:21Z</dcterms:modified>
</cp:coreProperties>
</file>