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5" r:id="rId2"/>
    <p:sldId id="256" r:id="rId3"/>
    <p:sldId id="288" r:id="rId4"/>
    <p:sldId id="289" r:id="rId5"/>
    <p:sldId id="290" r:id="rId6"/>
    <p:sldId id="258" r:id="rId7"/>
    <p:sldId id="260" r:id="rId8"/>
    <p:sldId id="296" r:id="rId9"/>
    <p:sldId id="267" r:id="rId10"/>
    <p:sldId id="313" r:id="rId11"/>
    <p:sldId id="269" r:id="rId12"/>
    <p:sldId id="319" r:id="rId13"/>
    <p:sldId id="294" r:id="rId14"/>
    <p:sldId id="334" r:id="rId15"/>
    <p:sldId id="33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4000" autoAdjust="0"/>
  </p:normalViewPr>
  <p:slideViewPr>
    <p:cSldViewPr>
      <p:cViewPr varScale="1">
        <p:scale>
          <a:sx n="15" d="100"/>
          <a:sy n="15" d="100"/>
        </p:scale>
        <p:origin x="-253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C432A3-E473-44D7-893B-D7553A979196}" type="datetimeFigureOut">
              <a:rPr lang="en-US" smtClean="0"/>
              <a:pPr/>
              <a:t>8/1/2012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865D15-4F69-4411-861E-B9D3CC655943}" type="slidenum">
              <a:rPr lang="en-US" smtClean="0"/>
              <a:pPr/>
              <a:t>‹#›</a:t>
            </a:fld>
            <a:endParaRPr lang="en-US"/>
          </a:p>
        </p:txBody>
      </p:sp>
    </p:spTree>
    <p:extLst>
      <p:ext uri="{BB962C8B-B14F-4D97-AF65-F5344CB8AC3E}">
        <p14:creationId xmlns:p14="http://schemas.microsoft.com/office/powerpoint/2010/main" val="287378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65D15-4F69-4411-861E-B9D3CC655943}" type="slidenum">
              <a:rPr lang="en-US" smtClean="0"/>
              <a:pPr/>
              <a:t>1</a:t>
            </a:fld>
            <a:endParaRPr lang="en-US"/>
          </a:p>
        </p:txBody>
      </p:sp>
    </p:spTree>
    <p:extLst>
      <p:ext uri="{BB962C8B-B14F-4D97-AF65-F5344CB8AC3E}">
        <p14:creationId xmlns:p14="http://schemas.microsoft.com/office/powerpoint/2010/main" val="1710841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 out the worksheet</a:t>
            </a:r>
            <a:r>
              <a:rPr lang="en-US" baseline="0" dirty="0" smtClean="0"/>
              <a:t> with vignettes.  Ask individuals to determine whether each vignette is an example of formative assessment or not. Share ideas at table groups and as a large group.  Be sure participants discuss what aspects of formative assessment they did or did not see in each vignette. </a:t>
            </a:r>
          </a:p>
          <a:p>
            <a:endParaRPr lang="en-US" baseline="0" dirty="0" smtClean="0"/>
          </a:p>
          <a:p>
            <a:endParaRPr lang="en-US" baseline="0" dirty="0" smtClean="0"/>
          </a:p>
          <a:p>
            <a:r>
              <a:rPr lang="en-US" baseline="0" dirty="0" smtClean="0"/>
              <a:t>Materials: FA Vignettes sheet</a:t>
            </a:r>
            <a:endParaRPr lang="en-US" dirty="0"/>
          </a:p>
        </p:txBody>
      </p:sp>
      <p:sp>
        <p:nvSpPr>
          <p:cNvPr id="4" name="Slide Number Placeholder 3"/>
          <p:cNvSpPr>
            <a:spLocks noGrp="1"/>
          </p:cNvSpPr>
          <p:nvPr>
            <p:ph type="sldNum" sz="quarter" idx="10"/>
          </p:nvPr>
        </p:nvSpPr>
        <p:spPr/>
        <p:txBody>
          <a:bodyPr/>
          <a:lstStyle/>
          <a:p>
            <a:fld id="{C8EF0FBB-9362-46EA-BC80-D1482F473F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914D4-798C-413E-8763-2243E4D1CDC8}" type="slidenum">
              <a:rPr lang="en-US"/>
              <a:pPr/>
              <a:t>11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a:t>Come back to </a:t>
            </a:r>
            <a:r>
              <a:rPr lang="en-US" dirty="0" err="1"/>
              <a:t>F</a:t>
            </a:r>
            <a:r>
              <a:rPr lang="en-US" dirty="0" err="1" smtClean="0"/>
              <a:t>rayer</a:t>
            </a:r>
            <a:r>
              <a:rPr lang="en-US" dirty="0" smtClean="0"/>
              <a:t> </a:t>
            </a:r>
            <a:r>
              <a:rPr lang="en-US" dirty="0"/>
              <a:t>model and </a:t>
            </a:r>
            <a:r>
              <a:rPr lang="en-US" dirty="0" smtClean="0"/>
              <a:t>add/revise their original definitions based</a:t>
            </a:r>
            <a:r>
              <a:rPr lang="en-US" baseline="0" dirty="0" smtClean="0"/>
              <a:t> on the discussion</a:t>
            </a:r>
            <a:endParaRPr lang="en-US" dirty="0"/>
          </a:p>
          <a:p>
            <a:endParaRPr lang="en-US" dirty="0"/>
          </a:p>
          <a:p>
            <a:endParaRPr lang="en-US" dirty="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learning progression is one way to graphically</a:t>
            </a:r>
            <a:r>
              <a:rPr lang="en-US" baseline="0" dirty="0" smtClean="0"/>
              <a:t> represent a plan for formative assessment over a unit of study.</a:t>
            </a:r>
          </a:p>
          <a:p>
            <a:endParaRPr lang="en-US" baseline="0" dirty="0" smtClean="0"/>
          </a:p>
          <a:p>
            <a:r>
              <a:rPr lang="en-US" i="1" baseline="0" dirty="0" smtClean="0"/>
              <a:t>Each element of the learning progression comes in with a click</a:t>
            </a:r>
          </a:p>
          <a:p>
            <a:endParaRPr lang="en-US" i="1" baseline="0" dirty="0" smtClean="0"/>
          </a:p>
          <a:p>
            <a:r>
              <a:rPr lang="en-US" i="0" baseline="0" dirty="0" smtClean="0"/>
              <a:t>First we identify an overarching scientific “big idea” for a unit of study</a:t>
            </a:r>
          </a:p>
          <a:p>
            <a:endParaRPr lang="en-US" i="0" baseline="0" dirty="0" smtClean="0"/>
          </a:p>
          <a:p>
            <a:r>
              <a:rPr lang="en-US" i="0" baseline="0" dirty="0" smtClean="0"/>
              <a:t>Then we identify the building block knowledge students will need to master in order to understand the big idea.  These building blocks are critical and assessable.  </a:t>
            </a:r>
          </a:p>
          <a:p>
            <a:endParaRPr lang="en-US" i="0" baseline="0" dirty="0" smtClean="0"/>
          </a:p>
          <a:p>
            <a:r>
              <a:rPr lang="en-US" i="0" baseline="0" dirty="0" smtClean="0"/>
              <a:t>Then we describe each piece of building block knowledge in terms of the evidence of understanding we would look for in a student.  This is sometimes called “success criteria”</a:t>
            </a:r>
          </a:p>
          <a:p>
            <a:endParaRPr lang="en-US" i="0" baseline="0" dirty="0" smtClean="0"/>
          </a:p>
          <a:p>
            <a:r>
              <a:rPr lang="en-US" i="0" baseline="0" dirty="0" smtClean="0"/>
              <a:t>Finally, we identify the assessment task or tasks we will use to elicit evidence of student understanding.</a:t>
            </a:r>
          </a:p>
          <a:p>
            <a:endParaRPr lang="en-US" i="0" baseline="0" dirty="0" smtClean="0"/>
          </a:p>
          <a:p>
            <a:r>
              <a:rPr lang="en-US" i="0" baseline="0" dirty="0" smtClean="0"/>
              <a:t>Hand out a sample learning progression and have participants discuss at their table how this graphic represents a plan for implementing formative assessment.</a:t>
            </a:r>
          </a:p>
          <a:p>
            <a:endParaRPr lang="en-US" i="0" baseline="0" dirty="0" smtClean="0"/>
          </a:p>
          <a:p>
            <a:r>
              <a:rPr lang="en-US" i="0" baseline="0" dirty="0" smtClean="0"/>
              <a:t>Materials: </a:t>
            </a:r>
          </a:p>
          <a:p>
            <a:r>
              <a:rPr lang="en-US" i="0" baseline="0" dirty="0" smtClean="0"/>
              <a:t>Sample Learning Progression handout</a:t>
            </a:r>
          </a:p>
          <a:p>
            <a:endParaRPr lang="en-US" i="0" baseline="0" dirty="0" smtClean="0"/>
          </a:p>
          <a:p>
            <a:endParaRPr lang="en-US" i="0" dirty="0"/>
          </a:p>
        </p:txBody>
      </p:sp>
      <p:sp>
        <p:nvSpPr>
          <p:cNvPr id="4" name="Slide Number Placeholder 3"/>
          <p:cNvSpPr>
            <a:spLocks noGrp="1"/>
          </p:cNvSpPr>
          <p:nvPr>
            <p:ph type="sldNum" sz="quarter" idx="10"/>
          </p:nvPr>
        </p:nvSpPr>
        <p:spPr/>
        <p:txBody>
          <a:bodyPr/>
          <a:lstStyle/>
          <a:p>
            <a:fld id="{CC865D15-4F69-4411-861E-B9D3CC65594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in</a:t>
            </a:r>
            <a:r>
              <a:rPr lang="en-US" baseline="0" dirty="0" smtClean="0"/>
              <a:t> pairs at tables.</a:t>
            </a:r>
          </a:p>
          <a:p>
            <a:endParaRPr lang="en-US" baseline="0" dirty="0" smtClean="0"/>
          </a:p>
          <a:p>
            <a:r>
              <a:rPr lang="en-US" baseline="0" dirty="0" smtClean="0"/>
              <a:t>As a group share a few ideas of things they would see in a classroom where formative assessment was present.</a:t>
            </a:r>
            <a:endParaRPr lang="en-US" dirty="0"/>
          </a:p>
        </p:txBody>
      </p:sp>
      <p:sp>
        <p:nvSpPr>
          <p:cNvPr id="4" name="Slide Number Placeholder 3"/>
          <p:cNvSpPr>
            <a:spLocks noGrp="1"/>
          </p:cNvSpPr>
          <p:nvPr>
            <p:ph type="sldNum" sz="quarter" idx="10"/>
          </p:nvPr>
        </p:nvSpPr>
        <p:spPr/>
        <p:txBody>
          <a:bodyPr/>
          <a:lstStyle/>
          <a:p>
            <a:fld id="{CC865D15-4F69-4411-861E-B9D3CC65594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914D4-798C-413E-8763-2243E4D1CDC8}" type="slidenum">
              <a:rPr lang="en-US"/>
              <a:pPr/>
              <a:t>14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a:t>Come back to </a:t>
            </a:r>
            <a:r>
              <a:rPr lang="en-US" dirty="0" err="1"/>
              <a:t>F</a:t>
            </a:r>
            <a:r>
              <a:rPr lang="en-US" dirty="0" err="1" smtClean="0"/>
              <a:t>rayer</a:t>
            </a:r>
            <a:r>
              <a:rPr lang="en-US" dirty="0" smtClean="0"/>
              <a:t> model,</a:t>
            </a:r>
            <a:r>
              <a:rPr lang="en-US" baseline="0" dirty="0" smtClean="0"/>
              <a:t> how has their understanding of formative assessment changed?  Is there anything they would add or modify?</a:t>
            </a:r>
            <a:endParaRPr lang="en-US" dirty="0"/>
          </a:p>
          <a:p>
            <a:endParaRPr lang="en-US" dirty="0"/>
          </a:p>
          <a:p>
            <a:endParaRPr lang="en-US"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65D15-4F69-4411-861E-B9D3CC655943}" type="slidenum">
              <a:rPr lang="en-US" smtClean="0"/>
              <a:pPr/>
              <a:t>15</a:t>
            </a:fld>
            <a:endParaRPr lang="en-US"/>
          </a:p>
        </p:txBody>
      </p:sp>
    </p:spTree>
    <p:extLst>
      <p:ext uri="{BB962C8B-B14F-4D97-AF65-F5344CB8AC3E}">
        <p14:creationId xmlns:p14="http://schemas.microsoft.com/office/powerpoint/2010/main" val="88160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professional development</a:t>
            </a:r>
            <a:r>
              <a:rPr lang="en-US" baseline="0" dirty="0" smtClean="0"/>
              <a:t> module is designed to be a brief introduction to formative assessment.</a:t>
            </a:r>
          </a:p>
          <a:p>
            <a:r>
              <a:rPr lang="en-US" baseline="0" dirty="0" smtClean="0"/>
              <a:t>It can precede the “Developing a Learning Progression” professional development module.</a:t>
            </a:r>
          </a:p>
          <a:p>
            <a:endParaRPr lang="en-US" baseline="0" dirty="0" smtClean="0"/>
          </a:p>
          <a:p>
            <a:r>
              <a:rPr lang="en-US" baseline="0" dirty="0" smtClean="0"/>
              <a:t>Materials Prep List: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Fryer Model Handout: one per participant</a:t>
            </a:r>
          </a:p>
          <a:p>
            <a:pPr marL="171450" indent="-171450">
              <a:buFont typeface="Arial" pitchFamily="34" charset="0"/>
              <a:buChar char="•"/>
            </a:pPr>
            <a:r>
              <a:rPr lang="en-US" baseline="0" dirty="0" smtClean="0"/>
              <a:t>FA Quote cards (each quote copied on a different colored piece of paper): one quote per participant</a:t>
            </a:r>
          </a:p>
          <a:p>
            <a:pPr marL="171450" indent="-171450">
              <a:buFont typeface="Arial" pitchFamily="34" charset="0"/>
              <a:buChar char="•"/>
            </a:pPr>
            <a:r>
              <a:rPr lang="en-US" baseline="0" dirty="0" smtClean="0"/>
              <a:t>FA Vignettes handout: one per participant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baseline="0" smtClean="0"/>
              <a:t>Sample Learning Progression handout</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CC865D15-4F69-4411-861E-B9D3CC655943}" type="slidenum">
              <a:rPr lang="en-US" smtClean="0"/>
              <a:pPr/>
              <a:t>2</a:t>
            </a:fld>
            <a:endParaRPr lang="en-US"/>
          </a:p>
        </p:txBody>
      </p:sp>
    </p:spTree>
    <p:extLst>
      <p:ext uri="{BB962C8B-B14F-4D97-AF65-F5344CB8AC3E}">
        <p14:creationId xmlns:p14="http://schemas.microsoft.com/office/powerpoint/2010/main" val="212144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w="9525"/>
        </p:spPr>
        <p:txBody>
          <a:bodyPr/>
          <a:lstStyle/>
          <a:p>
            <a:r>
              <a:rPr lang="en-US" dirty="0" smtClean="0">
                <a:latin typeface="Times New Roman" pitchFamily="18" charset="0"/>
              </a:rPr>
              <a:t>Ask</a:t>
            </a:r>
            <a:r>
              <a:rPr lang="en-US" baseline="0" dirty="0" smtClean="0">
                <a:latin typeface="Times New Roman" pitchFamily="18" charset="0"/>
              </a:rPr>
              <a:t> participants to think about why formative assessment is an area worth focusing on in professional development.  Turn and talk to a neighbor.</a:t>
            </a:r>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89730" tIns="44865" rIns="89730" bIns="44865" anchor="b"/>
          <a:lstStyle/>
          <a:p>
            <a:pPr algn="r"/>
            <a:fld id="{6F845C3A-1EA9-40A2-A966-EF014ECF4FAB}" type="slidenum">
              <a:rPr lang="en-US" sz="1200">
                <a:latin typeface="Times New Roman" pitchFamily="18" charset="0"/>
              </a:rPr>
              <a:pPr algn="r"/>
              <a:t>4</a:t>
            </a:fld>
            <a:endParaRPr lang="en-US" sz="1200" dirty="0">
              <a:latin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w="9525"/>
        </p:spPr>
        <p:txBody>
          <a:bodyPr/>
          <a:lstStyle/>
          <a:p>
            <a:pPr eaLnBrk="1" hangingPunct="1">
              <a:buFontTx/>
              <a:buNone/>
            </a:pPr>
            <a:endParaRPr lang="en-US" dirty="0" smtClean="0">
              <a:latin typeface="Arial" pitchFamily="34" charset="0"/>
            </a:endParaRPr>
          </a:p>
          <a:p>
            <a:pPr eaLnBrk="1" hangingPunct="1">
              <a:buFontTx/>
              <a:buNone/>
            </a:pPr>
            <a:r>
              <a:rPr lang="en-US" dirty="0" smtClean="0">
                <a:latin typeface="Arial" pitchFamily="34" charset="0"/>
              </a:rPr>
              <a:t>Give participants a minute to read</a:t>
            </a:r>
            <a:r>
              <a:rPr lang="en-US" baseline="0" dirty="0" smtClean="0">
                <a:latin typeface="Arial" pitchFamily="34" charset="0"/>
              </a:rPr>
              <a:t> the bullet points</a:t>
            </a:r>
          </a:p>
          <a:p>
            <a:pPr eaLnBrk="1" hangingPunct="1">
              <a:buFontTx/>
              <a:buNone/>
            </a:pPr>
            <a:endParaRPr lang="en-US" dirty="0" smtClean="0">
              <a:latin typeface="Arial" pitchFamily="34" charset="0"/>
            </a:endParaRPr>
          </a:p>
          <a:p>
            <a:pPr eaLnBrk="1" hangingPunct="1">
              <a:buFontTx/>
              <a:buNone/>
            </a:pPr>
            <a:r>
              <a:rPr lang="en-US" dirty="0" smtClean="0">
                <a:latin typeface="Arial" pitchFamily="34" charset="0"/>
              </a:rPr>
              <a:t>Additional talking points:</a:t>
            </a:r>
          </a:p>
          <a:p>
            <a:pPr eaLnBrk="1" hangingPunct="1">
              <a:buFontTx/>
              <a:buNone/>
            </a:pPr>
            <a:endParaRPr lang="en-US" dirty="0" smtClean="0">
              <a:latin typeface="Arial" pitchFamily="34" charset="0"/>
            </a:endParaRPr>
          </a:p>
          <a:p>
            <a:pPr eaLnBrk="1" hangingPunct="1">
              <a:buFontTx/>
              <a:buNone/>
            </a:pPr>
            <a:r>
              <a:rPr lang="en-US" dirty="0" smtClean="0">
                <a:latin typeface="Arial" pitchFamily="34" charset="0"/>
              </a:rPr>
              <a:t>Emphasize</a:t>
            </a:r>
            <a:r>
              <a:rPr lang="en-US" baseline="0" dirty="0" smtClean="0">
                <a:latin typeface="Arial" pitchFamily="34" charset="0"/>
              </a:rPr>
              <a:t> that </a:t>
            </a:r>
            <a:r>
              <a:rPr lang="en-US" dirty="0" smtClean="0">
                <a:latin typeface="Arial" pitchFamily="34" charset="0"/>
              </a:rPr>
              <a:t>that formative assessment, when done effectively, is more powerful than other educational interventions—especially with students who struggle in traditional classrooms.  </a:t>
            </a:r>
          </a:p>
          <a:p>
            <a:pPr eaLnBrk="1" hangingPunct="1"/>
            <a:endParaRPr lang="en-US" dirty="0" smtClean="0">
              <a:latin typeface="Arial" pitchFamily="34" charset="0"/>
            </a:endParaRPr>
          </a:p>
          <a:p>
            <a:pPr eaLnBrk="1" hangingPunct="1">
              <a:buFontTx/>
              <a:buNone/>
            </a:pPr>
            <a:r>
              <a:rPr lang="en-US" dirty="0" smtClean="0">
                <a:latin typeface="Arial" pitchFamily="34" charset="0"/>
              </a:rPr>
              <a:t>Research also shows that effective formative assessment is not happening in most classrooms and so teachers are not seeing those benefits. </a:t>
            </a:r>
          </a:p>
          <a:p>
            <a:pPr eaLnBrk="1" hangingPunct="1">
              <a:buFontTx/>
              <a:buChar char="•"/>
            </a:pPr>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a:p>
            <a:pPr eaLnBrk="1" hangingPunct="1"/>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w="9525"/>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latin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latin typeface="Times New Roman"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The general finding of 15 substantial reviews of research synthesizing several thousand research studies . . .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latin typeface="Times New Roman" pitchFamily="18" charset="0"/>
              </a:rPr>
              <a:t>Wiliam</a:t>
            </a:r>
            <a:r>
              <a:rPr lang="en-US" dirty="0" smtClean="0">
                <a:latin typeface="Times New Roman" pitchFamily="18" charset="0"/>
              </a:rPr>
              <a:t> goes on to say that “This suggests that formative assessment is likely to be one of the most effective ways—and perhaps the most effective way—of increasing student achievement (</a:t>
            </a:r>
            <a:r>
              <a:rPr lang="en-US" dirty="0" err="1" smtClean="0">
                <a:latin typeface="Times New Roman" pitchFamily="18" charset="0"/>
              </a:rPr>
              <a:t>Wiliam</a:t>
            </a:r>
            <a:r>
              <a:rPr lang="en-US" dirty="0" smtClean="0">
                <a:latin typeface="Times New Roman" pitchFamily="18" charset="0"/>
              </a:rPr>
              <a:t> &amp; Thomson, </a:t>
            </a:r>
            <a:r>
              <a:rPr lang="en-US" dirty="0" smtClean="0">
                <a:latin typeface="Times New Roman" pitchFamily="18" charset="0"/>
              </a:rPr>
              <a:t>2007). </a:t>
            </a:r>
            <a:endParaRPr lang="en-US" dirty="0" smtClean="0">
              <a:latin typeface="Times New Roman" pitchFamily="18" charset="0"/>
            </a:endParaRPr>
          </a:p>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2C2C985-1D00-45B7-83DA-6E8576BF961B}" type="slidenum">
              <a:rPr lang="en-US">
                <a:latin typeface="Arial" pitchFamily="34" charset="0"/>
              </a:rPr>
              <a:pPr/>
              <a:t>6</a:t>
            </a:fld>
            <a:endParaRPr lang="en-US">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dirty="0" smtClean="0">
                <a:latin typeface="Arial" pitchFamily="34" charset="0"/>
              </a:rPr>
              <a:t>Explain that</a:t>
            </a:r>
            <a:r>
              <a:rPr lang="en-US" baseline="0" dirty="0" smtClean="0">
                <a:latin typeface="Arial" pitchFamily="34" charset="0"/>
              </a:rPr>
              <a:t> the goal of the </a:t>
            </a:r>
            <a:r>
              <a:rPr lang="en-US" baseline="0" dirty="0" smtClean="0">
                <a:latin typeface="Arial" pitchFamily="34" charset="0"/>
              </a:rPr>
              <a:t>training is to </a:t>
            </a:r>
            <a:r>
              <a:rPr lang="en-US" baseline="0" dirty="0" smtClean="0">
                <a:latin typeface="Arial" pitchFamily="34" charset="0"/>
              </a:rPr>
              <a:t>develop an operational definition of formative assessment</a:t>
            </a:r>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EC823-9359-443A-B879-CB67CD282761}" type="slidenum">
              <a:rPr lang="en-US"/>
              <a:pPr/>
              <a:t>7</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dirty="0"/>
              <a:t>Give </a:t>
            </a:r>
            <a:r>
              <a:rPr lang="en-US" dirty="0" smtClean="0"/>
              <a:t>participants</a:t>
            </a:r>
            <a:r>
              <a:rPr lang="en-US" baseline="0" dirty="0" smtClean="0"/>
              <a:t> </a:t>
            </a:r>
            <a:r>
              <a:rPr lang="en-US" dirty="0" smtClean="0"/>
              <a:t>a </a:t>
            </a:r>
            <a:r>
              <a:rPr lang="en-US" dirty="0"/>
              <a:t>few minutes to individually complete the </a:t>
            </a:r>
            <a:r>
              <a:rPr lang="en-US" dirty="0" err="1"/>
              <a:t>Frayer</a:t>
            </a:r>
            <a:r>
              <a:rPr lang="en-US" dirty="0"/>
              <a:t> </a:t>
            </a:r>
            <a:r>
              <a:rPr lang="en-US" dirty="0" smtClean="0"/>
              <a:t>model for Formative Assessment.  </a:t>
            </a:r>
          </a:p>
          <a:p>
            <a:endParaRPr lang="en-US" dirty="0" smtClean="0"/>
          </a:p>
          <a:p>
            <a:r>
              <a:rPr lang="en-US" dirty="0" smtClean="0"/>
              <a:t>After they have completed </a:t>
            </a:r>
            <a:r>
              <a:rPr lang="en-US" dirty="0" smtClean="0"/>
              <a:t>their</a:t>
            </a:r>
            <a:r>
              <a:rPr lang="en-US" baseline="0" dirty="0" smtClean="0"/>
              <a:t> individual sheets</a:t>
            </a:r>
            <a:r>
              <a:rPr lang="en-US" dirty="0" smtClean="0"/>
              <a:t>, </a:t>
            </a:r>
            <a:r>
              <a:rPr lang="en-US" dirty="0" smtClean="0"/>
              <a:t>share</a:t>
            </a:r>
            <a:r>
              <a:rPr lang="en-US" baseline="0" dirty="0" smtClean="0"/>
              <a:t> their ideas at their tables</a:t>
            </a:r>
            <a:r>
              <a:rPr lang="en-US" baseline="0" dirty="0" smtClean="0"/>
              <a:t>. Have participants add new ideas.</a:t>
            </a:r>
            <a:endParaRPr lang="en-US" dirty="0"/>
          </a:p>
          <a:p>
            <a:endParaRPr lang="en-US" dirty="0" smtClean="0"/>
          </a:p>
          <a:p>
            <a:r>
              <a:rPr lang="en-US" b="0" dirty="0" smtClean="0"/>
              <a:t>Materials: </a:t>
            </a:r>
          </a:p>
          <a:p>
            <a:endParaRPr lang="en-US" b="0" dirty="0" smtClean="0"/>
          </a:p>
          <a:p>
            <a:r>
              <a:rPr lang="en-US" dirty="0" smtClean="0"/>
              <a:t>Fryer Model Handout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Researchers Quotes Jigsaw:</a:t>
            </a:r>
          </a:p>
          <a:p>
            <a:endParaRPr lang="en-US" dirty="0" smtClean="0"/>
          </a:p>
          <a:p>
            <a:r>
              <a:rPr lang="en-US" dirty="0" smtClean="0"/>
              <a:t>Randomly</a:t>
            </a:r>
            <a:r>
              <a:rPr lang="en-US" baseline="0" dirty="0" smtClean="0"/>
              <a:t> pass out the three researcher's quotes so that table members have different quotes.</a:t>
            </a:r>
          </a:p>
          <a:p>
            <a:endParaRPr lang="en-US" baseline="0" dirty="0" smtClean="0"/>
          </a:p>
          <a:p>
            <a:r>
              <a:rPr lang="en-US" baseline="0" dirty="0" smtClean="0"/>
              <a:t>Have participants stand and form expert groups with others that have the SAME quote (keep these expert groups small).  Groups should discuss the main points of the quote.</a:t>
            </a:r>
          </a:p>
          <a:p>
            <a:endParaRPr lang="en-US" baseline="0" dirty="0" smtClean="0"/>
          </a:p>
          <a:p>
            <a:r>
              <a:rPr lang="en-US" baseline="0" dirty="0" smtClean="0"/>
              <a:t>Now have participants form mixed groups </a:t>
            </a:r>
            <a:r>
              <a:rPr lang="en-US" baseline="0" dirty="0" smtClean="0"/>
              <a:t>and </a:t>
            </a:r>
            <a:r>
              <a:rPr lang="en-US" baseline="0" dirty="0" smtClean="0"/>
              <a:t>share the main ideas from their quotes.</a:t>
            </a:r>
          </a:p>
          <a:p>
            <a:endParaRPr lang="en-US" baseline="0" dirty="0" smtClean="0"/>
          </a:p>
          <a:p>
            <a:r>
              <a:rPr lang="en-US" baseline="0" dirty="0" smtClean="0"/>
              <a:t>Return to their </a:t>
            </a:r>
            <a:r>
              <a:rPr lang="en-US" baseline="0" dirty="0" err="1" smtClean="0"/>
              <a:t>Frayer</a:t>
            </a:r>
            <a:r>
              <a:rPr lang="en-US" baseline="0" dirty="0" smtClean="0"/>
              <a:t> Model and add any additional insights from the researchers’ </a:t>
            </a:r>
            <a:r>
              <a:rPr lang="en-US" baseline="0" dirty="0" smtClean="0"/>
              <a:t>quotes.</a:t>
            </a:r>
            <a:endParaRPr lang="en-US" baseline="0" dirty="0" smtClean="0"/>
          </a:p>
          <a:p>
            <a:endParaRPr lang="en-US" baseline="0" dirty="0" smtClean="0"/>
          </a:p>
          <a:p>
            <a:r>
              <a:rPr lang="en-US" baseline="0" dirty="0" smtClean="0"/>
              <a:t>Whole group discussion:  What are the important aspects of formative assessment?  Be sure to pull out the </a:t>
            </a:r>
            <a:r>
              <a:rPr lang="en-US" baseline="0" dirty="0" smtClean="0"/>
              <a:t>importance </a:t>
            </a:r>
            <a:r>
              <a:rPr lang="en-US" baseline="0" dirty="0" smtClean="0"/>
              <a:t>of student involvement, </a:t>
            </a:r>
            <a:r>
              <a:rPr lang="en-US" baseline="0" dirty="0" smtClean="0"/>
              <a:t>planning </a:t>
            </a:r>
            <a:r>
              <a:rPr lang="en-US" baseline="0" dirty="0" smtClean="0"/>
              <a:t>and </a:t>
            </a:r>
            <a:r>
              <a:rPr lang="en-US" baseline="0" dirty="0" smtClean="0"/>
              <a:t>timeliness if </a:t>
            </a:r>
            <a:r>
              <a:rPr lang="en-US" baseline="0" dirty="0" smtClean="0"/>
              <a:t>the participants do not mention these themselves.</a:t>
            </a:r>
          </a:p>
          <a:p>
            <a:endParaRPr lang="en-US" baseline="0" dirty="0" smtClean="0"/>
          </a:p>
          <a:p>
            <a:r>
              <a:rPr lang="en-US" b="0" baseline="0" dirty="0" smtClean="0"/>
              <a:t>Materials:</a:t>
            </a:r>
          </a:p>
          <a:p>
            <a:r>
              <a:rPr lang="en-US" baseline="0" dirty="0" smtClean="0"/>
              <a:t>FA Quotes, each quote can be copied on a different colored piece of paper to facilitate the jigsaw nature of the activity</a:t>
            </a:r>
            <a:endParaRPr lang="en-US" dirty="0"/>
          </a:p>
        </p:txBody>
      </p:sp>
      <p:sp>
        <p:nvSpPr>
          <p:cNvPr id="4" name="Slide Number Placeholder 3"/>
          <p:cNvSpPr>
            <a:spLocks noGrp="1"/>
          </p:cNvSpPr>
          <p:nvPr>
            <p:ph type="sldNum" sz="quarter" idx="10"/>
          </p:nvPr>
        </p:nvSpPr>
        <p:spPr/>
        <p:txBody>
          <a:bodyPr/>
          <a:lstStyle/>
          <a:p>
            <a:fld id="{CC865D15-4F69-4411-861E-B9D3CC655943}" type="slidenum">
              <a:rPr lang="en-US" smtClean="0"/>
              <a:pPr/>
              <a:t>8</a:t>
            </a:fld>
            <a:endParaRPr lang="en-US"/>
          </a:p>
        </p:txBody>
      </p:sp>
    </p:spTree>
    <p:extLst>
      <p:ext uri="{BB962C8B-B14F-4D97-AF65-F5344CB8AC3E}">
        <p14:creationId xmlns:p14="http://schemas.microsoft.com/office/powerpoint/2010/main" val="1237782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One definition is this one adopted by Black and </a:t>
            </a:r>
            <a:r>
              <a:rPr lang="en-US" dirty="0" err="1" smtClean="0"/>
              <a:t>Wiliam</a:t>
            </a:r>
            <a:r>
              <a:rPr lang="en-US" dirty="0" smtClean="0"/>
              <a:t>. </a:t>
            </a:r>
          </a:p>
          <a:p>
            <a:pPr eaLnBrk="1" hangingPunct="1">
              <a:spcBef>
                <a:spcPct val="0"/>
              </a:spcBef>
            </a:pPr>
            <a:endParaRPr lang="en-US" dirty="0" smtClean="0">
              <a:latin typeface="Arial" pitchFamily="34" charset="0"/>
            </a:endParaRPr>
          </a:p>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7D93E-0486-4E0A-A8EE-00F0DBC01614}"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7D93E-0486-4E0A-A8EE-00F0DBC01614}"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7D93E-0486-4E0A-A8EE-00F0DBC01614}"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0B1B957-39CE-49B7-8B1A-D83E2793D6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7D93E-0486-4E0A-A8EE-00F0DBC01614}"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7D93E-0486-4E0A-A8EE-00F0DBC01614}" type="datetimeFigureOut">
              <a:rPr lang="en-US" smtClean="0"/>
              <a:pPr/>
              <a:t>8/1/2012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7D93E-0486-4E0A-A8EE-00F0DBC01614}"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7D93E-0486-4E0A-A8EE-00F0DBC01614}" type="datetimeFigureOut">
              <a:rPr lang="en-US" smtClean="0"/>
              <a:pPr/>
              <a:t>8/1/2012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7D93E-0486-4E0A-A8EE-00F0DBC01614}" type="datetimeFigureOut">
              <a:rPr lang="en-US" smtClean="0"/>
              <a:pPr/>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7D93E-0486-4E0A-A8EE-00F0DBC01614}" type="datetimeFigureOut">
              <a:rPr lang="en-US" smtClean="0"/>
              <a:pPr/>
              <a:t>8/1/2012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7D93E-0486-4E0A-A8EE-00F0DBC01614}"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7D93E-0486-4E0A-A8EE-00F0DBC01614}" type="datetimeFigureOut">
              <a:rPr lang="en-US" smtClean="0"/>
              <a:pPr/>
              <a:t>8/1/2012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46EE-A986-479F-AB54-E9DD7C7F89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7D93E-0486-4E0A-A8EE-00F0DBC01614}" type="datetimeFigureOut">
              <a:rPr lang="en-US" smtClean="0"/>
              <a:pPr/>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A46EE-A986-479F-AB54-E9DD7C7F89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wesd.org/nwalp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mailto:nmenard@nwesd.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Microsoft_Word_97_-_2003_Document2.doc"/></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Microsoft_Word_97_-_2003_Document3.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Word_97_-_2003_Document1.doc"/></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5029200" y="5486400"/>
            <a:ext cx="3733800" cy="1143000"/>
          </a:xfrm>
        </p:spPr>
        <p:txBody>
          <a:bodyPr>
            <a:noAutofit/>
          </a:bodyPr>
          <a:lstStyle/>
          <a:p>
            <a:pPr algn="r"/>
            <a:r>
              <a:rPr lang="en-US" sz="1600" b="1" dirty="0"/>
              <a:t>Funding information:</a:t>
            </a:r>
            <a:r>
              <a:rPr lang="en-US" sz="1600" dirty="0"/>
              <a:t> </a:t>
            </a:r>
            <a:br>
              <a:rPr lang="en-US" sz="1600" dirty="0"/>
            </a:br>
            <a:r>
              <a:rPr lang="en-US" sz="1600" dirty="0"/>
              <a:t>Mathematics &amp; Science Partnership under Title II, Part B</a:t>
            </a:r>
            <a:br>
              <a:rPr lang="en-US" sz="1600" dirty="0"/>
            </a:br>
            <a:r>
              <a:rPr lang="en-US" sz="1600" dirty="0"/>
              <a:t>Program Code: 62</a:t>
            </a:r>
            <a:br>
              <a:rPr lang="en-US" sz="1600" dirty="0"/>
            </a:br>
            <a:r>
              <a:rPr lang="en-US" sz="1600" dirty="0"/>
              <a:t>CFDA 84.366B </a:t>
            </a:r>
            <a:br>
              <a:rPr lang="en-US" sz="1600" dirty="0"/>
            </a:br>
            <a:r>
              <a:rPr lang="en-US" sz="1600" dirty="0"/>
              <a:t> </a:t>
            </a:r>
            <a:br>
              <a:rPr lang="en-US" sz="1600" dirty="0"/>
            </a:br>
            <a:endParaRPr lang="en-US" sz="1600" dirty="0"/>
          </a:p>
        </p:txBody>
      </p:sp>
      <p:sp>
        <p:nvSpPr>
          <p:cNvPr id="5" name="Content Placeholder 4"/>
          <p:cNvSpPr>
            <a:spLocks noGrp="1"/>
          </p:cNvSpPr>
          <p:nvPr>
            <p:ph idx="1"/>
          </p:nvPr>
        </p:nvSpPr>
        <p:spPr>
          <a:xfrm>
            <a:off x="304800" y="427037"/>
            <a:ext cx="8382000" cy="4754563"/>
          </a:xfrm>
        </p:spPr>
        <p:txBody>
          <a:bodyPr>
            <a:normAutofit/>
          </a:bodyPr>
          <a:lstStyle/>
          <a:p>
            <a:pPr marL="0" indent="0" algn="just">
              <a:buNone/>
            </a:pPr>
            <a:r>
              <a:rPr lang="en-US" sz="2800" dirty="0"/>
              <a:t>This presentation was created as a part of </a:t>
            </a:r>
            <a:r>
              <a:rPr lang="en-US" sz="2800" dirty="0" smtClean="0"/>
              <a:t>the Assessing with Learning Progressions in Science (ALPS) Project</a:t>
            </a:r>
            <a:r>
              <a:rPr lang="en-US" sz="2800" dirty="0"/>
              <a:t>, a Math Science Partnership through the Northwest Educational Service District in Washington State.  </a:t>
            </a:r>
            <a:r>
              <a:rPr lang="en-US" sz="2800" dirty="0" smtClean="0"/>
              <a:t>We </a:t>
            </a:r>
            <a:r>
              <a:rPr lang="en-US" sz="2800" dirty="0"/>
              <a:t>encourage others to use </a:t>
            </a:r>
            <a:r>
              <a:rPr lang="en-US" sz="2800" dirty="0" smtClean="0"/>
              <a:t>these materials as part of their own professional </a:t>
            </a:r>
            <a:r>
              <a:rPr lang="en-US" sz="2800" dirty="0"/>
              <a:t>development </a:t>
            </a:r>
            <a:r>
              <a:rPr lang="en-US" sz="2800" dirty="0" smtClean="0"/>
              <a:t>programs. For additional information about the ALPS project or to access additional tools visit </a:t>
            </a:r>
            <a:r>
              <a:rPr lang="en-US" sz="2800" dirty="0"/>
              <a:t>the ALPS project web </a:t>
            </a:r>
            <a:r>
              <a:rPr lang="en-US" sz="2800" dirty="0" smtClean="0"/>
              <a:t>page: </a:t>
            </a:r>
            <a:r>
              <a:rPr lang="en-US" sz="2800" u="sng" dirty="0" smtClean="0">
                <a:hlinkClick r:id="rId3"/>
              </a:rPr>
              <a:t>www.nwesd.org/nwalps</a:t>
            </a:r>
            <a:r>
              <a:rPr lang="en-US" sz="2800" dirty="0"/>
              <a:t> </a:t>
            </a:r>
            <a:r>
              <a:rPr lang="en-US" sz="2800" dirty="0" smtClean="0"/>
              <a:t>or contact Nancy Menard </a:t>
            </a:r>
            <a:r>
              <a:rPr lang="en-US" sz="2800" dirty="0" smtClean="0">
                <a:hlinkClick r:id="rId4"/>
              </a:rPr>
              <a:t>nmenard@nwesd.org</a:t>
            </a:r>
            <a:r>
              <a:rPr lang="en-US" sz="2800" dirty="0" smtClean="0"/>
              <a:t> </a:t>
            </a:r>
            <a:r>
              <a:rPr lang="en-US" dirty="0"/>
              <a:t> </a:t>
            </a:r>
          </a:p>
        </p:txBody>
      </p:sp>
      <p:pic>
        <p:nvPicPr>
          <p:cNvPr id="6" name="Picture 5" descr="nwesd.GIF"/>
          <p:cNvPicPr/>
          <p:nvPr/>
        </p:nvPicPr>
        <p:blipFill>
          <a:blip r:embed="rId5" cstate="print"/>
          <a:stretch>
            <a:fillRect/>
          </a:stretch>
        </p:blipFill>
        <p:spPr>
          <a:xfrm>
            <a:off x="304800" y="5181600"/>
            <a:ext cx="4256926" cy="1219200"/>
          </a:xfrm>
          <a:prstGeom prst="rect">
            <a:avLst/>
          </a:prstGeom>
        </p:spPr>
      </p:pic>
    </p:spTree>
    <p:extLst>
      <p:ext uri="{BB962C8B-B14F-4D97-AF65-F5344CB8AC3E}">
        <p14:creationId xmlns:p14="http://schemas.microsoft.com/office/powerpoint/2010/main" val="3146681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or not?</a:t>
            </a:r>
            <a:endParaRPr lang="en-US" dirty="0"/>
          </a:p>
        </p:txBody>
      </p:sp>
      <p:sp>
        <p:nvSpPr>
          <p:cNvPr id="5" name="TextBox 4"/>
          <p:cNvSpPr txBox="1"/>
          <p:nvPr/>
        </p:nvSpPr>
        <p:spPr>
          <a:xfrm>
            <a:off x="381000" y="5791200"/>
            <a:ext cx="8305800" cy="830997"/>
          </a:xfrm>
          <a:prstGeom prst="rect">
            <a:avLst/>
          </a:prstGeom>
          <a:noFill/>
        </p:spPr>
        <p:txBody>
          <a:bodyPr wrap="square" rtlCol="0">
            <a:spAutoFit/>
          </a:bodyPr>
          <a:lstStyle/>
          <a:p>
            <a:pPr algn="ctr"/>
            <a:r>
              <a:rPr lang="en-US" sz="2400" b="1" dirty="0" smtClean="0"/>
              <a:t>Read the vignettes and discuss, note your choice in the column next to each vignette   </a:t>
            </a:r>
            <a:endParaRPr lang="en-US" sz="2400" b="1" dirty="0"/>
          </a:p>
        </p:txBody>
      </p:sp>
      <p:sp>
        <p:nvSpPr>
          <p:cNvPr id="3" name="Content Placeholder 2"/>
          <p:cNvSpPr>
            <a:spLocks noGrp="1"/>
          </p:cNvSpPr>
          <p:nvPr>
            <p:ph idx="1"/>
          </p:nvPr>
        </p:nvSpPr>
        <p:spPr/>
        <p:txBody>
          <a:bodyPr/>
          <a:lstStyle/>
          <a:p>
            <a:endParaRPr lang="en-US"/>
          </a:p>
        </p:txBody>
      </p:sp>
      <p:pic>
        <p:nvPicPr>
          <p:cNvPr id="11266" name="Picture 2" descr="C:\Users\asomera.ESD189.000\AppData\Local\Microsoft\Windows\Temporary Internet Files\Content.IE5\5ILPKC78\MP90043111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1447800"/>
            <a:ext cx="4114800" cy="4114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36808" y="5250907"/>
            <a:ext cx="1600200" cy="246221"/>
          </a:xfrm>
          <a:prstGeom prst="rect">
            <a:avLst/>
          </a:prstGeom>
          <a:noFill/>
        </p:spPr>
        <p:txBody>
          <a:bodyPr wrap="square" rtlCol="0">
            <a:spAutoFit/>
          </a:bodyPr>
          <a:lstStyle/>
          <a:p>
            <a:r>
              <a:rPr lang="en-US" sz="1000" dirty="0" smtClean="0"/>
              <a:t>Clipart source: Microsoft</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l"/>
            <a:r>
              <a:rPr lang="en-US"/>
              <a:t>Capturing our thinking…</a:t>
            </a:r>
          </a:p>
        </p:txBody>
      </p:sp>
      <p:grpSp>
        <p:nvGrpSpPr>
          <p:cNvPr id="2" name="Group 3"/>
          <p:cNvGrpSpPr>
            <a:grpSpLocks/>
          </p:cNvGrpSpPr>
          <p:nvPr/>
        </p:nvGrpSpPr>
        <p:grpSpPr bwMode="auto">
          <a:xfrm>
            <a:off x="609600" y="1295400"/>
            <a:ext cx="3886200" cy="5029200"/>
            <a:chOff x="384" y="816"/>
            <a:chExt cx="2448" cy="3168"/>
          </a:xfrm>
        </p:grpSpPr>
        <p:sp>
          <p:nvSpPr>
            <p:cNvPr id="164868" name="Rectangle 4"/>
            <p:cNvSpPr>
              <a:spLocks noChangeArrowheads="1"/>
            </p:cNvSpPr>
            <p:nvPr/>
          </p:nvSpPr>
          <p:spPr bwMode="auto">
            <a:xfrm>
              <a:off x="384" y="816"/>
              <a:ext cx="2448" cy="3168"/>
            </a:xfrm>
            <a:prstGeom prst="rect">
              <a:avLst/>
            </a:prstGeom>
            <a:solidFill>
              <a:srgbClr val="FFCC00"/>
            </a:solidFill>
            <a:ln w="9525">
              <a:solidFill>
                <a:schemeClr val="tx1"/>
              </a:solidFill>
              <a:miter lim="800000"/>
              <a:headEnd/>
              <a:tailEnd/>
            </a:ln>
            <a:effectLst/>
          </p:spPr>
          <p:txBody>
            <a:bodyPr wrap="none" anchor="ctr"/>
            <a:lstStyle/>
            <a:p>
              <a:endParaRPr lang="en-US"/>
            </a:p>
          </p:txBody>
        </p:sp>
        <p:graphicFrame>
          <p:nvGraphicFramePr>
            <p:cNvPr id="164869" name="Object 5"/>
            <p:cNvGraphicFramePr>
              <a:graphicFrameLocks noChangeAspect="1"/>
            </p:cNvGraphicFramePr>
            <p:nvPr/>
          </p:nvGraphicFramePr>
          <p:xfrm>
            <a:off x="528" y="864"/>
            <a:ext cx="2180" cy="2947"/>
          </p:xfrm>
          <a:graphic>
            <a:graphicData uri="http://schemas.openxmlformats.org/presentationml/2006/ole">
              <mc:AlternateContent xmlns:mc="http://schemas.openxmlformats.org/markup-compatibility/2006">
                <mc:Choice xmlns:v="urn:schemas-microsoft-com:vml" Requires="v">
                  <p:oleObj spid="_x0000_s3096" name="Document" r:id="rId4" imgW="7091452" imgH="9586480" progId="Word.Document.8">
                    <p:embed/>
                  </p:oleObj>
                </mc:Choice>
                <mc:Fallback>
                  <p:oleObj name="Document" r:id="rId4" imgW="7091452" imgH="958648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 y="864"/>
                          <a:ext cx="2180" cy="2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870" name="Line 6"/>
            <p:cNvSpPr>
              <a:spLocks noChangeShapeType="1"/>
            </p:cNvSpPr>
            <p:nvPr/>
          </p:nvSpPr>
          <p:spPr bwMode="auto">
            <a:xfrm>
              <a:off x="528" y="3840"/>
              <a:ext cx="2160" cy="0"/>
            </a:xfrm>
            <a:prstGeom prst="line">
              <a:avLst/>
            </a:prstGeom>
            <a:noFill/>
            <a:ln w="952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5"/>
          <p:cNvSpPr>
            <a:spLocks noChangeArrowheads="1"/>
          </p:cNvSpPr>
          <p:nvPr/>
        </p:nvSpPr>
        <p:spPr bwMode="auto">
          <a:xfrm>
            <a:off x="152400" y="3023810"/>
            <a:ext cx="1964044" cy="2005390"/>
          </a:xfrm>
          <a:prstGeom prst="roundRect">
            <a:avLst>
              <a:gd name="adj" fmla="val 16667"/>
            </a:avLst>
          </a:prstGeom>
          <a:solidFill>
            <a:srgbClr val="FFFFFF"/>
          </a:solidFill>
          <a:ln w="38100">
            <a:solidFill>
              <a:srgbClr val="4F81BD"/>
            </a:solidFill>
            <a:round/>
            <a:headEnd/>
            <a:tailEnd/>
          </a:ln>
          <a:effectLst>
            <a:outerShdw dist="28398" dir="3806097" algn="ctr" rotWithShape="0">
              <a:srgbClr val="243F60">
                <a:alpha val="50000"/>
              </a:srgbClr>
            </a:outerShdw>
          </a:effectLst>
        </p:spPr>
        <p:txBody>
          <a:bodyPr anchor="ctr"/>
          <a:lstStyle/>
          <a:p>
            <a:pPr algn="ctr">
              <a:defRPr/>
            </a:pPr>
            <a:r>
              <a:rPr lang="en-US" sz="2800" dirty="0" smtClean="0"/>
              <a:t>Building</a:t>
            </a:r>
            <a:endParaRPr lang="en-US" sz="2800" dirty="0"/>
          </a:p>
        </p:txBody>
      </p:sp>
      <p:sp>
        <p:nvSpPr>
          <p:cNvPr id="9" name="AutoShape 6"/>
          <p:cNvSpPr>
            <a:spLocks noChangeArrowheads="1"/>
          </p:cNvSpPr>
          <p:nvPr/>
        </p:nvSpPr>
        <p:spPr bwMode="auto">
          <a:xfrm>
            <a:off x="2286000" y="2209800"/>
            <a:ext cx="1964044" cy="2040829"/>
          </a:xfrm>
          <a:prstGeom prst="roundRect">
            <a:avLst>
              <a:gd name="adj" fmla="val 16667"/>
            </a:avLst>
          </a:prstGeom>
          <a:solidFill>
            <a:srgbClr val="FFFFFF"/>
          </a:solidFill>
          <a:ln w="38100">
            <a:solidFill>
              <a:srgbClr val="4F81BD"/>
            </a:solidFill>
            <a:round/>
            <a:headEnd/>
            <a:tailEnd/>
          </a:ln>
          <a:effectLst>
            <a:outerShdw dist="28398" dir="3806097" algn="ctr" rotWithShape="0">
              <a:srgbClr val="243F60">
                <a:alpha val="50000"/>
              </a:srgbClr>
            </a:outerShdw>
          </a:effectLst>
        </p:spPr>
        <p:txBody>
          <a:bodyPr anchor="ctr"/>
          <a:lstStyle/>
          <a:p>
            <a:pPr algn="ctr">
              <a:defRPr/>
            </a:pPr>
            <a:r>
              <a:rPr lang="en-US" sz="2800" dirty="0" smtClean="0"/>
              <a:t>Block</a:t>
            </a:r>
            <a:endParaRPr lang="en-US" sz="2800" dirty="0"/>
          </a:p>
        </p:txBody>
      </p:sp>
      <p:sp>
        <p:nvSpPr>
          <p:cNvPr id="10" name="AutoShape 7"/>
          <p:cNvSpPr>
            <a:spLocks noChangeArrowheads="1"/>
          </p:cNvSpPr>
          <p:nvPr/>
        </p:nvSpPr>
        <p:spPr bwMode="auto">
          <a:xfrm>
            <a:off x="4512956" y="1688364"/>
            <a:ext cx="1964044" cy="2040829"/>
          </a:xfrm>
          <a:prstGeom prst="roundRect">
            <a:avLst>
              <a:gd name="adj" fmla="val 16667"/>
            </a:avLst>
          </a:prstGeom>
          <a:solidFill>
            <a:srgbClr val="FFFFFF"/>
          </a:solidFill>
          <a:ln w="38100">
            <a:solidFill>
              <a:srgbClr val="4F81BD"/>
            </a:solidFill>
            <a:round/>
            <a:headEnd/>
            <a:tailEnd/>
          </a:ln>
          <a:effectLst>
            <a:outerShdw dist="28398" dir="3806097" algn="ctr" rotWithShape="0">
              <a:srgbClr val="243F60">
                <a:alpha val="50000"/>
              </a:srgbClr>
            </a:outerShdw>
          </a:effectLst>
        </p:spPr>
        <p:txBody>
          <a:bodyPr anchor="ctr"/>
          <a:lstStyle/>
          <a:p>
            <a:pPr algn="ctr">
              <a:defRPr/>
            </a:pPr>
            <a:r>
              <a:rPr lang="en-US" sz="2400" dirty="0" smtClean="0"/>
              <a:t>Knowledge</a:t>
            </a:r>
            <a:endParaRPr lang="en-US" sz="2400" dirty="0"/>
          </a:p>
        </p:txBody>
      </p:sp>
      <p:sp>
        <p:nvSpPr>
          <p:cNvPr id="11" name="Oval 8"/>
          <p:cNvSpPr>
            <a:spLocks noChangeArrowheads="1"/>
          </p:cNvSpPr>
          <p:nvPr/>
        </p:nvSpPr>
        <p:spPr bwMode="auto">
          <a:xfrm>
            <a:off x="6459825" y="214698"/>
            <a:ext cx="2531775" cy="2528502"/>
          </a:xfrm>
          <a:prstGeom prst="ellipse">
            <a:avLst/>
          </a:prstGeom>
          <a:solidFill>
            <a:srgbClr val="FFFFFF"/>
          </a:solidFill>
          <a:ln w="38100">
            <a:solidFill>
              <a:srgbClr val="C0504D"/>
            </a:solidFill>
            <a:round/>
            <a:headEnd/>
            <a:tailEnd/>
          </a:ln>
          <a:effectLst>
            <a:outerShdw dist="28398" dir="3806097" algn="ctr" rotWithShape="0">
              <a:srgbClr val="622423">
                <a:alpha val="50000"/>
              </a:srgbClr>
            </a:outerShdw>
          </a:effectLst>
        </p:spPr>
        <p:txBody>
          <a:bodyPr anchor="ctr"/>
          <a:lstStyle/>
          <a:p>
            <a:pPr algn="ctr">
              <a:defRPr/>
            </a:pPr>
            <a:r>
              <a:rPr lang="en-US" sz="2800" dirty="0" smtClean="0"/>
              <a:t>Know where we are going…</a:t>
            </a:r>
            <a:endParaRPr lang="en-US" sz="2800" dirty="0"/>
          </a:p>
        </p:txBody>
      </p:sp>
      <p:sp>
        <p:nvSpPr>
          <p:cNvPr id="14" name="AutoShape 11"/>
          <p:cNvSpPr>
            <a:spLocks noChangeArrowheads="1"/>
          </p:cNvSpPr>
          <p:nvPr/>
        </p:nvSpPr>
        <p:spPr bwMode="auto">
          <a:xfrm>
            <a:off x="2057400" y="4572001"/>
            <a:ext cx="1828800" cy="1295399"/>
          </a:xfrm>
          <a:prstGeom prst="wedgeRectCallout">
            <a:avLst>
              <a:gd name="adj1" fmla="val -69181"/>
              <a:gd name="adj2" fmla="val -59685"/>
            </a:avLst>
          </a:prstGeom>
          <a:solidFill>
            <a:srgbClr val="FFFFFF"/>
          </a:solidFill>
          <a:ln w="38100">
            <a:solidFill>
              <a:srgbClr val="9BBB59"/>
            </a:solidFill>
            <a:miter lim="800000"/>
            <a:headEnd/>
            <a:tailEnd/>
          </a:ln>
          <a:effectLst>
            <a:outerShdw dist="28398" dir="3806097" algn="ctr" rotWithShape="0">
              <a:srgbClr val="4E6128">
                <a:alpha val="50000"/>
              </a:srgbClr>
            </a:outerShdw>
          </a:effectLst>
        </p:spPr>
        <p:txBody>
          <a:bodyPr anchor="ctr"/>
          <a:lstStyle/>
          <a:p>
            <a:pPr algn="ctr">
              <a:defRPr/>
            </a:pPr>
            <a:r>
              <a:rPr lang="en-US" dirty="0" smtClean="0"/>
              <a:t>What does it look like?</a:t>
            </a:r>
            <a:endParaRPr lang="en-US" dirty="0"/>
          </a:p>
        </p:txBody>
      </p:sp>
      <p:sp>
        <p:nvSpPr>
          <p:cNvPr id="15" name="AutoShape 12"/>
          <p:cNvSpPr>
            <a:spLocks noChangeArrowheads="1"/>
          </p:cNvSpPr>
          <p:nvPr/>
        </p:nvSpPr>
        <p:spPr bwMode="auto">
          <a:xfrm>
            <a:off x="4343401" y="4114800"/>
            <a:ext cx="1828800" cy="1371601"/>
          </a:xfrm>
          <a:prstGeom prst="wedgeRectCallout">
            <a:avLst>
              <a:gd name="adj1" fmla="val -57537"/>
              <a:gd name="adj2" fmla="val -67185"/>
            </a:avLst>
          </a:prstGeom>
          <a:solidFill>
            <a:srgbClr val="FFFFFF"/>
          </a:solidFill>
          <a:ln w="38100">
            <a:solidFill>
              <a:srgbClr val="9BBB59"/>
            </a:solidFill>
            <a:miter lim="800000"/>
            <a:headEnd/>
            <a:tailEnd/>
          </a:ln>
          <a:effectLst>
            <a:outerShdw dist="28398" dir="3806097" algn="ctr" rotWithShape="0">
              <a:srgbClr val="4E6128">
                <a:alpha val="50000"/>
              </a:srgbClr>
            </a:outerShdw>
          </a:effectLst>
        </p:spPr>
        <p:txBody>
          <a:bodyPr anchor="ctr"/>
          <a:lstStyle/>
          <a:p>
            <a:pPr algn="ctr">
              <a:defRPr/>
            </a:pPr>
            <a:r>
              <a:rPr lang="en-US" dirty="0" smtClean="0"/>
              <a:t>How will I know?</a:t>
            </a:r>
            <a:endParaRPr lang="en-US" dirty="0"/>
          </a:p>
        </p:txBody>
      </p:sp>
      <p:sp>
        <p:nvSpPr>
          <p:cNvPr id="18" name="AutoShape 15"/>
          <p:cNvSpPr>
            <a:spLocks noChangeArrowheads="1"/>
          </p:cNvSpPr>
          <p:nvPr/>
        </p:nvSpPr>
        <p:spPr bwMode="auto">
          <a:xfrm rot="19324997">
            <a:off x="2072047" y="3641552"/>
            <a:ext cx="260082" cy="187211"/>
          </a:xfrm>
          <a:prstGeom prst="rightArrow">
            <a:avLst>
              <a:gd name="adj1" fmla="val 50000"/>
              <a:gd name="adj2" fmla="val 35208"/>
            </a:avLst>
          </a:prstGeom>
          <a:solidFill>
            <a:srgbClr val="1F497D"/>
          </a:solidFill>
          <a:ln w="38100">
            <a:solidFill>
              <a:srgbClr val="1F497D"/>
            </a:solidFill>
            <a:miter lim="800000"/>
            <a:headEnd/>
            <a:tailEnd/>
          </a:ln>
          <a:effectLst>
            <a:outerShdw dist="28398" dir="3806097" algn="ctr" rotWithShape="0">
              <a:srgbClr val="3F3151">
                <a:alpha val="50000"/>
              </a:srgbClr>
            </a:outerShdw>
          </a:effectLst>
        </p:spPr>
        <p:txBody>
          <a:bodyPr/>
          <a:lstStyle/>
          <a:p>
            <a:pPr fontAlgn="auto">
              <a:spcBef>
                <a:spcPts val="0"/>
              </a:spcBef>
              <a:spcAft>
                <a:spcPts val="0"/>
              </a:spcAft>
              <a:defRPr/>
            </a:pPr>
            <a:endParaRPr lang="en-US">
              <a:latin typeface="+mn-lt"/>
            </a:endParaRPr>
          </a:p>
        </p:txBody>
      </p:sp>
      <p:sp>
        <p:nvSpPr>
          <p:cNvPr id="19" name="AutoShape 16"/>
          <p:cNvSpPr>
            <a:spLocks noChangeArrowheads="1"/>
          </p:cNvSpPr>
          <p:nvPr/>
        </p:nvSpPr>
        <p:spPr bwMode="auto">
          <a:xfrm rot="19324997">
            <a:off x="4205647" y="2879553"/>
            <a:ext cx="260082" cy="187211"/>
          </a:xfrm>
          <a:prstGeom prst="rightArrow">
            <a:avLst>
              <a:gd name="adj1" fmla="val 50000"/>
              <a:gd name="adj2" fmla="val 35208"/>
            </a:avLst>
          </a:prstGeom>
          <a:solidFill>
            <a:srgbClr val="1F497D"/>
          </a:solidFill>
          <a:ln w="38100">
            <a:solidFill>
              <a:srgbClr val="1F497D"/>
            </a:solidFill>
            <a:miter lim="800000"/>
            <a:headEnd/>
            <a:tailEnd/>
          </a:ln>
          <a:effectLst>
            <a:outerShdw dist="28398" dir="3806097" algn="ctr" rotWithShape="0">
              <a:srgbClr val="3F3151">
                <a:alpha val="50000"/>
              </a:srgbClr>
            </a:outerShdw>
          </a:effectLst>
        </p:spPr>
        <p:txBody>
          <a:bodyPr/>
          <a:lstStyle/>
          <a:p>
            <a:pPr fontAlgn="auto">
              <a:spcBef>
                <a:spcPts val="0"/>
              </a:spcBef>
              <a:spcAft>
                <a:spcPts val="0"/>
              </a:spcAft>
              <a:defRPr/>
            </a:pPr>
            <a:endParaRPr lang="en-US">
              <a:latin typeface="+mn-lt"/>
            </a:endParaRPr>
          </a:p>
        </p:txBody>
      </p:sp>
      <p:sp>
        <p:nvSpPr>
          <p:cNvPr id="20" name="AutoShape 17"/>
          <p:cNvSpPr>
            <a:spLocks noChangeArrowheads="1"/>
          </p:cNvSpPr>
          <p:nvPr/>
        </p:nvSpPr>
        <p:spPr bwMode="auto">
          <a:xfrm rot="19324997">
            <a:off x="6429688" y="1965559"/>
            <a:ext cx="260082" cy="183359"/>
          </a:xfrm>
          <a:prstGeom prst="rightArrow">
            <a:avLst>
              <a:gd name="adj1" fmla="val 50000"/>
              <a:gd name="adj2" fmla="val 35208"/>
            </a:avLst>
          </a:prstGeom>
          <a:solidFill>
            <a:srgbClr val="1F497D"/>
          </a:solidFill>
          <a:ln w="38100">
            <a:solidFill>
              <a:srgbClr val="1F497D"/>
            </a:solidFill>
            <a:miter lim="800000"/>
            <a:headEnd/>
            <a:tailEnd/>
          </a:ln>
          <a:effectLst>
            <a:outerShdw dist="28398" dir="3806097" algn="ctr" rotWithShape="0">
              <a:srgbClr val="3F3151">
                <a:alpha val="50000"/>
              </a:srgbClr>
            </a:outerShdw>
          </a:effectLst>
        </p:spPr>
        <p:txBody>
          <a:bodyPr/>
          <a:lstStyle/>
          <a:p>
            <a:pPr fontAlgn="auto">
              <a:spcBef>
                <a:spcPts val="0"/>
              </a:spcBef>
              <a:spcAft>
                <a:spcPts val="0"/>
              </a:spcAft>
              <a:defRPr/>
            </a:pPr>
            <a:endParaRPr lang="en-US">
              <a:latin typeface="+mn-lt"/>
            </a:endParaRPr>
          </a:p>
        </p:txBody>
      </p:sp>
      <p:sp>
        <p:nvSpPr>
          <p:cNvPr id="21" name="Text Box 18"/>
          <p:cNvSpPr txBox="1">
            <a:spLocks noChangeArrowheads="1"/>
          </p:cNvSpPr>
          <p:nvPr/>
        </p:nvSpPr>
        <p:spPr bwMode="auto">
          <a:xfrm>
            <a:off x="593749" y="822841"/>
            <a:ext cx="3597251" cy="928459"/>
          </a:xfrm>
          <a:prstGeom prst="rect">
            <a:avLst/>
          </a:prstGeom>
          <a:solidFill>
            <a:srgbClr val="FFFFFF"/>
          </a:solidFill>
          <a:ln w="9525">
            <a:noFill/>
            <a:miter lim="800000"/>
            <a:headEnd/>
            <a:tailEnd/>
          </a:ln>
        </p:spPr>
        <p:txBody>
          <a:bodyPr wrap="square">
            <a:spAutoFit/>
          </a:bodyPr>
          <a:lstStyle/>
          <a:p>
            <a:pPr>
              <a:spcAft>
                <a:spcPts val="1000"/>
              </a:spcAft>
            </a:pPr>
            <a:r>
              <a:rPr lang="en-US" sz="2800" b="1" dirty="0" smtClean="0">
                <a:latin typeface="Calibri" pitchFamily="34" charset="0"/>
              </a:rPr>
              <a:t>Learning </a:t>
            </a:r>
            <a:r>
              <a:rPr lang="en-US" sz="2800" b="1" dirty="0">
                <a:latin typeface="Calibri" pitchFamily="34" charset="0"/>
              </a:rPr>
              <a:t>Progression</a:t>
            </a:r>
          </a:p>
          <a:p>
            <a:endParaRPr lang="en-US" dirty="0"/>
          </a:p>
        </p:txBody>
      </p:sp>
      <p:sp>
        <p:nvSpPr>
          <p:cNvPr id="22" name="AutoShape 19"/>
          <p:cNvSpPr>
            <a:spLocks noChangeArrowheads="1"/>
          </p:cNvSpPr>
          <p:nvPr/>
        </p:nvSpPr>
        <p:spPr bwMode="auto">
          <a:xfrm>
            <a:off x="6553201" y="3429000"/>
            <a:ext cx="1828800" cy="1524000"/>
          </a:xfrm>
          <a:prstGeom prst="wedgeRectCallout">
            <a:avLst>
              <a:gd name="adj1" fmla="val -58736"/>
              <a:gd name="adj2" fmla="val -81463"/>
            </a:avLst>
          </a:prstGeom>
          <a:solidFill>
            <a:srgbClr val="FFFFFF"/>
          </a:solidFill>
          <a:ln w="38100">
            <a:solidFill>
              <a:srgbClr val="9BBB59"/>
            </a:solidFill>
            <a:miter lim="800000"/>
            <a:headEnd/>
            <a:tailEnd/>
          </a:ln>
          <a:effectLst>
            <a:outerShdw dist="28398" dir="3806097" algn="ctr" rotWithShape="0">
              <a:srgbClr val="4E6128">
                <a:alpha val="50000"/>
              </a:srgbClr>
            </a:outerShdw>
          </a:effectLst>
        </p:spPr>
        <p:txBody>
          <a:bodyPr lIns="45720" rIns="45720" anchor="ctr"/>
          <a:lstStyle/>
          <a:p>
            <a:pPr algn="ctr">
              <a:defRPr/>
            </a:pPr>
            <a:r>
              <a:rPr lang="en-US" dirty="0" smtClean="0"/>
              <a:t>What are the criteria for success?</a:t>
            </a:r>
            <a:endParaRPr lang="en-US" dirty="0"/>
          </a:p>
        </p:txBody>
      </p:sp>
      <p:sp>
        <p:nvSpPr>
          <p:cNvPr id="23" name="Rectangle 22"/>
          <p:cNvSpPr/>
          <p:nvPr/>
        </p:nvSpPr>
        <p:spPr>
          <a:xfrm>
            <a:off x="2057400" y="5867400"/>
            <a:ext cx="1828800" cy="68580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Gather </a:t>
            </a:r>
            <a:endParaRPr lang="en-US" dirty="0"/>
          </a:p>
        </p:txBody>
      </p:sp>
      <p:sp>
        <p:nvSpPr>
          <p:cNvPr id="24" name="Rectangle 23"/>
          <p:cNvSpPr/>
          <p:nvPr/>
        </p:nvSpPr>
        <p:spPr>
          <a:xfrm>
            <a:off x="6553200" y="4953000"/>
            <a:ext cx="1828800" cy="68580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understanding</a:t>
            </a:r>
            <a:endParaRPr lang="en-US" dirty="0"/>
          </a:p>
        </p:txBody>
      </p:sp>
      <p:sp>
        <p:nvSpPr>
          <p:cNvPr id="25" name="Rectangle 24"/>
          <p:cNvSpPr/>
          <p:nvPr/>
        </p:nvSpPr>
        <p:spPr>
          <a:xfrm>
            <a:off x="4343400" y="5486400"/>
            <a:ext cx="1828800" cy="68580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evidence of</a:t>
            </a:r>
            <a:endParaRPr lang="en-US" dirty="0"/>
          </a:p>
        </p:txBody>
      </p:sp>
    </p:spTree>
    <p:extLst>
      <p:ext uri="{BB962C8B-B14F-4D97-AF65-F5344CB8AC3E}">
        <p14:creationId xmlns:p14="http://schemas.microsoft.com/office/powerpoint/2010/main" val="224027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4" grpId="0" animBg="1"/>
      <p:bldP spid="15"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l"/>
            <a:r>
              <a:rPr lang="en-US" dirty="0" smtClean="0"/>
              <a:t>What does formative assessment look like in an elementary science classroom?</a:t>
            </a:r>
            <a:endParaRPr lang="en-US" dirty="0"/>
          </a:p>
        </p:txBody>
      </p:sp>
      <p:sp>
        <p:nvSpPr>
          <p:cNvPr id="3" name="Text Placeholder 2"/>
          <p:cNvSpPr>
            <a:spLocks noGrp="1"/>
          </p:cNvSpPr>
          <p:nvPr>
            <p:ph type="body" sz="half" idx="1"/>
          </p:nvPr>
        </p:nvSpPr>
        <p:spPr>
          <a:xfrm>
            <a:off x="304800" y="5410200"/>
            <a:ext cx="4267200" cy="914400"/>
          </a:xfrm>
        </p:spPr>
        <p:txBody>
          <a:bodyPr>
            <a:normAutofit fontScale="92500" lnSpcReduction="20000"/>
          </a:bodyPr>
          <a:lstStyle/>
          <a:p>
            <a:pPr>
              <a:buNone/>
            </a:pPr>
            <a:r>
              <a:rPr lang="en-US" dirty="0" smtClean="0"/>
              <a:t>Share some </a:t>
            </a:r>
            <a:r>
              <a:rPr lang="en-US" dirty="0" smtClean="0">
                <a:solidFill>
                  <a:srgbClr val="FF9933"/>
                </a:solidFill>
              </a:rPr>
              <a:t>examples</a:t>
            </a:r>
            <a:r>
              <a:rPr lang="en-US" dirty="0" smtClean="0"/>
              <a:t> </a:t>
            </a:r>
            <a:endParaRPr lang="en-US" dirty="0"/>
          </a:p>
          <a:p>
            <a:pPr algn="ctr">
              <a:buNone/>
            </a:pPr>
            <a:r>
              <a:rPr lang="en-US" dirty="0" smtClean="0"/>
              <a:t>at your table</a:t>
            </a:r>
            <a:endParaRPr lang="en-US" dirty="0"/>
          </a:p>
        </p:txBody>
      </p:sp>
      <p:pic>
        <p:nvPicPr>
          <p:cNvPr id="4098" name="Picture 2" descr="C:\Users\asomera.ESD189.000\AppData\Local\Microsoft\Windows\Temporary Internet Files\Content.IE5\5ILPKC78\MP90043875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1521737"/>
            <a:ext cx="3505200" cy="520574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96132" y="6324600"/>
            <a:ext cx="1600200" cy="246221"/>
          </a:xfrm>
          <a:prstGeom prst="rect">
            <a:avLst/>
          </a:prstGeom>
          <a:noFill/>
        </p:spPr>
        <p:txBody>
          <a:bodyPr wrap="square" rtlCol="0">
            <a:spAutoFit/>
          </a:bodyPr>
          <a:lstStyle/>
          <a:p>
            <a:r>
              <a:rPr lang="en-US" sz="1000" dirty="0" smtClean="0"/>
              <a:t>Clipart source: Microsoft</a:t>
            </a:r>
            <a:endParaRPr 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l"/>
            <a:r>
              <a:rPr lang="en-US" dirty="0" smtClean="0"/>
              <a:t>Reflect</a:t>
            </a:r>
            <a:endParaRPr lang="en-US" dirty="0"/>
          </a:p>
        </p:txBody>
      </p:sp>
      <p:grpSp>
        <p:nvGrpSpPr>
          <p:cNvPr id="2" name="Group 3"/>
          <p:cNvGrpSpPr>
            <a:grpSpLocks/>
          </p:cNvGrpSpPr>
          <p:nvPr/>
        </p:nvGrpSpPr>
        <p:grpSpPr bwMode="auto">
          <a:xfrm>
            <a:off x="609600" y="1295400"/>
            <a:ext cx="3886200" cy="5029200"/>
            <a:chOff x="384" y="816"/>
            <a:chExt cx="2448" cy="3168"/>
          </a:xfrm>
        </p:grpSpPr>
        <p:sp>
          <p:nvSpPr>
            <p:cNvPr id="164868" name="Rectangle 4"/>
            <p:cNvSpPr>
              <a:spLocks noChangeArrowheads="1"/>
            </p:cNvSpPr>
            <p:nvPr/>
          </p:nvSpPr>
          <p:spPr bwMode="auto">
            <a:xfrm>
              <a:off x="384" y="816"/>
              <a:ext cx="2448" cy="3168"/>
            </a:xfrm>
            <a:prstGeom prst="rect">
              <a:avLst/>
            </a:prstGeom>
            <a:solidFill>
              <a:srgbClr val="FFCC00"/>
            </a:solidFill>
            <a:ln w="9525">
              <a:solidFill>
                <a:schemeClr val="tx1"/>
              </a:solidFill>
              <a:miter lim="800000"/>
              <a:headEnd/>
              <a:tailEnd/>
            </a:ln>
            <a:effectLst/>
          </p:spPr>
          <p:txBody>
            <a:bodyPr wrap="none" anchor="ctr"/>
            <a:lstStyle/>
            <a:p>
              <a:endParaRPr lang="en-US"/>
            </a:p>
          </p:txBody>
        </p:sp>
        <p:graphicFrame>
          <p:nvGraphicFramePr>
            <p:cNvPr id="164869" name="Object 5"/>
            <p:cNvGraphicFramePr>
              <a:graphicFrameLocks noChangeAspect="1"/>
            </p:cNvGraphicFramePr>
            <p:nvPr/>
          </p:nvGraphicFramePr>
          <p:xfrm>
            <a:off x="528" y="864"/>
            <a:ext cx="2180" cy="2947"/>
          </p:xfrm>
          <a:graphic>
            <a:graphicData uri="http://schemas.openxmlformats.org/presentationml/2006/ole">
              <mc:AlternateContent xmlns:mc="http://schemas.openxmlformats.org/markup-compatibility/2006">
                <mc:Choice xmlns:v="urn:schemas-microsoft-com:vml" Requires="v">
                  <p:oleObj spid="_x0000_s10252" name="Document" r:id="rId4" imgW="7091452" imgH="9586480" progId="Word.Document.8">
                    <p:embed/>
                  </p:oleObj>
                </mc:Choice>
                <mc:Fallback>
                  <p:oleObj name="Document" r:id="rId4" imgW="7091452" imgH="95864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 y="864"/>
                          <a:ext cx="2180" cy="2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870" name="Line 6"/>
            <p:cNvSpPr>
              <a:spLocks noChangeShapeType="1"/>
            </p:cNvSpPr>
            <p:nvPr/>
          </p:nvSpPr>
          <p:spPr bwMode="auto">
            <a:xfrm>
              <a:off x="528" y="3840"/>
              <a:ext cx="2160" cy="0"/>
            </a:xfrm>
            <a:prstGeom prst="line">
              <a:avLst/>
            </a:prstGeom>
            <a:noFill/>
            <a:ln w="9525">
              <a:solidFill>
                <a:schemeClr val="tx1"/>
              </a:solidFill>
              <a:round/>
              <a:headEnd/>
              <a:tailEnd/>
            </a:ln>
            <a:effectLst/>
          </p:spPr>
          <p:txBody>
            <a:bodyPr/>
            <a:lstStyle/>
            <a:p>
              <a:endParaRPr lang="en-US"/>
            </a:p>
          </p:txBody>
        </p:sp>
      </p:grpSp>
    </p:spTree>
    <p:extLst>
      <p:ext uri="{BB962C8B-B14F-4D97-AF65-F5344CB8AC3E}">
        <p14:creationId xmlns:p14="http://schemas.microsoft.com/office/powerpoint/2010/main" val="919286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1143000"/>
            <a:ext cx="8229600" cy="4525963"/>
          </a:xfrm>
        </p:spPr>
        <p:txBody>
          <a:bodyPr>
            <a:normAutofit fontScale="85000" lnSpcReduction="20000"/>
          </a:bodyPr>
          <a:lstStyle/>
          <a:p>
            <a:pPr marL="0" indent="0">
              <a:buNone/>
            </a:pPr>
            <a:r>
              <a:rPr lang="en-US" b="1" dirty="0"/>
              <a:t> </a:t>
            </a:r>
            <a:endParaRPr lang="en-US" dirty="0"/>
          </a:p>
          <a:p>
            <a:r>
              <a:rPr lang="en-US" dirty="0"/>
              <a:t>Dylan, William. </a:t>
            </a:r>
            <a:r>
              <a:rPr lang="en-US" i="1" dirty="0"/>
              <a:t>Embedded Formative Assessment.</a:t>
            </a:r>
            <a:r>
              <a:rPr lang="en-US" dirty="0"/>
              <a:t> Bloomington, IN: Solution Tree, 2011. Print. </a:t>
            </a:r>
          </a:p>
          <a:p>
            <a:pPr marL="0" indent="0">
              <a:buNone/>
            </a:pPr>
            <a:r>
              <a:rPr lang="en-US" dirty="0"/>
              <a:t> </a:t>
            </a:r>
          </a:p>
          <a:p>
            <a:r>
              <a:rPr lang="en-US" dirty="0"/>
              <a:t>Keeley, Page. </a:t>
            </a:r>
            <a:r>
              <a:rPr lang="en-US" i="1" dirty="0"/>
              <a:t>Science Formative Assessment: 75 Practical Strategies for Linking Assessment, Instruction, and Learning</a:t>
            </a:r>
            <a:r>
              <a:rPr lang="en-US" dirty="0"/>
              <a:t>. Thousand Oaks, CA: Corwin, 2008. Print. </a:t>
            </a:r>
          </a:p>
          <a:p>
            <a:pPr marL="0" indent="0">
              <a:buNone/>
            </a:pPr>
            <a:endParaRPr lang="en-US" dirty="0"/>
          </a:p>
          <a:p>
            <a:r>
              <a:rPr lang="en-US" dirty="0" err="1"/>
              <a:t>Popham</a:t>
            </a:r>
            <a:r>
              <a:rPr lang="en-US" dirty="0"/>
              <a:t>, W. James. </a:t>
            </a:r>
            <a:r>
              <a:rPr lang="en-US" i="1" dirty="0"/>
              <a:t>Transformative Assessment</a:t>
            </a:r>
            <a:r>
              <a:rPr lang="en-US" dirty="0"/>
              <a:t>. Alexandria, VA: Association for Supervision and Curriculum Development, 2008. Print. </a:t>
            </a:r>
          </a:p>
          <a:p>
            <a:endParaRPr lang="en-US" dirty="0"/>
          </a:p>
        </p:txBody>
      </p:sp>
    </p:spTree>
    <p:extLst>
      <p:ext uri="{BB962C8B-B14F-4D97-AF65-F5344CB8AC3E}">
        <p14:creationId xmlns:p14="http://schemas.microsoft.com/office/powerpoint/2010/main" val="154648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sz="5400" b="1" dirty="0" smtClean="0"/>
              <a:t>Introduction to Formative Assessment</a:t>
            </a:r>
            <a:endParaRPr lang="en-US" sz="5400" b="1" dirty="0"/>
          </a:p>
        </p:txBody>
      </p:sp>
      <p:sp>
        <p:nvSpPr>
          <p:cNvPr id="3" name="Subtitle 2"/>
          <p:cNvSpPr>
            <a:spLocks noGrp="1"/>
          </p:cNvSpPr>
          <p:nvPr>
            <p:ph type="subTitle" idx="1"/>
          </p:nvPr>
        </p:nvSpPr>
        <p:spPr>
          <a:xfrm>
            <a:off x="304800" y="4953000"/>
            <a:ext cx="3200400" cy="1066800"/>
          </a:xfrm>
        </p:spPr>
        <p:txBody>
          <a:bodyPr>
            <a:normAutofit fontScale="77500" lnSpcReduction="20000"/>
          </a:bodyPr>
          <a:lstStyle/>
          <a:p>
            <a:r>
              <a:rPr lang="en-US" b="1" dirty="0" smtClean="0"/>
              <a:t>A</a:t>
            </a:r>
            <a:r>
              <a:rPr lang="en-US" dirty="0" smtClean="0"/>
              <a:t>ssessing with </a:t>
            </a:r>
            <a:r>
              <a:rPr lang="en-US" b="1" dirty="0" smtClean="0"/>
              <a:t>L</a:t>
            </a:r>
            <a:r>
              <a:rPr lang="en-US" dirty="0" smtClean="0"/>
              <a:t>earning </a:t>
            </a:r>
            <a:r>
              <a:rPr lang="en-US" b="1" dirty="0" smtClean="0"/>
              <a:t>P</a:t>
            </a:r>
            <a:r>
              <a:rPr lang="en-US" dirty="0" smtClean="0"/>
              <a:t>rogressions in </a:t>
            </a:r>
            <a:r>
              <a:rPr lang="en-US" b="1" dirty="0" smtClean="0"/>
              <a:t>S</a:t>
            </a:r>
            <a:r>
              <a:rPr lang="en-US" dirty="0" smtClean="0"/>
              <a:t>cience</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400" y="2514600"/>
            <a:ext cx="4876800" cy="3657600"/>
          </a:xfrm>
          <a:prstGeom prst="rect">
            <a:avLst/>
          </a:prstGeom>
        </p:spPr>
      </p:pic>
      <p:sp>
        <p:nvSpPr>
          <p:cNvPr id="6" name="TextBox 5"/>
          <p:cNvSpPr txBox="1"/>
          <p:nvPr/>
        </p:nvSpPr>
        <p:spPr>
          <a:xfrm>
            <a:off x="7467600" y="6172200"/>
            <a:ext cx="1371600" cy="246221"/>
          </a:xfrm>
          <a:prstGeom prst="rect">
            <a:avLst/>
          </a:prstGeom>
          <a:noFill/>
        </p:spPr>
        <p:txBody>
          <a:bodyPr wrap="square" rtlCol="0">
            <a:spAutoFit/>
          </a:bodyPr>
          <a:lstStyle/>
          <a:p>
            <a:r>
              <a:rPr lang="en-US" sz="1000" dirty="0" smtClean="0"/>
              <a:t>© Joanne Johnson</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229600" cy="1143000"/>
          </a:xfrm>
        </p:spPr>
        <p:txBody>
          <a:bodyPr>
            <a:noAutofit/>
          </a:bodyPr>
          <a:lstStyle/>
          <a:p>
            <a:pPr eaLnBrk="1" fontAlgn="auto" hangingPunct="1">
              <a:spcAft>
                <a:spcPts val="0"/>
              </a:spcAft>
              <a:defRPr/>
            </a:pPr>
            <a:r>
              <a:rPr lang="en-US" sz="8800" dirty="0" smtClean="0"/>
              <a:t>Why </a:t>
            </a:r>
            <a:r>
              <a:rPr lang="en-US" sz="9600" b="1" dirty="0" smtClean="0">
                <a:solidFill>
                  <a:srgbClr val="FF9933"/>
                </a:solidFill>
              </a:rPr>
              <a:t>formative assessment</a:t>
            </a:r>
            <a:r>
              <a:rPr lang="en-US" sz="8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00200"/>
            <a:ext cx="9144000" cy="4800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a:off x="0" y="304800"/>
            <a:ext cx="9144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Content Placeholder 6"/>
          <p:cNvSpPr>
            <a:spLocks noGrp="1"/>
          </p:cNvSpPr>
          <p:nvPr>
            <p:ph idx="4294967295"/>
          </p:nvPr>
        </p:nvSpPr>
        <p:spPr>
          <a:xfrm>
            <a:off x="76200" y="533400"/>
            <a:ext cx="8839200" cy="5867400"/>
          </a:xfrm>
        </p:spPr>
        <p:txBody>
          <a:bodyPr>
            <a:normAutofit fontScale="77500" lnSpcReduction="20000"/>
          </a:bodyPr>
          <a:lstStyle/>
          <a:p>
            <a:pPr marL="274320" indent="-274320" eaLnBrk="1" fontAlgn="auto" hangingPunct="1">
              <a:spcAft>
                <a:spcPts val="0"/>
              </a:spcAft>
              <a:buClr>
                <a:schemeClr val="accent3"/>
              </a:buClr>
              <a:buFont typeface="Wingdings" pitchFamily="-16" charset="2"/>
              <a:buNone/>
              <a:defRPr/>
            </a:pPr>
            <a:r>
              <a:rPr lang="en-US" sz="2300" dirty="0" smtClean="0">
                <a:solidFill>
                  <a:srgbClr val="FFC000"/>
                </a:solidFill>
              </a:rPr>
              <a:t>    </a:t>
            </a:r>
            <a:r>
              <a:rPr lang="en-US" sz="3800" b="1" dirty="0" smtClean="0">
                <a:solidFill>
                  <a:schemeClr val="bg1"/>
                </a:solidFill>
              </a:rPr>
              <a:t>20 years of research has found that when classrooms regularly engaged in effective formative assessment...</a:t>
            </a:r>
            <a:endParaRPr lang="en-US" sz="2200" b="1" dirty="0" smtClean="0">
              <a:solidFill>
                <a:schemeClr val="bg1"/>
              </a:solidFill>
            </a:endParaRPr>
          </a:p>
          <a:p>
            <a:pPr marL="274320" indent="-274320" eaLnBrk="1" fontAlgn="auto" hangingPunct="1">
              <a:spcAft>
                <a:spcPts val="0"/>
              </a:spcAft>
              <a:buClr>
                <a:schemeClr val="accent3"/>
              </a:buClr>
              <a:buFont typeface="Wingdings" pitchFamily="-16" charset="2"/>
              <a:buNone/>
              <a:defRPr/>
            </a:pPr>
            <a:endParaRPr lang="en-US" sz="2300" dirty="0" smtClean="0"/>
          </a:p>
          <a:p>
            <a:pPr marL="274320" indent="-274320" eaLnBrk="1" fontAlgn="auto" hangingPunct="1">
              <a:spcAft>
                <a:spcPts val="0"/>
              </a:spcAft>
              <a:buClr>
                <a:schemeClr val="accent3"/>
              </a:buClr>
              <a:buFont typeface="Wingdings" pitchFamily="-16" charset="2"/>
              <a:buNone/>
              <a:defRPr/>
            </a:pPr>
            <a:endParaRPr lang="en-US" sz="2300" dirty="0" smtClean="0"/>
          </a:p>
          <a:p>
            <a:pPr marL="461963" lvl="2" indent="-350838" defTabSz="977900" fontAlgn="auto">
              <a:spcAft>
                <a:spcPts val="0"/>
              </a:spcAft>
              <a:buNone/>
              <a:defRPr/>
            </a:pPr>
            <a:r>
              <a:rPr lang="en-US" sz="3300" dirty="0" smtClean="0">
                <a:solidFill>
                  <a:schemeClr val="bg1"/>
                </a:solidFill>
              </a:rPr>
              <a:t>Students make </a:t>
            </a:r>
            <a:r>
              <a:rPr lang="en-US" sz="3300" b="1" dirty="0" smtClean="0">
                <a:solidFill>
                  <a:srgbClr val="FF9900"/>
                </a:solidFill>
              </a:rPr>
              <a:t>significant learning gains </a:t>
            </a:r>
            <a:r>
              <a:rPr lang="en-US" sz="3300" dirty="0" smtClean="0">
                <a:solidFill>
                  <a:schemeClr val="bg1"/>
                </a:solidFill>
              </a:rPr>
              <a:t>– especially lower achieving students</a:t>
            </a:r>
          </a:p>
          <a:p>
            <a:pPr marL="461963" lvl="2" indent="-350838" defTabSz="977900">
              <a:buNone/>
              <a:defRPr/>
            </a:pPr>
            <a:endParaRPr lang="en-US" sz="3300" dirty="0" smtClean="0">
              <a:solidFill>
                <a:schemeClr val="bg1"/>
              </a:solidFill>
            </a:endParaRPr>
          </a:p>
          <a:p>
            <a:pPr marL="461963" lvl="2" indent="-350838" defTabSz="977900" fontAlgn="auto">
              <a:spcAft>
                <a:spcPts val="0"/>
              </a:spcAft>
              <a:buNone/>
              <a:defRPr/>
            </a:pPr>
            <a:r>
              <a:rPr lang="en-US" sz="3300" dirty="0" smtClean="0">
                <a:solidFill>
                  <a:schemeClr val="bg1"/>
                </a:solidFill>
              </a:rPr>
              <a:t>Teachers tend to be more reflective about their practice and more </a:t>
            </a:r>
            <a:r>
              <a:rPr lang="en-US" sz="3300" b="1" dirty="0" smtClean="0">
                <a:solidFill>
                  <a:srgbClr val="FF9900"/>
                </a:solidFill>
              </a:rPr>
              <a:t>in touch with their students</a:t>
            </a:r>
            <a:r>
              <a:rPr lang="en-US" sz="3300" dirty="0" smtClean="0">
                <a:solidFill>
                  <a:schemeClr val="bg1"/>
                </a:solidFill>
              </a:rPr>
              <a:t>’ learning </a:t>
            </a:r>
          </a:p>
          <a:p>
            <a:pPr marL="461963" lvl="2" indent="-350838" defTabSz="977900" fontAlgn="auto">
              <a:spcAft>
                <a:spcPts val="0"/>
              </a:spcAft>
              <a:buNone/>
              <a:defRPr/>
            </a:pPr>
            <a:endParaRPr lang="en-US" sz="3300" dirty="0" smtClean="0">
              <a:solidFill>
                <a:schemeClr val="bg1"/>
              </a:solidFill>
            </a:endParaRPr>
          </a:p>
          <a:p>
            <a:pPr marL="461963" lvl="2" indent="-350838" defTabSz="977900" fontAlgn="auto">
              <a:spcAft>
                <a:spcPts val="0"/>
              </a:spcAft>
              <a:buNone/>
              <a:defRPr/>
            </a:pPr>
            <a:r>
              <a:rPr lang="en-US" sz="3300" dirty="0" smtClean="0">
                <a:solidFill>
                  <a:schemeClr val="bg1"/>
                </a:solidFill>
              </a:rPr>
              <a:t>The process </a:t>
            </a:r>
            <a:r>
              <a:rPr lang="en-US" sz="3300" b="1" dirty="0" smtClean="0">
                <a:solidFill>
                  <a:srgbClr val="FF9900"/>
                </a:solidFill>
              </a:rPr>
              <a:t>can</a:t>
            </a:r>
            <a:r>
              <a:rPr lang="en-US" sz="3300" dirty="0" smtClean="0">
                <a:solidFill>
                  <a:srgbClr val="FF9900"/>
                </a:solidFill>
              </a:rPr>
              <a:t> </a:t>
            </a:r>
            <a:r>
              <a:rPr lang="en-US" sz="3300" b="1" dirty="0" smtClean="0">
                <a:solidFill>
                  <a:srgbClr val="FF9900"/>
                </a:solidFill>
              </a:rPr>
              <a:t>improve student achievement </a:t>
            </a:r>
            <a:r>
              <a:rPr lang="en-US" sz="3300" dirty="0" smtClean="0">
                <a:solidFill>
                  <a:schemeClr val="bg1"/>
                </a:solidFill>
              </a:rPr>
              <a:t>more than other learning interventions including </a:t>
            </a:r>
            <a:r>
              <a:rPr lang="en-US" sz="3300" i="1" dirty="0" smtClean="0">
                <a:solidFill>
                  <a:schemeClr val="bg1"/>
                </a:solidFill>
              </a:rPr>
              <a:t>one-on-one tutoring, reduced class size or cooperative learning</a:t>
            </a:r>
          </a:p>
          <a:p>
            <a:pPr marL="461963" lvl="2" indent="-350838" defTabSz="977900" eaLnBrk="1" fontAlgn="auto" hangingPunct="1">
              <a:spcAft>
                <a:spcPts val="0"/>
              </a:spcAft>
              <a:buFont typeface="Wingdings 2"/>
              <a:buChar char=""/>
              <a:defRPr/>
            </a:pPr>
            <a:endParaRPr lang="en-US" sz="2300" i="1" dirty="0" smtClean="0">
              <a:solidFill>
                <a:schemeClr val="bg1"/>
              </a:solidFill>
            </a:endParaRPr>
          </a:p>
          <a:p>
            <a:pPr marL="1022350" lvl="2" indent="-350838" eaLnBrk="1" fontAlgn="auto" hangingPunct="1">
              <a:spcAft>
                <a:spcPts val="0"/>
              </a:spcAft>
              <a:buFont typeface="Wingdings 2"/>
              <a:buChar char=""/>
              <a:defRPr/>
            </a:pPr>
            <a:endParaRPr lang="en-US" sz="2000" i="1" dirty="0" smtClean="0">
              <a:solidFill>
                <a:schemeClr val="bg1"/>
              </a:solidFill>
            </a:endParaRPr>
          </a:p>
          <a:p>
            <a:pPr marL="1022350" lvl="2" indent="-350838" eaLnBrk="1" fontAlgn="auto" hangingPunct="1">
              <a:spcAft>
                <a:spcPts val="0"/>
              </a:spcAft>
              <a:buFont typeface="Wingdings" pitchFamily="-16" charset="2"/>
              <a:buNone/>
              <a:defRPr/>
            </a:pPr>
            <a:r>
              <a:rPr lang="en-US" sz="1600" i="1" dirty="0" smtClean="0">
                <a:solidFill>
                  <a:schemeClr val="bg1"/>
                </a:solidFill>
              </a:rPr>
              <a:t>Black and Wiliam (1998) and others (e.g., Shepard et al., 2005)</a:t>
            </a:r>
            <a:endParaRPr lang="en-US" sz="1600" dirty="0" smtClean="0">
              <a:solidFill>
                <a:schemeClr val="bg1"/>
              </a:solidFill>
            </a:endParaRPr>
          </a:p>
          <a:p>
            <a:pPr marL="274320" indent="-274320" eaLnBrk="1" fontAlgn="auto" hangingPunct="1">
              <a:spcAft>
                <a:spcPts val="0"/>
              </a:spcAft>
              <a:buClr>
                <a:schemeClr val="accent3"/>
              </a:buClr>
              <a:buFont typeface="Wingdings 2"/>
              <a:buChar char=""/>
              <a:defRPr/>
            </a:pPr>
            <a:endParaRPr lang="en-US" sz="1600" dirty="0" smtClean="0"/>
          </a:p>
          <a:p>
            <a:pPr marL="274320" indent="-274320" eaLnBrk="1" fontAlgn="auto" hangingPunct="1">
              <a:spcAft>
                <a:spcPts val="0"/>
              </a:spcAft>
              <a:buClr>
                <a:schemeClr val="accent3"/>
              </a:buClr>
              <a:buFont typeface="Wingdings 2"/>
              <a:buChar char=""/>
              <a:defRPr/>
            </a:pPr>
            <a:endParaRPr lang="en-US"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 calcmode="lin" valueType="num">
                                      <p:cBhvr additive="base">
                                        <p:cTn id="7"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anim calcmode="lin" valueType="num">
                                      <p:cBhvr additive="base">
                                        <p:cTn id="13"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23">
                                            <p:txEl>
                                              <p:pRg st="7" end="7"/>
                                            </p:txEl>
                                          </p:spTgt>
                                        </p:tgtEl>
                                        <p:attrNameLst>
                                          <p:attrName>style.visibility</p:attrName>
                                        </p:attrNameLst>
                                      </p:cBhvr>
                                      <p:to>
                                        <p:strVal val="visible"/>
                                      </p:to>
                                    </p:set>
                                    <p:anim calcmode="lin" valueType="num">
                                      <p:cBhvr additive="base">
                                        <p:cTn id="19"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2400" y="152400"/>
            <a:ext cx="7162800" cy="5486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bg1"/>
              </a:solidFill>
            </a:endParaRPr>
          </a:p>
        </p:txBody>
      </p:sp>
      <p:sp>
        <p:nvSpPr>
          <p:cNvPr id="25602" name="Title 1"/>
          <p:cNvSpPr>
            <a:spLocks noGrp="1"/>
          </p:cNvSpPr>
          <p:nvPr>
            <p:ph type="title"/>
          </p:nvPr>
        </p:nvSpPr>
        <p:spPr>
          <a:xfrm>
            <a:off x="3505200" y="5943600"/>
            <a:ext cx="5638800" cy="914400"/>
          </a:xfrm>
        </p:spPr>
        <p:txBody>
          <a:bodyPr>
            <a:normAutofit fontScale="90000"/>
          </a:bodyPr>
          <a:lstStyle/>
          <a:p>
            <a:pPr marL="274320" indent="-274320" eaLnBrk="1" fontAlgn="auto" hangingPunct="1">
              <a:spcAft>
                <a:spcPts val="0"/>
              </a:spcAft>
              <a:buClr>
                <a:schemeClr val="accent3"/>
              </a:buClr>
              <a:buFont typeface="Wingdings 2"/>
              <a:buNone/>
              <a:defRPr/>
            </a:pPr>
            <a:r>
              <a:rPr lang="en-US" sz="1400" dirty="0" smtClean="0">
                <a:solidFill>
                  <a:schemeClr val="tx1"/>
                </a:solidFill>
              </a:rPr>
              <a:t>Source: Siobhan Leahy &amp; Dylan </a:t>
            </a:r>
            <a:r>
              <a:rPr lang="en-US" sz="1400" dirty="0" err="1" smtClean="0">
                <a:solidFill>
                  <a:schemeClr val="tx1"/>
                </a:solidFill>
              </a:rPr>
              <a:t>Wiliam</a:t>
            </a:r>
            <a:r>
              <a:rPr lang="en-US" sz="1400" dirty="0" smtClean="0">
                <a:solidFill>
                  <a:schemeClr val="tx1"/>
                </a:solidFill>
              </a:rPr>
              <a:t> (2009). </a:t>
            </a:r>
            <a:r>
              <a:rPr lang="en-US" sz="1400" i="1" dirty="0" smtClean="0">
                <a:solidFill>
                  <a:schemeClr val="tx1"/>
                </a:solidFill>
              </a:rPr>
              <a:t>From teachers to schools: scaling up professional </a:t>
            </a:r>
            <a:br>
              <a:rPr lang="en-US" sz="1400" i="1" dirty="0" smtClean="0">
                <a:solidFill>
                  <a:schemeClr val="tx1"/>
                </a:solidFill>
              </a:rPr>
            </a:br>
            <a:r>
              <a:rPr lang="en-US" sz="1400" i="1" dirty="0" smtClean="0">
                <a:solidFill>
                  <a:schemeClr val="tx1"/>
                </a:solidFill>
              </a:rPr>
              <a:t>               development for formative assessment </a:t>
            </a:r>
            <a:r>
              <a:rPr lang="en-US" sz="2000" i="1" dirty="0" smtClean="0">
                <a:solidFill>
                  <a:srgbClr val="002060"/>
                </a:solidFill>
              </a:rPr>
              <a:t/>
            </a:r>
            <a:br>
              <a:rPr lang="en-US" sz="2000" i="1" dirty="0" smtClean="0">
                <a:solidFill>
                  <a:srgbClr val="002060"/>
                </a:solidFill>
              </a:rPr>
            </a:br>
            <a:endParaRPr lang="en-US" sz="2000" dirty="0" smtClean="0"/>
          </a:p>
        </p:txBody>
      </p:sp>
      <p:sp>
        <p:nvSpPr>
          <p:cNvPr id="3" name="Content Placeholder 2"/>
          <p:cNvSpPr>
            <a:spLocks noGrp="1"/>
          </p:cNvSpPr>
          <p:nvPr>
            <p:ph idx="1"/>
          </p:nvPr>
        </p:nvSpPr>
        <p:spPr>
          <a:xfrm>
            <a:off x="838200" y="1066800"/>
            <a:ext cx="5638800" cy="4144963"/>
          </a:xfrm>
        </p:spPr>
        <p:txBody>
          <a:bodyPr>
            <a:normAutofit fontScale="70000" lnSpcReduction="20000"/>
          </a:bodyPr>
          <a:lstStyle/>
          <a:p>
            <a:pPr marL="274320" indent="-274320" algn="ctr" eaLnBrk="1" fontAlgn="auto" hangingPunct="1">
              <a:spcAft>
                <a:spcPts val="0"/>
              </a:spcAft>
              <a:buClr>
                <a:schemeClr val="accent3"/>
              </a:buClr>
              <a:buFont typeface="Wingdings 2"/>
              <a:buNone/>
              <a:defRPr/>
            </a:pPr>
            <a:endParaRPr lang="en-US" sz="2000" dirty="0" smtClean="0"/>
          </a:p>
          <a:p>
            <a:pPr marL="274320" indent="-274320" algn="ctr" eaLnBrk="1" fontAlgn="auto" hangingPunct="1">
              <a:spcAft>
                <a:spcPts val="0"/>
              </a:spcAft>
              <a:buClr>
                <a:schemeClr val="accent3"/>
              </a:buClr>
              <a:buFont typeface="Wingdings 2"/>
              <a:buNone/>
              <a:defRPr/>
            </a:pPr>
            <a:r>
              <a:rPr lang="en-US" sz="4600" dirty="0" smtClean="0">
                <a:solidFill>
                  <a:schemeClr val="bg1"/>
                </a:solidFill>
              </a:rPr>
              <a:t>“… across a range of different school subjects, in different countries, and for learners of different ages, the use of </a:t>
            </a:r>
            <a:r>
              <a:rPr lang="en-US" sz="5100" b="1" dirty="0" smtClean="0">
                <a:solidFill>
                  <a:srgbClr val="FF9900"/>
                </a:solidFill>
              </a:rPr>
              <a:t>formative assessment </a:t>
            </a:r>
            <a:r>
              <a:rPr lang="en-US" sz="4600" dirty="0" smtClean="0">
                <a:solidFill>
                  <a:schemeClr val="bg1"/>
                </a:solidFill>
              </a:rPr>
              <a:t>appears to be associated with considerable improvements in the rate of learning.” </a:t>
            </a:r>
          </a:p>
          <a:p>
            <a:pPr marL="274320" indent="-274320" algn="ctr" eaLnBrk="1" fontAlgn="auto" hangingPunct="1">
              <a:spcAft>
                <a:spcPts val="0"/>
              </a:spcAft>
              <a:buClr>
                <a:schemeClr val="accent3"/>
              </a:buClr>
              <a:buFont typeface="Wingdings 2"/>
              <a:buNone/>
              <a:defRPr/>
            </a:pPr>
            <a:endParaRPr lang="en-US" sz="2000" dirty="0" smtClean="0"/>
          </a:p>
          <a:p>
            <a:pPr marL="274320" indent="-274320" algn="ctr" eaLnBrk="1" fontAlgn="auto" hangingPunct="1">
              <a:spcAft>
                <a:spcPts val="0"/>
              </a:spcAft>
              <a:buClr>
                <a:schemeClr val="accent3"/>
              </a:buClr>
              <a:buFont typeface="Wingdings 2"/>
              <a:buNone/>
              <a:defRPr/>
            </a:pPr>
            <a:endParaRPr lang="en-US" sz="1400" dirty="0" smtClean="0"/>
          </a:p>
          <a:p>
            <a:pPr marL="274320" indent="-274320" algn="ctr" eaLnBrk="1" fontAlgn="auto" hangingPunct="1">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somera\AppData\Local\Microsoft\Windows\Temporary Internet Files\Content.IE5\B2T57897\MP90042433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528"/>
            <a:ext cx="9144000" cy="73152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
          </p:nvPr>
        </p:nvSpPr>
        <p:spPr>
          <a:xfrm>
            <a:off x="457200" y="685800"/>
            <a:ext cx="8229600" cy="4525963"/>
          </a:xfrm>
        </p:spPr>
        <p:txBody>
          <a:bodyPr>
            <a:normAutofit/>
          </a:bodyPr>
          <a:lstStyle/>
          <a:p>
            <a:pPr algn="ctr" eaLnBrk="1" hangingPunct="1">
              <a:buNone/>
            </a:pPr>
            <a:r>
              <a:rPr lang="en-US" sz="4400" dirty="0" smtClean="0"/>
              <a:t>Develop an </a:t>
            </a:r>
            <a:r>
              <a:rPr lang="en-US" sz="4400" b="1" dirty="0" smtClean="0">
                <a:solidFill>
                  <a:srgbClr val="FF9900"/>
                </a:solidFill>
              </a:rPr>
              <a:t>operational definition </a:t>
            </a:r>
            <a:r>
              <a:rPr lang="en-US" sz="4400" dirty="0" smtClean="0"/>
              <a:t>of formative assessment</a:t>
            </a:r>
          </a:p>
          <a:p>
            <a:pPr algn="ctr" eaLnBrk="1" hangingPunct="1">
              <a:buNone/>
            </a:pPr>
            <a:endParaRPr lang="en-US" sz="1800" dirty="0" smtClean="0">
              <a:solidFill>
                <a:schemeClr val="bg1">
                  <a:lumMod val="95000"/>
                </a:schemeClr>
              </a:solidFill>
            </a:endParaRPr>
          </a:p>
          <a:p>
            <a:pPr algn="ctr"/>
            <a:endParaRPr lang="en-US" dirty="0"/>
          </a:p>
        </p:txBody>
      </p:sp>
      <p:sp>
        <p:nvSpPr>
          <p:cNvPr id="4" name="TextBox 3"/>
          <p:cNvSpPr txBox="1"/>
          <p:nvPr/>
        </p:nvSpPr>
        <p:spPr>
          <a:xfrm>
            <a:off x="266700" y="6172200"/>
            <a:ext cx="1600200" cy="246221"/>
          </a:xfrm>
          <a:prstGeom prst="rect">
            <a:avLst/>
          </a:prstGeom>
          <a:noFill/>
        </p:spPr>
        <p:txBody>
          <a:bodyPr wrap="square" rtlCol="0">
            <a:spAutoFit/>
          </a:bodyPr>
          <a:lstStyle/>
          <a:p>
            <a:r>
              <a:rPr lang="en-US" sz="1000" dirty="0" smtClean="0"/>
              <a:t>Clipart source: Microsoft</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a:t>Capturing our thinking…</a:t>
            </a:r>
          </a:p>
        </p:txBody>
      </p:sp>
      <p:grpSp>
        <p:nvGrpSpPr>
          <p:cNvPr id="2" name="Group 3"/>
          <p:cNvGrpSpPr>
            <a:grpSpLocks/>
          </p:cNvGrpSpPr>
          <p:nvPr/>
        </p:nvGrpSpPr>
        <p:grpSpPr bwMode="auto">
          <a:xfrm>
            <a:off x="609600" y="1295400"/>
            <a:ext cx="3886200" cy="5029200"/>
            <a:chOff x="384" y="816"/>
            <a:chExt cx="2448" cy="3168"/>
          </a:xfrm>
        </p:grpSpPr>
        <p:sp>
          <p:nvSpPr>
            <p:cNvPr id="12292" name="Rectangle 4"/>
            <p:cNvSpPr>
              <a:spLocks noChangeArrowheads="1"/>
            </p:cNvSpPr>
            <p:nvPr/>
          </p:nvSpPr>
          <p:spPr bwMode="auto">
            <a:xfrm>
              <a:off x="384" y="816"/>
              <a:ext cx="2448" cy="3168"/>
            </a:xfrm>
            <a:prstGeom prst="rect">
              <a:avLst/>
            </a:prstGeom>
            <a:solidFill>
              <a:srgbClr val="FFCC00"/>
            </a:solidFill>
            <a:ln w="9525">
              <a:solidFill>
                <a:schemeClr val="tx1"/>
              </a:solidFill>
              <a:miter lim="800000"/>
              <a:headEnd/>
              <a:tailEnd/>
            </a:ln>
            <a:effectLst/>
          </p:spPr>
          <p:txBody>
            <a:bodyPr wrap="none" anchor="ctr"/>
            <a:lstStyle/>
            <a:p>
              <a:endParaRPr lang="en-US"/>
            </a:p>
          </p:txBody>
        </p:sp>
        <p:graphicFrame>
          <p:nvGraphicFramePr>
            <p:cNvPr id="12293" name="Object 5"/>
            <p:cNvGraphicFramePr>
              <a:graphicFrameLocks noChangeAspect="1"/>
            </p:cNvGraphicFramePr>
            <p:nvPr/>
          </p:nvGraphicFramePr>
          <p:xfrm>
            <a:off x="528" y="864"/>
            <a:ext cx="2180" cy="2947"/>
          </p:xfrm>
          <a:graphic>
            <a:graphicData uri="http://schemas.openxmlformats.org/presentationml/2006/ole">
              <mc:AlternateContent xmlns:mc="http://schemas.openxmlformats.org/markup-compatibility/2006">
                <mc:Choice xmlns:v="urn:schemas-microsoft-com:vml" Requires="v">
                  <p:oleObj spid="_x0000_s2073" name="Document" r:id="rId4" imgW="7091452" imgH="9586480" progId="Word.Document.8">
                    <p:embed/>
                  </p:oleObj>
                </mc:Choice>
                <mc:Fallback>
                  <p:oleObj name="Document" r:id="rId4" imgW="7091452" imgH="958648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 y="864"/>
                          <a:ext cx="2180" cy="29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4" name="Line 6"/>
            <p:cNvSpPr>
              <a:spLocks noChangeShapeType="1"/>
            </p:cNvSpPr>
            <p:nvPr/>
          </p:nvSpPr>
          <p:spPr bwMode="auto">
            <a:xfrm>
              <a:off x="528" y="3840"/>
              <a:ext cx="2160" cy="0"/>
            </a:xfrm>
            <a:prstGeom prst="line">
              <a:avLst/>
            </a:prstGeom>
            <a:noFill/>
            <a:ln w="9525">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2400"/>
            <a:ext cx="8229600" cy="1143000"/>
          </a:xfrm>
        </p:spPr>
        <p:txBody>
          <a:bodyPr>
            <a:noAutofit/>
          </a:bodyPr>
          <a:lstStyle/>
          <a:p>
            <a:r>
              <a:rPr lang="en-US" sz="41300" dirty="0" smtClean="0">
                <a:solidFill>
                  <a:srgbClr val="FF9933"/>
                </a:solidFill>
                <a:latin typeface="Arial Rounded MT Bold" pitchFamily="34" charset="0"/>
                <a:cs typeface="Aharoni" pitchFamily="2" charset="-79"/>
              </a:rPr>
              <a:t>“ ”</a:t>
            </a:r>
            <a:endParaRPr lang="en-US" sz="41300" dirty="0">
              <a:solidFill>
                <a:srgbClr val="FF9933"/>
              </a:solidFill>
              <a:latin typeface="Arial Rounded MT Bold" pitchFamily="34" charset="0"/>
              <a:cs typeface="Aharoni" pitchFamily="2"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9" name="Content Placeholder 3"/>
          <p:cNvSpPr>
            <a:spLocks noGrp="1"/>
          </p:cNvSpPr>
          <p:nvPr>
            <p:ph idx="1"/>
          </p:nvPr>
        </p:nvSpPr>
        <p:spPr>
          <a:xfrm>
            <a:off x="457200" y="457200"/>
            <a:ext cx="8229600" cy="5410200"/>
          </a:xfrm>
        </p:spPr>
        <p:txBody>
          <a:bodyPr/>
          <a:lstStyle/>
          <a:p>
            <a:pPr eaLnBrk="1" hangingPunct="1">
              <a:buFont typeface="Arial" pitchFamily="34" charset="0"/>
              <a:buNone/>
            </a:pPr>
            <a:r>
              <a:rPr lang="en-US" dirty="0" smtClean="0"/>
              <a:t>	</a:t>
            </a:r>
          </a:p>
          <a:p>
            <a:pPr eaLnBrk="1" hangingPunct="1">
              <a:buFont typeface="Wingdings 2" pitchFamily="18" charset="2"/>
              <a:buNone/>
            </a:pPr>
            <a:r>
              <a:rPr lang="en-US" i="1" dirty="0" smtClean="0"/>
              <a:t>	</a:t>
            </a:r>
            <a:r>
              <a:rPr lang="en-US" dirty="0" smtClean="0">
                <a:solidFill>
                  <a:schemeClr val="bg1"/>
                </a:solidFill>
              </a:rPr>
              <a:t>Practice in a classroom is formative to the extent that </a:t>
            </a:r>
            <a:r>
              <a:rPr lang="en-US" b="1" dirty="0" smtClean="0">
                <a:solidFill>
                  <a:srgbClr val="FF9900"/>
                </a:solidFill>
              </a:rPr>
              <a:t>evidence</a:t>
            </a:r>
            <a:r>
              <a:rPr lang="en-US" dirty="0" smtClean="0">
                <a:solidFill>
                  <a:schemeClr val="bg1"/>
                </a:solidFill>
              </a:rPr>
              <a:t> about student achievement is </a:t>
            </a:r>
            <a:r>
              <a:rPr lang="en-US" b="1" dirty="0" smtClean="0">
                <a:solidFill>
                  <a:srgbClr val="FF9900"/>
                </a:solidFill>
              </a:rPr>
              <a:t>elicited</a:t>
            </a:r>
            <a:r>
              <a:rPr lang="en-US" dirty="0" smtClean="0">
                <a:solidFill>
                  <a:schemeClr val="bg1"/>
                </a:solidFill>
              </a:rPr>
              <a:t>, interpreted, and used by teachers, learners, or their peers, to </a:t>
            </a:r>
            <a:r>
              <a:rPr lang="en-US" b="1" dirty="0" smtClean="0">
                <a:solidFill>
                  <a:srgbClr val="FF9900"/>
                </a:solidFill>
              </a:rPr>
              <a:t>make decisions </a:t>
            </a:r>
            <a:r>
              <a:rPr lang="en-US" dirty="0" smtClean="0">
                <a:solidFill>
                  <a:schemeClr val="bg1"/>
                </a:solidFill>
              </a:rPr>
              <a:t>about the next steps in instruction that are likely to be better, or better founded, than the decisions they would have taken in the absence of the evidence that was elicited. </a:t>
            </a:r>
            <a:endParaRPr lang="en-US" sz="1400" dirty="0" smtClean="0">
              <a:solidFill>
                <a:schemeClr val="bg1"/>
              </a:solidFill>
            </a:endParaRPr>
          </a:p>
          <a:p>
            <a:pPr eaLnBrk="1" hangingPunct="1">
              <a:buFont typeface="Arial" pitchFamily="34" charset="0"/>
              <a:buNone/>
            </a:pPr>
            <a:r>
              <a:rPr lang="en-US" dirty="0" smtClean="0">
                <a:solidFill>
                  <a:schemeClr val="bg1"/>
                </a:solidFill>
              </a:rPr>
              <a:t>                                                    </a:t>
            </a:r>
            <a:r>
              <a:rPr lang="en-US" sz="2000" dirty="0" smtClean="0">
                <a:solidFill>
                  <a:schemeClr val="bg1"/>
                </a:solidFill>
              </a:rPr>
              <a:t>~Black and </a:t>
            </a:r>
            <a:r>
              <a:rPr lang="en-US" sz="2000" dirty="0" err="1" smtClean="0">
                <a:solidFill>
                  <a:schemeClr val="bg1"/>
                </a:solidFill>
              </a:rPr>
              <a:t>Wiliam</a:t>
            </a:r>
            <a:endParaRPr lang="en-US" sz="2800" dirty="0" smtClean="0">
              <a:solidFill>
                <a:schemeClr val="bg1"/>
              </a:solidFill>
            </a:endParaRPr>
          </a:p>
        </p:txBody>
      </p:sp>
      <p:sp>
        <p:nvSpPr>
          <p:cNvPr id="14340" name="Slide Number Placeholder 3"/>
          <p:cNvSpPr>
            <a:spLocks noGrp="1"/>
          </p:cNvSpPr>
          <p:nvPr>
            <p:ph type="sldNum" sz="quarter" idx="12"/>
          </p:nvPr>
        </p:nvSpPr>
        <p:spPr bwMode="auto">
          <a:noFill/>
          <a:ln>
            <a:miter lim="800000"/>
            <a:headEnd/>
            <a:tailEnd/>
          </a:ln>
        </p:spPr>
        <p:txBody>
          <a:bodyPr/>
          <a:lstStyle/>
          <a:p>
            <a:endParaRPr lang="en-US" dirty="0"/>
          </a:p>
        </p:txBody>
      </p:sp>
      <p:sp>
        <p:nvSpPr>
          <p:cNvPr id="6" name="Rectangle 5"/>
          <p:cNvSpPr/>
          <p:nvPr/>
        </p:nvSpPr>
        <p:spPr>
          <a:xfrm>
            <a:off x="0" y="0"/>
            <a:ext cx="9144000" cy="76200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0" y="6096000"/>
            <a:ext cx="9144000" cy="762000"/>
          </a:xfrm>
          <a:prstGeom prst="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1046</Words>
  <Application>Microsoft Office PowerPoint</Application>
  <PresentationFormat>On-screen Show (4:3)</PresentationFormat>
  <Paragraphs>146</Paragraphs>
  <Slides>15</Slides>
  <Notes>15</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Funding information:  Mathematics &amp; Science Partnership under Title II, Part B Program Code: 62 CFDA 84.366B    </vt:lpstr>
      <vt:lpstr>Introduction to Formative Assessment</vt:lpstr>
      <vt:lpstr>Why formative assessment?</vt:lpstr>
      <vt:lpstr>PowerPoint Presentation</vt:lpstr>
      <vt:lpstr>Source: Siobhan Leahy &amp; Dylan Wiliam (2009). From teachers to schools: scaling up professional                 development for formative assessment  </vt:lpstr>
      <vt:lpstr>PowerPoint Presentation</vt:lpstr>
      <vt:lpstr>Capturing our thinking…</vt:lpstr>
      <vt:lpstr>“ ”</vt:lpstr>
      <vt:lpstr>PowerPoint Presentation</vt:lpstr>
      <vt:lpstr>Formative or not?</vt:lpstr>
      <vt:lpstr>Capturing our thinking…</vt:lpstr>
      <vt:lpstr>PowerPoint Presentation</vt:lpstr>
      <vt:lpstr>What does formative assessment look like in an elementary science classroom?</vt:lpstr>
      <vt:lpstr>Reflect</vt:lpstr>
      <vt:lpstr>Bibliography</vt:lpstr>
    </vt:vector>
  </TitlesOfParts>
  <Company>NWESD 189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 ALPS</dc:title>
  <dc:creator>Adrienne Somera</dc:creator>
  <cp:lastModifiedBy>Adrienne Somera</cp:lastModifiedBy>
  <cp:revision>113</cp:revision>
  <dcterms:created xsi:type="dcterms:W3CDTF">2011-08-25T22:53:36Z</dcterms:created>
  <dcterms:modified xsi:type="dcterms:W3CDTF">2012-08-01T22:42:40Z</dcterms:modified>
</cp:coreProperties>
</file>