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D46EC-7FC7-4ECC-AB6F-23855BD8EFBE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7AA62-1A1C-4F0E-BC7D-BFCCF4FB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0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Display as teams come back from break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827B5C1-1DC7-45D9-A398-8BA61B1F309A}" type="slidenum">
              <a:rPr lang="en-US">
                <a:latin typeface="Times" charset="0"/>
              </a:rPr>
              <a:pPr/>
              <a:t>7</a:t>
            </a:fld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Activity – should be short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3FAB198-2C1B-4056-9FB7-92CE6C7E61AC}" type="slidenum">
              <a:rPr lang="en-US">
                <a:latin typeface="Times" charset="0"/>
              </a:rPr>
              <a:pPr/>
              <a:t>11</a:t>
            </a:fld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4387850"/>
            <a:ext cx="5608638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[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D0DFD8B-00BC-40EA-8190-50C4C83E02DF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Remove template from this slide</a:t>
            </a:r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fld id="{9BF53C73-1127-4439-9EBF-0F4A45313FE8}" type="slidenum">
              <a:rPr lang="en-US" sz="1200">
                <a:latin typeface="Times" charset="0"/>
              </a:rPr>
              <a:pPr algn="r"/>
              <a:t>35</a:t>
            </a:fld>
            <a:endParaRPr lang="en-US" sz="120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DAE-689A-43A4-AF60-8F45EDEEC393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B7F-E94A-4958-BB22-1C22A66D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5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DAE-689A-43A4-AF60-8F45EDEEC393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B7F-E94A-4958-BB22-1C22A66D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4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DAE-689A-43A4-AF60-8F45EDEEC393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B7F-E94A-4958-BB22-1C22A66D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7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DAE-689A-43A4-AF60-8F45EDEEC393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B7F-E94A-4958-BB22-1C22A66D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6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DAE-689A-43A4-AF60-8F45EDEEC393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B7F-E94A-4958-BB22-1C22A66D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0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DAE-689A-43A4-AF60-8F45EDEEC393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B7F-E94A-4958-BB22-1C22A66D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0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DAE-689A-43A4-AF60-8F45EDEEC393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B7F-E94A-4958-BB22-1C22A66D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2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DAE-689A-43A4-AF60-8F45EDEEC393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B7F-E94A-4958-BB22-1C22A66D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2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DAE-689A-43A4-AF60-8F45EDEEC393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B7F-E94A-4958-BB22-1C22A66D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3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DAE-689A-43A4-AF60-8F45EDEEC393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B7F-E94A-4958-BB22-1C22A66D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2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0DAE-689A-43A4-AF60-8F45EDEEC393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B7F-E94A-4958-BB22-1C22A66D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10DAE-689A-43A4-AF60-8F45EDEEC393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6FB7F-E94A-4958-BB22-1C22A66D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8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uroq1Gw_FJHpwM&amp;tbnid=qn93OBSTXPmULM:&amp;ved=0CAUQjRw&amp;url=http://www.southernohioesc.org/vnews/display.v/ART/4fdf604f70bb4&amp;ei=08HiUb__FOeaiAL9g4H4Aw&amp;bvm=bv.48705608,d.cGE&amp;psig=AFQjCNHx4eAcr1ppWJijnNwmMyu_Af84lw&amp;ust=137390109913723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imgres?imgurl=http://www.azed.gov/teacherprincipal-evaluation/files/2012/04/teacher-principal-evaluation.jpg&amp;imgrefurl=http://www.azed.gov/teacherprincipal-evaluation/&amp;docid=hLHx7-B3fTTpHM&amp;tbnid=u8agh9ED-XUyNM:&amp;w=960&amp;h=270&amp;ei=57_iUZHUAuvRiALowICwDQ&amp;ved=0CAIQxiAwAA&amp;iact=c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22129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Principal Evaluation PLC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/>
          <a:lstStyle/>
          <a:p>
            <a:pPr>
              <a:buFont typeface="Calibri" charset="0"/>
              <a:buNone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2013-14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57054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8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Professional Learning Community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What will be our norms?</a:t>
            </a:r>
          </a:p>
          <a:p>
            <a:r>
              <a:rPr lang="en-US" sz="3200" smtClean="0"/>
              <a:t>How will we operate?  </a:t>
            </a:r>
          </a:p>
          <a:p>
            <a:r>
              <a:rPr lang="en-US" sz="3200" smtClean="0"/>
              <a:t>Support one another?</a:t>
            </a:r>
          </a:p>
          <a:p>
            <a:r>
              <a:rPr lang="en-US" sz="3200" smtClean="0"/>
              <a:t>Hold each other accountable for the work that needs to be done?</a:t>
            </a:r>
          </a:p>
          <a:p>
            <a:r>
              <a:rPr lang="en-US" sz="3200" smtClean="0"/>
              <a:t>Encourage each other to improve our skills, knowledge and practices?</a:t>
            </a:r>
          </a:p>
          <a:p>
            <a:endParaRPr lang="en-US" sz="3200" smtClean="0"/>
          </a:p>
        </p:txBody>
      </p:sp>
    </p:spTree>
    <p:extLst>
      <p:ext uri="{BB962C8B-B14F-4D97-AF65-F5344CB8AC3E}">
        <p14:creationId xmlns:p14="http://schemas.microsoft.com/office/powerpoint/2010/main" val="33779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685800" y="288925"/>
            <a:ext cx="83058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Building Our Norms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4038600"/>
          </a:xfrm>
        </p:spPr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defRPr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Each person takes three (3) Post-It Note sheets</a:t>
            </a:r>
          </a:p>
          <a:p>
            <a:pPr marL="91440" indent="-91440" eaLnBrk="1" fontAlgn="auto" hangingPunct="1">
              <a:defRPr/>
            </a:pPr>
            <a:endParaRPr lang="en-US" sz="180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" indent="-91440" eaLnBrk="1" fontAlgn="auto" hangingPunct="1">
              <a:defRPr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Write a norm on each Post-It Note sheet</a:t>
            </a:r>
          </a:p>
          <a:p>
            <a:pPr marL="91440" indent="-91440" eaLnBrk="1" fontAlgn="auto" hangingPunct="1">
              <a:defRPr/>
            </a:pPr>
            <a:endParaRPr lang="en-US" sz="180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" indent="-91440" eaLnBrk="1" fontAlgn="auto" hangingPunct="1">
              <a:defRPr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Place norms in the middle of the table</a:t>
            </a:r>
          </a:p>
          <a:p>
            <a:pPr marL="91440" indent="-91440" eaLnBrk="1" fontAlgn="auto" hangingPunct="1">
              <a:defRPr/>
            </a:pPr>
            <a:endParaRPr lang="en-US" sz="180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" indent="-91440" eaLnBrk="1" fontAlgn="auto" hangingPunct="1">
              <a:defRPr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Look for overlap, redundancy, differences:</a:t>
            </a:r>
          </a:p>
          <a:p>
            <a:pPr marL="384048" lvl="1" indent="-182880" eaLnBrk="1" fontAlgn="auto" hangingPunct="1">
              <a:defRPr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Combine overlap and redundant norms into one</a:t>
            </a:r>
          </a:p>
          <a:p>
            <a:pPr marL="91440" indent="-91440" eaLnBrk="1" fontAlgn="auto" hangingPunct="1">
              <a:defRPr/>
            </a:pPr>
            <a:endParaRPr lang="en-US" sz="180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" indent="-91440" eaLnBrk="1" fontAlgn="auto" hangingPunct="1">
              <a:defRPr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Take table norms to the chart paper sheet:</a:t>
            </a:r>
          </a:p>
          <a:p>
            <a:pPr marL="384048" lvl="1" indent="-182880" eaLnBrk="1" fontAlgn="auto" hangingPunct="1">
              <a:defRPr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Combine like norms in one line (horizontal)</a:t>
            </a:r>
          </a:p>
          <a:p>
            <a:pPr marL="384048" lvl="1" indent="-182880" eaLnBrk="1" fontAlgn="auto" hangingPunct="1">
              <a:defRPr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Place different norms in one line (vertical)</a:t>
            </a:r>
          </a:p>
        </p:txBody>
      </p:sp>
    </p:spTree>
    <p:extLst>
      <p:ext uri="{BB962C8B-B14F-4D97-AF65-F5344CB8AC3E}">
        <p14:creationId xmlns:p14="http://schemas.microsoft.com/office/powerpoint/2010/main" val="8694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Self-assessment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Complete the AWSP entry task</a:t>
            </a:r>
          </a:p>
          <a:p>
            <a:endParaRPr lang="en-US" sz="2800" smtClean="0"/>
          </a:p>
          <a:p>
            <a:r>
              <a:rPr lang="en-US" sz="2800" smtClean="0"/>
              <a:t>Where are you on the rubric?</a:t>
            </a:r>
          </a:p>
        </p:txBody>
      </p:sp>
    </p:spTree>
    <p:extLst>
      <p:ext uri="{BB962C8B-B14F-4D97-AF65-F5344CB8AC3E}">
        <p14:creationId xmlns:p14="http://schemas.microsoft.com/office/powerpoint/2010/main" val="18324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533400"/>
            <a:ext cx="7543800" cy="1203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Your needs, desires and expectations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3x 3 post-it notes:</a:t>
            </a:r>
          </a:p>
          <a:p>
            <a:r>
              <a:rPr lang="en-US" smtClean="0"/>
              <a:t>Topics you want</a:t>
            </a:r>
          </a:p>
          <a:p>
            <a:r>
              <a:rPr lang="en-US" smtClean="0"/>
              <a:t>to be sure </a:t>
            </a:r>
          </a:p>
          <a:p>
            <a:r>
              <a:rPr lang="en-US" smtClean="0"/>
              <a:t>and cover</a:t>
            </a:r>
          </a:p>
          <a:p>
            <a:endParaRPr lang="en-US" smtClean="0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28850"/>
            <a:ext cx="48514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7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Principal Evaluation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249737"/>
          </a:xfrm>
        </p:spPr>
        <p:txBody>
          <a:bodyPr/>
          <a:lstStyle/>
          <a:p>
            <a:r>
              <a:rPr lang="en-US" sz="3200" smtClean="0"/>
              <a:t>The law:  WAC 392-191A-010</a:t>
            </a:r>
          </a:p>
          <a:p>
            <a:r>
              <a:rPr lang="en-US" sz="3200" smtClean="0"/>
              <a:t>Jigsaw protocol 7 groups      </a:t>
            </a:r>
            <a:r>
              <a:rPr lang="en-US" smtClean="0"/>
              <a:t>All pages 1-3</a:t>
            </a:r>
          </a:p>
          <a:p>
            <a:r>
              <a:rPr lang="en-US" smtClean="0"/>
              <a:t>Group 1: pages 3-5</a:t>
            </a:r>
          </a:p>
          <a:p>
            <a:r>
              <a:rPr lang="en-US" smtClean="0"/>
              <a:t>Group 2: pages 5-6</a:t>
            </a:r>
          </a:p>
          <a:p>
            <a:r>
              <a:rPr lang="en-US" smtClean="0"/>
              <a:t>Group 3: pages 7-8</a:t>
            </a:r>
          </a:p>
          <a:p>
            <a:r>
              <a:rPr lang="en-US" smtClean="0"/>
              <a:t>Group 4: pages 8-10</a:t>
            </a:r>
          </a:p>
          <a:p>
            <a:r>
              <a:rPr lang="en-US" smtClean="0"/>
              <a:t>Group 5: pages 10-11	</a:t>
            </a:r>
          </a:p>
          <a:p>
            <a:r>
              <a:rPr lang="en-US" smtClean="0"/>
              <a:t>Group 6: pages 11-13</a:t>
            </a:r>
          </a:p>
          <a:p>
            <a:r>
              <a:rPr lang="en-US" smtClean="0"/>
              <a:t>Group 7: pages 13-15</a:t>
            </a:r>
          </a:p>
        </p:txBody>
      </p:sp>
      <p:pic>
        <p:nvPicPr>
          <p:cNvPr id="24580" name="Picture 2" descr="C:\Users\Owner\AppData\Local\Microsoft\Windows\Temporary Internet Files\Content.IE5\6572GANQ\MC9003517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15843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0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6752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133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smtClean="0"/>
              <a:t>What do districts plan to do with focus and comprehensive evaluation for principals?</a:t>
            </a:r>
          </a:p>
        </p:txBody>
      </p:sp>
    </p:spTree>
    <p:extLst>
      <p:ext uri="{BB962C8B-B14F-4D97-AF65-F5344CB8AC3E}">
        <p14:creationId xmlns:p14="http://schemas.microsoft.com/office/powerpoint/2010/main" val="1317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822325" y="457200"/>
            <a:ext cx="7543800" cy="12795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What does the literature say about Principal Evaluation?</a:t>
            </a:r>
          </a:p>
        </p:txBody>
      </p:sp>
      <p:pic>
        <p:nvPicPr>
          <p:cNvPr id="27651" name="irc_mi" descr="http://www.southernohioesc.org/vimages/shared/vnews/stories/4fdf604f70bb4/1_134004505934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9588" y="1846263"/>
            <a:ext cx="5629275" cy="4022725"/>
          </a:xfrm>
        </p:spPr>
      </p:pic>
    </p:spTree>
    <p:extLst>
      <p:ext uri="{BB962C8B-B14F-4D97-AF65-F5344CB8AC3E}">
        <p14:creationId xmlns:p14="http://schemas.microsoft.com/office/powerpoint/2010/main" val="42239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2786063" y="457200"/>
            <a:ext cx="5214937" cy="3087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ea typeface="+mj-ea"/>
                <a:cs typeface="+mj-cs"/>
              </a:rPr>
              <a:t>Education leadership:</a:t>
            </a:r>
            <a:br>
              <a:rPr lang="en-US" sz="3600" smtClean="0">
                <a:ea typeface="+mj-ea"/>
                <a:cs typeface="+mj-cs"/>
              </a:rPr>
            </a:br>
            <a:r>
              <a:rPr lang="en-US" sz="3600" smtClean="0">
                <a:ea typeface="+mj-ea"/>
                <a:cs typeface="+mj-cs"/>
              </a:rPr>
              <a:t>How districts can grow and support a pipeline of highly effective leaders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4950" y="4648200"/>
            <a:ext cx="5334000" cy="2209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>
                <a:ea typeface="+mn-ea"/>
                <a:cs typeface="+mn-cs"/>
              </a:rPr>
              <a:t>The </a:t>
            </a:r>
            <a:r>
              <a:rPr lang="en-US" sz="2800" dirty="0" smtClean="0">
                <a:ea typeface="+mn-ea"/>
                <a:cs typeface="+mn-cs"/>
              </a:rPr>
              <a:t>Wallace Foundation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July 2012 </a:t>
            </a:r>
            <a:endParaRPr lang="en-US" sz="1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8676" name="Picture 2" descr="title pg bkg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2241550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9718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49275" y="260350"/>
            <a:ext cx="8042275" cy="1336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Leadership is key  </a:t>
            </a:r>
            <a:b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</a:b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to improving teaching &amp; learning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49275" y="1752600"/>
            <a:ext cx="6232525" cy="4572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ja-JP" altLang="en-US" smtClean="0"/>
              <a:t>“</a:t>
            </a:r>
            <a:r>
              <a:rPr lang="en-US" altLang="ja-JP" smtClean="0"/>
              <a:t>Leadership is second only to classroom instruction among all school related factors that contribute to what students learn at school.</a:t>
            </a:r>
            <a:r>
              <a:rPr lang="ja-JP" altLang="en-US" smtClean="0"/>
              <a:t>”</a:t>
            </a:r>
            <a:endParaRPr lang="en-US" altLang="ja-JP" smtClean="0"/>
          </a:p>
          <a:p>
            <a:pPr marL="0" indent="0" algn="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200" i="1" smtClean="0"/>
              <a:t>-- </a:t>
            </a:r>
            <a:r>
              <a:rPr lang="en-US" sz="1700" i="1" smtClean="0"/>
              <a:t>How Leadership Influences Student Learning, </a:t>
            </a:r>
          </a:p>
          <a:p>
            <a:pPr marL="0" indent="0" algn="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700" smtClean="0"/>
              <a:t>Kenneth Leithwood, et al, </a:t>
            </a:r>
          </a:p>
          <a:p>
            <a:pPr marL="0" indent="0" algn="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700" smtClean="0"/>
              <a:t>University of Minnesota, </a:t>
            </a:r>
          </a:p>
          <a:p>
            <a:pPr marL="0" indent="0" algn="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700" smtClean="0"/>
              <a:t>University of Toronto, 2004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i="1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ja-JP" altLang="en-US" i="1" smtClean="0">
                <a:sym typeface="Symbol" pitchFamily="18" charset="2"/>
              </a:rPr>
              <a:t>“</a:t>
            </a:r>
            <a:r>
              <a:rPr lang="en-US" altLang="ja-JP" smtClean="0">
                <a:sym typeface="Symbol" pitchFamily="18" charset="2"/>
              </a:rPr>
              <a:t>Six years later we are even more confident about this claim.</a:t>
            </a:r>
            <a:r>
              <a:rPr lang="ja-JP" altLang="en-US" smtClean="0">
                <a:sym typeface="Symbol" pitchFamily="18" charset="2"/>
              </a:rPr>
              <a:t>”</a:t>
            </a:r>
            <a:endParaRPr lang="en-US" altLang="ja-JP" smtClean="0">
              <a:sym typeface="Symbol" pitchFamily="18" charset="2"/>
            </a:endParaRPr>
          </a:p>
          <a:p>
            <a:pPr marL="336550" lvl="1" indent="0" algn="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700" i="1" smtClean="0"/>
              <a:t>-- Learning from Leadership: Investigating </a:t>
            </a:r>
          </a:p>
          <a:p>
            <a:pPr marL="336550" lvl="1" indent="0" algn="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700" i="1" smtClean="0"/>
              <a:t>the Links to Improved Student Learning,</a:t>
            </a:r>
          </a:p>
          <a:p>
            <a:pPr marL="336550" lvl="1" indent="0" algn="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700" smtClean="0"/>
              <a:t>Louis, et al, 2010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D7D75AB-21D4-4F04-8E08-DE5F7703D5ED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/>
              <a:t>19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267200"/>
            <a:ext cx="1589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676400"/>
            <a:ext cx="16525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6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Introductions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sz="3200" smtClean="0"/>
              <a:t>.  </a:t>
            </a:r>
            <a:r>
              <a:rPr lang="en-US" sz="3200" b="1" u="sng" smtClean="0"/>
              <a:t>Who is in the room</a:t>
            </a:r>
            <a:r>
              <a:rPr lang="en-US" sz="3200" smtClean="0"/>
              <a:t>?</a:t>
            </a:r>
          </a:p>
          <a:p>
            <a:endParaRPr lang="en-US" smtClean="0"/>
          </a:p>
          <a:p>
            <a:r>
              <a:rPr lang="en-US" smtClean="0"/>
              <a:t>2</a:t>
            </a:r>
            <a:r>
              <a:rPr lang="en-US" sz="3200" smtClean="0"/>
              <a:t>.  Norms</a:t>
            </a:r>
          </a:p>
          <a:p>
            <a:endParaRPr lang="en-US" sz="3200" smtClean="0"/>
          </a:p>
          <a:p>
            <a:r>
              <a:rPr lang="en-US" sz="3200" smtClean="0"/>
              <a:t>3.  Where are you on the rubric?</a:t>
            </a:r>
          </a:p>
          <a:p>
            <a:endParaRPr lang="en-US" sz="3200" smtClean="0"/>
          </a:p>
          <a:p>
            <a:r>
              <a:rPr lang="en-US" sz="3200" smtClean="0"/>
              <a:t>4.  Your needs, desires and expectations</a:t>
            </a:r>
          </a:p>
          <a:p>
            <a:endParaRPr lang="en-US" sz="3200" smtClean="0"/>
          </a:p>
        </p:txBody>
      </p:sp>
    </p:spTree>
    <p:extLst>
      <p:ext uri="{BB962C8B-B14F-4D97-AF65-F5344CB8AC3E}">
        <p14:creationId xmlns:p14="http://schemas.microsoft.com/office/powerpoint/2010/main" val="11817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49275" y="260350"/>
            <a:ext cx="8042275" cy="1336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Leadership is crucial to making school reform succeed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49275" y="1828800"/>
            <a:ext cx="6232525" cy="4572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ja-JP" altLang="en-US" smtClean="0">
                <a:sym typeface="Symbol" pitchFamily="18" charset="2"/>
              </a:rPr>
              <a:t>“</a:t>
            </a:r>
            <a:r>
              <a:rPr lang="en-US" altLang="ja-JP" smtClean="0">
                <a:sym typeface="Symbol" pitchFamily="18" charset="2"/>
              </a:rPr>
              <a:t>There seems little doubt that both district and school leadership provides a critical bridge between most educational reform initiatives, and having those reforms make a genuine difference for all students</a:t>
            </a:r>
            <a:r>
              <a:rPr lang="en-US" altLang="ja-JP" smtClean="0"/>
              <a:t>.</a:t>
            </a:r>
            <a:r>
              <a:rPr lang="ja-JP" altLang="en-US" smtClean="0"/>
              <a:t>”</a:t>
            </a:r>
            <a:endParaRPr lang="en-US" altLang="ja-JP" smtClean="0"/>
          </a:p>
          <a:p>
            <a:pPr marL="0" indent="0" algn="r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2200" i="1" smtClean="0"/>
          </a:p>
          <a:p>
            <a:pPr marL="0" indent="0" algn="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200" i="1" smtClean="0"/>
              <a:t>-- </a:t>
            </a:r>
            <a:r>
              <a:rPr lang="en-US" sz="1700" i="1" smtClean="0"/>
              <a:t>How Leadership Influences Student Learning, </a:t>
            </a:r>
            <a:r>
              <a:rPr lang="en-US" sz="1700" smtClean="0"/>
              <a:t>2004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i="1" smtClean="0">
              <a:sym typeface="Symbol" pitchFamily="18" charset="2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99AAFCE-3CA9-4F0D-9E81-0B5F7CE5AD1B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/>
              <a:t>20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17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1905000"/>
            <a:ext cx="1516062" cy="2181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49275" y="260350"/>
            <a:ext cx="8042275" cy="1336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Especially in difficult situations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49275" y="1828800"/>
            <a:ext cx="6232525" cy="4572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ja-JP" altLang="en-US" smtClean="0"/>
              <a:t>“</a:t>
            </a:r>
            <a:r>
              <a:rPr lang="en-US" altLang="ja-JP" smtClean="0"/>
              <a:t>…there are virtually no documented instances of troubled schools being turned around without intervention by a powerful leader.</a:t>
            </a:r>
            <a:r>
              <a:rPr lang="ja-JP" altLang="en-US" smtClean="0"/>
              <a:t>”</a:t>
            </a:r>
            <a:endParaRPr lang="en-US" altLang="ja-JP" smtClean="0"/>
          </a:p>
          <a:p>
            <a:pPr marL="0" indent="0" algn="r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2200" i="1" smtClean="0"/>
          </a:p>
          <a:p>
            <a:pPr marL="0" indent="0" algn="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200" i="1" smtClean="0"/>
              <a:t>-- </a:t>
            </a:r>
            <a:r>
              <a:rPr lang="en-US" sz="1700" i="1" smtClean="0"/>
              <a:t>How Leadership Influences Student Learning, </a:t>
            </a:r>
            <a:r>
              <a:rPr lang="en-US" sz="1700" smtClean="0"/>
              <a:t>2004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i="1" smtClean="0">
              <a:sym typeface="Symbol" pitchFamily="18" charset="2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056D2B3-300F-4BB5-8D60-6E090CD661CD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/>
              <a:t>21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277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1905000"/>
            <a:ext cx="1516062" cy="2181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0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49275" y="260350"/>
            <a:ext cx="8042275" cy="1336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Effective principals are key to retaining good teachers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49275" y="1828800"/>
            <a:ext cx="6232525" cy="4572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ja-JP" altLang="en-US" smtClean="0"/>
              <a:t>“</a:t>
            </a:r>
            <a:r>
              <a:rPr lang="en-US" altLang="ja-JP" smtClean="0"/>
              <a:t>It is the leader who both recruits and retains high quality staff. Indeed, the number one reason for teachers</a:t>
            </a:r>
            <a:r>
              <a:rPr lang="ja-JP" altLang="en-US" smtClean="0"/>
              <a:t>’</a:t>
            </a:r>
            <a:r>
              <a:rPr lang="en-US" altLang="ja-JP" smtClean="0"/>
              <a:t> decisions about whether to stay in a school is the quality of administrative support – and it is the leader who must develop this organization.</a:t>
            </a:r>
            <a:r>
              <a:rPr lang="ja-JP" altLang="en-US" smtClean="0"/>
              <a:t>”</a:t>
            </a:r>
            <a:endParaRPr lang="en-US" altLang="ja-JP" smtClean="0"/>
          </a:p>
          <a:p>
            <a:pPr marL="0" lvl="2" indent="0" algn="r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700" i="1" smtClean="0"/>
          </a:p>
          <a:p>
            <a:pPr marL="0" lvl="2" indent="0" algn="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700" i="1" smtClean="0"/>
              <a:t>-- Preparing School Leaders for a Changing World,</a:t>
            </a:r>
          </a:p>
          <a:p>
            <a:pPr marL="0" lvl="2" indent="0" algn="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700" smtClean="0"/>
              <a:t>Linda Darling-Hammond, et al, Stanford University, 2007</a:t>
            </a:r>
          </a:p>
          <a:p>
            <a:pPr marL="0" indent="0" algn="r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700" i="1" smtClean="0">
              <a:sym typeface="Symbol" pitchFamily="18" charset="2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6965D0C-26B9-4085-BEC3-7C3162DFED97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/>
              <a:t>22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379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19208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4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236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What effective principals do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49275" y="1981200"/>
            <a:ext cx="5851525" cy="3949700"/>
          </a:xfrm>
        </p:spPr>
        <p:txBody>
          <a:bodyPr/>
          <a:lstStyle/>
          <a:p>
            <a:pPr eaLnBrk="1" hangingPunct="1"/>
            <a:r>
              <a:rPr lang="en-US" smtClean="0"/>
              <a:t>Shape a transformational vision of academic success for all students</a:t>
            </a:r>
          </a:p>
          <a:p>
            <a:pPr eaLnBrk="1" hangingPunct="1"/>
            <a:r>
              <a:rPr lang="en-US" smtClean="0"/>
              <a:t>Create a hospitable climate</a:t>
            </a:r>
          </a:p>
          <a:p>
            <a:pPr eaLnBrk="1" hangingPunct="1"/>
            <a:r>
              <a:rPr lang="en-US" smtClean="0"/>
              <a:t>Cultivate leadership in others</a:t>
            </a:r>
          </a:p>
          <a:p>
            <a:pPr marL="631825" lvl="2" indent="-349250" eaLnBrk="1" hangingPunct="1"/>
            <a:r>
              <a:rPr lang="en-US" smtClean="0"/>
              <a:t>Lead the leadership team</a:t>
            </a:r>
          </a:p>
          <a:p>
            <a:pPr marL="631825" lvl="2" indent="-349250" eaLnBrk="1" hangingPunct="1"/>
            <a:r>
              <a:rPr lang="en-US" smtClean="0"/>
              <a:t>Lead the professional learning community</a:t>
            </a:r>
          </a:p>
          <a:p>
            <a:pPr eaLnBrk="1" hangingPunct="1"/>
            <a:r>
              <a:rPr lang="en-US" smtClean="0"/>
              <a:t>Manage people, data and processes </a:t>
            </a:r>
          </a:p>
          <a:p>
            <a:pPr eaLnBrk="1" hangingPunct="1"/>
            <a:r>
              <a:rPr lang="en-US" smtClean="0"/>
              <a:t>All in the service of improving instruction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C8EBE75-DE56-4EFE-B34B-F35D2C1AC514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/>
              <a:t>23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3600" y="5638800"/>
            <a:ext cx="4749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</a:rPr>
              <a:t>Source: The School Principal as Leader: Guiding Schools to Better Teaching and Learning, January 2012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sym typeface="Symbol" pitchFamily="18" charset="2"/>
            </a:endParaRPr>
          </a:p>
        </p:txBody>
      </p:sp>
      <p:pic>
        <p:nvPicPr>
          <p:cNvPr id="3482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28800"/>
            <a:ext cx="2413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49275" y="260350"/>
            <a:ext cx="8042275" cy="1336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Improving principal preparation is a cost-effective strategy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49275" y="1828800"/>
            <a:ext cx="6232525" cy="4572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mtClean="0"/>
              <a:t>Superintendents and principals are the leaders with the most influence in schools.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mtClean="0"/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ja-JP" altLang="en-US" smtClean="0"/>
              <a:t>“</a:t>
            </a:r>
            <a:r>
              <a:rPr lang="en-US" altLang="ja-JP" smtClean="0"/>
              <a:t>Efforts to improve their recruitment, training, evaluation and ongoing development should be considered highly cost-effective approaches to successful school improvement.</a:t>
            </a:r>
            <a:r>
              <a:rPr lang="ja-JP" altLang="en-US" smtClean="0"/>
              <a:t>”</a:t>
            </a:r>
            <a:endParaRPr lang="en-US" altLang="ja-JP" smtClean="0"/>
          </a:p>
          <a:p>
            <a:pPr marL="0" indent="0" algn="r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2200" i="1" smtClean="0"/>
          </a:p>
          <a:p>
            <a:pPr marL="0" indent="0" algn="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200" i="1" smtClean="0"/>
              <a:t>-- </a:t>
            </a:r>
            <a:r>
              <a:rPr lang="en-US" sz="1700" i="1" smtClean="0"/>
              <a:t>How Leadership Influences Student Learning, </a:t>
            </a:r>
            <a:r>
              <a:rPr lang="en-US" sz="1700" smtClean="0"/>
              <a:t>2004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i="1" smtClean="0">
              <a:sym typeface="Symbol" pitchFamily="18" charset="2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EFE8C7A-9880-4B9D-98C8-9611DE2738C8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/>
              <a:t>24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584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1905000"/>
            <a:ext cx="1516062" cy="2181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549275" y="2403475"/>
            <a:ext cx="8056563" cy="13620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What districts can do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53400" y="6492875"/>
            <a:ext cx="990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F48BBE3-3976-48C2-A76E-EEA9DB1147A6}" type="slidenum">
              <a:rPr lang="en-US" sz="2000">
                <a:solidFill>
                  <a:srgbClr val="898989"/>
                </a:solidFill>
                <a:latin typeface="Calibri" pitchFamily="34" charset="0"/>
              </a:rPr>
              <a:pPr/>
              <a:t>25</a:t>
            </a:fld>
            <a:endParaRPr lang="en-US" sz="20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49275" y="260350"/>
            <a:ext cx="8042275" cy="1336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Why the district role is important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49275" y="1828800"/>
            <a:ext cx="6232525" cy="3886200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rgbClr val="F3B56C"/>
              </a:buClr>
            </a:pPr>
            <a:r>
              <a:rPr lang="ja-JP" altLang="en-US" smtClean="0">
                <a:solidFill>
                  <a:srgbClr val="595959"/>
                </a:solidFill>
              </a:rPr>
              <a:t>“</a:t>
            </a:r>
            <a:r>
              <a:rPr lang="en-US" altLang="ja-JP" smtClean="0">
                <a:solidFill>
                  <a:srgbClr val="595959"/>
                </a:solidFill>
              </a:rPr>
              <a:t>Both qualitative and quantitative evidence indicate that district priorities and actions have a measurable effect on professionals at the school level.</a:t>
            </a:r>
            <a:r>
              <a:rPr lang="ja-JP" altLang="en-US" smtClean="0">
                <a:solidFill>
                  <a:srgbClr val="595959"/>
                </a:solidFill>
              </a:rPr>
              <a:t>”</a:t>
            </a:r>
            <a:endParaRPr lang="en-US" altLang="ja-JP" smtClean="0">
              <a:solidFill>
                <a:srgbClr val="595959"/>
              </a:solidFill>
            </a:endParaRPr>
          </a:p>
          <a:p>
            <a:pPr eaLnBrk="1" hangingPunct="1">
              <a:spcAft>
                <a:spcPct val="0"/>
              </a:spcAft>
              <a:buClr>
                <a:srgbClr val="F3B56C"/>
              </a:buClr>
            </a:pPr>
            <a:r>
              <a:rPr lang="en-US" smtClean="0">
                <a:solidFill>
                  <a:srgbClr val="595959"/>
                </a:solidFill>
              </a:rPr>
              <a:t>Leaders in higher performing districts communicated explicit expectations for principal leadership and provided learning experiences in line with these expectations</a:t>
            </a:r>
          </a:p>
          <a:p>
            <a:pPr eaLnBrk="1" hangingPunct="1">
              <a:spcAft>
                <a:spcPct val="0"/>
              </a:spcAft>
              <a:buClr>
                <a:srgbClr val="F3B56C"/>
              </a:buClr>
            </a:pPr>
            <a:r>
              <a:rPr lang="en-US" smtClean="0">
                <a:solidFill>
                  <a:srgbClr val="595959"/>
                </a:solidFill>
              </a:rPr>
              <a:t>They also monitored principal follow-through and intervened with further support where needed.  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F3B56C"/>
              </a:buClr>
              <a:buFont typeface="Wingdings 2" pitchFamily="18" charset="2"/>
              <a:buNone/>
            </a:pPr>
            <a:endParaRPr lang="en-US" sz="2200" i="1" smtClean="0">
              <a:solidFill>
                <a:srgbClr val="59595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3B56C"/>
              </a:buClr>
              <a:buFont typeface="Wingdings 2" pitchFamily="18" charset="2"/>
              <a:buNone/>
            </a:pPr>
            <a:endParaRPr lang="en-US" i="1" smtClean="0">
              <a:solidFill>
                <a:srgbClr val="595959"/>
              </a:solidFill>
              <a:sym typeface="Symbol" pitchFamily="18" charset="2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84A3729-8C04-4BE4-BE08-A481F5D4357E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/>
              <a:t>26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638800"/>
            <a:ext cx="7131050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39725" lvl="2" algn="r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</a:rPr>
              <a:t>-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</a:rPr>
              <a:t>Wahlstrom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</a:rPr>
              <a:t>, et al, Executive Summary of Research Findings, 2010</a:t>
            </a:r>
          </a:p>
        </p:txBody>
      </p:sp>
      <p:pic>
        <p:nvPicPr>
          <p:cNvPr id="378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90725"/>
            <a:ext cx="17002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3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Key steps districts can take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spcAft>
                <a:spcPct val="0"/>
              </a:spcAft>
              <a:buClr>
                <a:srgbClr val="F3B56C"/>
              </a:buClr>
            </a:pPr>
            <a:r>
              <a:rPr lang="en-US" sz="1900" smtClean="0">
                <a:solidFill>
                  <a:srgbClr val="595959"/>
                </a:solidFill>
              </a:rPr>
              <a:t>Clearly define standards for principals – and for types of principals (such as elementary, middle, high, </a:t>
            </a:r>
            <a:r>
              <a:rPr lang="ja-JP" altLang="en-US" sz="1900" smtClean="0">
                <a:solidFill>
                  <a:srgbClr val="595959"/>
                </a:solidFill>
              </a:rPr>
              <a:t>“</a:t>
            </a:r>
            <a:r>
              <a:rPr lang="en-US" altLang="ja-JP" sz="1900" smtClean="0">
                <a:solidFill>
                  <a:srgbClr val="595959"/>
                </a:solidFill>
              </a:rPr>
              <a:t>turnaround</a:t>
            </a:r>
            <a:r>
              <a:rPr lang="ja-JP" altLang="en-US" sz="1900" smtClean="0">
                <a:solidFill>
                  <a:srgbClr val="595959"/>
                </a:solidFill>
              </a:rPr>
              <a:t>”</a:t>
            </a:r>
            <a:r>
              <a:rPr lang="en-US" altLang="ja-JP" sz="1900" smtClean="0">
                <a:solidFill>
                  <a:srgbClr val="595959"/>
                </a:solidFill>
              </a:rPr>
              <a:t>)</a:t>
            </a:r>
          </a:p>
          <a:p>
            <a:pPr eaLnBrk="1" hangingPunct="1">
              <a:lnSpc>
                <a:spcPct val="70000"/>
              </a:lnSpc>
              <a:spcAft>
                <a:spcPct val="0"/>
              </a:spcAft>
              <a:buClr>
                <a:srgbClr val="F3B56C"/>
              </a:buClr>
            </a:pPr>
            <a:r>
              <a:rPr lang="en-US" sz="1900" smtClean="0">
                <a:solidFill>
                  <a:srgbClr val="595959"/>
                </a:solidFill>
              </a:rPr>
              <a:t>Define accountability and leader evaluation measures and gives principals the authority and support to achieve them</a:t>
            </a:r>
          </a:p>
          <a:p>
            <a:pPr eaLnBrk="1" hangingPunct="1">
              <a:lnSpc>
                <a:spcPct val="70000"/>
              </a:lnSpc>
              <a:spcAft>
                <a:spcPct val="0"/>
              </a:spcAft>
              <a:buClr>
                <a:srgbClr val="F3B56C"/>
              </a:buClr>
            </a:pPr>
            <a:r>
              <a:rPr lang="en-US" sz="1900" smtClean="0">
                <a:solidFill>
                  <a:srgbClr val="595959"/>
                </a:solidFill>
              </a:rPr>
              <a:t>Be an active consumer of leader preparation programs to ensure high quality candidates</a:t>
            </a:r>
          </a:p>
          <a:p>
            <a:pPr eaLnBrk="1" hangingPunct="1">
              <a:lnSpc>
                <a:spcPct val="70000"/>
              </a:lnSpc>
              <a:spcAft>
                <a:spcPct val="0"/>
              </a:spcAft>
              <a:buClr>
                <a:srgbClr val="F3B56C"/>
              </a:buClr>
            </a:pPr>
            <a:r>
              <a:rPr lang="en-US" sz="1900" smtClean="0">
                <a:solidFill>
                  <a:srgbClr val="595959"/>
                </a:solidFill>
              </a:rPr>
              <a:t>Place and retain effective principals in the highest needs schools</a:t>
            </a:r>
          </a:p>
          <a:p>
            <a:pPr eaLnBrk="1" hangingPunct="1">
              <a:lnSpc>
                <a:spcPct val="70000"/>
              </a:lnSpc>
              <a:spcAft>
                <a:spcPct val="0"/>
              </a:spcAft>
              <a:buClr>
                <a:srgbClr val="F3B56C"/>
              </a:buClr>
            </a:pPr>
            <a:r>
              <a:rPr lang="en-US" sz="1900" smtClean="0">
                <a:solidFill>
                  <a:srgbClr val="595959"/>
                </a:solidFill>
              </a:rPr>
              <a:t>Provide timely, relevant data to enable principals to accurately diagnose and address students</a:t>
            </a:r>
            <a:r>
              <a:rPr lang="ja-JP" altLang="en-US" sz="1900" smtClean="0">
                <a:solidFill>
                  <a:srgbClr val="595959"/>
                </a:solidFill>
              </a:rPr>
              <a:t>’</a:t>
            </a:r>
            <a:r>
              <a:rPr lang="en-US" altLang="ja-JP" sz="1900" smtClean="0">
                <a:solidFill>
                  <a:srgbClr val="595959"/>
                </a:solidFill>
              </a:rPr>
              <a:t> learning needs</a:t>
            </a:r>
          </a:p>
          <a:p>
            <a:pPr eaLnBrk="1" hangingPunct="1">
              <a:lnSpc>
                <a:spcPct val="70000"/>
              </a:lnSpc>
              <a:spcAft>
                <a:spcPct val="0"/>
              </a:spcAft>
              <a:buClr>
                <a:srgbClr val="F3B56C"/>
              </a:buClr>
            </a:pPr>
            <a:r>
              <a:rPr lang="en-US" sz="1900" smtClean="0">
                <a:solidFill>
                  <a:srgbClr val="595959"/>
                </a:solidFill>
              </a:rPr>
              <a:t>Use leader evaluation to focus more attention on their role on improving instruction</a:t>
            </a:r>
          </a:p>
          <a:p>
            <a:pPr eaLnBrk="1" hangingPunct="1">
              <a:lnSpc>
                <a:spcPct val="70000"/>
              </a:lnSpc>
              <a:spcAft>
                <a:spcPct val="0"/>
              </a:spcAft>
              <a:buClr>
                <a:srgbClr val="F3B56C"/>
              </a:buClr>
            </a:pPr>
            <a:r>
              <a:rPr lang="en-US" sz="1900" smtClean="0">
                <a:solidFill>
                  <a:srgbClr val="595959"/>
                </a:solidFill>
              </a:rPr>
              <a:t>Provide time for principals to focus on instruction</a:t>
            </a:r>
          </a:p>
          <a:p>
            <a:pPr eaLnBrk="1" hangingPunct="1">
              <a:lnSpc>
                <a:spcPct val="70000"/>
              </a:lnSpc>
              <a:spcAft>
                <a:spcPct val="0"/>
              </a:spcAft>
              <a:buClr>
                <a:srgbClr val="F3B56C"/>
              </a:buClr>
            </a:pPr>
            <a:r>
              <a:rPr lang="en-US" sz="1900" smtClean="0">
                <a:solidFill>
                  <a:srgbClr val="595959"/>
                </a:solidFill>
              </a:rPr>
              <a:t>Design and implement a pipeline to develop, train, place and support effective principals for all schools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4587128-4D99-4A6B-A46F-F554DEF91F4C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/>
              <a:t>27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Best Practice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Self assessment</a:t>
            </a:r>
          </a:p>
          <a:p>
            <a:r>
              <a:rPr lang="en-US" smtClean="0"/>
              <a:t>Goal setting conference</a:t>
            </a:r>
          </a:p>
          <a:p>
            <a:r>
              <a:rPr lang="en-US" smtClean="0"/>
              <a:t>Formative conferences</a:t>
            </a:r>
          </a:p>
          <a:p>
            <a:r>
              <a:rPr lang="en-US" smtClean="0"/>
              <a:t>Professional development plan</a:t>
            </a:r>
          </a:p>
          <a:p>
            <a:r>
              <a:rPr lang="en-US" smtClean="0"/>
              <a:t>Supervisory walk through</a:t>
            </a:r>
          </a:p>
          <a:p>
            <a:r>
              <a:rPr lang="en-US" smtClean="0"/>
              <a:t>Coaching conversations</a:t>
            </a:r>
          </a:p>
          <a:p>
            <a:r>
              <a:rPr lang="en-US" smtClean="0"/>
              <a:t>Self reflection before the summative conversation</a:t>
            </a:r>
          </a:p>
          <a:p>
            <a:r>
              <a:rPr lang="en-US" smtClean="0"/>
              <a:t>Summative conference</a:t>
            </a:r>
          </a:p>
          <a:p>
            <a:r>
              <a:rPr lang="en-US" smtClean="0"/>
              <a:t>Final Written summative evaluation</a:t>
            </a:r>
          </a:p>
        </p:txBody>
      </p:sp>
    </p:spTree>
    <p:extLst>
      <p:ext uri="{BB962C8B-B14F-4D97-AF65-F5344CB8AC3E}">
        <p14:creationId xmlns:p14="http://schemas.microsoft.com/office/powerpoint/2010/main" val="37559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975" y="533400"/>
            <a:ext cx="7543800" cy="144938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Leverage Leadership</a:t>
            </a:r>
            <a:br>
              <a:rPr lang="en-US" dirty="0" smtClean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</p:txBody>
      </p:sp>
      <p:pic>
        <p:nvPicPr>
          <p:cNvPr id="41987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362200"/>
            <a:ext cx="2857500" cy="2857500"/>
          </a:xfrm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066800" y="2362200"/>
            <a:ext cx="35052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2800"/>
              <a:t>Leadership study done by Urban Institute:</a:t>
            </a:r>
          </a:p>
          <a:p>
            <a:endParaRPr lang="en-US" sz="2800"/>
          </a:p>
          <a:p>
            <a:r>
              <a:rPr lang="en-US" sz="2800"/>
              <a:t>Principals spend 6% time on instructional leadership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Theory of Action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If we operationally define and apply common criteria for principal  performance within a leadership framework, then there will be an increased systemic coherence which will result in higher levels of performance and learning from principals, teachers and student</a:t>
            </a:r>
            <a:r>
              <a:rPr lang="en-US" smtClean="0"/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41672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Seven Pillars of Effective Schools--Instruction: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rPr>
              <a:t>Data-Driven Instruction</a:t>
            </a:r>
          </a:p>
          <a:p>
            <a:pPr marL="384048" lvl="1" indent="-18288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</a:rPr>
              <a:t>Defining the end goal and shifting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</a:rPr>
              <a:t>focus from what was taught to what students learned</a:t>
            </a: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rPr>
              <a:t>Planning</a:t>
            </a:r>
          </a:p>
          <a:p>
            <a:pPr marL="384048" lvl="1" indent="-18288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</a:rPr>
              <a:t>Building strong curriculum plans and lesson plans as a foundation for effective teaching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  <a:ea typeface="+mn-ea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rPr>
              <a:t>Observation and Feedback</a:t>
            </a:r>
          </a:p>
          <a:p>
            <a:pPr marL="384048" lvl="1" indent="-18288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</a:rPr>
              <a:t>Speeding up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</a:rPr>
              <a:t>the feedback/improvement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</a:rPr>
              <a:t>loop</a:t>
            </a: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n-ea"/>
                <a:cs typeface="+mn-cs"/>
              </a:rPr>
              <a:t>Professional Development</a:t>
            </a:r>
          </a:p>
          <a:p>
            <a:pPr marL="384048" lvl="1" indent="-18288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</a:rPr>
              <a:t>Developing knowledge base about teaching</a:t>
            </a:r>
          </a:p>
          <a:p>
            <a:pPr marL="384048" lvl="1" indent="-18288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+mn-ea"/>
              </a:rPr>
              <a:t>Providing opportunities for practice in a controlled setting</a:t>
            </a:r>
          </a:p>
        </p:txBody>
      </p:sp>
    </p:spTree>
    <p:extLst>
      <p:ext uri="{BB962C8B-B14F-4D97-AF65-F5344CB8AC3E}">
        <p14:creationId xmlns:p14="http://schemas.microsoft.com/office/powerpoint/2010/main" val="16804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  <a:ea typeface="+mj-ea"/>
                <a:cs typeface="+mj-cs"/>
              </a:rPr>
              <a:t>Seven Pillars of Effective Schools--Culture: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buFont typeface="Arial" panose="020B0604020202020204" pitchFamily="34" charset="0"/>
              <a:buNone/>
              <a:defRPr/>
            </a:pP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Student Culture</a:t>
            </a:r>
          </a:p>
          <a:p>
            <a:pPr marL="384048" lvl="1" indent="-182880" eaLnBrk="1" fontAlgn="auto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</a:rPr>
              <a:t>Creating a rigorous, joyful student culture that drives learning and character development</a:t>
            </a:r>
          </a:p>
          <a:p>
            <a:pPr marL="91440" indent="-91440" eaLnBrk="1" fontAlgn="auto" hangingPunct="1">
              <a:buFont typeface="Arial" panose="020B0604020202020204" pitchFamily="34" charset="0"/>
              <a:buNone/>
              <a:defRPr/>
            </a:pPr>
            <a:endParaRPr lang="en-US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91440" indent="-91440" eaLnBrk="1" fontAlgn="auto" hangingPunct="1">
              <a:buFont typeface="Arial" panose="020B0604020202020204" pitchFamily="34" charset="0"/>
              <a:buNone/>
              <a:defRPr/>
            </a:pP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Adult Culture</a:t>
            </a:r>
          </a:p>
          <a:p>
            <a:pPr marL="384048" lvl="1" indent="-18288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</a:rPr>
              <a:t>Building a strong, supportive adult culture</a:t>
            </a:r>
          </a:p>
          <a:p>
            <a:pPr marL="91440" indent="-91440" eaLnBrk="1" fontAlgn="auto" hangingPunct="1">
              <a:buFont typeface="Arial" panose="020B0604020202020204" pitchFamily="34" charset="0"/>
              <a:buNone/>
              <a:defRPr/>
            </a:pPr>
            <a:endParaRPr lang="en-US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91440" indent="-91440" eaLnBrk="1" fontAlgn="auto" hangingPunct="1">
              <a:buFont typeface="Arial" panose="020B0604020202020204" pitchFamily="34" charset="0"/>
              <a:buNone/>
              <a:defRPr/>
            </a:pP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Managing and Developing Leadership Teams</a:t>
            </a:r>
          </a:p>
          <a:p>
            <a:pPr marL="384048" lvl="1" indent="-18288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</a:rPr>
              <a:t>Developing additional instructional leaders who can lead implementation of the instructional pillars</a:t>
            </a:r>
          </a:p>
        </p:txBody>
      </p:sp>
    </p:spTree>
    <p:extLst>
      <p:ext uri="{BB962C8B-B14F-4D97-AF65-F5344CB8AC3E}">
        <p14:creationId xmlns:p14="http://schemas.microsoft.com/office/powerpoint/2010/main" val="4822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5335588"/>
          </a:xfrm>
        </p:spPr>
        <p:txBody>
          <a:bodyPr/>
          <a:lstStyle/>
          <a:p>
            <a:pPr lvl="4"/>
            <a:endParaRPr lang="en-US" sz="1600" smtClean="0"/>
          </a:p>
          <a:p>
            <a:pPr lvl="4"/>
            <a:r>
              <a:rPr lang="en-US" sz="2400" u="sng" smtClean="0"/>
              <a:t>Super levers:</a:t>
            </a:r>
          </a:p>
          <a:p>
            <a:pPr lvl="4"/>
            <a:r>
              <a:rPr lang="en-US" sz="1600" smtClean="0"/>
              <a:t>Data Driven Instruction (criteria 3 and 5)</a:t>
            </a:r>
          </a:p>
          <a:p>
            <a:pPr lvl="4"/>
            <a:r>
              <a:rPr lang="en-US" sz="1600" smtClean="0"/>
              <a:t>Culture (criteria 1 and 8)</a:t>
            </a:r>
            <a:endParaRPr lang="en-US" sz="1600" u="sng" smtClean="0"/>
          </a:p>
          <a:p>
            <a:pPr lvl="4"/>
            <a:endParaRPr lang="en-US" sz="1600" u="sng" smtClean="0"/>
          </a:p>
          <a:p>
            <a:pPr lvl="4"/>
            <a:r>
              <a:rPr lang="en-US" sz="2400" u="sng" smtClean="0"/>
              <a:t>Chapter 9-Superintendents</a:t>
            </a:r>
          </a:p>
          <a:p>
            <a:pPr lvl="4"/>
            <a:r>
              <a:rPr lang="en-US" sz="1600" smtClean="0"/>
              <a:t>Train the leaders</a:t>
            </a:r>
          </a:p>
          <a:p>
            <a:pPr lvl="4"/>
            <a:r>
              <a:rPr lang="en-US" sz="1600" smtClean="0"/>
              <a:t>Coach them continuously</a:t>
            </a:r>
          </a:p>
          <a:p>
            <a:pPr lvl="4"/>
            <a:r>
              <a:rPr lang="en-US" sz="1600" smtClean="0"/>
              <a:t>Monitor their progress</a:t>
            </a:r>
          </a:p>
        </p:txBody>
      </p:sp>
      <p:pic>
        <p:nvPicPr>
          <p:cNvPr id="45059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Supervising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evaluators have 7 principals to supervise:  one/week</a:t>
            </a:r>
          </a:p>
          <a:p>
            <a:r>
              <a:rPr lang="en-US" smtClean="0"/>
              <a:t>If evaluators have 15 principals to supervise:  one/2 weeks</a:t>
            </a:r>
          </a:p>
          <a:p>
            <a:r>
              <a:rPr lang="en-US" smtClean="0"/>
              <a:t>If evaluators have 30 principals to supervise:  one/month</a:t>
            </a:r>
          </a:p>
        </p:txBody>
      </p:sp>
    </p:spTree>
    <p:extLst>
      <p:ext uri="{BB962C8B-B14F-4D97-AF65-F5344CB8AC3E}">
        <p14:creationId xmlns:p14="http://schemas.microsoft.com/office/powerpoint/2010/main" val="3130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57225" y="706438"/>
            <a:ext cx="6962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6600" b="1" dirty="0" smtClean="0">
                <a:solidFill>
                  <a:srgbClr val="262673"/>
                </a:solidFill>
              </a:rPr>
              <a:t>AWSP Model </a:t>
            </a:r>
            <a:r>
              <a:rPr lang="en-US" sz="1800" b="1" dirty="0" smtClean="0">
                <a:solidFill>
                  <a:srgbClr val="262673"/>
                </a:solidFill>
              </a:rPr>
              <a:t>workshop 1</a:t>
            </a:r>
          </a:p>
          <a:p>
            <a:pPr lvl="8" algn="ctr" eaLnBrk="1" hangingPunct="1">
              <a:defRPr/>
            </a:pPr>
            <a:r>
              <a:rPr lang="en-US" sz="1800" b="1" dirty="0" smtClean="0">
                <a:solidFill>
                  <a:srgbClr val="262673"/>
                </a:solidFill>
              </a:rPr>
              <a:t>TPEP website</a:t>
            </a:r>
            <a:endParaRPr lang="en-US" sz="1800" dirty="0" smtClean="0"/>
          </a:p>
        </p:txBody>
      </p:sp>
      <p:pic>
        <p:nvPicPr>
          <p:cNvPr id="4710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457">
            <a:off x="2967038" y="2209800"/>
            <a:ext cx="3271837" cy="3967163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6973888" y="5133975"/>
            <a:ext cx="1790700" cy="1477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sz="2400">
              <a:latin typeface="Times" charset="0"/>
            </a:endParaRPr>
          </a:p>
          <a:p>
            <a:pPr eaLnBrk="1" hangingPunct="1"/>
            <a:endParaRPr lang="en-US" sz="2400">
              <a:latin typeface="Times" charset="0"/>
            </a:endParaRPr>
          </a:p>
          <a:p>
            <a:pPr eaLnBrk="1" hangingPunct="1"/>
            <a:endParaRPr lang="en-US" sz="2400">
              <a:latin typeface="Times" charset="0"/>
            </a:endParaRPr>
          </a:p>
          <a:p>
            <a:pPr eaLnBrk="1" hangingPunct="1"/>
            <a:endParaRPr lang="en-US" sz="2400">
              <a:latin typeface="Times" charset="0"/>
            </a:endParaRPr>
          </a:p>
          <a:p>
            <a:pPr eaLnBrk="1" hangingPunct="1"/>
            <a:endParaRPr lang="en-US" sz="2400">
              <a:latin typeface="Time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733800"/>
            <a:ext cx="2971800" cy="224631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 cmpd="sng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The Framework: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Criterion 5 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and Recommended Components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608">
            <a:off x="3413125" y="57150"/>
            <a:ext cx="5119688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457200"/>
            <a:ext cx="1466850" cy="4619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 cmpd="sng">
            <a:solidFill>
              <a:srgbClr val="17375E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Helvetica"/>
                <a:ea typeface="MS PGothic" charset="0"/>
                <a:cs typeface="Helvetica"/>
              </a:rPr>
              <a:t>Criterion</a:t>
            </a:r>
          </a:p>
        </p:txBody>
      </p:sp>
      <p:cxnSp>
        <p:nvCxnSpPr>
          <p:cNvPr id="7" name="Straight Arrow Connector 6"/>
          <p:cNvCxnSpPr>
            <a:cxnSpLocks noChangeShapeType="1"/>
            <a:stCxn id="5" idx="3"/>
          </p:cNvCxnSpPr>
          <p:nvPr/>
        </p:nvCxnSpPr>
        <p:spPr bwMode="auto">
          <a:xfrm>
            <a:off x="3448050" y="687388"/>
            <a:ext cx="2266950" cy="150812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9200" y="1676400"/>
            <a:ext cx="2390775" cy="830263"/>
          </a:xfrm>
          <a:prstGeom prst="rect">
            <a:avLst/>
          </a:prstGeom>
          <a:solidFill>
            <a:srgbClr val="31859C"/>
          </a:solidFill>
          <a:ln w="57150">
            <a:solidFill>
              <a:srgbClr val="17375E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latin typeface="Helvetica" charset="0"/>
              </a:rPr>
              <a:t>Recommended </a:t>
            </a:r>
          </a:p>
          <a:p>
            <a:pPr eaLnBrk="1" hangingPunct="1"/>
            <a:r>
              <a:rPr lang="en-US" sz="2400" b="1">
                <a:solidFill>
                  <a:schemeClr val="bg1"/>
                </a:solidFill>
                <a:latin typeface="Helvetica" charset="0"/>
              </a:rPr>
              <a:t>Components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3657600" y="1981200"/>
            <a:ext cx="1447800" cy="76200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3657600" y="1828800"/>
            <a:ext cx="533400" cy="0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V="1">
            <a:off x="3657600" y="2133600"/>
            <a:ext cx="2743200" cy="76200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3733800" y="2362200"/>
            <a:ext cx="3733800" cy="76200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202636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4897438" cy="6146800"/>
          </a:xfrm>
          <a:prstGeom prst="rect">
            <a:avLst/>
          </a:prstGeom>
          <a:noFill/>
          <a:ln w="57150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09600"/>
            <a:ext cx="2784475" cy="461963"/>
          </a:xfrm>
          <a:prstGeom prst="rect">
            <a:avLst/>
          </a:prstGeom>
          <a:solidFill>
            <a:srgbClr val="EBD12E"/>
          </a:solidFill>
          <a:ln w="57150" cmpd="sng"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000090"/>
                </a:solidFill>
                <a:latin typeface="Helvetica" panose="020B0604020202020204" pitchFamily="34" charset="0"/>
              </a:rPr>
              <a:t>Criterion</a:t>
            </a:r>
            <a:r>
              <a:rPr lang="en-US" altLang="en-US" b="1" smtClean="0">
                <a:solidFill>
                  <a:srgbClr val="000090"/>
                </a:solidFill>
                <a:latin typeface="Helvetica" panose="020B0604020202020204" pitchFamily="34" charset="0"/>
              </a:rPr>
              <a:t>’</a:t>
            </a:r>
            <a:r>
              <a:rPr lang="en-US" b="1" smtClean="0">
                <a:solidFill>
                  <a:srgbClr val="000090"/>
                </a:solidFill>
                <a:latin typeface="Helvetica" panose="020B0604020202020204" pitchFamily="34" charset="0"/>
              </a:rPr>
              <a:t>s Rubric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438400"/>
            <a:ext cx="1552575" cy="461963"/>
          </a:xfrm>
          <a:prstGeom prst="rect">
            <a:avLst/>
          </a:prstGeom>
          <a:solidFill>
            <a:srgbClr val="EBD12E"/>
          </a:solidFill>
          <a:ln w="57150" cmpd="sng"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0090"/>
                </a:solidFill>
                <a:latin typeface="Helvetica"/>
                <a:ea typeface="MS PGothic" charset="0"/>
                <a:cs typeface="Helvetica"/>
              </a:rPr>
              <a:t>Elements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24600" y="5334000"/>
            <a:ext cx="2492375" cy="830263"/>
          </a:xfrm>
          <a:prstGeom prst="rect">
            <a:avLst/>
          </a:prstGeom>
          <a:solidFill>
            <a:srgbClr val="EBD12E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Helvetica" charset="0"/>
              </a:rPr>
              <a:t>Student Growth</a:t>
            </a:r>
          </a:p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Helvetica" charset="0"/>
              </a:rPr>
              <a:t>Descriptors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3124200" y="990600"/>
            <a:ext cx="533400" cy="0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10" name="TextBox 9"/>
          <p:cNvSpPr txBox="1"/>
          <p:nvPr/>
        </p:nvSpPr>
        <p:spPr>
          <a:xfrm>
            <a:off x="304800" y="1524000"/>
            <a:ext cx="2949575" cy="461963"/>
          </a:xfrm>
          <a:prstGeom prst="rect">
            <a:avLst/>
          </a:prstGeom>
          <a:solidFill>
            <a:srgbClr val="EBD12E"/>
          </a:solidFill>
          <a:ln w="57150" cmpd="sng"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0090"/>
                </a:solidFill>
                <a:latin typeface="Helvetica"/>
                <a:ea typeface="MS PGothic" charset="0"/>
                <a:cs typeface="Helvetica"/>
              </a:rPr>
              <a:t>4-Tier Rating Scale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3352800" y="1676400"/>
            <a:ext cx="1066800" cy="0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2590800" y="2133600"/>
            <a:ext cx="1143000" cy="381000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2514600" y="2743200"/>
            <a:ext cx="1219200" cy="2743200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2743200" y="2667000"/>
            <a:ext cx="1143000" cy="990600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H="1" flipV="1">
            <a:off x="4800600" y="4495800"/>
            <a:ext cx="1447800" cy="12954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 flipV="1">
            <a:off x="5791200" y="4267200"/>
            <a:ext cx="685800" cy="9144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H="1" flipV="1">
            <a:off x="6781800" y="4419600"/>
            <a:ext cx="381000" cy="6096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H="1" flipV="1">
            <a:off x="7696200" y="4343400"/>
            <a:ext cx="381000" cy="7620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32987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0"/>
            <a:ext cx="5003800" cy="64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914400" y="385763"/>
            <a:ext cx="1587500" cy="752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427163" y="2438400"/>
            <a:ext cx="658812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427163" y="3930650"/>
            <a:ext cx="658812" cy="223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460500" y="5419725"/>
            <a:ext cx="625475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66988"/>
            <a:ext cx="8229600" cy="3559175"/>
          </a:xfrm>
        </p:spPr>
        <p:txBody>
          <a:bodyPr/>
          <a:lstStyle/>
          <a:p>
            <a:pPr eaLnBrk="1" hangingPunct="1"/>
            <a:r>
              <a:rPr lang="en-US" sz="2400" smtClean="0"/>
              <a:t>WORKSHOP 2: The 8 Criteria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Lets play with the 8 criteria: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Get into 8 groups-each group will be assigned one criteria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 each group divide up so that each person takes a different element.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5222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280988"/>
            <a:ext cx="2054225" cy="2054225"/>
          </a:xfrm>
          <a:prstGeom prst="rect">
            <a:avLst/>
          </a:prstGeom>
          <a:noFill/>
          <a:ln w="57150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888" y="1477963"/>
            <a:ext cx="1774825" cy="1774825"/>
          </a:xfrm>
          <a:prstGeom prst="rect">
            <a:avLst/>
          </a:prstGeom>
          <a:ln w="57150" cmpd="sng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84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Merrilou\AppData\Local\Microsoft\Windows\Temporary Internet Files\Content.IE5\TZVX32DV\MCj0429871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36675"/>
            <a:ext cx="4953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7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Essential Questions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smtClean="0"/>
              <a:t>As A Professional Learning Community:</a:t>
            </a:r>
          </a:p>
          <a:p>
            <a:r>
              <a:rPr lang="en-US" sz="1600" smtClean="0"/>
              <a:t>How do we deepen our knowledge of Washington</a:t>
            </a:r>
            <a:r>
              <a:rPr lang="en-US" altLang="en-US" sz="1600" smtClean="0"/>
              <a:t>’</a:t>
            </a:r>
            <a:r>
              <a:rPr lang="en-US" sz="1600" smtClean="0"/>
              <a:t>s states evaluation criteria for Principals in order to guide decisions that have promise to improve student learning?</a:t>
            </a:r>
          </a:p>
          <a:p>
            <a:r>
              <a:rPr lang="en-US" sz="1600" smtClean="0"/>
              <a:t>How do we use the AWSP Principal Evaluation framework to provide us with a way to operationalize  the revised evaluation system to improve teaching and learning?</a:t>
            </a:r>
          </a:p>
          <a:p>
            <a:r>
              <a:rPr lang="en-US" sz="1600" smtClean="0"/>
              <a:t>How do we create a professional development plan to build Principal readiness for a new district evaluation model that will help principals grow and develop?</a:t>
            </a:r>
          </a:p>
          <a:p>
            <a:r>
              <a:rPr lang="en-US" sz="1600" smtClean="0"/>
              <a:t>How do we establish and implement systems and structures in our districts that will continue to improve collaboration  and communication about the evaluation system?</a:t>
            </a:r>
          </a:p>
          <a:p>
            <a:endParaRPr lang="en-US" sz="1600" smtClean="0"/>
          </a:p>
        </p:txBody>
      </p:sp>
      <p:pic>
        <p:nvPicPr>
          <p:cNvPr id="12292" name="Content Placeholder 3" descr="https://encrypted-tbn0.gstatic.com/images?q=tbn:ANd9GcReiSTzCLuWU36gAyieLMIo7gmIgwrD5Cd6ExVkjX9-WdrfjzOH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724400"/>
            <a:ext cx="4038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6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1027113" y="274638"/>
            <a:ext cx="6978650" cy="15859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Each group member looks at their criterion to answer these questions.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925638"/>
            <a:ext cx="8229600" cy="4587875"/>
          </a:xfrm>
        </p:spPr>
        <p:txBody>
          <a:bodyPr/>
          <a:lstStyle/>
          <a:p>
            <a:pPr eaLnBrk="1" hangingPunct="1"/>
            <a:r>
              <a:rPr lang="en-US" dirty="0" smtClean="0"/>
              <a:t>What would a principal be doing to demonstrate their proficiency in each of these criteria?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would be the observables or collectibles (evidence)for a principal to demonstrate their proof of impact?  </a:t>
            </a: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What district level support do principals need to be able to do this work?</a:t>
            </a:r>
            <a:endParaRPr lang="en-US" dirty="0" smtClean="0"/>
          </a:p>
          <a:p>
            <a:pPr eaLnBrk="1" hangingPunct="1"/>
            <a:r>
              <a:rPr lang="en-US" dirty="0" smtClean="0"/>
              <a:t>Prepare </a:t>
            </a:r>
            <a:r>
              <a:rPr lang="en-US" dirty="0" smtClean="0"/>
              <a:t>your poster to share out</a:t>
            </a:r>
          </a:p>
          <a:p>
            <a:pPr eaLnBrk="1" hangingPunct="1"/>
            <a:r>
              <a:rPr lang="en-US" dirty="0" smtClean="0"/>
              <a:t>What </a:t>
            </a:r>
            <a:r>
              <a:rPr lang="en-US" dirty="0" smtClean="0"/>
              <a:t>are the most important nuggets for Principal evaluators to know about your criterion?</a:t>
            </a:r>
          </a:p>
        </p:txBody>
      </p:sp>
      <p:pic>
        <p:nvPicPr>
          <p:cNvPr id="5325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11138"/>
            <a:ext cx="12541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47650"/>
            <a:ext cx="12985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17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Quiz yourself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List the 8 criteria</a:t>
            </a:r>
          </a:p>
          <a:p>
            <a:endParaRPr lang="en-US" smtClean="0"/>
          </a:p>
          <a:p>
            <a:r>
              <a:rPr lang="en-US" smtClean="0"/>
              <a:t>Can you list some elements under each criterion?</a:t>
            </a:r>
          </a:p>
        </p:txBody>
      </p:sp>
    </p:spTree>
    <p:extLst>
      <p:ext uri="{BB962C8B-B14F-4D97-AF65-F5344CB8AC3E}">
        <p14:creationId xmlns:p14="http://schemas.microsoft.com/office/powerpoint/2010/main" val="1859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Workshop 3: Evidence for Proficiency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Read the article Evidence vs. artifacts (AWSP)</a:t>
            </a:r>
          </a:p>
          <a:p>
            <a:endParaRPr lang="en-US" smtClean="0"/>
          </a:p>
          <a:p>
            <a:r>
              <a:rPr lang="en-US" smtClean="0"/>
              <a:t>Operationally define Evidence and artifacts</a:t>
            </a:r>
          </a:p>
          <a:p>
            <a:endParaRPr lang="en-US" smtClean="0"/>
          </a:p>
          <a:p>
            <a:r>
              <a:rPr lang="en-US" smtClean="0"/>
              <a:t>Groups 2 or 3:  Take one assigned criterion and list artifacts and evidence for your criterion</a:t>
            </a:r>
          </a:p>
        </p:txBody>
      </p:sp>
    </p:spTree>
    <p:extLst>
      <p:ext uri="{BB962C8B-B14F-4D97-AF65-F5344CB8AC3E}">
        <p14:creationId xmlns:p14="http://schemas.microsoft.com/office/powerpoint/2010/main" val="38729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/>
              <a:t>Diving Deeper—the rubric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would a principal be doing to demonstrate their proficiency in each of these criteria? How about distinguished?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would a principal collect for evidence to demonstrate this?</a:t>
            </a:r>
          </a:p>
        </p:txBody>
      </p:sp>
    </p:spTree>
    <p:extLst>
      <p:ext uri="{BB962C8B-B14F-4D97-AF65-F5344CB8AC3E}">
        <p14:creationId xmlns:p14="http://schemas.microsoft.com/office/powerpoint/2010/main" val="19084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Evidence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Evidence means observed practice, products or results of a certificated classroom teacher or certificated principal's work that demonstrates knowledge and skills of the educator with respect to the four-level rating system. (WAC 392-191A-030)</a:t>
            </a:r>
          </a:p>
          <a:p>
            <a:r>
              <a:rPr lang="en-US" smtClean="0"/>
              <a:t> </a:t>
            </a:r>
          </a:p>
          <a:p>
            <a:endParaRPr lang="en-US" smtClean="0"/>
          </a:p>
        </p:txBody>
      </p:sp>
      <p:pic>
        <p:nvPicPr>
          <p:cNvPr id="59396" name="Picture 3" descr="C:\Users\Owner\AppData\Local\Microsoft\Windows\Temporary Internet Files\Content.IE5\1JIUCQVV\MC9000788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3048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6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477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612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2532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Workshop 4 </a:t>
            </a:r>
            <a:br>
              <a:rPr lang="en-US" dirty="0" smtClean="0">
                <a:ea typeface="ＭＳ Ｐゴシック" charset="0"/>
                <a:cs typeface="+mj-cs"/>
              </a:rPr>
            </a:br>
            <a:r>
              <a:rPr lang="en-US" dirty="0" smtClean="0">
                <a:ea typeface="ＭＳ Ｐゴシック" charset="0"/>
                <a:cs typeface="+mj-cs"/>
              </a:rPr>
              <a:t/>
            </a:r>
            <a:br>
              <a:rPr lang="en-US" dirty="0" smtClean="0">
                <a:ea typeface="ＭＳ Ｐゴシック" charset="0"/>
                <a:cs typeface="+mj-cs"/>
              </a:rPr>
            </a:br>
            <a:r>
              <a:rPr lang="en-US" dirty="0" smtClean="0">
                <a:ea typeface="ＭＳ Ｐゴシック" charset="0"/>
                <a:cs typeface="+mj-cs"/>
              </a:rPr>
              <a:t>Determining multiple measures in student growth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822325" y="3048000"/>
            <a:ext cx="7543800" cy="2820988"/>
          </a:xfrm>
        </p:spPr>
        <p:txBody>
          <a:bodyPr/>
          <a:lstStyle/>
          <a:p>
            <a:r>
              <a:rPr lang="en-US" smtClean="0"/>
              <a:t>Student Growth Rubrics</a:t>
            </a:r>
          </a:p>
          <a:p>
            <a:r>
              <a:rPr lang="en-US" smtClean="0"/>
              <a:t>3.4   5.2    8.3</a:t>
            </a:r>
          </a:p>
        </p:txBody>
      </p:sp>
    </p:spTree>
    <p:extLst>
      <p:ext uri="{BB962C8B-B14F-4D97-AF65-F5344CB8AC3E}">
        <p14:creationId xmlns:p14="http://schemas.microsoft.com/office/powerpoint/2010/main" val="27758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686752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8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686752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14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86752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773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Today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Introduction:  PLC formation; the law; Background on Principal Evaluation</a:t>
            </a:r>
          </a:p>
          <a:p>
            <a:r>
              <a:rPr lang="en-US" smtClean="0"/>
              <a:t>Workshop 1-AWSP Framework</a:t>
            </a:r>
          </a:p>
          <a:p>
            <a:r>
              <a:rPr lang="en-US" smtClean="0"/>
              <a:t>Workshop 2-The 8 criteria</a:t>
            </a:r>
          </a:p>
          <a:p>
            <a:r>
              <a:rPr lang="en-US" smtClean="0"/>
              <a:t>Workshop 3-Evidence for Proficiency</a:t>
            </a:r>
          </a:p>
          <a:p>
            <a:r>
              <a:rPr lang="en-US" smtClean="0"/>
              <a:t>Workshop 4-Student Growth Evidence 3-5-8</a:t>
            </a:r>
          </a:p>
          <a:p>
            <a:r>
              <a:rPr lang="en-US" smtClean="0"/>
              <a:t>Workshop 5-Correlations in the Criteria</a:t>
            </a:r>
          </a:p>
          <a:p>
            <a:r>
              <a:rPr lang="en-US" smtClean="0"/>
              <a:t>Homework—Think about system coherence in your district</a:t>
            </a:r>
          </a:p>
        </p:txBody>
      </p:sp>
    </p:spTree>
    <p:extLst>
      <p:ext uri="{BB962C8B-B14F-4D97-AF65-F5344CB8AC3E}">
        <p14:creationId xmlns:p14="http://schemas.microsoft.com/office/powerpoint/2010/main" val="26139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6752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210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86752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969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86752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6330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Protocol for student growth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Groups</a:t>
            </a:r>
          </a:p>
          <a:p>
            <a:endParaRPr lang="en-US" smtClean="0"/>
          </a:p>
          <a:p>
            <a:r>
              <a:rPr lang="en-US" smtClean="0"/>
              <a:t>3.5</a:t>
            </a:r>
          </a:p>
          <a:p>
            <a:r>
              <a:rPr lang="en-US" smtClean="0"/>
              <a:t>5.5</a:t>
            </a:r>
          </a:p>
          <a:p>
            <a:r>
              <a:rPr lang="en-US" smtClean="0"/>
              <a:t>8.3</a:t>
            </a:r>
          </a:p>
        </p:txBody>
      </p:sp>
    </p:spTree>
    <p:extLst>
      <p:ext uri="{BB962C8B-B14F-4D97-AF65-F5344CB8AC3E}">
        <p14:creationId xmlns:p14="http://schemas.microsoft.com/office/powerpoint/2010/main" val="17266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Tomorrow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Report our on System Coherence in your district—what are you thinking about?</a:t>
            </a:r>
          </a:p>
          <a:p>
            <a:r>
              <a:rPr lang="en-US" smtClean="0"/>
              <a:t>Workshop 6- Review the 8 leadership criteria</a:t>
            </a:r>
          </a:p>
          <a:p>
            <a:r>
              <a:rPr lang="en-US" smtClean="0"/>
              <a:t>Workshop 7-Planning for self-assessment and goal setting conferences with your principals</a:t>
            </a:r>
          </a:p>
          <a:p>
            <a:r>
              <a:rPr lang="en-US" smtClean="0"/>
              <a:t>Accountability</a:t>
            </a:r>
          </a:p>
          <a:p>
            <a:r>
              <a:rPr lang="en-US" smtClean="0"/>
              <a:t>Sharing the forms </a:t>
            </a:r>
          </a:p>
          <a:p>
            <a:r>
              <a:rPr lang="en-US" smtClean="0"/>
              <a:t>Workshop 8- planning for Supervisory walk throughs—formative assessment</a:t>
            </a:r>
          </a:p>
          <a:p>
            <a:r>
              <a:rPr lang="en-US" smtClean="0"/>
              <a:t>Case study signup</a:t>
            </a:r>
          </a:p>
          <a:p>
            <a:r>
              <a:rPr lang="en-US" smtClean="0"/>
              <a:t>Reflection and Planning for October 1</a:t>
            </a:r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55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  <a:solidFill>
            <a:schemeClr val="bg1"/>
          </a:solidFill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Times" charset="0"/>
                <a:ea typeface="+mn-ea"/>
              </a:endParaRPr>
            </a:p>
          </p:txBody>
        </p:sp>
        <p:sp>
          <p:nvSpPr>
            <p:cNvPr id="15364" name="Rectangle 27"/>
            <p:cNvSpPr>
              <a:spLocks noChangeArrowheads="1"/>
            </p:cNvSpPr>
            <p:nvPr/>
          </p:nvSpPr>
          <p:spPr bwMode="auto">
            <a:xfrm>
              <a:off x="218" y="150"/>
              <a:ext cx="3339" cy="3999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Times" charset="0"/>
                <a:ea typeface="+mn-ea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97" y="237"/>
              <a:ext cx="3183" cy="3830"/>
              <a:chOff x="1082" y="221"/>
              <a:chExt cx="3183" cy="3830"/>
            </a:xfrm>
            <a:grpFill/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082" y="221"/>
                <a:ext cx="3183" cy="3830"/>
                <a:chOff x="642" y="221"/>
                <a:chExt cx="3183" cy="3830"/>
              </a:xfrm>
              <a:grpFill/>
            </p:grpSpPr>
            <p:pic>
              <p:nvPicPr>
                <p:cNvPr id="15372" name="Picture 6" descr="Mice Maze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/>
                </a:blip>
                <a:srcRect/>
                <a:stretch>
                  <a:fillRect/>
                </a:stretch>
              </p:blipFill>
              <p:spPr bwMode="auto">
                <a:xfrm>
                  <a:off x="642" y="221"/>
                  <a:ext cx="3183" cy="3830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</p:pic>
            <p:sp>
              <p:nvSpPr>
                <p:cNvPr id="15373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893"/>
                  <a:ext cx="164" cy="2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15374" name="Oval 8"/>
                <p:cNvSpPr>
                  <a:spLocks noChangeArrowheads="1"/>
                </p:cNvSpPr>
                <p:nvPr/>
              </p:nvSpPr>
              <p:spPr bwMode="auto">
                <a:xfrm>
                  <a:off x="3302" y="883"/>
                  <a:ext cx="164" cy="2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15375" name="Oval 9"/>
                <p:cNvSpPr>
                  <a:spLocks noChangeArrowheads="1"/>
                </p:cNvSpPr>
                <p:nvPr/>
              </p:nvSpPr>
              <p:spPr bwMode="auto">
                <a:xfrm>
                  <a:off x="1584" y="1987"/>
                  <a:ext cx="241" cy="172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15376" name="Oval 10"/>
                <p:cNvSpPr>
                  <a:spLocks noChangeArrowheads="1"/>
                </p:cNvSpPr>
                <p:nvPr/>
              </p:nvSpPr>
              <p:spPr bwMode="auto">
                <a:xfrm>
                  <a:off x="2314" y="1996"/>
                  <a:ext cx="241" cy="172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15377" name="Oval 11"/>
                <p:cNvSpPr>
                  <a:spLocks noChangeArrowheads="1"/>
                </p:cNvSpPr>
                <p:nvPr/>
              </p:nvSpPr>
              <p:spPr bwMode="auto">
                <a:xfrm>
                  <a:off x="1987" y="1872"/>
                  <a:ext cx="74" cy="96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15378" name="Oval 12"/>
                <p:cNvSpPr>
                  <a:spLocks noChangeArrowheads="1"/>
                </p:cNvSpPr>
                <p:nvPr/>
              </p:nvSpPr>
              <p:spPr bwMode="auto">
                <a:xfrm>
                  <a:off x="2151" y="1843"/>
                  <a:ext cx="65" cy="96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15379" name="Oval 13"/>
                <p:cNvSpPr>
                  <a:spLocks noChangeArrowheads="1"/>
                </p:cNvSpPr>
                <p:nvPr/>
              </p:nvSpPr>
              <p:spPr bwMode="auto">
                <a:xfrm>
                  <a:off x="1284" y="835"/>
                  <a:ext cx="65" cy="96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15380" name="Oval 14"/>
                <p:cNvSpPr>
                  <a:spLocks noChangeArrowheads="1"/>
                </p:cNvSpPr>
                <p:nvPr/>
              </p:nvSpPr>
              <p:spPr bwMode="auto">
                <a:xfrm>
                  <a:off x="3358" y="787"/>
                  <a:ext cx="65" cy="77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15381" name="Oval 15"/>
                <p:cNvSpPr>
                  <a:spLocks noChangeArrowheads="1"/>
                </p:cNvSpPr>
                <p:nvPr/>
              </p:nvSpPr>
              <p:spPr bwMode="auto">
                <a:xfrm>
                  <a:off x="1812" y="1939"/>
                  <a:ext cx="65" cy="96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15382" name="Oval 16"/>
                <p:cNvSpPr>
                  <a:spLocks noChangeArrowheads="1"/>
                </p:cNvSpPr>
                <p:nvPr/>
              </p:nvSpPr>
              <p:spPr bwMode="auto">
                <a:xfrm>
                  <a:off x="2331" y="1901"/>
                  <a:ext cx="65" cy="96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15383" name="Oval 17"/>
                <p:cNvSpPr>
                  <a:spLocks noChangeArrowheads="1"/>
                </p:cNvSpPr>
                <p:nvPr/>
              </p:nvSpPr>
              <p:spPr bwMode="auto">
                <a:xfrm>
                  <a:off x="2148" y="2659"/>
                  <a:ext cx="65" cy="96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15384" name="Oval 18"/>
                <p:cNvSpPr>
                  <a:spLocks noChangeArrowheads="1"/>
                </p:cNvSpPr>
                <p:nvPr/>
              </p:nvSpPr>
              <p:spPr bwMode="auto">
                <a:xfrm>
                  <a:off x="1948" y="3399"/>
                  <a:ext cx="222" cy="307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15385" name="Oval 19"/>
                <p:cNvSpPr>
                  <a:spLocks noChangeArrowheads="1"/>
                </p:cNvSpPr>
                <p:nvPr/>
              </p:nvSpPr>
              <p:spPr bwMode="auto">
                <a:xfrm>
                  <a:off x="1995" y="2852"/>
                  <a:ext cx="184" cy="28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15386" name="Oval 20"/>
                <p:cNvSpPr>
                  <a:spLocks noChangeArrowheads="1"/>
                </p:cNvSpPr>
                <p:nvPr/>
              </p:nvSpPr>
              <p:spPr bwMode="auto">
                <a:xfrm>
                  <a:off x="1958" y="3147"/>
                  <a:ext cx="212" cy="25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15387" name="Oval 21"/>
                <p:cNvSpPr>
                  <a:spLocks noChangeArrowheads="1"/>
                </p:cNvSpPr>
                <p:nvPr/>
              </p:nvSpPr>
              <p:spPr bwMode="auto">
                <a:xfrm>
                  <a:off x="2409" y="872"/>
                  <a:ext cx="173" cy="212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</p:grp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2688" y="2788"/>
                <a:ext cx="64" cy="128"/>
                <a:chOff x="2688" y="2788"/>
                <a:chExt cx="64" cy="128"/>
              </a:xfrm>
              <a:grpFill/>
            </p:grpSpPr>
            <p:sp>
              <p:nvSpPr>
                <p:cNvPr id="15369" name="Rectangle 23"/>
                <p:cNvSpPr>
                  <a:spLocks noChangeArrowheads="1"/>
                </p:cNvSpPr>
                <p:nvPr/>
              </p:nvSpPr>
              <p:spPr bwMode="auto">
                <a:xfrm rot="1627036">
                  <a:off x="2688" y="2788"/>
                  <a:ext cx="64" cy="12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15370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691" y="2886"/>
                  <a:ext cx="24" cy="3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  <p:sp>
              <p:nvSpPr>
                <p:cNvPr id="15371" name="Line 25"/>
                <p:cNvSpPr>
                  <a:spLocks noChangeShapeType="1"/>
                </p:cNvSpPr>
                <p:nvPr/>
              </p:nvSpPr>
              <p:spPr bwMode="auto">
                <a:xfrm>
                  <a:off x="2694" y="2859"/>
                  <a:ext cx="24" cy="2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dirty="0">
                    <a:latin typeface="Times" charset="0"/>
                    <a:ea typeface="+mn-ea"/>
                  </a:endParaRPr>
                </a:p>
              </p:txBody>
            </p:sp>
          </p:grpSp>
        </p:grpSp>
        <p:sp>
          <p:nvSpPr>
            <p:cNvPr id="15366" name="Text Box 26"/>
            <p:cNvSpPr txBox="1">
              <a:spLocks noChangeArrowheads="1"/>
            </p:cNvSpPr>
            <p:nvPr/>
          </p:nvSpPr>
          <p:spPr bwMode="auto">
            <a:xfrm>
              <a:off x="3696" y="258"/>
              <a:ext cx="1822" cy="354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600" b="1" i="1" dirty="0" smtClean="0">
                  <a:ea typeface="+mn-ea"/>
                </a:rPr>
                <a:t>If we’re to get through this maze of pressures and questions, </a:t>
              </a:r>
            </a:p>
            <a:p>
              <a:pPr algn="ctr" eaLnBrk="1" hangingPunct="1">
                <a:defRPr/>
              </a:pPr>
              <a:r>
                <a:rPr lang="en-US" sz="3600" b="1" i="1" dirty="0" smtClean="0">
                  <a:ea typeface="+mn-ea"/>
                </a:rPr>
                <a:t>it will take all of us in a truly collaborative fashion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04545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485900" y="857250"/>
            <a:ext cx="6172200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5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Comparison of Three Approaches to Adult PD: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1447800"/>
          <a:ext cx="7467600" cy="5121276"/>
        </p:xfrm>
        <a:graphic>
          <a:graphicData uri="http://schemas.openxmlformats.org/drawingml/2006/table">
            <a:tbl>
              <a:tblPr/>
              <a:tblGrid>
                <a:gridCol w="1133475"/>
                <a:gridCol w="1400175"/>
                <a:gridCol w="2466975"/>
                <a:gridCol w="2466975"/>
              </a:tblGrid>
              <a:tr h="639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Component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Lecture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(Sage on Stage)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Guided Practice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(I do, we do, you do)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Living the Learning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(AA, R, S, F, A)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9208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Format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Formal presentation on core principles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Question &amp; Answer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I do: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 Formal presentation on core principles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We do: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Shared presenter-participant activity modeling the core principles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You do: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 Application: try it on your 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Activity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 sparks learning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Facilitated </a:t>
                      </a: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Sharing</a:t>
                      </a: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Framing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: formal language around participants</a:t>
                      </a:r>
                      <a:r>
                        <a:rPr kumimoji="0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’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sharing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put it into practice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Approx. Leader Talk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90-95%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40-50%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15-30%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54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Learning Beliefs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We learn best by listening to the expert on the topic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We learn best by listening to the expert and then having a chance to apply it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We learn best by generating the  knowledge through experience and then applying it to our context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Limitation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Adults retain    5-10% of what they hear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Leader does the heavy cognitive work: participants imitate but don</a:t>
                      </a:r>
                      <a:r>
                        <a:rPr kumimoji="0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 build their own conclusions, limiting investment &amp; retention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Requires precisely built activities that lead to the proper conclusions; takes far more time to plan &amp; more work to facilitate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161" marR="3716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8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867525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74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1821</Words>
  <Application>Microsoft Office PowerPoint</Application>
  <PresentationFormat>On-screen Show (4:3)</PresentationFormat>
  <Paragraphs>288</Paragraphs>
  <Slides>53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Principal Evaluation PLC</vt:lpstr>
      <vt:lpstr>Introductions</vt:lpstr>
      <vt:lpstr>Theory of Action</vt:lpstr>
      <vt:lpstr>Essential Questions</vt:lpstr>
      <vt:lpstr>Today</vt:lpstr>
      <vt:lpstr>Tomorrow</vt:lpstr>
      <vt:lpstr>PowerPoint Presentation</vt:lpstr>
      <vt:lpstr>Comparison of Three Approaches to Adult PD:</vt:lpstr>
      <vt:lpstr>PowerPoint Presentation</vt:lpstr>
      <vt:lpstr>Professional Learning Community</vt:lpstr>
      <vt:lpstr>Building Our Norms</vt:lpstr>
      <vt:lpstr>Self-assessment</vt:lpstr>
      <vt:lpstr>     Your needs, desires and expectations </vt:lpstr>
      <vt:lpstr>Principal Evaluation</vt:lpstr>
      <vt:lpstr>PowerPoint Presentation</vt:lpstr>
      <vt:lpstr>Quick discussion</vt:lpstr>
      <vt:lpstr>What does the literature say about Principal Evaluation?</vt:lpstr>
      <vt:lpstr>Education leadership: How districts can grow and support a pipeline of highly effective leaders</vt:lpstr>
      <vt:lpstr>Leadership is key   to improving teaching &amp; learning</vt:lpstr>
      <vt:lpstr>Leadership is crucial to making school reform succeed </vt:lpstr>
      <vt:lpstr>Especially in difficult situations</vt:lpstr>
      <vt:lpstr>Effective principals are key to retaining good teachers</vt:lpstr>
      <vt:lpstr>What effective principals do</vt:lpstr>
      <vt:lpstr>Improving principal preparation is a cost-effective strategy</vt:lpstr>
      <vt:lpstr>What districts can do</vt:lpstr>
      <vt:lpstr>Why the district role is important</vt:lpstr>
      <vt:lpstr>Key steps districts can take</vt:lpstr>
      <vt:lpstr>Best Practice</vt:lpstr>
      <vt:lpstr>Leverage Leadership </vt:lpstr>
      <vt:lpstr>Seven Pillars of Effective Schools--Instruction:</vt:lpstr>
      <vt:lpstr>Seven Pillars of Effective Schools--Culture:</vt:lpstr>
      <vt:lpstr>PowerPoint Presentation</vt:lpstr>
      <vt:lpstr>Supervising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Each group member looks at their criterion to answer these questions.</vt:lpstr>
      <vt:lpstr>Quiz yourself</vt:lpstr>
      <vt:lpstr>Workshop 3: Evidence for Proficiency</vt:lpstr>
      <vt:lpstr>Diving Deeper—the rubric</vt:lpstr>
      <vt:lpstr>Evidence  </vt:lpstr>
      <vt:lpstr>PowerPoint Presentation</vt:lpstr>
      <vt:lpstr>Workshop 4   Determining multiple measures in student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Protocol for student growth</vt:lpstr>
    </vt:vector>
  </TitlesOfParts>
  <Company>NWESD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Evaluation PLC</dc:title>
  <dc:creator>NWESD</dc:creator>
  <cp:lastModifiedBy>NWESD</cp:lastModifiedBy>
  <cp:revision>1</cp:revision>
  <dcterms:created xsi:type="dcterms:W3CDTF">2013-08-05T22:21:25Z</dcterms:created>
  <dcterms:modified xsi:type="dcterms:W3CDTF">2013-08-05T22:22:02Z</dcterms:modified>
</cp:coreProperties>
</file>