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56"/>
  </p:notesMasterIdLst>
  <p:handoutMasterIdLst>
    <p:handoutMasterId r:id="rId57"/>
  </p:handoutMasterIdLst>
  <p:sldIdLst>
    <p:sldId id="256" r:id="rId5"/>
    <p:sldId id="388" r:id="rId6"/>
    <p:sldId id="309" r:id="rId7"/>
    <p:sldId id="312" r:id="rId8"/>
    <p:sldId id="422" r:id="rId9"/>
    <p:sldId id="420" r:id="rId10"/>
    <p:sldId id="317" r:id="rId11"/>
    <p:sldId id="458" r:id="rId12"/>
    <p:sldId id="501" r:id="rId13"/>
    <p:sldId id="423" r:id="rId14"/>
    <p:sldId id="375" r:id="rId15"/>
    <p:sldId id="377" r:id="rId16"/>
    <p:sldId id="456" r:id="rId17"/>
    <p:sldId id="378" r:id="rId18"/>
    <p:sldId id="424" r:id="rId19"/>
    <p:sldId id="504" r:id="rId20"/>
    <p:sldId id="503" r:id="rId21"/>
    <p:sldId id="425" r:id="rId22"/>
    <p:sldId id="505" r:id="rId23"/>
    <p:sldId id="426" r:id="rId24"/>
    <p:sldId id="467" r:id="rId25"/>
    <p:sldId id="468" r:id="rId26"/>
    <p:sldId id="469" r:id="rId27"/>
    <p:sldId id="507" r:id="rId28"/>
    <p:sldId id="506" r:id="rId29"/>
    <p:sldId id="474" r:id="rId30"/>
    <p:sldId id="491" r:id="rId31"/>
    <p:sldId id="508" r:id="rId32"/>
    <p:sldId id="432" r:id="rId33"/>
    <p:sldId id="493" r:id="rId34"/>
    <p:sldId id="494" r:id="rId35"/>
    <p:sldId id="496" r:id="rId36"/>
    <p:sldId id="497" r:id="rId37"/>
    <p:sldId id="498" r:id="rId38"/>
    <p:sldId id="499" r:id="rId39"/>
    <p:sldId id="500" r:id="rId40"/>
    <p:sldId id="433" r:id="rId41"/>
    <p:sldId id="435" r:id="rId42"/>
    <p:sldId id="436" r:id="rId43"/>
    <p:sldId id="437" r:id="rId44"/>
    <p:sldId id="438" r:id="rId45"/>
    <p:sldId id="439" r:id="rId46"/>
    <p:sldId id="440" r:id="rId47"/>
    <p:sldId id="460" r:id="rId48"/>
    <p:sldId id="461" r:id="rId49"/>
    <p:sldId id="509" r:id="rId50"/>
    <p:sldId id="510" r:id="rId51"/>
    <p:sldId id="465" r:id="rId52"/>
    <p:sldId id="492" r:id="rId53"/>
    <p:sldId id="455" r:id="rId54"/>
    <p:sldId id="464"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weber" initials="g"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735D"/>
    <a:srgbClr val="FF4F4F"/>
    <a:srgbClr val="FFFF66"/>
    <a:srgbClr val="19646B"/>
    <a:srgbClr val="3366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04" autoAdjust="0"/>
    <p:restoredTop sz="78584" autoAdjust="0"/>
  </p:normalViewPr>
  <p:slideViewPr>
    <p:cSldViewPr snapToGrid="0">
      <p:cViewPr>
        <p:scale>
          <a:sx n="60" d="100"/>
          <a:sy n="60" d="100"/>
        </p:scale>
        <p:origin x="-948" y="-444"/>
      </p:cViewPr>
      <p:guideLst>
        <p:guide orient="horz" pos="35"/>
        <p:guide orient="horz" pos="3630"/>
        <p:guide orient="horz" pos="665"/>
        <p:guide orient="horz" pos="857"/>
        <p:guide pos="4789"/>
        <p:guide pos="373"/>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11676"/>
    </p:cViewPr>
  </p:sorterViewPr>
  <p:notesViewPr>
    <p:cSldViewPr snapToGrid="0">
      <p:cViewPr>
        <p:scale>
          <a:sx n="100" d="100"/>
          <a:sy n="100" d="100"/>
        </p:scale>
        <p:origin x="-2784" y="-43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20D0E-D6F2-4F10-A683-1EFB0AA5EC8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743DD06-133F-4372-93D9-FB03847F1A11}">
      <dgm:prSet phldrT="[Text]"/>
      <dgm:spPr/>
      <dgm:t>
        <a:bodyPr/>
        <a:lstStyle/>
        <a:p>
          <a:r>
            <a:rPr lang="en-US" dirty="0" smtClean="0"/>
            <a:t>Educator Evaluation</a:t>
          </a:r>
          <a:endParaRPr lang="en-US" dirty="0"/>
        </a:p>
      </dgm:t>
    </dgm:pt>
    <dgm:pt modelId="{3254844E-D33E-4320-B66B-581125293704}" type="parTrans" cxnId="{3DA19A9D-99C2-4696-A80F-BEF720D60061}">
      <dgm:prSet/>
      <dgm:spPr/>
      <dgm:t>
        <a:bodyPr/>
        <a:lstStyle/>
        <a:p>
          <a:endParaRPr lang="en-US"/>
        </a:p>
      </dgm:t>
    </dgm:pt>
    <dgm:pt modelId="{9E43A30C-BDB5-442E-8681-A77ACC70B31C}" type="sibTrans" cxnId="{3DA19A9D-99C2-4696-A80F-BEF720D60061}">
      <dgm:prSet/>
      <dgm:spPr/>
      <dgm:t>
        <a:bodyPr/>
        <a:lstStyle/>
        <a:p>
          <a:endParaRPr lang="en-US"/>
        </a:p>
      </dgm:t>
    </dgm:pt>
    <dgm:pt modelId="{DC6DB655-88CA-4DA1-BE2C-5257444A01B1}">
      <dgm:prSet/>
      <dgm:spPr/>
      <dgm:t>
        <a:bodyPr/>
        <a:lstStyle/>
        <a:p>
          <a:r>
            <a:rPr lang="en-US" dirty="0" smtClean="0"/>
            <a:t>WAC</a:t>
          </a:r>
          <a:endParaRPr lang="en-US" dirty="0"/>
        </a:p>
      </dgm:t>
    </dgm:pt>
    <dgm:pt modelId="{A52DF5C5-5668-43B2-A846-7548659B081E}" type="parTrans" cxnId="{4B8C5875-345B-4D8F-BDD5-DAAC075B4670}">
      <dgm:prSet/>
      <dgm:spPr/>
      <dgm:t>
        <a:bodyPr/>
        <a:lstStyle/>
        <a:p>
          <a:endParaRPr lang="en-US"/>
        </a:p>
      </dgm:t>
    </dgm:pt>
    <dgm:pt modelId="{787279CD-C0F4-41A4-B3F5-AF0EB0AD6110}" type="sibTrans" cxnId="{4B8C5875-345B-4D8F-BDD5-DAAC075B4670}">
      <dgm:prSet/>
      <dgm:spPr/>
      <dgm:t>
        <a:bodyPr/>
        <a:lstStyle/>
        <a:p>
          <a:endParaRPr lang="en-US"/>
        </a:p>
      </dgm:t>
    </dgm:pt>
    <dgm:pt modelId="{4A40AB92-3BF6-48AB-B160-BC29F2B2BC02}">
      <dgm:prSet/>
      <dgm:spPr/>
      <dgm:t>
        <a:bodyPr/>
        <a:lstStyle/>
        <a:p>
          <a:r>
            <a:rPr lang="en-US" dirty="0" smtClean="0"/>
            <a:t>RCW 28A.405.100</a:t>
          </a:r>
        </a:p>
      </dgm:t>
    </dgm:pt>
    <dgm:pt modelId="{FD1A0555-1958-436B-A7F6-604A26F53409}" type="parTrans" cxnId="{AC9819D2-BDCB-48BA-A7DB-56A92018CF6A}">
      <dgm:prSet/>
      <dgm:spPr/>
      <dgm:t>
        <a:bodyPr/>
        <a:lstStyle/>
        <a:p>
          <a:endParaRPr lang="en-US"/>
        </a:p>
      </dgm:t>
    </dgm:pt>
    <dgm:pt modelId="{9084694B-7EDF-42C8-8250-7BB3F5AF5B19}" type="sibTrans" cxnId="{AC9819D2-BDCB-48BA-A7DB-56A92018CF6A}">
      <dgm:prSet/>
      <dgm:spPr/>
      <dgm:t>
        <a:bodyPr/>
        <a:lstStyle/>
        <a:p>
          <a:endParaRPr lang="en-US"/>
        </a:p>
      </dgm:t>
    </dgm:pt>
    <dgm:pt modelId="{2CEFD289-C498-4E73-A434-A75EBC0F5DC6}">
      <dgm:prSet/>
      <dgm:spPr/>
      <dgm:t>
        <a:bodyPr/>
        <a:lstStyle/>
        <a:p>
          <a:r>
            <a:rPr lang="en-US" dirty="0" smtClean="0"/>
            <a:t>8 Criteria - Teachers</a:t>
          </a:r>
        </a:p>
        <a:p>
          <a:r>
            <a:rPr lang="en-US" dirty="0" smtClean="0"/>
            <a:t>8 Criteria - Principals</a:t>
          </a:r>
          <a:endParaRPr lang="en-US" dirty="0"/>
        </a:p>
      </dgm:t>
    </dgm:pt>
    <dgm:pt modelId="{55942D67-472F-46B7-B5FB-950AAFF36825}" type="parTrans" cxnId="{22194FFA-C828-40DF-B4EE-549E7EAB009B}">
      <dgm:prSet/>
      <dgm:spPr/>
      <dgm:t>
        <a:bodyPr/>
        <a:lstStyle/>
        <a:p>
          <a:endParaRPr lang="en-US"/>
        </a:p>
      </dgm:t>
    </dgm:pt>
    <dgm:pt modelId="{9C099693-A4BE-430C-B1A9-E5869DCB4492}" type="sibTrans" cxnId="{22194FFA-C828-40DF-B4EE-549E7EAB009B}">
      <dgm:prSet/>
      <dgm:spPr/>
      <dgm:t>
        <a:bodyPr/>
        <a:lstStyle/>
        <a:p>
          <a:endParaRPr lang="en-US"/>
        </a:p>
      </dgm:t>
    </dgm:pt>
    <dgm:pt modelId="{C345780A-3A8C-4FE2-AAB8-23E9FA403913}">
      <dgm:prSet/>
      <dgm:spPr/>
      <dgm:t>
        <a:bodyPr/>
        <a:lstStyle/>
        <a:p>
          <a:r>
            <a:rPr lang="en-US" dirty="0" smtClean="0"/>
            <a:t>Instructional and Leadership Frameworks</a:t>
          </a:r>
          <a:endParaRPr lang="en-US" dirty="0"/>
        </a:p>
      </dgm:t>
    </dgm:pt>
    <dgm:pt modelId="{479CD2B9-6C53-4B94-BE6F-00FB59784F91}" type="parTrans" cxnId="{919DA5D1-1B9F-435C-BCD5-4CF915769F0C}">
      <dgm:prSet/>
      <dgm:spPr/>
      <dgm:t>
        <a:bodyPr/>
        <a:lstStyle/>
        <a:p>
          <a:endParaRPr lang="en-US"/>
        </a:p>
      </dgm:t>
    </dgm:pt>
    <dgm:pt modelId="{C9762E62-3308-4298-B468-81B9A0F39402}" type="sibTrans" cxnId="{919DA5D1-1B9F-435C-BCD5-4CF915769F0C}">
      <dgm:prSet/>
      <dgm:spPr/>
      <dgm:t>
        <a:bodyPr/>
        <a:lstStyle/>
        <a:p>
          <a:endParaRPr lang="en-US"/>
        </a:p>
      </dgm:t>
    </dgm:pt>
    <dgm:pt modelId="{ADE5B039-456F-4A86-88CE-6308D5E0F106}">
      <dgm:prSet/>
      <dgm:spPr/>
      <dgm:t>
        <a:bodyPr/>
        <a:lstStyle/>
        <a:p>
          <a:r>
            <a:rPr lang="en-US" dirty="0" smtClean="0"/>
            <a:t>Student Growth Rubrics</a:t>
          </a:r>
          <a:endParaRPr lang="en-US" dirty="0"/>
        </a:p>
      </dgm:t>
    </dgm:pt>
    <dgm:pt modelId="{413AAED8-A201-42AA-9CF9-77EFA5E0066C}" type="parTrans" cxnId="{EA81244E-2D54-4E3C-B246-28951E666E58}">
      <dgm:prSet/>
      <dgm:spPr/>
      <dgm:t>
        <a:bodyPr/>
        <a:lstStyle/>
        <a:p>
          <a:endParaRPr lang="en-US"/>
        </a:p>
      </dgm:t>
    </dgm:pt>
    <dgm:pt modelId="{08E16FE5-E42F-4FB8-AF77-81D7626FC352}" type="sibTrans" cxnId="{EA81244E-2D54-4E3C-B246-28951E666E58}">
      <dgm:prSet/>
      <dgm:spPr/>
      <dgm:t>
        <a:bodyPr/>
        <a:lstStyle/>
        <a:p>
          <a:endParaRPr lang="en-US"/>
        </a:p>
      </dgm:t>
    </dgm:pt>
    <dgm:pt modelId="{CB066AE7-D7C2-44F4-9951-63CABB9E9717}" type="pres">
      <dgm:prSet presAssocID="{70A20D0E-D6F2-4F10-A683-1EFB0AA5EC80}" presName="cycle" presStyleCnt="0">
        <dgm:presLayoutVars>
          <dgm:chMax val="1"/>
          <dgm:dir/>
          <dgm:animLvl val="ctr"/>
          <dgm:resizeHandles val="exact"/>
        </dgm:presLayoutVars>
      </dgm:prSet>
      <dgm:spPr/>
      <dgm:t>
        <a:bodyPr/>
        <a:lstStyle/>
        <a:p>
          <a:endParaRPr lang="en-US"/>
        </a:p>
      </dgm:t>
    </dgm:pt>
    <dgm:pt modelId="{D1C9EC07-23FD-4707-BD13-05C88E9D6491}" type="pres">
      <dgm:prSet presAssocID="{D743DD06-133F-4372-93D9-FB03847F1A11}" presName="centerShape" presStyleLbl="node0" presStyleIdx="0" presStyleCnt="1"/>
      <dgm:spPr/>
      <dgm:t>
        <a:bodyPr/>
        <a:lstStyle/>
        <a:p>
          <a:endParaRPr lang="en-US"/>
        </a:p>
      </dgm:t>
    </dgm:pt>
    <dgm:pt modelId="{8BDC070F-A6BE-4E4E-8DAB-FBC31DF47B29}" type="pres">
      <dgm:prSet presAssocID="{A52DF5C5-5668-43B2-A846-7548659B081E}" presName="parTrans" presStyleLbl="bgSibTrans2D1" presStyleIdx="0" presStyleCnt="5"/>
      <dgm:spPr/>
      <dgm:t>
        <a:bodyPr/>
        <a:lstStyle/>
        <a:p>
          <a:endParaRPr lang="en-US"/>
        </a:p>
      </dgm:t>
    </dgm:pt>
    <dgm:pt modelId="{7F97FF37-ACE8-4A82-BE65-E9E6E359FFF1}" type="pres">
      <dgm:prSet presAssocID="{DC6DB655-88CA-4DA1-BE2C-5257444A01B1}" presName="node" presStyleLbl="node1" presStyleIdx="0" presStyleCnt="5">
        <dgm:presLayoutVars>
          <dgm:bulletEnabled val="1"/>
        </dgm:presLayoutVars>
      </dgm:prSet>
      <dgm:spPr/>
      <dgm:t>
        <a:bodyPr/>
        <a:lstStyle/>
        <a:p>
          <a:endParaRPr lang="en-US"/>
        </a:p>
      </dgm:t>
    </dgm:pt>
    <dgm:pt modelId="{7A1BD49C-46EA-4AB6-B2EC-F22D10C34F5A}" type="pres">
      <dgm:prSet presAssocID="{FD1A0555-1958-436B-A7F6-604A26F53409}" presName="parTrans" presStyleLbl="bgSibTrans2D1" presStyleIdx="1" presStyleCnt="5"/>
      <dgm:spPr/>
      <dgm:t>
        <a:bodyPr/>
        <a:lstStyle/>
        <a:p>
          <a:endParaRPr lang="en-US"/>
        </a:p>
      </dgm:t>
    </dgm:pt>
    <dgm:pt modelId="{88754992-4039-4A60-B74B-2FFF0A84CD46}" type="pres">
      <dgm:prSet presAssocID="{4A40AB92-3BF6-48AB-B160-BC29F2B2BC02}" presName="node" presStyleLbl="node1" presStyleIdx="1" presStyleCnt="5">
        <dgm:presLayoutVars>
          <dgm:bulletEnabled val="1"/>
        </dgm:presLayoutVars>
      </dgm:prSet>
      <dgm:spPr/>
      <dgm:t>
        <a:bodyPr/>
        <a:lstStyle/>
        <a:p>
          <a:endParaRPr lang="en-US"/>
        </a:p>
      </dgm:t>
    </dgm:pt>
    <dgm:pt modelId="{D678CED1-6FF6-4E24-BB38-AC5DE141E0CE}" type="pres">
      <dgm:prSet presAssocID="{55942D67-472F-46B7-B5FB-950AAFF36825}" presName="parTrans" presStyleLbl="bgSibTrans2D1" presStyleIdx="2" presStyleCnt="5"/>
      <dgm:spPr/>
      <dgm:t>
        <a:bodyPr/>
        <a:lstStyle/>
        <a:p>
          <a:endParaRPr lang="en-US"/>
        </a:p>
      </dgm:t>
    </dgm:pt>
    <dgm:pt modelId="{C2B8792C-F436-47ED-B444-461BB49CC6CD}" type="pres">
      <dgm:prSet presAssocID="{2CEFD289-C498-4E73-A434-A75EBC0F5DC6}" presName="node" presStyleLbl="node1" presStyleIdx="2" presStyleCnt="5">
        <dgm:presLayoutVars>
          <dgm:bulletEnabled val="1"/>
        </dgm:presLayoutVars>
      </dgm:prSet>
      <dgm:spPr/>
      <dgm:t>
        <a:bodyPr/>
        <a:lstStyle/>
        <a:p>
          <a:endParaRPr lang="en-US"/>
        </a:p>
      </dgm:t>
    </dgm:pt>
    <dgm:pt modelId="{98BF56D9-5874-4F40-BE1C-E4D03DF6C6FF}" type="pres">
      <dgm:prSet presAssocID="{479CD2B9-6C53-4B94-BE6F-00FB59784F91}" presName="parTrans" presStyleLbl="bgSibTrans2D1" presStyleIdx="3" presStyleCnt="5"/>
      <dgm:spPr/>
      <dgm:t>
        <a:bodyPr/>
        <a:lstStyle/>
        <a:p>
          <a:endParaRPr lang="en-US"/>
        </a:p>
      </dgm:t>
    </dgm:pt>
    <dgm:pt modelId="{C148C6CC-2745-4F77-9F45-16F16746DC20}" type="pres">
      <dgm:prSet presAssocID="{C345780A-3A8C-4FE2-AAB8-23E9FA403913}" presName="node" presStyleLbl="node1" presStyleIdx="3" presStyleCnt="5">
        <dgm:presLayoutVars>
          <dgm:bulletEnabled val="1"/>
        </dgm:presLayoutVars>
      </dgm:prSet>
      <dgm:spPr/>
      <dgm:t>
        <a:bodyPr/>
        <a:lstStyle/>
        <a:p>
          <a:endParaRPr lang="en-US"/>
        </a:p>
      </dgm:t>
    </dgm:pt>
    <dgm:pt modelId="{4C7C8BC6-AC76-4323-A9FA-4F1F19F8ED08}" type="pres">
      <dgm:prSet presAssocID="{413AAED8-A201-42AA-9CF9-77EFA5E0066C}" presName="parTrans" presStyleLbl="bgSibTrans2D1" presStyleIdx="4" presStyleCnt="5"/>
      <dgm:spPr/>
      <dgm:t>
        <a:bodyPr/>
        <a:lstStyle/>
        <a:p>
          <a:endParaRPr lang="en-US"/>
        </a:p>
      </dgm:t>
    </dgm:pt>
    <dgm:pt modelId="{DD567DC6-CD0B-421B-A55A-B7C1F06CF1A6}" type="pres">
      <dgm:prSet presAssocID="{ADE5B039-456F-4A86-88CE-6308D5E0F106}" presName="node" presStyleLbl="node1" presStyleIdx="4" presStyleCnt="5">
        <dgm:presLayoutVars>
          <dgm:bulletEnabled val="1"/>
        </dgm:presLayoutVars>
      </dgm:prSet>
      <dgm:spPr/>
      <dgm:t>
        <a:bodyPr/>
        <a:lstStyle/>
        <a:p>
          <a:endParaRPr lang="en-US"/>
        </a:p>
      </dgm:t>
    </dgm:pt>
  </dgm:ptLst>
  <dgm:cxnLst>
    <dgm:cxn modelId="{630D6DBB-A01D-41A8-B86B-E8A85B4C1BFF}" type="presOf" srcId="{55942D67-472F-46B7-B5FB-950AAFF36825}" destId="{D678CED1-6FF6-4E24-BB38-AC5DE141E0CE}" srcOrd="0" destOrd="0" presId="urn:microsoft.com/office/officeart/2005/8/layout/radial4"/>
    <dgm:cxn modelId="{3DA19A9D-99C2-4696-A80F-BEF720D60061}" srcId="{70A20D0E-D6F2-4F10-A683-1EFB0AA5EC80}" destId="{D743DD06-133F-4372-93D9-FB03847F1A11}" srcOrd="0" destOrd="0" parTransId="{3254844E-D33E-4320-B66B-581125293704}" sibTransId="{9E43A30C-BDB5-442E-8681-A77ACC70B31C}"/>
    <dgm:cxn modelId="{22194FFA-C828-40DF-B4EE-549E7EAB009B}" srcId="{D743DD06-133F-4372-93D9-FB03847F1A11}" destId="{2CEFD289-C498-4E73-A434-A75EBC0F5DC6}" srcOrd="2" destOrd="0" parTransId="{55942D67-472F-46B7-B5FB-950AAFF36825}" sibTransId="{9C099693-A4BE-430C-B1A9-E5869DCB4492}"/>
    <dgm:cxn modelId="{02ABA8EC-518A-4F9C-BA56-E3384CA2C213}" type="presOf" srcId="{479CD2B9-6C53-4B94-BE6F-00FB59784F91}" destId="{98BF56D9-5874-4F40-BE1C-E4D03DF6C6FF}" srcOrd="0" destOrd="0" presId="urn:microsoft.com/office/officeart/2005/8/layout/radial4"/>
    <dgm:cxn modelId="{7703FC26-3828-4E45-9E15-67677E3BA776}" type="presOf" srcId="{2CEFD289-C498-4E73-A434-A75EBC0F5DC6}" destId="{C2B8792C-F436-47ED-B444-461BB49CC6CD}" srcOrd="0" destOrd="0" presId="urn:microsoft.com/office/officeart/2005/8/layout/radial4"/>
    <dgm:cxn modelId="{00A471E4-696A-4D99-B6A8-61408B5B2585}" type="presOf" srcId="{4A40AB92-3BF6-48AB-B160-BC29F2B2BC02}" destId="{88754992-4039-4A60-B74B-2FFF0A84CD46}" srcOrd="0" destOrd="0" presId="urn:microsoft.com/office/officeart/2005/8/layout/radial4"/>
    <dgm:cxn modelId="{04408E20-A5C6-466B-A644-833C569784A6}" type="presOf" srcId="{413AAED8-A201-42AA-9CF9-77EFA5E0066C}" destId="{4C7C8BC6-AC76-4323-A9FA-4F1F19F8ED08}" srcOrd="0" destOrd="0" presId="urn:microsoft.com/office/officeart/2005/8/layout/radial4"/>
    <dgm:cxn modelId="{D30037B9-DF39-4614-A4A8-5EA951BF0780}" type="presOf" srcId="{C345780A-3A8C-4FE2-AAB8-23E9FA403913}" destId="{C148C6CC-2745-4F77-9F45-16F16746DC20}" srcOrd="0" destOrd="0" presId="urn:microsoft.com/office/officeart/2005/8/layout/radial4"/>
    <dgm:cxn modelId="{EA81244E-2D54-4E3C-B246-28951E666E58}" srcId="{D743DD06-133F-4372-93D9-FB03847F1A11}" destId="{ADE5B039-456F-4A86-88CE-6308D5E0F106}" srcOrd="4" destOrd="0" parTransId="{413AAED8-A201-42AA-9CF9-77EFA5E0066C}" sibTransId="{08E16FE5-E42F-4FB8-AF77-81D7626FC352}"/>
    <dgm:cxn modelId="{EE8DA743-4AD8-4218-B260-61306B9D3E51}" type="presOf" srcId="{DC6DB655-88CA-4DA1-BE2C-5257444A01B1}" destId="{7F97FF37-ACE8-4A82-BE65-E9E6E359FFF1}" srcOrd="0" destOrd="0" presId="urn:microsoft.com/office/officeart/2005/8/layout/radial4"/>
    <dgm:cxn modelId="{2D41B133-04A0-46C8-B8CD-D3BBD4967988}" type="presOf" srcId="{ADE5B039-456F-4A86-88CE-6308D5E0F106}" destId="{DD567DC6-CD0B-421B-A55A-B7C1F06CF1A6}" srcOrd="0" destOrd="0" presId="urn:microsoft.com/office/officeart/2005/8/layout/radial4"/>
    <dgm:cxn modelId="{4B8C5875-345B-4D8F-BDD5-DAAC075B4670}" srcId="{D743DD06-133F-4372-93D9-FB03847F1A11}" destId="{DC6DB655-88CA-4DA1-BE2C-5257444A01B1}" srcOrd="0" destOrd="0" parTransId="{A52DF5C5-5668-43B2-A846-7548659B081E}" sibTransId="{787279CD-C0F4-41A4-B3F5-AF0EB0AD6110}"/>
    <dgm:cxn modelId="{BC5F59D8-6383-451F-9882-1A579B50A35A}" type="presOf" srcId="{D743DD06-133F-4372-93D9-FB03847F1A11}" destId="{D1C9EC07-23FD-4707-BD13-05C88E9D6491}" srcOrd="0" destOrd="0" presId="urn:microsoft.com/office/officeart/2005/8/layout/radial4"/>
    <dgm:cxn modelId="{919DA5D1-1B9F-435C-BCD5-4CF915769F0C}" srcId="{D743DD06-133F-4372-93D9-FB03847F1A11}" destId="{C345780A-3A8C-4FE2-AAB8-23E9FA403913}" srcOrd="3" destOrd="0" parTransId="{479CD2B9-6C53-4B94-BE6F-00FB59784F91}" sibTransId="{C9762E62-3308-4298-B468-81B9A0F39402}"/>
    <dgm:cxn modelId="{AC9819D2-BDCB-48BA-A7DB-56A92018CF6A}" srcId="{D743DD06-133F-4372-93D9-FB03847F1A11}" destId="{4A40AB92-3BF6-48AB-B160-BC29F2B2BC02}" srcOrd="1" destOrd="0" parTransId="{FD1A0555-1958-436B-A7F6-604A26F53409}" sibTransId="{9084694B-7EDF-42C8-8250-7BB3F5AF5B19}"/>
    <dgm:cxn modelId="{9C03D441-66CB-4194-9C40-7F2593564099}" type="presOf" srcId="{FD1A0555-1958-436B-A7F6-604A26F53409}" destId="{7A1BD49C-46EA-4AB6-B2EC-F22D10C34F5A}" srcOrd="0" destOrd="0" presId="urn:microsoft.com/office/officeart/2005/8/layout/radial4"/>
    <dgm:cxn modelId="{BD44DB7F-267E-4A9D-B549-86239619F738}" type="presOf" srcId="{A52DF5C5-5668-43B2-A846-7548659B081E}" destId="{8BDC070F-A6BE-4E4E-8DAB-FBC31DF47B29}" srcOrd="0" destOrd="0" presId="urn:microsoft.com/office/officeart/2005/8/layout/radial4"/>
    <dgm:cxn modelId="{503EA8D2-3105-4CCC-B703-19F7CE0B5363}" type="presOf" srcId="{70A20D0E-D6F2-4F10-A683-1EFB0AA5EC80}" destId="{CB066AE7-D7C2-44F4-9951-63CABB9E9717}" srcOrd="0" destOrd="0" presId="urn:microsoft.com/office/officeart/2005/8/layout/radial4"/>
    <dgm:cxn modelId="{C83726DB-902F-4BC9-A245-34C64041C55D}" type="presParOf" srcId="{CB066AE7-D7C2-44F4-9951-63CABB9E9717}" destId="{D1C9EC07-23FD-4707-BD13-05C88E9D6491}" srcOrd="0" destOrd="0" presId="urn:microsoft.com/office/officeart/2005/8/layout/radial4"/>
    <dgm:cxn modelId="{4B204DC2-3FF5-4FD2-956F-239A7455ADEB}" type="presParOf" srcId="{CB066AE7-D7C2-44F4-9951-63CABB9E9717}" destId="{8BDC070F-A6BE-4E4E-8DAB-FBC31DF47B29}" srcOrd="1" destOrd="0" presId="urn:microsoft.com/office/officeart/2005/8/layout/radial4"/>
    <dgm:cxn modelId="{BC2B11F7-AE76-4D6C-AFEE-768AE6B58122}" type="presParOf" srcId="{CB066AE7-D7C2-44F4-9951-63CABB9E9717}" destId="{7F97FF37-ACE8-4A82-BE65-E9E6E359FFF1}" srcOrd="2" destOrd="0" presId="urn:microsoft.com/office/officeart/2005/8/layout/radial4"/>
    <dgm:cxn modelId="{7B6C6167-434A-4DFE-BF63-11BFC7902FD0}" type="presParOf" srcId="{CB066AE7-D7C2-44F4-9951-63CABB9E9717}" destId="{7A1BD49C-46EA-4AB6-B2EC-F22D10C34F5A}" srcOrd="3" destOrd="0" presId="urn:microsoft.com/office/officeart/2005/8/layout/radial4"/>
    <dgm:cxn modelId="{ED7FBC65-6247-4EBE-9CA1-C5DBCB18FE54}" type="presParOf" srcId="{CB066AE7-D7C2-44F4-9951-63CABB9E9717}" destId="{88754992-4039-4A60-B74B-2FFF0A84CD46}" srcOrd="4" destOrd="0" presId="urn:microsoft.com/office/officeart/2005/8/layout/radial4"/>
    <dgm:cxn modelId="{FCD1E6D1-E0B8-4837-AD3E-FEF237D4416D}" type="presParOf" srcId="{CB066AE7-D7C2-44F4-9951-63CABB9E9717}" destId="{D678CED1-6FF6-4E24-BB38-AC5DE141E0CE}" srcOrd="5" destOrd="0" presId="urn:microsoft.com/office/officeart/2005/8/layout/radial4"/>
    <dgm:cxn modelId="{37BDE3A1-D3BB-4511-9AF3-670BE1442B00}" type="presParOf" srcId="{CB066AE7-D7C2-44F4-9951-63CABB9E9717}" destId="{C2B8792C-F436-47ED-B444-461BB49CC6CD}" srcOrd="6" destOrd="0" presId="urn:microsoft.com/office/officeart/2005/8/layout/radial4"/>
    <dgm:cxn modelId="{E56FF69B-35E4-47A7-822F-A88F9F3AC793}" type="presParOf" srcId="{CB066AE7-D7C2-44F4-9951-63CABB9E9717}" destId="{98BF56D9-5874-4F40-BE1C-E4D03DF6C6FF}" srcOrd="7" destOrd="0" presId="urn:microsoft.com/office/officeart/2005/8/layout/radial4"/>
    <dgm:cxn modelId="{C967C5F7-EE59-475F-AA60-ECCE48EAB92E}" type="presParOf" srcId="{CB066AE7-D7C2-44F4-9951-63CABB9E9717}" destId="{C148C6CC-2745-4F77-9F45-16F16746DC20}" srcOrd="8" destOrd="0" presId="urn:microsoft.com/office/officeart/2005/8/layout/radial4"/>
    <dgm:cxn modelId="{B137DFB6-D42B-49D1-A32E-1E59940C07A9}" type="presParOf" srcId="{CB066AE7-D7C2-44F4-9951-63CABB9E9717}" destId="{4C7C8BC6-AC76-4323-A9FA-4F1F19F8ED08}" srcOrd="9" destOrd="0" presId="urn:microsoft.com/office/officeart/2005/8/layout/radial4"/>
    <dgm:cxn modelId="{C324F005-D27D-46ED-95BE-0DCBBB67606D}" type="presParOf" srcId="{CB066AE7-D7C2-44F4-9951-63CABB9E9717}" destId="{DD567DC6-CD0B-421B-A55A-B7C1F06CF1A6}"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C7788-220A-4AA8-9DE2-C1D4EC16B125}" type="doc">
      <dgm:prSet loTypeId="urn:microsoft.com/office/officeart/2005/8/layout/hProcess9" loCatId="process" qsTypeId="urn:microsoft.com/office/officeart/2005/8/quickstyle/simple1" qsCatId="simple" csTypeId="urn:microsoft.com/office/officeart/2005/8/colors/accent1_2" csCatId="accent1" phldr="1"/>
      <dgm:spPr/>
    </dgm:pt>
    <dgm:pt modelId="{D13F9074-D405-4ACB-9361-7375CF4094C3}">
      <dgm:prSet phldrT="[Text]"/>
      <dgm:spPr/>
      <dgm:t>
        <a:bodyPr/>
        <a:lstStyle/>
        <a:p>
          <a:r>
            <a:rPr lang="en-US" dirty="0" smtClean="0"/>
            <a:t>Determine the academic needs for the pertinent group (all-grade, one class, sub-group)</a:t>
          </a:r>
          <a:endParaRPr lang="en-US" dirty="0"/>
        </a:p>
      </dgm:t>
    </dgm:pt>
    <dgm:pt modelId="{D0284687-601E-47A7-950A-8BA63C9A2617}" type="parTrans" cxnId="{0E2DB353-59A6-459C-B232-C578CF10FE27}">
      <dgm:prSet/>
      <dgm:spPr/>
      <dgm:t>
        <a:bodyPr/>
        <a:lstStyle/>
        <a:p>
          <a:endParaRPr lang="en-US"/>
        </a:p>
      </dgm:t>
    </dgm:pt>
    <dgm:pt modelId="{1B7A718A-F03F-441B-8580-9BD2A5D2E499}" type="sibTrans" cxnId="{0E2DB353-59A6-459C-B232-C578CF10FE27}">
      <dgm:prSet/>
      <dgm:spPr/>
      <dgm:t>
        <a:bodyPr/>
        <a:lstStyle/>
        <a:p>
          <a:endParaRPr lang="en-US"/>
        </a:p>
      </dgm:t>
    </dgm:pt>
    <dgm:pt modelId="{4D245720-A13E-4701-A9FA-725EAD7CF76C}">
      <dgm:prSet phldrT="[Text]"/>
      <dgm:spPr/>
      <dgm:t>
        <a:bodyPr/>
        <a:lstStyle/>
        <a:p>
          <a:r>
            <a:rPr lang="en-US" dirty="0" smtClean="0"/>
            <a:t>Determine which of those needs are enduring or transferable knowledge or skills</a:t>
          </a:r>
          <a:endParaRPr lang="en-US" dirty="0"/>
        </a:p>
      </dgm:t>
    </dgm:pt>
    <dgm:pt modelId="{B9C9CFB5-3490-42F1-8738-8BAE7C84FB4F}" type="parTrans" cxnId="{079E8B17-BCB9-4DE6-B32D-CEB4F6CB788F}">
      <dgm:prSet/>
      <dgm:spPr/>
      <dgm:t>
        <a:bodyPr/>
        <a:lstStyle/>
        <a:p>
          <a:endParaRPr lang="en-US"/>
        </a:p>
      </dgm:t>
    </dgm:pt>
    <dgm:pt modelId="{A5AE3811-F502-4FF2-9AD1-64C05B50C6A4}" type="sibTrans" cxnId="{079E8B17-BCB9-4DE6-B32D-CEB4F6CB788F}">
      <dgm:prSet/>
      <dgm:spPr/>
      <dgm:t>
        <a:bodyPr/>
        <a:lstStyle/>
        <a:p>
          <a:endParaRPr lang="en-US"/>
        </a:p>
      </dgm:t>
    </dgm:pt>
    <dgm:pt modelId="{19ED349C-8B1D-4086-BA37-13EE3F7C1D34}">
      <dgm:prSet/>
      <dgm:spPr/>
      <dgm:t>
        <a:bodyPr/>
        <a:lstStyle/>
        <a:p>
          <a:r>
            <a:rPr lang="en-US" dirty="0" smtClean="0"/>
            <a:t>Determine which of those are in your control</a:t>
          </a:r>
          <a:endParaRPr lang="en-US" dirty="0"/>
        </a:p>
      </dgm:t>
    </dgm:pt>
    <dgm:pt modelId="{9F4F96D4-122F-4C70-9ACC-F5EFB3B9C68D}" type="parTrans" cxnId="{997E18CA-AF22-48D3-8C8D-AC53451387B1}">
      <dgm:prSet/>
      <dgm:spPr/>
      <dgm:t>
        <a:bodyPr/>
        <a:lstStyle/>
        <a:p>
          <a:endParaRPr lang="en-US"/>
        </a:p>
      </dgm:t>
    </dgm:pt>
    <dgm:pt modelId="{2D86E15B-A06A-47ED-8F2A-FA79285CF3B0}" type="sibTrans" cxnId="{997E18CA-AF22-48D3-8C8D-AC53451387B1}">
      <dgm:prSet/>
      <dgm:spPr/>
      <dgm:t>
        <a:bodyPr/>
        <a:lstStyle/>
        <a:p>
          <a:endParaRPr lang="en-US"/>
        </a:p>
      </dgm:t>
    </dgm:pt>
    <dgm:pt modelId="{FA506635-1E59-407D-97DE-226B1B32DF97}" type="pres">
      <dgm:prSet presAssocID="{1CFC7788-220A-4AA8-9DE2-C1D4EC16B125}" presName="CompostProcess" presStyleCnt="0">
        <dgm:presLayoutVars>
          <dgm:dir/>
          <dgm:resizeHandles val="exact"/>
        </dgm:presLayoutVars>
      </dgm:prSet>
      <dgm:spPr/>
    </dgm:pt>
    <dgm:pt modelId="{59572077-4D59-4147-BF5F-80072A8ED248}" type="pres">
      <dgm:prSet presAssocID="{1CFC7788-220A-4AA8-9DE2-C1D4EC16B125}" presName="arrow" presStyleLbl="bgShp" presStyleIdx="0" presStyleCnt="1"/>
      <dgm:spPr/>
    </dgm:pt>
    <dgm:pt modelId="{B4456874-6C93-451E-ACE4-7B22BD6431A3}" type="pres">
      <dgm:prSet presAssocID="{1CFC7788-220A-4AA8-9DE2-C1D4EC16B125}" presName="linearProcess" presStyleCnt="0"/>
      <dgm:spPr/>
    </dgm:pt>
    <dgm:pt modelId="{88BA41A3-E8E4-4B68-99A5-0FE29BC6DF64}" type="pres">
      <dgm:prSet presAssocID="{D13F9074-D405-4ACB-9361-7375CF4094C3}" presName="textNode" presStyleLbl="node1" presStyleIdx="0" presStyleCnt="3">
        <dgm:presLayoutVars>
          <dgm:bulletEnabled val="1"/>
        </dgm:presLayoutVars>
      </dgm:prSet>
      <dgm:spPr/>
      <dgm:t>
        <a:bodyPr/>
        <a:lstStyle/>
        <a:p>
          <a:endParaRPr lang="en-US"/>
        </a:p>
      </dgm:t>
    </dgm:pt>
    <dgm:pt modelId="{CDE15599-57AE-433C-8554-E7C430F295C6}" type="pres">
      <dgm:prSet presAssocID="{1B7A718A-F03F-441B-8580-9BD2A5D2E499}" presName="sibTrans" presStyleCnt="0"/>
      <dgm:spPr/>
    </dgm:pt>
    <dgm:pt modelId="{2E59A344-8F6E-483A-B421-B9039D958A9D}" type="pres">
      <dgm:prSet presAssocID="{4D245720-A13E-4701-A9FA-725EAD7CF76C}" presName="textNode" presStyleLbl="node1" presStyleIdx="1" presStyleCnt="3">
        <dgm:presLayoutVars>
          <dgm:bulletEnabled val="1"/>
        </dgm:presLayoutVars>
      </dgm:prSet>
      <dgm:spPr/>
      <dgm:t>
        <a:bodyPr/>
        <a:lstStyle/>
        <a:p>
          <a:endParaRPr lang="en-US"/>
        </a:p>
      </dgm:t>
    </dgm:pt>
    <dgm:pt modelId="{921AFC65-6D2C-434B-8BBF-025660D69310}" type="pres">
      <dgm:prSet presAssocID="{A5AE3811-F502-4FF2-9AD1-64C05B50C6A4}" presName="sibTrans" presStyleCnt="0"/>
      <dgm:spPr/>
    </dgm:pt>
    <dgm:pt modelId="{68BAD5D1-0A6C-452B-AC1F-89EFED89462D}" type="pres">
      <dgm:prSet presAssocID="{19ED349C-8B1D-4086-BA37-13EE3F7C1D34}" presName="textNode" presStyleLbl="node1" presStyleIdx="2" presStyleCnt="3">
        <dgm:presLayoutVars>
          <dgm:bulletEnabled val="1"/>
        </dgm:presLayoutVars>
      </dgm:prSet>
      <dgm:spPr/>
      <dgm:t>
        <a:bodyPr/>
        <a:lstStyle/>
        <a:p>
          <a:endParaRPr lang="en-US"/>
        </a:p>
      </dgm:t>
    </dgm:pt>
  </dgm:ptLst>
  <dgm:cxnLst>
    <dgm:cxn modelId="{00EDBC78-9C7A-4B32-B345-339A73CE03E8}" type="presOf" srcId="{4D245720-A13E-4701-A9FA-725EAD7CF76C}" destId="{2E59A344-8F6E-483A-B421-B9039D958A9D}" srcOrd="0" destOrd="0" presId="urn:microsoft.com/office/officeart/2005/8/layout/hProcess9"/>
    <dgm:cxn modelId="{0E2DB353-59A6-459C-B232-C578CF10FE27}" srcId="{1CFC7788-220A-4AA8-9DE2-C1D4EC16B125}" destId="{D13F9074-D405-4ACB-9361-7375CF4094C3}" srcOrd="0" destOrd="0" parTransId="{D0284687-601E-47A7-950A-8BA63C9A2617}" sibTransId="{1B7A718A-F03F-441B-8580-9BD2A5D2E499}"/>
    <dgm:cxn modelId="{38A794DF-2186-4723-9549-E011A6C29628}" type="presOf" srcId="{D13F9074-D405-4ACB-9361-7375CF4094C3}" destId="{88BA41A3-E8E4-4B68-99A5-0FE29BC6DF64}" srcOrd="0" destOrd="0" presId="urn:microsoft.com/office/officeart/2005/8/layout/hProcess9"/>
    <dgm:cxn modelId="{2EF64280-FE00-461C-BBFF-54D260750895}" type="presOf" srcId="{1CFC7788-220A-4AA8-9DE2-C1D4EC16B125}" destId="{FA506635-1E59-407D-97DE-226B1B32DF97}" srcOrd="0" destOrd="0" presId="urn:microsoft.com/office/officeart/2005/8/layout/hProcess9"/>
    <dgm:cxn modelId="{079E8B17-BCB9-4DE6-B32D-CEB4F6CB788F}" srcId="{1CFC7788-220A-4AA8-9DE2-C1D4EC16B125}" destId="{4D245720-A13E-4701-A9FA-725EAD7CF76C}" srcOrd="1" destOrd="0" parTransId="{B9C9CFB5-3490-42F1-8738-8BAE7C84FB4F}" sibTransId="{A5AE3811-F502-4FF2-9AD1-64C05B50C6A4}"/>
    <dgm:cxn modelId="{5DAD0F99-6E98-4267-95DB-11649F21009A}" type="presOf" srcId="{19ED349C-8B1D-4086-BA37-13EE3F7C1D34}" destId="{68BAD5D1-0A6C-452B-AC1F-89EFED89462D}" srcOrd="0" destOrd="0" presId="urn:microsoft.com/office/officeart/2005/8/layout/hProcess9"/>
    <dgm:cxn modelId="{997E18CA-AF22-48D3-8C8D-AC53451387B1}" srcId="{1CFC7788-220A-4AA8-9DE2-C1D4EC16B125}" destId="{19ED349C-8B1D-4086-BA37-13EE3F7C1D34}" srcOrd="2" destOrd="0" parTransId="{9F4F96D4-122F-4C70-9ACC-F5EFB3B9C68D}" sibTransId="{2D86E15B-A06A-47ED-8F2A-FA79285CF3B0}"/>
    <dgm:cxn modelId="{4866C54E-2B90-4B45-9B5A-83E92A8C9AE1}" type="presParOf" srcId="{FA506635-1E59-407D-97DE-226B1B32DF97}" destId="{59572077-4D59-4147-BF5F-80072A8ED248}" srcOrd="0" destOrd="0" presId="urn:microsoft.com/office/officeart/2005/8/layout/hProcess9"/>
    <dgm:cxn modelId="{13AB341C-9F58-4A04-8CA1-63180F959BC4}" type="presParOf" srcId="{FA506635-1E59-407D-97DE-226B1B32DF97}" destId="{B4456874-6C93-451E-ACE4-7B22BD6431A3}" srcOrd="1" destOrd="0" presId="urn:microsoft.com/office/officeart/2005/8/layout/hProcess9"/>
    <dgm:cxn modelId="{3A6E9DBD-7906-4C98-A2D8-C1F3026585A5}" type="presParOf" srcId="{B4456874-6C93-451E-ACE4-7B22BD6431A3}" destId="{88BA41A3-E8E4-4B68-99A5-0FE29BC6DF64}" srcOrd="0" destOrd="0" presId="urn:microsoft.com/office/officeart/2005/8/layout/hProcess9"/>
    <dgm:cxn modelId="{8575F4B6-6D38-4855-885F-9B4C60B9D135}" type="presParOf" srcId="{B4456874-6C93-451E-ACE4-7B22BD6431A3}" destId="{CDE15599-57AE-433C-8554-E7C430F295C6}" srcOrd="1" destOrd="0" presId="urn:microsoft.com/office/officeart/2005/8/layout/hProcess9"/>
    <dgm:cxn modelId="{2E729909-982C-470A-A155-8339A20F19DB}" type="presParOf" srcId="{B4456874-6C93-451E-ACE4-7B22BD6431A3}" destId="{2E59A344-8F6E-483A-B421-B9039D958A9D}" srcOrd="2" destOrd="0" presId="urn:microsoft.com/office/officeart/2005/8/layout/hProcess9"/>
    <dgm:cxn modelId="{BABB751B-D66B-4ED7-89E9-171F30BC9B6A}" type="presParOf" srcId="{B4456874-6C93-451E-ACE4-7B22BD6431A3}" destId="{921AFC65-6D2C-434B-8BBF-025660D69310}" srcOrd="3" destOrd="0" presId="urn:microsoft.com/office/officeart/2005/8/layout/hProcess9"/>
    <dgm:cxn modelId="{F1205A05-6BA1-4C9A-8E36-242ABFD0138E}" type="presParOf" srcId="{B4456874-6C93-451E-ACE4-7B22BD6431A3}" destId="{68BAD5D1-0A6C-452B-AC1F-89EFED89462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624A15-26E6-47CA-B18D-C068D345E214}"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90DBE26B-8E94-4A35-ADE9-B6EACBBE7EC0}">
      <dgm:prSet phldrT="[Text]"/>
      <dgm:spPr/>
      <dgm:t>
        <a:bodyPr/>
        <a:lstStyle/>
        <a:p>
          <a:r>
            <a:rPr lang="en-US" dirty="0"/>
            <a:t>S</a:t>
          </a:r>
        </a:p>
      </dgm:t>
    </dgm:pt>
    <dgm:pt modelId="{A68CC637-8B1B-49AE-8723-C791DDAC5C96}" type="parTrans" cxnId="{48878A7E-D087-4FE1-918B-DB58439B38CA}">
      <dgm:prSet/>
      <dgm:spPr/>
      <dgm:t>
        <a:bodyPr/>
        <a:lstStyle/>
        <a:p>
          <a:endParaRPr lang="en-US"/>
        </a:p>
      </dgm:t>
    </dgm:pt>
    <dgm:pt modelId="{F014E94B-FC0B-46A1-908D-38E1A2F0297E}" type="sibTrans" cxnId="{48878A7E-D087-4FE1-918B-DB58439B38CA}">
      <dgm:prSet/>
      <dgm:spPr/>
      <dgm:t>
        <a:bodyPr/>
        <a:lstStyle/>
        <a:p>
          <a:endParaRPr lang="en-US"/>
        </a:p>
      </dgm:t>
    </dgm:pt>
    <dgm:pt modelId="{4D0E1384-304C-4A30-979A-72CBA71F533D}">
      <dgm:prSet phldrT="[Text]" custT="1"/>
      <dgm:spPr/>
      <dgm:t>
        <a:bodyPr/>
        <a:lstStyle/>
        <a:p>
          <a:r>
            <a:rPr lang="en-US" sz="1100" dirty="0"/>
            <a:t>Specific- The goal </a:t>
          </a:r>
          <a:r>
            <a:rPr lang="en-US" sz="1100" dirty="0" smtClean="0"/>
            <a:t>addresses  student needs within the content.</a:t>
          </a:r>
          <a:endParaRPr lang="en-US" sz="1100" dirty="0"/>
        </a:p>
      </dgm:t>
    </dgm:pt>
    <dgm:pt modelId="{9E8DE63F-AC54-46EC-83EC-959DD4905660}" type="parTrans" cxnId="{420AF0D6-434F-497C-B29C-906F6E43358A}">
      <dgm:prSet/>
      <dgm:spPr/>
      <dgm:t>
        <a:bodyPr/>
        <a:lstStyle/>
        <a:p>
          <a:endParaRPr lang="en-US"/>
        </a:p>
      </dgm:t>
    </dgm:pt>
    <dgm:pt modelId="{FE2522EC-F1A5-407A-94B5-59D595124D3C}" type="sibTrans" cxnId="{420AF0D6-434F-497C-B29C-906F6E43358A}">
      <dgm:prSet/>
      <dgm:spPr/>
      <dgm:t>
        <a:bodyPr/>
        <a:lstStyle/>
        <a:p>
          <a:endParaRPr lang="en-US"/>
        </a:p>
      </dgm:t>
    </dgm:pt>
    <dgm:pt modelId="{6490653C-EEED-47B2-BFAC-0E1951A6F571}">
      <dgm:prSet phldrT="[Text]"/>
      <dgm:spPr/>
      <dgm:t>
        <a:bodyPr/>
        <a:lstStyle/>
        <a:p>
          <a:r>
            <a:rPr lang="en-US" dirty="0" smtClean="0"/>
            <a:t>The goal is focused on a specific area of need.</a:t>
          </a:r>
          <a:endParaRPr lang="en-US" dirty="0"/>
        </a:p>
      </dgm:t>
    </dgm:pt>
    <dgm:pt modelId="{DCE7A418-C48C-47D6-9964-84A827C01D71}" type="parTrans" cxnId="{B6865C97-0C57-4389-8CE6-B4C33256DBD9}">
      <dgm:prSet/>
      <dgm:spPr/>
      <dgm:t>
        <a:bodyPr/>
        <a:lstStyle/>
        <a:p>
          <a:endParaRPr lang="en-US"/>
        </a:p>
      </dgm:t>
    </dgm:pt>
    <dgm:pt modelId="{615E0310-ABFE-4C2C-8061-711A3408D515}" type="sibTrans" cxnId="{B6865C97-0C57-4389-8CE6-B4C33256DBD9}">
      <dgm:prSet/>
      <dgm:spPr/>
      <dgm:t>
        <a:bodyPr/>
        <a:lstStyle/>
        <a:p>
          <a:endParaRPr lang="en-US"/>
        </a:p>
      </dgm:t>
    </dgm:pt>
    <dgm:pt modelId="{5379D8CE-552B-437F-BB68-611EAA3F6B75}">
      <dgm:prSet phldrT="[Text]"/>
      <dgm:spPr/>
      <dgm:t>
        <a:bodyPr/>
        <a:lstStyle/>
        <a:p>
          <a:r>
            <a:rPr lang="en-US" dirty="0"/>
            <a:t>M</a:t>
          </a:r>
        </a:p>
      </dgm:t>
    </dgm:pt>
    <dgm:pt modelId="{667A296A-5FF6-4D06-8697-9D42FD4E54AB}" type="parTrans" cxnId="{B59862BB-69B8-4A1C-B4C2-652D3D553B5D}">
      <dgm:prSet/>
      <dgm:spPr/>
      <dgm:t>
        <a:bodyPr/>
        <a:lstStyle/>
        <a:p>
          <a:endParaRPr lang="en-US"/>
        </a:p>
      </dgm:t>
    </dgm:pt>
    <dgm:pt modelId="{0F2A9C8A-0698-4C49-BCDA-85D7D21EE546}" type="sibTrans" cxnId="{B59862BB-69B8-4A1C-B4C2-652D3D553B5D}">
      <dgm:prSet/>
      <dgm:spPr/>
      <dgm:t>
        <a:bodyPr/>
        <a:lstStyle/>
        <a:p>
          <a:endParaRPr lang="en-US"/>
        </a:p>
      </dgm:t>
    </dgm:pt>
    <dgm:pt modelId="{5675B5E7-B7E5-4FD0-9912-1D6A2EEB1923}">
      <dgm:prSet phldrT="[Text]" custT="1"/>
      <dgm:spPr/>
      <dgm:t>
        <a:bodyPr/>
        <a:lstStyle/>
        <a:p>
          <a:r>
            <a:rPr lang="en-US" sz="1100" dirty="0" smtClean="0"/>
            <a:t>Measurable- </a:t>
          </a:r>
          <a:r>
            <a:rPr lang="en-US" sz="1100" dirty="0"/>
            <a:t>An appropriate instrument or measure is selected to assess the </a:t>
          </a:r>
          <a:r>
            <a:rPr lang="en-US" sz="1100" dirty="0" smtClean="0"/>
            <a:t>goal.</a:t>
          </a:r>
          <a:endParaRPr lang="en-US" sz="1100" dirty="0"/>
        </a:p>
      </dgm:t>
    </dgm:pt>
    <dgm:pt modelId="{117A3C98-2EA9-42EF-BC32-4326EC1CEA73}" type="parTrans" cxnId="{22FB2664-9D7E-4B74-9587-6B830D49B324}">
      <dgm:prSet/>
      <dgm:spPr/>
      <dgm:t>
        <a:bodyPr/>
        <a:lstStyle/>
        <a:p>
          <a:endParaRPr lang="en-US"/>
        </a:p>
      </dgm:t>
    </dgm:pt>
    <dgm:pt modelId="{47E81B5C-137F-4925-9E11-0A4E6D443884}" type="sibTrans" cxnId="{22FB2664-9D7E-4B74-9587-6B830D49B324}">
      <dgm:prSet/>
      <dgm:spPr/>
      <dgm:t>
        <a:bodyPr/>
        <a:lstStyle/>
        <a:p>
          <a:endParaRPr lang="en-US"/>
        </a:p>
      </dgm:t>
    </dgm:pt>
    <dgm:pt modelId="{728045A7-A3BF-41DD-AD19-DFF8CCB4731F}">
      <dgm:prSet phldrT="[Text]"/>
      <dgm:spPr/>
      <dgm:t>
        <a:bodyPr/>
        <a:lstStyle/>
        <a:p>
          <a:r>
            <a:rPr lang="en-US" dirty="0"/>
            <a:t>The goal is </a:t>
          </a:r>
          <a:r>
            <a:rPr lang="en-US" b="1" dirty="0"/>
            <a:t>measurable </a:t>
          </a:r>
          <a:r>
            <a:rPr lang="en-US" dirty="0"/>
            <a:t>and </a:t>
          </a:r>
          <a:r>
            <a:rPr lang="en-US" b="1" dirty="0"/>
            <a:t>uses an appropriate instrument</a:t>
          </a:r>
          <a:r>
            <a:rPr lang="en-US" dirty="0"/>
            <a:t>.</a:t>
          </a:r>
        </a:p>
      </dgm:t>
    </dgm:pt>
    <dgm:pt modelId="{DBF61223-0DF9-4B31-B1A1-5CCA78AB6AB5}" type="parTrans" cxnId="{5AC16D49-C05B-4B91-8810-84A2DB789754}">
      <dgm:prSet/>
      <dgm:spPr/>
      <dgm:t>
        <a:bodyPr/>
        <a:lstStyle/>
        <a:p>
          <a:endParaRPr lang="en-US"/>
        </a:p>
      </dgm:t>
    </dgm:pt>
    <dgm:pt modelId="{38A7E405-1D7F-48D9-8A3D-AE8C92305DD3}" type="sibTrans" cxnId="{5AC16D49-C05B-4B91-8810-84A2DB789754}">
      <dgm:prSet/>
      <dgm:spPr/>
      <dgm:t>
        <a:bodyPr/>
        <a:lstStyle/>
        <a:p>
          <a:endParaRPr lang="en-US"/>
        </a:p>
      </dgm:t>
    </dgm:pt>
    <dgm:pt modelId="{9B1B8AD2-FE9C-477A-AF30-AB7ED45D3332}">
      <dgm:prSet phldrT="[Text]"/>
      <dgm:spPr/>
      <dgm:t>
        <a:bodyPr/>
        <a:lstStyle/>
        <a:p>
          <a:r>
            <a:rPr lang="en-US" dirty="0"/>
            <a:t>A</a:t>
          </a:r>
        </a:p>
      </dgm:t>
    </dgm:pt>
    <dgm:pt modelId="{17195745-B09D-4E7C-AA18-19628BEC42CC}" type="parTrans" cxnId="{76770806-A9F6-4FE1-9F7D-7CFBC932964D}">
      <dgm:prSet/>
      <dgm:spPr/>
      <dgm:t>
        <a:bodyPr/>
        <a:lstStyle/>
        <a:p>
          <a:endParaRPr lang="en-US"/>
        </a:p>
      </dgm:t>
    </dgm:pt>
    <dgm:pt modelId="{95B4296A-5CB2-4202-B88B-D89CD650D286}" type="sibTrans" cxnId="{76770806-A9F6-4FE1-9F7D-7CFBC932964D}">
      <dgm:prSet/>
      <dgm:spPr/>
      <dgm:t>
        <a:bodyPr/>
        <a:lstStyle/>
        <a:p>
          <a:endParaRPr lang="en-US"/>
        </a:p>
      </dgm:t>
    </dgm:pt>
    <dgm:pt modelId="{DF96D67C-7095-4A27-A620-668F7BF59B7B}">
      <dgm:prSet phldrT="[Text]" custT="1"/>
      <dgm:spPr/>
      <dgm:t>
        <a:bodyPr/>
        <a:lstStyle/>
        <a:p>
          <a:r>
            <a:rPr lang="en-US" sz="1100" dirty="0"/>
            <a:t>Appropriate- The goal is clearly related to the role and responsibilities of the </a:t>
          </a:r>
          <a:r>
            <a:rPr lang="en-US" sz="1100" dirty="0" smtClean="0"/>
            <a:t>teacher.</a:t>
          </a:r>
          <a:endParaRPr lang="en-US" sz="1100" dirty="0"/>
        </a:p>
      </dgm:t>
    </dgm:pt>
    <dgm:pt modelId="{FEBACC2F-EEF5-4F07-8B14-2E22A1C615A5}" type="parTrans" cxnId="{7C2A6A0F-E48D-440F-A546-B266269E2474}">
      <dgm:prSet/>
      <dgm:spPr/>
      <dgm:t>
        <a:bodyPr/>
        <a:lstStyle/>
        <a:p>
          <a:endParaRPr lang="en-US"/>
        </a:p>
      </dgm:t>
    </dgm:pt>
    <dgm:pt modelId="{C13201D3-BD54-494F-A3DD-AC4C03BAE9EF}" type="sibTrans" cxnId="{7C2A6A0F-E48D-440F-A546-B266269E2474}">
      <dgm:prSet/>
      <dgm:spPr/>
      <dgm:t>
        <a:bodyPr/>
        <a:lstStyle/>
        <a:p>
          <a:endParaRPr lang="en-US"/>
        </a:p>
      </dgm:t>
    </dgm:pt>
    <dgm:pt modelId="{65C6B8EC-87D6-47A7-8721-81E0C403E99F}">
      <dgm:prSet phldrT="[Text]" custT="1"/>
      <dgm:spPr/>
      <dgm:t>
        <a:bodyPr/>
        <a:lstStyle/>
        <a:p>
          <a:r>
            <a:rPr lang="en-US" sz="1100" dirty="0" smtClean="0"/>
            <a:t>The goal is </a:t>
          </a:r>
          <a:r>
            <a:rPr lang="en-US" sz="1100" b="1" dirty="0" smtClean="0">
              <a:solidFill>
                <a:schemeClr val="tx1"/>
              </a:solidFill>
            </a:rPr>
            <a:t>standards-based</a:t>
          </a:r>
          <a:r>
            <a:rPr lang="en-US" sz="1100" dirty="0" smtClean="0"/>
            <a:t> and directly related </a:t>
          </a:r>
          <a:r>
            <a:rPr lang="en-US" sz="1100" dirty="0"/>
            <a:t>to the </a:t>
          </a:r>
          <a:r>
            <a:rPr lang="en-US" sz="1100" b="1" dirty="0"/>
            <a:t>subject</a:t>
          </a:r>
          <a:r>
            <a:rPr lang="en-US" sz="1100" dirty="0"/>
            <a:t> and </a:t>
          </a:r>
          <a:r>
            <a:rPr lang="en-US" sz="1100" b="1" dirty="0"/>
            <a:t>students</a:t>
          </a:r>
          <a:r>
            <a:rPr lang="en-US" sz="1100" dirty="0"/>
            <a:t> that the teacher </a:t>
          </a:r>
          <a:r>
            <a:rPr lang="en-US" sz="1100" dirty="0" smtClean="0"/>
            <a:t>teaches.</a:t>
          </a:r>
          <a:endParaRPr lang="en-US" sz="1100" dirty="0"/>
        </a:p>
      </dgm:t>
    </dgm:pt>
    <dgm:pt modelId="{2FAEFB9B-3ECF-4062-A9D7-CBDD855DFA34}" type="parTrans" cxnId="{C0C86C78-92B4-4BBB-9B70-96EC9FBE64A2}">
      <dgm:prSet/>
      <dgm:spPr/>
      <dgm:t>
        <a:bodyPr/>
        <a:lstStyle/>
        <a:p>
          <a:endParaRPr lang="en-US"/>
        </a:p>
      </dgm:t>
    </dgm:pt>
    <dgm:pt modelId="{B2DC780E-76D0-4E18-9973-2C72EBA8CC9E}" type="sibTrans" cxnId="{C0C86C78-92B4-4BBB-9B70-96EC9FBE64A2}">
      <dgm:prSet/>
      <dgm:spPr/>
      <dgm:t>
        <a:bodyPr/>
        <a:lstStyle/>
        <a:p>
          <a:endParaRPr lang="en-US"/>
        </a:p>
      </dgm:t>
    </dgm:pt>
    <dgm:pt modelId="{9BEC7191-4C0A-42EF-A31B-AA0091526184}">
      <dgm:prSet phldrT="[Text]"/>
      <dgm:spPr/>
      <dgm:t>
        <a:bodyPr/>
        <a:lstStyle/>
        <a:p>
          <a:r>
            <a:rPr lang="en-US" dirty="0"/>
            <a:t>R</a:t>
          </a:r>
        </a:p>
      </dgm:t>
    </dgm:pt>
    <dgm:pt modelId="{DFA2942F-7F0B-43AF-8F45-167CE18926A9}" type="parTrans" cxnId="{BB9F94C7-50AB-4D78-A3B7-F3D9C5F0B97C}">
      <dgm:prSet/>
      <dgm:spPr/>
      <dgm:t>
        <a:bodyPr/>
        <a:lstStyle/>
        <a:p>
          <a:endParaRPr lang="en-US"/>
        </a:p>
      </dgm:t>
    </dgm:pt>
    <dgm:pt modelId="{6CA3D284-22B9-495C-80DB-51A19D312633}" type="sibTrans" cxnId="{BB9F94C7-50AB-4D78-A3B7-F3D9C5F0B97C}">
      <dgm:prSet/>
      <dgm:spPr/>
      <dgm:t>
        <a:bodyPr/>
        <a:lstStyle/>
        <a:p>
          <a:endParaRPr lang="en-US"/>
        </a:p>
      </dgm:t>
    </dgm:pt>
    <dgm:pt modelId="{E03CF622-4F0C-4761-BDF2-3984D415087A}">
      <dgm:prSet phldrT="[Text]"/>
      <dgm:spPr/>
      <dgm:t>
        <a:bodyPr/>
        <a:lstStyle/>
        <a:p>
          <a:r>
            <a:rPr lang="en-US" dirty="0"/>
            <a:t>T</a:t>
          </a:r>
        </a:p>
      </dgm:t>
    </dgm:pt>
    <dgm:pt modelId="{0E871C5B-BBEC-4ED8-A551-09CEF79D8ABA}" type="parTrans" cxnId="{34C6FFB5-EA30-445E-8D20-96EAD9CC0E30}">
      <dgm:prSet/>
      <dgm:spPr/>
      <dgm:t>
        <a:bodyPr/>
        <a:lstStyle/>
        <a:p>
          <a:endParaRPr lang="en-US"/>
        </a:p>
      </dgm:t>
    </dgm:pt>
    <dgm:pt modelId="{3BC18CB6-C04D-4BB9-8411-179D6EA41579}" type="sibTrans" cxnId="{34C6FFB5-EA30-445E-8D20-96EAD9CC0E30}">
      <dgm:prSet/>
      <dgm:spPr/>
      <dgm:t>
        <a:bodyPr/>
        <a:lstStyle/>
        <a:p>
          <a:endParaRPr lang="en-US"/>
        </a:p>
      </dgm:t>
    </dgm:pt>
    <dgm:pt modelId="{A4F7A8BF-5FCD-40D0-A014-04E4A6B75145}">
      <dgm:prSet phldrT="[Text]" custT="1"/>
      <dgm:spPr/>
      <dgm:t>
        <a:bodyPr/>
        <a:lstStyle/>
        <a:p>
          <a:r>
            <a:rPr lang="en-US" sz="1100" dirty="0"/>
            <a:t>Realistic- The goal is </a:t>
          </a:r>
          <a:r>
            <a:rPr lang="en-US" sz="1100" dirty="0" smtClean="0"/>
            <a:t>attainable.</a:t>
          </a:r>
          <a:endParaRPr lang="en-US" sz="1100" dirty="0"/>
        </a:p>
      </dgm:t>
    </dgm:pt>
    <dgm:pt modelId="{E0DD5841-50D3-49F9-9EE6-57411BC68F61}" type="parTrans" cxnId="{29B5F3E1-EE51-466F-A666-BA4F2AB7401D}">
      <dgm:prSet/>
      <dgm:spPr/>
      <dgm:t>
        <a:bodyPr/>
        <a:lstStyle/>
        <a:p>
          <a:endParaRPr lang="en-US"/>
        </a:p>
      </dgm:t>
    </dgm:pt>
    <dgm:pt modelId="{5511FAC6-E52D-446B-BBB8-61948D04237A}" type="sibTrans" cxnId="{29B5F3E1-EE51-466F-A666-BA4F2AB7401D}">
      <dgm:prSet/>
      <dgm:spPr/>
      <dgm:t>
        <a:bodyPr/>
        <a:lstStyle/>
        <a:p>
          <a:endParaRPr lang="en-US"/>
        </a:p>
      </dgm:t>
    </dgm:pt>
    <dgm:pt modelId="{4ADE233D-BDF1-418B-96B4-FDE8535741BF}">
      <dgm:prSet phldrT="[Text]"/>
      <dgm:spPr/>
      <dgm:t>
        <a:bodyPr/>
        <a:lstStyle/>
        <a:p>
          <a:r>
            <a:rPr lang="en-US" dirty="0" smtClean="0"/>
            <a:t>The goal  is doable, but </a:t>
          </a:r>
          <a:r>
            <a:rPr lang="en-US" b="1" dirty="0" smtClean="0">
              <a:solidFill>
                <a:schemeClr val="tx1"/>
              </a:solidFill>
            </a:rPr>
            <a:t>rigorous</a:t>
          </a:r>
          <a:r>
            <a:rPr lang="en-US" dirty="0" smtClean="0"/>
            <a:t> and stretches </a:t>
          </a:r>
          <a:r>
            <a:rPr lang="en-US" dirty="0"/>
            <a:t>the outer bounds of what is attainable.</a:t>
          </a:r>
        </a:p>
      </dgm:t>
    </dgm:pt>
    <dgm:pt modelId="{D9C8E72F-37E2-4C91-89B3-068552F8AA67}" type="parTrans" cxnId="{7D1C5AD8-5070-46B3-9993-A92CCB05A36B}">
      <dgm:prSet/>
      <dgm:spPr/>
      <dgm:t>
        <a:bodyPr/>
        <a:lstStyle/>
        <a:p>
          <a:endParaRPr lang="en-US"/>
        </a:p>
      </dgm:t>
    </dgm:pt>
    <dgm:pt modelId="{154ABE1A-3F5C-46FE-A0DD-290C3D134CF9}" type="sibTrans" cxnId="{7D1C5AD8-5070-46B3-9993-A92CCB05A36B}">
      <dgm:prSet/>
      <dgm:spPr/>
      <dgm:t>
        <a:bodyPr/>
        <a:lstStyle/>
        <a:p>
          <a:endParaRPr lang="en-US"/>
        </a:p>
      </dgm:t>
    </dgm:pt>
    <dgm:pt modelId="{4B745133-26A1-4BAA-9668-6F3B49D88CCD}">
      <dgm:prSet phldrT="[Text]"/>
      <dgm:spPr/>
      <dgm:t>
        <a:bodyPr/>
        <a:lstStyle/>
        <a:p>
          <a:r>
            <a:rPr lang="en-US" dirty="0" smtClean="0"/>
            <a:t>The goal is bound by a  timeline that  is definitive </a:t>
          </a:r>
          <a:r>
            <a:rPr lang="en-US" dirty="0"/>
            <a:t>and </a:t>
          </a:r>
          <a:r>
            <a:rPr lang="en-US" dirty="0" smtClean="0"/>
            <a:t>allows </a:t>
          </a:r>
          <a:r>
            <a:rPr lang="en-US" dirty="0"/>
            <a:t>for determining goal attainment.</a:t>
          </a:r>
        </a:p>
      </dgm:t>
    </dgm:pt>
    <dgm:pt modelId="{A70AE630-BB91-43A4-B0F1-C85D7AE8944D}" type="parTrans" cxnId="{CB447AF0-D3BA-47C0-AB0D-856E53D02D10}">
      <dgm:prSet/>
      <dgm:spPr/>
      <dgm:t>
        <a:bodyPr/>
        <a:lstStyle/>
        <a:p>
          <a:endParaRPr lang="en-US"/>
        </a:p>
      </dgm:t>
    </dgm:pt>
    <dgm:pt modelId="{CF3D52A2-FAAD-46FE-B891-9EB1B195EDBF}" type="sibTrans" cxnId="{CB447AF0-D3BA-47C0-AB0D-856E53D02D10}">
      <dgm:prSet/>
      <dgm:spPr/>
      <dgm:t>
        <a:bodyPr/>
        <a:lstStyle/>
        <a:p>
          <a:endParaRPr lang="en-US"/>
        </a:p>
      </dgm:t>
    </dgm:pt>
    <dgm:pt modelId="{E366BD9F-8A2C-4B8E-B71D-9A29EE70D655}">
      <dgm:prSet phldrT="[Text]" custT="1"/>
      <dgm:spPr/>
      <dgm:t>
        <a:bodyPr/>
        <a:lstStyle/>
        <a:p>
          <a:r>
            <a:rPr lang="en-US" sz="1100" dirty="0"/>
            <a:t>Time-bound- The goal is contained to a single school </a:t>
          </a:r>
          <a:r>
            <a:rPr lang="en-US" sz="1100" dirty="0" smtClean="0"/>
            <a:t>year/course.</a:t>
          </a:r>
          <a:endParaRPr lang="en-US" sz="1100" dirty="0"/>
        </a:p>
      </dgm:t>
    </dgm:pt>
    <dgm:pt modelId="{1D4616E6-B617-4ADF-A3BB-F11E211D6F2C}" type="parTrans" cxnId="{DC9257C2-1831-4456-B0EF-8E4CDDFD7B38}">
      <dgm:prSet/>
      <dgm:spPr/>
      <dgm:t>
        <a:bodyPr/>
        <a:lstStyle/>
        <a:p>
          <a:endParaRPr lang="en-US"/>
        </a:p>
      </dgm:t>
    </dgm:pt>
    <dgm:pt modelId="{61339A24-CD71-4941-8D2B-B4FB9E8E3DEE}" type="sibTrans" cxnId="{DC9257C2-1831-4456-B0EF-8E4CDDFD7B38}">
      <dgm:prSet/>
      <dgm:spPr/>
      <dgm:t>
        <a:bodyPr/>
        <a:lstStyle/>
        <a:p>
          <a:endParaRPr lang="en-US"/>
        </a:p>
      </dgm:t>
    </dgm:pt>
    <dgm:pt modelId="{1FEDC8D5-906B-44ED-ABE0-2127C63AF0E1}" type="pres">
      <dgm:prSet presAssocID="{93624A15-26E6-47CA-B18D-C068D345E214}" presName="theList" presStyleCnt="0">
        <dgm:presLayoutVars>
          <dgm:dir/>
          <dgm:animLvl val="lvl"/>
          <dgm:resizeHandles val="exact"/>
        </dgm:presLayoutVars>
      </dgm:prSet>
      <dgm:spPr/>
      <dgm:t>
        <a:bodyPr/>
        <a:lstStyle/>
        <a:p>
          <a:endParaRPr lang="en-US"/>
        </a:p>
      </dgm:t>
    </dgm:pt>
    <dgm:pt modelId="{42AA9E59-ACDB-41E6-A113-B4B74F363BF2}" type="pres">
      <dgm:prSet presAssocID="{90DBE26B-8E94-4A35-ADE9-B6EACBBE7EC0}" presName="compNode" presStyleCnt="0"/>
      <dgm:spPr/>
      <dgm:t>
        <a:bodyPr/>
        <a:lstStyle/>
        <a:p>
          <a:endParaRPr lang="en-US"/>
        </a:p>
      </dgm:t>
    </dgm:pt>
    <dgm:pt modelId="{29B47219-0AC5-4194-B460-D88111C40EFF}" type="pres">
      <dgm:prSet presAssocID="{90DBE26B-8E94-4A35-ADE9-B6EACBBE7EC0}" presName="aNode" presStyleLbl="bgShp" presStyleIdx="0" presStyleCnt="5"/>
      <dgm:spPr/>
      <dgm:t>
        <a:bodyPr/>
        <a:lstStyle/>
        <a:p>
          <a:endParaRPr lang="en-US"/>
        </a:p>
      </dgm:t>
    </dgm:pt>
    <dgm:pt modelId="{07B368A7-B5BC-43E6-A5B5-8BE3AA90C905}" type="pres">
      <dgm:prSet presAssocID="{90DBE26B-8E94-4A35-ADE9-B6EACBBE7EC0}" presName="textNode" presStyleLbl="bgShp" presStyleIdx="0" presStyleCnt="5"/>
      <dgm:spPr/>
      <dgm:t>
        <a:bodyPr/>
        <a:lstStyle/>
        <a:p>
          <a:endParaRPr lang="en-US"/>
        </a:p>
      </dgm:t>
    </dgm:pt>
    <dgm:pt modelId="{E417F366-6726-4972-9EDE-CB9D670DD65A}" type="pres">
      <dgm:prSet presAssocID="{90DBE26B-8E94-4A35-ADE9-B6EACBBE7EC0}" presName="compChildNode" presStyleCnt="0"/>
      <dgm:spPr/>
      <dgm:t>
        <a:bodyPr/>
        <a:lstStyle/>
        <a:p>
          <a:endParaRPr lang="en-US"/>
        </a:p>
      </dgm:t>
    </dgm:pt>
    <dgm:pt modelId="{DA715097-4351-4A6A-971A-4A0CFCB5CF7E}" type="pres">
      <dgm:prSet presAssocID="{90DBE26B-8E94-4A35-ADE9-B6EACBBE7EC0}" presName="theInnerList" presStyleCnt="0"/>
      <dgm:spPr/>
      <dgm:t>
        <a:bodyPr/>
        <a:lstStyle/>
        <a:p>
          <a:endParaRPr lang="en-US"/>
        </a:p>
      </dgm:t>
    </dgm:pt>
    <dgm:pt modelId="{731477FA-158B-4F19-8678-98F3CEBA64AB}" type="pres">
      <dgm:prSet presAssocID="{4D0E1384-304C-4A30-979A-72CBA71F533D}" presName="childNode" presStyleLbl="node1" presStyleIdx="0" presStyleCnt="10">
        <dgm:presLayoutVars>
          <dgm:bulletEnabled val="1"/>
        </dgm:presLayoutVars>
      </dgm:prSet>
      <dgm:spPr/>
      <dgm:t>
        <a:bodyPr/>
        <a:lstStyle/>
        <a:p>
          <a:endParaRPr lang="en-US"/>
        </a:p>
      </dgm:t>
    </dgm:pt>
    <dgm:pt modelId="{055EECFD-9D74-4573-995F-82DFA9532A2A}" type="pres">
      <dgm:prSet presAssocID="{4D0E1384-304C-4A30-979A-72CBA71F533D}" presName="aSpace2" presStyleCnt="0"/>
      <dgm:spPr/>
      <dgm:t>
        <a:bodyPr/>
        <a:lstStyle/>
        <a:p>
          <a:endParaRPr lang="en-US"/>
        </a:p>
      </dgm:t>
    </dgm:pt>
    <dgm:pt modelId="{BC46919D-A02C-4EB5-96F1-81D4DF23E4F2}" type="pres">
      <dgm:prSet presAssocID="{6490653C-EEED-47B2-BFAC-0E1951A6F571}" presName="childNode" presStyleLbl="node1" presStyleIdx="1" presStyleCnt="10">
        <dgm:presLayoutVars>
          <dgm:bulletEnabled val="1"/>
        </dgm:presLayoutVars>
      </dgm:prSet>
      <dgm:spPr/>
      <dgm:t>
        <a:bodyPr/>
        <a:lstStyle/>
        <a:p>
          <a:endParaRPr lang="en-US"/>
        </a:p>
      </dgm:t>
    </dgm:pt>
    <dgm:pt modelId="{82C05029-AC1F-4413-B58E-937DED9829F7}" type="pres">
      <dgm:prSet presAssocID="{90DBE26B-8E94-4A35-ADE9-B6EACBBE7EC0}" presName="aSpace" presStyleCnt="0"/>
      <dgm:spPr/>
      <dgm:t>
        <a:bodyPr/>
        <a:lstStyle/>
        <a:p>
          <a:endParaRPr lang="en-US"/>
        </a:p>
      </dgm:t>
    </dgm:pt>
    <dgm:pt modelId="{DE1B66D7-81C7-4349-B61C-C36FFB281D80}" type="pres">
      <dgm:prSet presAssocID="{5379D8CE-552B-437F-BB68-611EAA3F6B75}" presName="compNode" presStyleCnt="0"/>
      <dgm:spPr/>
      <dgm:t>
        <a:bodyPr/>
        <a:lstStyle/>
        <a:p>
          <a:endParaRPr lang="en-US"/>
        </a:p>
      </dgm:t>
    </dgm:pt>
    <dgm:pt modelId="{00323CB8-AE2B-4311-9C96-8D0ED43ED4ED}" type="pres">
      <dgm:prSet presAssocID="{5379D8CE-552B-437F-BB68-611EAA3F6B75}" presName="aNode" presStyleLbl="bgShp" presStyleIdx="1" presStyleCnt="5"/>
      <dgm:spPr/>
      <dgm:t>
        <a:bodyPr/>
        <a:lstStyle/>
        <a:p>
          <a:endParaRPr lang="en-US"/>
        </a:p>
      </dgm:t>
    </dgm:pt>
    <dgm:pt modelId="{A1282598-F429-4B90-94E4-C2D331A19C59}" type="pres">
      <dgm:prSet presAssocID="{5379D8CE-552B-437F-BB68-611EAA3F6B75}" presName="textNode" presStyleLbl="bgShp" presStyleIdx="1" presStyleCnt="5"/>
      <dgm:spPr/>
      <dgm:t>
        <a:bodyPr/>
        <a:lstStyle/>
        <a:p>
          <a:endParaRPr lang="en-US"/>
        </a:p>
      </dgm:t>
    </dgm:pt>
    <dgm:pt modelId="{6863FF76-4677-404A-9C50-1072166A302D}" type="pres">
      <dgm:prSet presAssocID="{5379D8CE-552B-437F-BB68-611EAA3F6B75}" presName="compChildNode" presStyleCnt="0"/>
      <dgm:spPr/>
      <dgm:t>
        <a:bodyPr/>
        <a:lstStyle/>
        <a:p>
          <a:endParaRPr lang="en-US"/>
        </a:p>
      </dgm:t>
    </dgm:pt>
    <dgm:pt modelId="{72F4867D-D335-4E8F-B4C2-69F2DF7323CB}" type="pres">
      <dgm:prSet presAssocID="{5379D8CE-552B-437F-BB68-611EAA3F6B75}" presName="theInnerList" presStyleCnt="0"/>
      <dgm:spPr/>
      <dgm:t>
        <a:bodyPr/>
        <a:lstStyle/>
        <a:p>
          <a:endParaRPr lang="en-US"/>
        </a:p>
      </dgm:t>
    </dgm:pt>
    <dgm:pt modelId="{573FF00E-BD2F-4BBE-A33D-F116EA6E8A46}" type="pres">
      <dgm:prSet presAssocID="{5675B5E7-B7E5-4FD0-9912-1D6A2EEB1923}" presName="childNode" presStyleLbl="node1" presStyleIdx="2" presStyleCnt="10">
        <dgm:presLayoutVars>
          <dgm:bulletEnabled val="1"/>
        </dgm:presLayoutVars>
      </dgm:prSet>
      <dgm:spPr/>
      <dgm:t>
        <a:bodyPr/>
        <a:lstStyle/>
        <a:p>
          <a:endParaRPr lang="en-US"/>
        </a:p>
      </dgm:t>
    </dgm:pt>
    <dgm:pt modelId="{2BAE0ECC-C25B-430B-B706-F55469E48293}" type="pres">
      <dgm:prSet presAssocID="{5675B5E7-B7E5-4FD0-9912-1D6A2EEB1923}" presName="aSpace2" presStyleCnt="0"/>
      <dgm:spPr/>
      <dgm:t>
        <a:bodyPr/>
        <a:lstStyle/>
        <a:p>
          <a:endParaRPr lang="en-US"/>
        </a:p>
      </dgm:t>
    </dgm:pt>
    <dgm:pt modelId="{E4BF4946-09A6-47F4-BBC4-FE156C549B09}" type="pres">
      <dgm:prSet presAssocID="{728045A7-A3BF-41DD-AD19-DFF8CCB4731F}" presName="childNode" presStyleLbl="node1" presStyleIdx="3" presStyleCnt="10">
        <dgm:presLayoutVars>
          <dgm:bulletEnabled val="1"/>
        </dgm:presLayoutVars>
      </dgm:prSet>
      <dgm:spPr/>
      <dgm:t>
        <a:bodyPr/>
        <a:lstStyle/>
        <a:p>
          <a:endParaRPr lang="en-US"/>
        </a:p>
      </dgm:t>
    </dgm:pt>
    <dgm:pt modelId="{5E0723C9-BB71-40A1-9625-F148C8BA9F2E}" type="pres">
      <dgm:prSet presAssocID="{5379D8CE-552B-437F-BB68-611EAA3F6B75}" presName="aSpace" presStyleCnt="0"/>
      <dgm:spPr/>
      <dgm:t>
        <a:bodyPr/>
        <a:lstStyle/>
        <a:p>
          <a:endParaRPr lang="en-US"/>
        </a:p>
      </dgm:t>
    </dgm:pt>
    <dgm:pt modelId="{A1CA6A30-BA58-48EF-8D90-8178E8483B70}" type="pres">
      <dgm:prSet presAssocID="{9B1B8AD2-FE9C-477A-AF30-AB7ED45D3332}" presName="compNode" presStyleCnt="0"/>
      <dgm:spPr/>
      <dgm:t>
        <a:bodyPr/>
        <a:lstStyle/>
        <a:p>
          <a:endParaRPr lang="en-US"/>
        </a:p>
      </dgm:t>
    </dgm:pt>
    <dgm:pt modelId="{2505F961-13B7-444C-AD19-40CAA994683C}" type="pres">
      <dgm:prSet presAssocID="{9B1B8AD2-FE9C-477A-AF30-AB7ED45D3332}" presName="aNode" presStyleLbl="bgShp" presStyleIdx="2" presStyleCnt="5"/>
      <dgm:spPr/>
      <dgm:t>
        <a:bodyPr/>
        <a:lstStyle/>
        <a:p>
          <a:endParaRPr lang="en-US"/>
        </a:p>
      </dgm:t>
    </dgm:pt>
    <dgm:pt modelId="{F5A12A3D-E480-4ED7-BDB2-14FD8F5F5DE2}" type="pres">
      <dgm:prSet presAssocID="{9B1B8AD2-FE9C-477A-AF30-AB7ED45D3332}" presName="textNode" presStyleLbl="bgShp" presStyleIdx="2" presStyleCnt="5"/>
      <dgm:spPr/>
      <dgm:t>
        <a:bodyPr/>
        <a:lstStyle/>
        <a:p>
          <a:endParaRPr lang="en-US"/>
        </a:p>
      </dgm:t>
    </dgm:pt>
    <dgm:pt modelId="{E4B0F1E9-3701-4B7C-8577-CF99E9A94BAD}" type="pres">
      <dgm:prSet presAssocID="{9B1B8AD2-FE9C-477A-AF30-AB7ED45D3332}" presName="compChildNode" presStyleCnt="0"/>
      <dgm:spPr/>
      <dgm:t>
        <a:bodyPr/>
        <a:lstStyle/>
        <a:p>
          <a:endParaRPr lang="en-US"/>
        </a:p>
      </dgm:t>
    </dgm:pt>
    <dgm:pt modelId="{21BCBF56-9412-4416-8BE8-B37A54C72BAC}" type="pres">
      <dgm:prSet presAssocID="{9B1B8AD2-FE9C-477A-AF30-AB7ED45D3332}" presName="theInnerList" presStyleCnt="0"/>
      <dgm:spPr/>
      <dgm:t>
        <a:bodyPr/>
        <a:lstStyle/>
        <a:p>
          <a:endParaRPr lang="en-US"/>
        </a:p>
      </dgm:t>
    </dgm:pt>
    <dgm:pt modelId="{B4DA65E3-6262-49EC-8DA2-86E0B2B94FC1}" type="pres">
      <dgm:prSet presAssocID="{DF96D67C-7095-4A27-A620-668F7BF59B7B}" presName="childNode" presStyleLbl="node1" presStyleIdx="4" presStyleCnt="10">
        <dgm:presLayoutVars>
          <dgm:bulletEnabled val="1"/>
        </dgm:presLayoutVars>
      </dgm:prSet>
      <dgm:spPr/>
      <dgm:t>
        <a:bodyPr/>
        <a:lstStyle/>
        <a:p>
          <a:endParaRPr lang="en-US"/>
        </a:p>
      </dgm:t>
    </dgm:pt>
    <dgm:pt modelId="{AA00A81A-2B54-4188-B8A5-98975C8F6580}" type="pres">
      <dgm:prSet presAssocID="{DF96D67C-7095-4A27-A620-668F7BF59B7B}" presName="aSpace2" presStyleCnt="0"/>
      <dgm:spPr/>
      <dgm:t>
        <a:bodyPr/>
        <a:lstStyle/>
        <a:p>
          <a:endParaRPr lang="en-US"/>
        </a:p>
      </dgm:t>
    </dgm:pt>
    <dgm:pt modelId="{7D0E4E2C-9759-48C5-B2AA-1DDAE071D783}" type="pres">
      <dgm:prSet presAssocID="{65C6B8EC-87D6-47A7-8721-81E0C403E99F}" presName="childNode" presStyleLbl="node1" presStyleIdx="5" presStyleCnt="10">
        <dgm:presLayoutVars>
          <dgm:bulletEnabled val="1"/>
        </dgm:presLayoutVars>
      </dgm:prSet>
      <dgm:spPr/>
      <dgm:t>
        <a:bodyPr/>
        <a:lstStyle/>
        <a:p>
          <a:endParaRPr lang="en-US"/>
        </a:p>
      </dgm:t>
    </dgm:pt>
    <dgm:pt modelId="{CA5A71AD-D181-4163-99BD-EC13976A51E4}" type="pres">
      <dgm:prSet presAssocID="{9B1B8AD2-FE9C-477A-AF30-AB7ED45D3332}" presName="aSpace" presStyleCnt="0"/>
      <dgm:spPr/>
      <dgm:t>
        <a:bodyPr/>
        <a:lstStyle/>
        <a:p>
          <a:endParaRPr lang="en-US"/>
        </a:p>
      </dgm:t>
    </dgm:pt>
    <dgm:pt modelId="{C9A42981-4CC6-47C1-B773-DC8663CD2096}" type="pres">
      <dgm:prSet presAssocID="{9BEC7191-4C0A-42EF-A31B-AA0091526184}" presName="compNode" presStyleCnt="0"/>
      <dgm:spPr/>
      <dgm:t>
        <a:bodyPr/>
        <a:lstStyle/>
        <a:p>
          <a:endParaRPr lang="en-US"/>
        </a:p>
      </dgm:t>
    </dgm:pt>
    <dgm:pt modelId="{19A67E69-8D24-4C04-98DC-123EAD42B217}" type="pres">
      <dgm:prSet presAssocID="{9BEC7191-4C0A-42EF-A31B-AA0091526184}" presName="aNode" presStyleLbl="bgShp" presStyleIdx="3" presStyleCnt="5"/>
      <dgm:spPr/>
      <dgm:t>
        <a:bodyPr/>
        <a:lstStyle/>
        <a:p>
          <a:endParaRPr lang="en-US"/>
        </a:p>
      </dgm:t>
    </dgm:pt>
    <dgm:pt modelId="{6C8BD044-1ADC-4953-90C5-342E1AAFAC31}" type="pres">
      <dgm:prSet presAssocID="{9BEC7191-4C0A-42EF-A31B-AA0091526184}" presName="textNode" presStyleLbl="bgShp" presStyleIdx="3" presStyleCnt="5"/>
      <dgm:spPr/>
      <dgm:t>
        <a:bodyPr/>
        <a:lstStyle/>
        <a:p>
          <a:endParaRPr lang="en-US"/>
        </a:p>
      </dgm:t>
    </dgm:pt>
    <dgm:pt modelId="{0FCEA832-8BEE-4AAA-9415-5B639800FD60}" type="pres">
      <dgm:prSet presAssocID="{9BEC7191-4C0A-42EF-A31B-AA0091526184}" presName="compChildNode" presStyleCnt="0"/>
      <dgm:spPr/>
      <dgm:t>
        <a:bodyPr/>
        <a:lstStyle/>
        <a:p>
          <a:endParaRPr lang="en-US"/>
        </a:p>
      </dgm:t>
    </dgm:pt>
    <dgm:pt modelId="{6A269AD0-C407-4FB3-ADB8-316C234C3258}" type="pres">
      <dgm:prSet presAssocID="{9BEC7191-4C0A-42EF-A31B-AA0091526184}" presName="theInnerList" presStyleCnt="0"/>
      <dgm:spPr/>
      <dgm:t>
        <a:bodyPr/>
        <a:lstStyle/>
        <a:p>
          <a:endParaRPr lang="en-US"/>
        </a:p>
      </dgm:t>
    </dgm:pt>
    <dgm:pt modelId="{19748DA9-B6E2-44F0-9959-C2481430C90D}" type="pres">
      <dgm:prSet presAssocID="{A4F7A8BF-5FCD-40D0-A014-04E4A6B75145}" presName="childNode" presStyleLbl="node1" presStyleIdx="6" presStyleCnt="10" custLinFactNeighborX="2261" custLinFactNeighborY="-17214">
        <dgm:presLayoutVars>
          <dgm:bulletEnabled val="1"/>
        </dgm:presLayoutVars>
      </dgm:prSet>
      <dgm:spPr/>
      <dgm:t>
        <a:bodyPr/>
        <a:lstStyle/>
        <a:p>
          <a:endParaRPr lang="en-US"/>
        </a:p>
      </dgm:t>
    </dgm:pt>
    <dgm:pt modelId="{CF77B34D-0022-4923-8DE0-02231A9116E8}" type="pres">
      <dgm:prSet presAssocID="{A4F7A8BF-5FCD-40D0-A014-04E4A6B75145}" presName="aSpace2" presStyleCnt="0"/>
      <dgm:spPr/>
      <dgm:t>
        <a:bodyPr/>
        <a:lstStyle/>
        <a:p>
          <a:endParaRPr lang="en-US"/>
        </a:p>
      </dgm:t>
    </dgm:pt>
    <dgm:pt modelId="{1885C15B-6B75-474E-A267-E9051EA322C4}" type="pres">
      <dgm:prSet presAssocID="{4ADE233D-BDF1-418B-96B4-FDE8535741BF}" presName="childNode" presStyleLbl="node1" presStyleIdx="7" presStyleCnt="10">
        <dgm:presLayoutVars>
          <dgm:bulletEnabled val="1"/>
        </dgm:presLayoutVars>
      </dgm:prSet>
      <dgm:spPr/>
      <dgm:t>
        <a:bodyPr/>
        <a:lstStyle/>
        <a:p>
          <a:endParaRPr lang="en-US"/>
        </a:p>
      </dgm:t>
    </dgm:pt>
    <dgm:pt modelId="{CF646481-696B-4AE6-896D-4F5C1E6E657D}" type="pres">
      <dgm:prSet presAssocID="{9BEC7191-4C0A-42EF-A31B-AA0091526184}" presName="aSpace" presStyleCnt="0"/>
      <dgm:spPr/>
      <dgm:t>
        <a:bodyPr/>
        <a:lstStyle/>
        <a:p>
          <a:endParaRPr lang="en-US"/>
        </a:p>
      </dgm:t>
    </dgm:pt>
    <dgm:pt modelId="{37F7DCED-81EE-4827-8352-4BDAA28AC8A4}" type="pres">
      <dgm:prSet presAssocID="{E03CF622-4F0C-4761-BDF2-3984D415087A}" presName="compNode" presStyleCnt="0"/>
      <dgm:spPr/>
      <dgm:t>
        <a:bodyPr/>
        <a:lstStyle/>
        <a:p>
          <a:endParaRPr lang="en-US"/>
        </a:p>
      </dgm:t>
    </dgm:pt>
    <dgm:pt modelId="{322E053B-8B62-4303-89D2-5FA31F9CDE10}" type="pres">
      <dgm:prSet presAssocID="{E03CF622-4F0C-4761-BDF2-3984D415087A}" presName="aNode" presStyleLbl="bgShp" presStyleIdx="4" presStyleCnt="5"/>
      <dgm:spPr/>
      <dgm:t>
        <a:bodyPr/>
        <a:lstStyle/>
        <a:p>
          <a:endParaRPr lang="en-US"/>
        </a:p>
      </dgm:t>
    </dgm:pt>
    <dgm:pt modelId="{19F58BF4-5583-49D9-B023-E1BC629F327F}" type="pres">
      <dgm:prSet presAssocID="{E03CF622-4F0C-4761-BDF2-3984D415087A}" presName="textNode" presStyleLbl="bgShp" presStyleIdx="4" presStyleCnt="5"/>
      <dgm:spPr/>
      <dgm:t>
        <a:bodyPr/>
        <a:lstStyle/>
        <a:p>
          <a:endParaRPr lang="en-US"/>
        </a:p>
      </dgm:t>
    </dgm:pt>
    <dgm:pt modelId="{9B3561A3-5F46-4BE4-90A6-B697D2FDBD12}" type="pres">
      <dgm:prSet presAssocID="{E03CF622-4F0C-4761-BDF2-3984D415087A}" presName="compChildNode" presStyleCnt="0"/>
      <dgm:spPr/>
      <dgm:t>
        <a:bodyPr/>
        <a:lstStyle/>
        <a:p>
          <a:endParaRPr lang="en-US"/>
        </a:p>
      </dgm:t>
    </dgm:pt>
    <dgm:pt modelId="{4E614EC6-DE19-4B2D-8EDA-35349C324947}" type="pres">
      <dgm:prSet presAssocID="{E03CF622-4F0C-4761-BDF2-3984D415087A}" presName="theInnerList" presStyleCnt="0"/>
      <dgm:spPr/>
      <dgm:t>
        <a:bodyPr/>
        <a:lstStyle/>
        <a:p>
          <a:endParaRPr lang="en-US"/>
        </a:p>
      </dgm:t>
    </dgm:pt>
    <dgm:pt modelId="{531A5F82-8A5B-477C-BAF4-7CE7520E8A31}" type="pres">
      <dgm:prSet presAssocID="{E366BD9F-8A2C-4B8E-B71D-9A29EE70D655}" presName="childNode" presStyleLbl="node1" presStyleIdx="8" presStyleCnt="10">
        <dgm:presLayoutVars>
          <dgm:bulletEnabled val="1"/>
        </dgm:presLayoutVars>
      </dgm:prSet>
      <dgm:spPr/>
      <dgm:t>
        <a:bodyPr/>
        <a:lstStyle/>
        <a:p>
          <a:endParaRPr lang="en-US"/>
        </a:p>
      </dgm:t>
    </dgm:pt>
    <dgm:pt modelId="{3DEA1922-40EF-47D8-A985-31857D243DB4}" type="pres">
      <dgm:prSet presAssocID="{E366BD9F-8A2C-4B8E-B71D-9A29EE70D655}" presName="aSpace2" presStyleCnt="0"/>
      <dgm:spPr/>
      <dgm:t>
        <a:bodyPr/>
        <a:lstStyle/>
        <a:p>
          <a:endParaRPr lang="en-US"/>
        </a:p>
      </dgm:t>
    </dgm:pt>
    <dgm:pt modelId="{06608EC0-9B12-4D5D-B6E5-9BF2EB361B71}" type="pres">
      <dgm:prSet presAssocID="{4B745133-26A1-4BAA-9668-6F3B49D88CCD}" presName="childNode" presStyleLbl="node1" presStyleIdx="9" presStyleCnt="10">
        <dgm:presLayoutVars>
          <dgm:bulletEnabled val="1"/>
        </dgm:presLayoutVars>
      </dgm:prSet>
      <dgm:spPr/>
      <dgm:t>
        <a:bodyPr/>
        <a:lstStyle/>
        <a:p>
          <a:endParaRPr lang="en-US"/>
        </a:p>
      </dgm:t>
    </dgm:pt>
  </dgm:ptLst>
  <dgm:cxnLst>
    <dgm:cxn modelId="{E5C70A17-8C20-47FB-9367-CC3DD539D200}" type="presOf" srcId="{9BEC7191-4C0A-42EF-A31B-AA0091526184}" destId="{19A67E69-8D24-4C04-98DC-123EAD42B217}" srcOrd="0" destOrd="0" presId="urn:microsoft.com/office/officeart/2005/8/layout/lProcess2"/>
    <dgm:cxn modelId="{2F29E7E5-FD88-4B36-963A-C48CCD78EC0D}" type="presOf" srcId="{6490653C-EEED-47B2-BFAC-0E1951A6F571}" destId="{BC46919D-A02C-4EB5-96F1-81D4DF23E4F2}" srcOrd="0" destOrd="0" presId="urn:microsoft.com/office/officeart/2005/8/layout/lProcess2"/>
    <dgm:cxn modelId="{43B6659C-8C48-47BB-B5CC-7A1E87C79DCB}" type="presOf" srcId="{DF96D67C-7095-4A27-A620-668F7BF59B7B}" destId="{B4DA65E3-6262-49EC-8DA2-86E0B2B94FC1}" srcOrd="0" destOrd="0" presId="urn:microsoft.com/office/officeart/2005/8/layout/lProcess2"/>
    <dgm:cxn modelId="{BB9F94C7-50AB-4D78-A3B7-F3D9C5F0B97C}" srcId="{93624A15-26E6-47CA-B18D-C068D345E214}" destId="{9BEC7191-4C0A-42EF-A31B-AA0091526184}" srcOrd="3" destOrd="0" parTransId="{DFA2942F-7F0B-43AF-8F45-167CE18926A9}" sibTransId="{6CA3D284-22B9-495C-80DB-51A19D312633}"/>
    <dgm:cxn modelId="{A1A5D579-0E4B-4BBE-BF6B-B07AFE09BF80}" type="presOf" srcId="{5675B5E7-B7E5-4FD0-9912-1D6A2EEB1923}" destId="{573FF00E-BD2F-4BBE-A33D-F116EA6E8A46}" srcOrd="0" destOrd="0" presId="urn:microsoft.com/office/officeart/2005/8/layout/lProcess2"/>
    <dgm:cxn modelId="{7C2A6A0F-E48D-440F-A546-B266269E2474}" srcId="{9B1B8AD2-FE9C-477A-AF30-AB7ED45D3332}" destId="{DF96D67C-7095-4A27-A620-668F7BF59B7B}" srcOrd="0" destOrd="0" parTransId="{FEBACC2F-EEF5-4F07-8B14-2E22A1C615A5}" sibTransId="{C13201D3-BD54-494F-A3DD-AC4C03BAE9EF}"/>
    <dgm:cxn modelId="{53B8D358-5C38-4589-9E06-8547B8012E42}" type="presOf" srcId="{93624A15-26E6-47CA-B18D-C068D345E214}" destId="{1FEDC8D5-906B-44ED-ABE0-2127C63AF0E1}" srcOrd="0" destOrd="0" presId="urn:microsoft.com/office/officeart/2005/8/layout/lProcess2"/>
    <dgm:cxn modelId="{420AF0D6-434F-497C-B29C-906F6E43358A}" srcId="{90DBE26B-8E94-4A35-ADE9-B6EACBBE7EC0}" destId="{4D0E1384-304C-4A30-979A-72CBA71F533D}" srcOrd="0" destOrd="0" parTransId="{9E8DE63F-AC54-46EC-83EC-959DD4905660}" sibTransId="{FE2522EC-F1A5-407A-94B5-59D595124D3C}"/>
    <dgm:cxn modelId="{617EBCF7-127E-4B6D-8C6B-637B50C7E66E}" type="presOf" srcId="{65C6B8EC-87D6-47A7-8721-81E0C403E99F}" destId="{7D0E4E2C-9759-48C5-B2AA-1DDAE071D783}" srcOrd="0" destOrd="0" presId="urn:microsoft.com/office/officeart/2005/8/layout/lProcess2"/>
    <dgm:cxn modelId="{8E145E1C-F964-4E2E-8539-53F0BDFB316D}" type="presOf" srcId="{4D0E1384-304C-4A30-979A-72CBA71F533D}" destId="{731477FA-158B-4F19-8678-98F3CEBA64AB}" srcOrd="0" destOrd="0" presId="urn:microsoft.com/office/officeart/2005/8/layout/lProcess2"/>
    <dgm:cxn modelId="{5AC16D49-C05B-4B91-8810-84A2DB789754}" srcId="{5379D8CE-552B-437F-BB68-611EAA3F6B75}" destId="{728045A7-A3BF-41DD-AD19-DFF8CCB4731F}" srcOrd="1" destOrd="0" parTransId="{DBF61223-0DF9-4B31-B1A1-5CCA78AB6AB5}" sibTransId="{38A7E405-1D7F-48D9-8A3D-AE8C92305DD3}"/>
    <dgm:cxn modelId="{6D98BAA8-C9E8-4898-AE3C-6BEC217E5A1E}" type="presOf" srcId="{5379D8CE-552B-437F-BB68-611EAA3F6B75}" destId="{A1282598-F429-4B90-94E4-C2D331A19C59}" srcOrd="1" destOrd="0" presId="urn:microsoft.com/office/officeart/2005/8/layout/lProcess2"/>
    <dgm:cxn modelId="{29B5F3E1-EE51-466F-A666-BA4F2AB7401D}" srcId="{9BEC7191-4C0A-42EF-A31B-AA0091526184}" destId="{A4F7A8BF-5FCD-40D0-A014-04E4A6B75145}" srcOrd="0" destOrd="0" parTransId="{E0DD5841-50D3-49F9-9EE6-57411BC68F61}" sibTransId="{5511FAC6-E52D-446B-BBB8-61948D04237A}"/>
    <dgm:cxn modelId="{2189AD89-26DE-462C-8C09-7264C3F97A9C}" type="presOf" srcId="{90DBE26B-8E94-4A35-ADE9-B6EACBBE7EC0}" destId="{29B47219-0AC5-4194-B460-D88111C40EFF}" srcOrd="0" destOrd="0" presId="urn:microsoft.com/office/officeart/2005/8/layout/lProcess2"/>
    <dgm:cxn modelId="{7D1C5AD8-5070-46B3-9993-A92CCB05A36B}" srcId="{9BEC7191-4C0A-42EF-A31B-AA0091526184}" destId="{4ADE233D-BDF1-418B-96B4-FDE8535741BF}" srcOrd="1" destOrd="0" parTransId="{D9C8E72F-37E2-4C91-89B3-068552F8AA67}" sibTransId="{154ABE1A-3F5C-46FE-A0DD-290C3D134CF9}"/>
    <dgm:cxn modelId="{DC9257C2-1831-4456-B0EF-8E4CDDFD7B38}" srcId="{E03CF622-4F0C-4761-BDF2-3984D415087A}" destId="{E366BD9F-8A2C-4B8E-B71D-9A29EE70D655}" srcOrd="0" destOrd="0" parTransId="{1D4616E6-B617-4ADF-A3BB-F11E211D6F2C}" sibTransId="{61339A24-CD71-4941-8D2B-B4FB9E8E3DEE}"/>
    <dgm:cxn modelId="{34C6FFB5-EA30-445E-8D20-96EAD9CC0E30}" srcId="{93624A15-26E6-47CA-B18D-C068D345E214}" destId="{E03CF622-4F0C-4761-BDF2-3984D415087A}" srcOrd="4" destOrd="0" parTransId="{0E871C5B-BBEC-4ED8-A551-09CEF79D8ABA}" sibTransId="{3BC18CB6-C04D-4BB9-8411-179D6EA41579}"/>
    <dgm:cxn modelId="{B6865C97-0C57-4389-8CE6-B4C33256DBD9}" srcId="{90DBE26B-8E94-4A35-ADE9-B6EACBBE7EC0}" destId="{6490653C-EEED-47B2-BFAC-0E1951A6F571}" srcOrd="1" destOrd="0" parTransId="{DCE7A418-C48C-47D6-9964-84A827C01D71}" sibTransId="{615E0310-ABFE-4C2C-8061-711A3408D515}"/>
    <dgm:cxn modelId="{B59862BB-69B8-4A1C-B4C2-652D3D553B5D}" srcId="{93624A15-26E6-47CA-B18D-C068D345E214}" destId="{5379D8CE-552B-437F-BB68-611EAA3F6B75}" srcOrd="1" destOrd="0" parTransId="{667A296A-5FF6-4D06-8697-9D42FD4E54AB}" sibTransId="{0F2A9C8A-0698-4C49-BCDA-85D7D21EE546}"/>
    <dgm:cxn modelId="{76770806-A9F6-4FE1-9F7D-7CFBC932964D}" srcId="{93624A15-26E6-47CA-B18D-C068D345E214}" destId="{9B1B8AD2-FE9C-477A-AF30-AB7ED45D3332}" srcOrd="2" destOrd="0" parTransId="{17195745-B09D-4E7C-AA18-19628BEC42CC}" sibTransId="{95B4296A-5CB2-4202-B88B-D89CD650D286}"/>
    <dgm:cxn modelId="{48878A7E-D087-4FE1-918B-DB58439B38CA}" srcId="{93624A15-26E6-47CA-B18D-C068D345E214}" destId="{90DBE26B-8E94-4A35-ADE9-B6EACBBE7EC0}" srcOrd="0" destOrd="0" parTransId="{A68CC637-8B1B-49AE-8723-C791DDAC5C96}" sibTransId="{F014E94B-FC0B-46A1-908D-38E1A2F0297E}"/>
    <dgm:cxn modelId="{03678B4E-43BA-4E0C-A034-88BD8EAD4827}" type="presOf" srcId="{9B1B8AD2-FE9C-477A-AF30-AB7ED45D3332}" destId="{F5A12A3D-E480-4ED7-BDB2-14FD8F5F5DE2}" srcOrd="1" destOrd="0" presId="urn:microsoft.com/office/officeart/2005/8/layout/lProcess2"/>
    <dgm:cxn modelId="{FE5F1E81-07DE-40B6-8A84-6F07B52F4DCA}" type="presOf" srcId="{4ADE233D-BDF1-418B-96B4-FDE8535741BF}" destId="{1885C15B-6B75-474E-A267-E9051EA322C4}" srcOrd="0" destOrd="0" presId="urn:microsoft.com/office/officeart/2005/8/layout/lProcess2"/>
    <dgm:cxn modelId="{8ABB0FDF-9D91-4135-8036-C6BAB8025186}" type="presOf" srcId="{E366BD9F-8A2C-4B8E-B71D-9A29EE70D655}" destId="{531A5F82-8A5B-477C-BAF4-7CE7520E8A31}" srcOrd="0" destOrd="0" presId="urn:microsoft.com/office/officeart/2005/8/layout/lProcess2"/>
    <dgm:cxn modelId="{0AA66A84-9766-40EB-9C99-6672602B36BF}" type="presOf" srcId="{9BEC7191-4C0A-42EF-A31B-AA0091526184}" destId="{6C8BD044-1ADC-4953-90C5-342E1AAFAC31}" srcOrd="1" destOrd="0" presId="urn:microsoft.com/office/officeart/2005/8/layout/lProcess2"/>
    <dgm:cxn modelId="{EF309FAC-3217-434E-AF13-9D82CFD56271}" type="presOf" srcId="{728045A7-A3BF-41DD-AD19-DFF8CCB4731F}" destId="{E4BF4946-09A6-47F4-BBC4-FE156C549B09}" srcOrd="0" destOrd="0" presId="urn:microsoft.com/office/officeart/2005/8/layout/lProcess2"/>
    <dgm:cxn modelId="{CB447AF0-D3BA-47C0-AB0D-856E53D02D10}" srcId="{E03CF622-4F0C-4761-BDF2-3984D415087A}" destId="{4B745133-26A1-4BAA-9668-6F3B49D88CCD}" srcOrd="1" destOrd="0" parTransId="{A70AE630-BB91-43A4-B0F1-C85D7AE8944D}" sibTransId="{CF3D52A2-FAAD-46FE-B891-9EB1B195EDBF}"/>
    <dgm:cxn modelId="{C0C86C78-92B4-4BBB-9B70-96EC9FBE64A2}" srcId="{9B1B8AD2-FE9C-477A-AF30-AB7ED45D3332}" destId="{65C6B8EC-87D6-47A7-8721-81E0C403E99F}" srcOrd="1" destOrd="0" parTransId="{2FAEFB9B-3ECF-4062-A9D7-CBDD855DFA34}" sibTransId="{B2DC780E-76D0-4E18-9973-2C72EBA8CC9E}"/>
    <dgm:cxn modelId="{53F37111-0EC6-45BE-839E-062828339F40}" type="presOf" srcId="{9B1B8AD2-FE9C-477A-AF30-AB7ED45D3332}" destId="{2505F961-13B7-444C-AD19-40CAA994683C}" srcOrd="0" destOrd="0" presId="urn:microsoft.com/office/officeart/2005/8/layout/lProcess2"/>
    <dgm:cxn modelId="{C297CBD0-ECD8-4E62-A687-D7D7438CB0C4}" type="presOf" srcId="{90DBE26B-8E94-4A35-ADE9-B6EACBBE7EC0}" destId="{07B368A7-B5BC-43E6-A5B5-8BE3AA90C905}" srcOrd="1" destOrd="0" presId="urn:microsoft.com/office/officeart/2005/8/layout/lProcess2"/>
    <dgm:cxn modelId="{22FB2664-9D7E-4B74-9587-6B830D49B324}" srcId="{5379D8CE-552B-437F-BB68-611EAA3F6B75}" destId="{5675B5E7-B7E5-4FD0-9912-1D6A2EEB1923}" srcOrd="0" destOrd="0" parTransId="{117A3C98-2EA9-42EF-BC32-4326EC1CEA73}" sibTransId="{47E81B5C-137F-4925-9E11-0A4E6D443884}"/>
    <dgm:cxn modelId="{13DD6064-711E-4918-85D6-97D0E8AFECEA}" type="presOf" srcId="{E03CF622-4F0C-4761-BDF2-3984D415087A}" destId="{19F58BF4-5583-49D9-B023-E1BC629F327F}" srcOrd="1" destOrd="0" presId="urn:microsoft.com/office/officeart/2005/8/layout/lProcess2"/>
    <dgm:cxn modelId="{D3705448-B1F6-4B5C-90D7-77A7A2AE5AA0}" type="presOf" srcId="{E03CF622-4F0C-4761-BDF2-3984D415087A}" destId="{322E053B-8B62-4303-89D2-5FA31F9CDE10}" srcOrd="0" destOrd="0" presId="urn:microsoft.com/office/officeart/2005/8/layout/lProcess2"/>
    <dgm:cxn modelId="{916247BF-F5D9-49E9-A329-FB7F3877EADC}" type="presOf" srcId="{A4F7A8BF-5FCD-40D0-A014-04E4A6B75145}" destId="{19748DA9-B6E2-44F0-9959-C2481430C90D}" srcOrd="0" destOrd="0" presId="urn:microsoft.com/office/officeart/2005/8/layout/lProcess2"/>
    <dgm:cxn modelId="{1F280916-EBF9-411D-8E6F-4B9B6C9E9673}" type="presOf" srcId="{5379D8CE-552B-437F-BB68-611EAA3F6B75}" destId="{00323CB8-AE2B-4311-9C96-8D0ED43ED4ED}" srcOrd="0" destOrd="0" presId="urn:microsoft.com/office/officeart/2005/8/layout/lProcess2"/>
    <dgm:cxn modelId="{AF04DECD-134A-4050-A110-4335E078CEC6}" type="presOf" srcId="{4B745133-26A1-4BAA-9668-6F3B49D88CCD}" destId="{06608EC0-9B12-4D5D-B6E5-9BF2EB361B71}" srcOrd="0" destOrd="0" presId="urn:microsoft.com/office/officeart/2005/8/layout/lProcess2"/>
    <dgm:cxn modelId="{18299B43-97DD-4510-A634-5638ADDD6894}" type="presParOf" srcId="{1FEDC8D5-906B-44ED-ABE0-2127C63AF0E1}" destId="{42AA9E59-ACDB-41E6-A113-B4B74F363BF2}" srcOrd="0" destOrd="0" presId="urn:microsoft.com/office/officeart/2005/8/layout/lProcess2"/>
    <dgm:cxn modelId="{8C2B6B87-77BB-44E8-9559-44D117F11095}" type="presParOf" srcId="{42AA9E59-ACDB-41E6-A113-B4B74F363BF2}" destId="{29B47219-0AC5-4194-B460-D88111C40EFF}" srcOrd="0" destOrd="0" presId="urn:microsoft.com/office/officeart/2005/8/layout/lProcess2"/>
    <dgm:cxn modelId="{E073DAF1-CDD5-41CE-9A10-890DC950E8C7}" type="presParOf" srcId="{42AA9E59-ACDB-41E6-A113-B4B74F363BF2}" destId="{07B368A7-B5BC-43E6-A5B5-8BE3AA90C905}" srcOrd="1" destOrd="0" presId="urn:microsoft.com/office/officeart/2005/8/layout/lProcess2"/>
    <dgm:cxn modelId="{9419B178-D235-4886-9EE3-7BF8F2EC0BDE}" type="presParOf" srcId="{42AA9E59-ACDB-41E6-A113-B4B74F363BF2}" destId="{E417F366-6726-4972-9EDE-CB9D670DD65A}" srcOrd="2" destOrd="0" presId="urn:microsoft.com/office/officeart/2005/8/layout/lProcess2"/>
    <dgm:cxn modelId="{95B2A8A0-090F-4F4C-89AE-6B00411C8249}" type="presParOf" srcId="{E417F366-6726-4972-9EDE-CB9D670DD65A}" destId="{DA715097-4351-4A6A-971A-4A0CFCB5CF7E}" srcOrd="0" destOrd="0" presId="urn:microsoft.com/office/officeart/2005/8/layout/lProcess2"/>
    <dgm:cxn modelId="{8E679E7B-5A24-476A-BF02-77C414DDA17E}" type="presParOf" srcId="{DA715097-4351-4A6A-971A-4A0CFCB5CF7E}" destId="{731477FA-158B-4F19-8678-98F3CEBA64AB}" srcOrd="0" destOrd="0" presId="urn:microsoft.com/office/officeart/2005/8/layout/lProcess2"/>
    <dgm:cxn modelId="{C6DFDB2B-0EC9-4E82-8CD8-1FEEDEF9C8BD}" type="presParOf" srcId="{DA715097-4351-4A6A-971A-4A0CFCB5CF7E}" destId="{055EECFD-9D74-4573-995F-82DFA9532A2A}" srcOrd="1" destOrd="0" presId="urn:microsoft.com/office/officeart/2005/8/layout/lProcess2"/>
    <dgm:cxn modelId="{AF831596-8C21-4935-A141-EACBCFF2C2EB}" type="presParOf" srcId="{DA715097-4351-4A6A-971A-4A0CFCB5CF7E}" destId="{BC46919D-A02C-4EB5-96F1-81D4DF23E4F2}" srcOrd="2" destOrd="0" presId="urn:microsoft.com/office/officeart/2005/8/layout/lProcess2"/>
    <dgm:cxn modelId="{D2C58463-CEEF-4F3F-BFA9-53EC73777347}" type="presParOf" srcId="{1FEDC8D5-906B-44ED-ABE0-2127C63AF0E1}" destId="{82C05029-AC1F-4413-B58E-937DED9829F7}" srcOrd="1" destOrd="0" presId="urn:microsoft.com/office/officeart/2005/8/layout/lProcess2"/>
    <dgm:cxn modelId="{61FDE49A-1EC7-42F7-A66C-3B4C3D62ABEF}" type="presParOf" srcId="{1FEDC8D5-906B-44ED-ABE0-2127C63AF0E1}" destId="{DE1B66D7-81C7-4349-B61C-C36FFB281D80}" srcOrd="2" destOrd="0" presId="urn:microsoft.com/office/officeart/2005/8/layout/lProcess2"/>
    <dgm:cxn modelId="{36D94062-A780-4355-8AF8-21396793AFB6}" type="presParOf" srcId="{DE1B66D7-81C7-4349-B61C-C36FFB281D80}" destId="{00323CB8-AE2B-4311-9C96-8D0ED43ED4ED}" srcOrd="0" destOrd="0" presId="urn:microsoft.com/office/officeart/2005/8/layout/lProcess2"/>
    <dgm:cxn modelId="{CF52FCAB-9E4A-42F7-BDE6-F2F2B08E3EB3}" type="presParOf" srcId="{DE1B66D7-81C7-4349-B61C-C36FFB281D80}" destId="{A1282598-F429-4B90-94E4-C2D331A19C59}" srcOrd="1" destOrd="0" presId="urn:microsoft.com/office/officeart/2005/8/layout/lProcess2"/>
    <dgm:cxn modelId="{4CE82375-A2FD-4544-A885-C29A24E45C6C}" type="presParOf" srcId="{DE1B66D7-81C7-4349-B61C-C36FFB281D80}" destId="{6863FF76-4677-404A-9C50-1072166A302D}" srcOrd="2" destOrd="0" presId="urn:microsoft.com/office/officeart/2005/8/layout/lProcess2"/>
    <dgm:cxn modelId="{0B5DB3C9-E3DC-4B2B-A742-662410FA62CF}" type="presParOf" srcId="{6863FF76-4677-404A-9C50-1072166A302D}" destId="{72F4867D-D335-4E8F-B4C2-69F2DF7323CB}" srcOrd="0" destOrd="0" presId="urn:microsoft.com/office/officeart/2005/8/layout/lProcess2"/>
    <dgm:cxn modelId="{FBDEF508-6895-4ADC-8A67-142FCC734002}" type="presParOf" srcId="{72F4867D-D335-4E8F-B4C2-69F2DF7323CB}" destId="{573FF00E-BD2F-4BBE-A33D-F116EA6E8A46}" srcOrd="0" destOrd="0" presId="urn:microsoft.com/office/officeart/2005/8/layout/lProcess2"/>
    <dgm:cxn modelId="{BD52DB6F-68BD-4B02-B1B3-4CCDAAA4A242}" type="presParOf" srcId="{72F4867D-D335-4E8F-B4C2-69F2DF7323CB}" destId="{2BAE0ECC-C25B-430B-B706-F55469E48293}" srcOrd="1" destOrd="0" presId="urn:microsoft.com/office/officeart/2005/8/layout/lProcess2"/>
    <dgm:cxn modelId="{2713A50D-1762-4C1B-A7B9-07DB652F4E9B}" type="presParOf" srcId="{72F4867D-D335-4E8F-B4C2-69F2DF7323CB}" destId="{E4BF4946-09A6-47F4-BBC4-FE156C549B09}" srcOrd="2" destOrd="0" presId="urn:microsoft.com/office/officeart/2005/8/layout/lProcess2"/>
    <dgm:cxn modelId="{CFE8684E-331A-48C0-91F8-36A8A5F769AB}" type="presParOf" srcId="{1FEDC8D5-906B-44ED-ABE0-2127C63AF0E1}" destId="{5E0723C9-BB71-40A1-9625-F148C8BA9F2E}" srcOrd="3" destOrd="0" presId="urn:microsoft.com/office/officeart/2005/8/layout/lProcess2"/>
    <dgm:cxn modelId="{01FA32D6-0441-4B49-87E4-AC8FC5FA3288}" type="presParOf" srcId="{1FEDC8D5-906B-44ED-ABE0-2127C63AF0E1}" destId="{A1CA6A30-BA58-48EF-8D90-8178E8483B70}" srcOrd="4" destOrd="0" presId="urn:microsoft.com/office/officeart/2005/8/layout/lProcess2"/>
    <dgm:cxn modelId="{55E77CAC-6683-4232-BBBA-AC28B6E519AD}" type="presParOf" srcId="{A1CA6A30-BA58-48EF-8D90-8178E8483B70}" destId="{2505F961-13B7-444C-AD19-40CAA994683C}" srcOrd="0" destOrd="0" presId="urn:microsoft.com/office/officeart/2005/8/layout/lProcess2"/>
    <dgm:cxn modelId="{ABEDB8FE-6A20-405D-A5D9-3D7E4004A595}" type="presParOf" srcId="{A1CA6A30-BA58-48EF-8D90-8178E8483B70}" destId="{F5A12A3D-E480-4ED7-BDB2-14FD8F5F5DE2}" srcOrd="1" destOrd="0" presId="urn:microsoft.com/office/officeart/2005/8/layout/lProcess2"/>
    <dgm:cxn modelId="{55814D20-C935-44CB-9DAC-93C065457401}" type="presParOf" srcId="{A1CA6A30-BA58-48EF-8D90-8178E8483B70}" destId="{E4B0F1E9-3701-4B7C-8577-CF99E9A94BAD}" srcOrd="2" destOrd="0" presId="urn:microsoft.com/office/officeart/2005/8/layout/lProcess2"/>
    <dgm:cxn modelId="{8E518204-EA8A-4071-B41F-F129FE03CDCD}" type="presParOf" srcId="{E4B0F1E9-3701-4B7C-8577-CF99E9A94BAD}" destId="{21BCBF56-9412-4416-8BE8-B37A54C72BAC}" srcOrd="0" destOrd="0" presId="urn:microsoft.com/office/officeart/2005/8/layout/lProcess2"/>
    <dgm:cxn modelId="{E176F638-8CDC-4814-AE48-761A6A02DE43}" type="presParOf" srcId="{21BCBF56-9412-4416-8BE8-B37A54C72BAC}" destId="{B4DA65E3-6262-49EC-8DA2-86E0B2B94FC1}" srcOrd="0" destOrd="0" presId="urn:microsoft.com/office/officeart/2005/8/layout/lProcess2"/>
    <dgm:cxn modelId="{5C86E466-356A-44C2-B7E3-A1F1224358AF}" type="presParOf" srcId="{21BCBF56-9412-4416-8BE8-B37A54C72BAC}" destId="{AA00A81A-2B54-4188-B8A5-98975C8F6580}" srcOrd="1" destOrd="0" presId="urn:microsoft.com/office/officeart/2005/8/layout/lProcess2"/>
    <dgm:cxn modelId="{EECFB304-E26F-403C-83C1-EAF594047D59}" type="presParOf" srcId="{21BCBF56-9412-4416-8BE8-B37A54C72BAC}" destId="{7D0E4E2C-9759-48C5-B2AA-1DDAE071D783}" srcOrd="2" destOrd="0" presId="urn:microsoft.com/office/officeart/2005/8/layout/lProcess2"/>
    <dgm:cxn modelId="{FA13FFE4-0383-40E6-897E-D2C873C07BA7}" type="presParOf" srcId="{1FEDC8D5-906B-44ED-ABE0-2127C63AF0E1}" destId="{CA5A71AD-D181-4163-99BD-EC13976A51E4}" srcOrd="5" destOrd="0" presId="urn:microsoft.com/office/officeart/2005/8/layout/lProcess2"/>
    <dgm:cxn modelId="{BA96B4B9-9CCA-4C85-98DB-186A9A859A3C}" type="presParOf" srcId="{1FEDC8D5-906B-44ED-ABE0-2127C63AF0E1}" destId="{C9A42981-4CC6-47C1-B773-DC8663CD2096}" srcOrd="6" destOrd="0" presId="urn:microsoft.com/office/officeart/2005/8/layout/lProcess2"/>
    <dgm:cxn modelId="{9D4141CA-D946-457E-B694-073B19F2D126}" type="presParOf" srcId="{C9A42981-4CC6-47C1-B773-DC8663CD2096}" destId="{19A67E69-8D24-4C04-98DC-123EAD42B217}" srcOrd="0" destOrd="0" presId="urn:microsoft.com/office/officeart/2005/8/layout/lProcess2"/>
    <dgm:cxn modelId="{A89ABFE5-7D6B-4DA5-94E1-8F7C91C9B47B}" type="presParOf" srcId="{C9A42981-4CC6-47C1-B773-DC8663CD2096}" destId="{6C8BD044-1ADC-4953-90C5-342E1AAFAC31}" srcOrd="1" destOrd="0" presId="urn:microsoft.com/office/officeart/2005/8/layout/lProcess2"/>
    <dgm:cxn modelId="{FB3F6AA8-38A1-41C5-9ED5-3F3CA1DFA591}" type="presParOf" srcId="{C9A42981-4CC6-47C1-B773-DC8663CD2096}" destId="{0FCEA832-8BEE-4AAA-9415-5B639800FD60}" srcOrd="2" destOrd="0" presId="urn:microsoft.com/office/officeart/2005/8/layout/lProcess2"/>
    <dgm:cxn modelId="{0251992B-5272-40F5-9065-8F3C0CF3765C}" type="presParOf" srcId="{0FCEA832-8BEE-4AAA-9415-5B639800FD60}" destId="{6A269AD0-C407-4FB3-ADB8-316C234C3258}" srcOrd="0" destOrd="0" presId="urn:microsoft.com/office/officeart/2005/8/layout/lProcess2"/>
    <dgm:cxn modelId="{DECA0C15-087D-4C03-A166-55F9D4B24A86}" type="presParOf" srcId="{6A269AD0-C407-4FB3-ADB8-316C234C3258}" destId="{19748DA9-B6E2-44F0-9959-C2481430C90D}" srcOrd="0" destOrd="0" presId="urn:microsoft.com/office/officeart/2005/8/layout/lProcess2"/>
    <dgm:cxn modelId="{3FE3F9A1-47BB-46AF-931E-B32DD13AEBFC}" type="presParOf" srcId="{6A269AD0-C407-4FB3-ADB8-316C234C3258}" destId="{CF77B34D-0022-4923-8DE0-02231A9116E8}" srcOrd="1" destOrd="0" presId="urn:microsoft.com/office/officeart/2005/8/layout/lProcess2"/>
    <dgm:cxn modelId="{2E0BCA99-5D90-4B3E-84D2-94D3F04F91A2}" type="presParOf" srcId="{6A269AD0-C407-4FB3-ADB8-316C234C3258}" destId="{1885C15B-6B75-474E-A267-E9051EA322C4}" srcOrd="2" destOrd="0" presId="urn:microsoft.com/office/officeart/2005/8/layout/lProcess2"/>
    <dgm:cxn modelId="{5289A30B-282F-4F48-8E46-AB1E297042D7}" type="presParOf" srcId="{1FEDC8D5-906B-44ED-ABE0-2127C63AF0E1}" destId="{CF646481-696B-4AE6-896D-4F5C1E6E657D}" srcOrd="7" destOrd="0" presId="urn:microsoft.com/office/officeart/2005/8/layout/lProcess2"/>
    <dgm:cxn modelId="{6A298AB7-2AC9-4A1D-B8BF-A55F7F838292}" type="presParOf" srcId="{1FEDC8D5-906B-44ED-ABE0-2127C63AF0E1}" destId="{37F7DCED-81EE-4827-8352-4BDAA28AC8A4}" srcOrd="8" destOrd="0" presId="urn:microsoft.com/office/officeart/2005/8/layout/lProcess2"/>
    <dgm:cxn modelId="{72F40BEE-70A5-4D18-ABB2-DBB76967B55F}" type="presParOf" srcId="{37F7DCED-81EE-4827-8352-4BDAA28AC8A4}" destId="{322E053B-8B62-4303-89D2-5FA31F9CDE10}" srcOrd="0" destOrd="0" presId="urn:microsoft.com/office/officeart/2005/8/layout/lProcess2"/>
    <dgm:cxn modelId="{0EC17222-2F3E-445C-A178-4CDB353E5F36}" type="presParOf" srcId="{37F7DCED-81EE-4827-8352-4BDAA28AC8A4}" destId="{19F58BF4-5583-49D9-B023-E1BC629F327F}" srcOrd="1" destOrd="0" presId="urn:microsoft.com/office/officeart/2005/8/layout/lProcess2"/>
    <dgm:cxn modelId="{3846F1BB-B9DE-494B-B7E7-FA5F259079DF}" type="presParOf" srcId="{37F7DCED-81EE-4827-8352-4BDAA28AC8A4}" destId="{9B3561A3-5F46-4BE4-90A6-B697D2FDBD12}" srcOrd="2" destOrd="0" presId="urn:microsoft.com/office/officeart/2005/8/layout/lProcess2"/>
    <dgm:cxn modelId="{C4F78BE9-874C-43AA-8129-EAA2E2CF2456}" type="presParOf" srcId="{9B3561A3-5F46-4BE4-90A6-B697D2FDBD12}" destId="{4E614EC6-DE19-4B2D-8EDA-35349C324947}" srcOrd="0" destOrd="0" presId="urn:microsoft.com/office/officeart/2005/8/layout/lProcess2"/>
    <dgm:cxn modelId="{6B13D2D6-B1D8-4E46-B0DE-B2F70ED813A8}" type="presParOf" srcId="{4E614EC6-DE19-4B2D-8EDA-35349C324947}" destId="{531A5F82-8A5B-477C-BAF4-7CE7520E8A31}" srcOrd="0" destOrd="0" presId="urn:microsoft.com/office/officeart/2005/8/layout/lProcess2"/>
    <dgm:cxn modelId="{1DF717AB-295A-4A42-811D-B7C1C4A7D2C0}" type="presParOf" srcId="{4E614EC6-DE19-4B2D-8EDA-35349C324947}" destId="{3DEA1922-40EF-47D8-A985-31857D243DB4}" srcOrd="1" destOrd="0" presId="urn:microsoft.com/office/officeart/2005/8/layout/lProcess2"/>
    <dgm:cxn modelId="{C9CF8077-7FC1-458D-A5E3-B7184804DFE1}" type="presParOf" srcId="{4E614EC6-DE19-4B2D-8EDA-35349C324947}" destId="{06608EC0-9B12-4D5D-B6E5-9BF2EB361B7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9EC07-23FD-4707-BD13-05C88E9D6491}">
      <dsp:nvSpPr>
        <dsp:cNvPr id="0" name=""/>
        <dsp:cNvSpPr/>
      </dsp:nvSpPr>
      <dsp:spPr>
        <a:xfrm>
          <a:off x="2320206" y="2832191"/>
          <a:ext cx="1607986" cy="16079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Educator Evaluation</a:t>
          </a:r>
          <a:endParaRPr lang="en-US" sz="2100" kern="1200" dirty="0"/>
        </a:p>
      </dsp:txBody>
      <dsp:txXfrm>
        <a:off x="2555690" y="3067675"/>
        <a:ext cx="1137018" cy="1137018"/>
      </dsp:txXfrm>
    </dsp:sp>
    <dsp:sp modelId="{8BDC070F-A6BE-4E4E-8DAB-FBC31DF47B29}">
      <dsp:nvSpPr>
        <dsp:cNvPr id="0" name=""/>
        <dsp:cNvSpPr/>
      </dsp:nvSpPr>
      <dsp:spPr>
        <a:xfrm rot="10800000">
          <a:off x="764272" y="3407046"/>
          <a:ext cx="1470358" cy="4582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97FF37-ACE8-4A82-BE65-E9E6E359FFF1}">
      <dsp:nvSpPr>
        <dsp:cNvPr id="0" name=""/>
        <dsp:cNvSpPr/>
      </dsp:nvSpPr>
      <dsp:spPr>
        <a:xfrm>
          <a:off x="478" y="3025149"/>
          <a:ext cx="1527587" cy="12220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WAC</a:t>
          </a:r>
          <a:endParaRPr lang="en-US" sz="1800" kern="1200" dirty="0"/>
        </a:p>
      </dsp:txBody>
      <dsp:txXfrm>
        <a:off x="36271" y="3060942"/>
        <a:ext cx="1456001" cy="1150483"/>
      </dsp:txXfrm>
    </dsp:sp>
    <dsp:sp modelId="{7A1BD49C-46EA-4AB6-B2EC-F22D10C34F5A}">
      <dsp:nvSpPr>
        <dsp:cNvPr id="0" name=""/>
        <dsp:cNvSpPr/>
      </dsp:nvSpPr>
      <dsp:spPr>
        <a:xfrm rot="13500000">
          <a:off x="1240149" y="2258175"/>
          <a:ext cx="1470358" cy="4582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54992-4039-4A60-B74B-2FFF0A84CD46}">
      <dsp:nvSpPr>
        <dsp:cNvPr id="0" name=""/>
        <dsp:cNvSpPr/>
      </dsp:nvSpPr>
      <dsp:spPr>
        <a:xfrm>
          <a:off x="691685" y="1356428"/>
          <a:ext cx="1527587" cy="12220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RCW 28A.405.100</a:t>
          </a:r>
        </a:p>
      </dsp:txBody>
      <dsp:txXfrm>
        <a:off x="727478" y="1392221"/>
        <a:ext cx="1456001" cy="1150483"/>
      </dsp:txXfrm>
    </dsp:sp>
    <dsp:sp modelId="{D678CED1-6FF6-4E24-BB38-AC5DE141E0CE}">
      <dsp:nvSpPr>
        <dsp:cNvPr id="0" name=""/>
        <dsp:cNvSpPr/>
      </dsp:nvSpPr>
      <dsp:spPr>
        <a:xfrm rot="16200000">
          <a:off x="2389020" y="1782297"/>
          <a:ext cx="1470358" cy="4582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B8792C-F436-47ED-B444-461BB49CC6CD}">
      <dsp:nvSpPr>
        <dsp:cNvPr id="0" name=""/>
        <dsp:cNvSpPr/>
      </dsp:nvSpPr>
      <dsp:spPr>
        <a:xfrm>
          <a:off x="2360406" y="665221"/>
          <a:ext cx="1527587" cy="12220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8 Criteria - Teachers</a:t>
          </a:r>
        </a:p>
        <a:p>
          <a:pPr lvl="0" algn="ctr" defTabSz="800100">
            <a:lnSpc>
              <a:spcPct val="90000"/>
            </a:lnSpc>
            <a:spcBef>
              <a:spcPct val="0"/>
            </a:spcBef>
            <a:spcAft>
              <a:spcPct val="35000"/>
            </a:spcAft>
          </a:pPr>
          <a:r>
            <a:rPr lang="en-US" sz="1800" kern="1200" dirty="0" smtClean="0"/>
            <a:t>8 Criteria - Principals</a:t>
          </a:r>
          <a:endParaRPr lang="en-US" sz="1800" kern="1200" dirty="0"/>
        </a:p>
      </dsp:txBody>
      <dsp:txXfrm>
        <a:off x="2396199" y="701014"/>
        <a:ext cx="1456001" cy="1150483"/>
      </dsp:txXfrm>
    </dsp:sp>
    <dsp:sp modelId="{98BF56D9-5874-4F40-BE1C-E4D03DF6C6FF}">
      <dsp:nvSpPr>
        <dsp:cNvPr id="0" name=""/>
        <dsp:cNvSpPr/>
      </dsp:nvSpPr>
      <dsp:spPr>
        <a:xfrm rot="18900000">
          <a:off x="3537891" y="2258175"/>
          <a:ext cx="1470358" cy="4582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48C6CC-2745-4F77-9F45-16F16746DC20}">
      <dsp:nvSpPr>
        <dsp:cNvPr id="0" name=""/>
        <dsp:cNvSpPr/>
      </dsp:nvSpPr>
      <dsp:spPr>
        <a:xfrm>
          <a:off x="4029127" y="1356428"/>
          <a:ext cx="1527587" cy="12220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Instructional and Leadership Frameworks</a:t>
          </a:r>
          <a:endParaRPr lang="en-US" sz="1800" kern="1200" dirty="0"/>
        </a:p>
      </dsp:txBody>
      <dsp:txXfrm>
        <a:off x="4064920" y="1392221"/>
        <a:ext cx="1456001" cy="1150483"/>
      </dsp:txXfrm>
    </dsp:sp>
    <dsp:sp modelId="{4C7C8BC6-AC76-4323-A9FA-4F1F19F8ED08}">
      <dsp:nvSpPr>
        <dsp:cNvPr id="0" name=""/>
        <dsp:cNvSpPr/>
      </dsp:nvSpPr>
      <dsp:spPr>
        <a:xfrm>
          <a:off x="4013769" y="3407046"/>
          <a:ext cx="1470358" cy="4582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67DC6-CD0B-421B-A55A-B7C1F06CF1A6}">
      <dsp:nvSpPr>
        <dsp:cNvPr id="0" name=""/>
        <dsp:cNvSpPr/>
      </dsp:nvSpPr>
      <dsp:spPr>
        <a:xfrm>
          <a:off x="4720334" y="3025149"/>
          <a:ext cx="1527587" cy="12220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Student Growth Rubrics</a:t>
          </a:r>
          <a:endParaRPr lang="en-US" sz="1800" kern="1200" dirty="0"/>
        </a:p>
      </dsp:txBody>
      <dsp:txXfrm>
        <a:off x="4756127" y="3060942"/>
        <a:ext cx="1456001" cy="1150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72077-4D59-4147-BF5F-80072A8ED248}">
      <dsp:nvSpPr>
        <dsp:cNvPr id="0" name=""/>
        <dsp:cNvSpPr/>
      </dsp:nvSpPr>
      <dsp:spPr>
        <a:xfrm>
          <a:off x="618291" y="0"/>
          <a:ext cx="7007303" cy="49275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BA41A3-E8E4-4B68-99A5-0FE29BC6DF64}">
      <dsp:nvSpPr>
        <dsp:cNvPr id="0" name=""/>
        <dsp:cNvSpPr/>
      </dsp:nvSpPr>
      <dsp:spPr>
        <a:xfrm>
          <a:off x="8855" y="1478280"/>
          <a:ext cx="2653501" cy="1971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Determine the academic needs for the pertinent group (all-grade, one class, sub-group)</a:t>
          </a:r>
          <a:endParaRPr lang="en-US" sz="2200" kern="1200" dirty="0"/>
        </a:p>
      </dsp:txBody>
      <dsp:txXfrm>
        <a:off x="105073" y="1574498"/>
        <a:ext cx="2461065" cy="1778604"/>
      </dsp:txXfrm>
    </dsp:sp>
    <dsp:sp modelId="{2E59A344-8F6E-483A-B421-B9039D958A9D}">
      <dsp:nvSpPr>
        <dsp:cNvPr id="0" name=""/>
        <dsp:cNvSpPr/>
      </dsp:nvSpPr>
      <dsp:spPr>
        <a:xfrm>
          <a:off x="2795192" y="1478280"/>
          <a:ext cx="2653501" cy="1971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Determine which of those needs are enduring or transferable knowledge or skills</a:t>
          </a:r>
          <a:endParaRPr lang="en-US" sz="2200" kern="1200" dirty="0"/>
        </a:p>
      </dsp:txBody>
      <dsp:txXfrm>
        <a:off x="2891410" y="1574498"/>
        <a:ext cx="2461065" cy="1778604"/>
      </dsp:txXfrm>
    </dsp:sp>
    <dsp:sp modelId="{68BAD5D1-0A6C-452B-AC1F-89EFED89462D}">
      <dsp:nvSpPr>
        <dsp:cNvPr id="0" name=""/>
        <dsp:cNvSpPr/>
      </dsp:nvSpPr>
      <dsp:spPr>
        <a:xfrm>
          <a:off x="5581530" y="1478280"/>
          <a:ext cx="2653501" cy="1971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Determine which of those are in your control</a:t>
          </a:r>
          <a:endParaRPr lang="en-US" sz="2200" kern="1200" dirty="0"/>
        </a:p>
      </dsp:txBody>
      <dsp:txXfrm>
        <a:off x="5677748" y="1574498"/>
        <a:ext cx="2461065" cy="1778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7219-0AC5-4194-B460-D88111C40EFF}">
      <dsp:nvSpPr>
        <dsp:cNvPr id="0" name=""/>
        <dsp:cNvSpPr/>
      </dsp:nvSpPr>
      <dsp:spPr>
        <a:xfrm>
          <a:off x="4542"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S</a:t>
          </a:r>
        </a:p>
      </dsp:txBody>
      <dsp:txXfrm>
        <a:off x="4542" y="0"/>
        <a:ext cx="1594172" cy="1485899"/>
      </dsp:txXfrm>
    </dsp:sp>
    <dsp:sp modelId="{731477FA-158B-4F19-8678-98F3CEBA64AB}">
      <dsp:nvSpPr>
        <dsp:cNvPr id="0" name=""/>
        <dsp:cNvSpPr/>
      </dsp:nvSpPr>
      <dsp:spPr>
        <a:xfrm>
          <a:off x="163960" y="1487350"/>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Specific- The goal </a:t>
          </a:r>
          <a:r>
            <a:rPr lang="en-US" sz="1100" kern="1200" dirty="0" smtClean="0"/>
            <a:t>addresses  student needs within the content.</a:t>
          </a:r>
          <a:endParaRPr lang="en-US" sz="1100" kern="1200" dirty="0"/>
        </a:p>
      </dsp:txBody>
      <dsp:txXfrm>
        <a:off x="201313" y="1524703"/>
        <a:ext cx="1200631" cy="1418690"/>
      </dsp:txXfrm>
    </dsp:sp>
    <dsp:sp modelId="{BC46919D-A02C-4EB5-96F1-81D4DF23E4F2}">
      <dsp:nvSpPr>
        <dsp:cNvPr id="0" name=""/>
        <dsp:cNvSpPr/>
      </dsp:nvSpPr>
      <dsp:spPr>
        <a:xfrm>
          <a:off x="163960" y="3210501"/>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The goal is focused on a specific area of need.</a:t>
          </a:r>
          <a:endParaRPr lang="en-US" sz="1300" kern="1200" dirty="0"/>
        </a:p>
      </dsp:txBody>
      <dsp:txXfrm>
        <a:off x="201313" y="3247854"/>
        <a:ext cx="1200631" cy="1418690"/>
      </dsp:txXfrm>
    </dsp:sp>
    <dsp:sp modelId="{00323CB8-AE2B-4311-9C96-8D0ED43ED4ED}">
      <dsp:nvSpPr>
        <dsp:cNvPr id="0" name=""/>
        <dsp:cNvSpPr/>
      </dsp:nvSpPr>
      <dsp:spPr>
        <a:xfrm>
          <a:off x="1718278"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M</a:t>
          </a:r>
        </a:p>
      </dsp:txBody>
      <dsp:txXfrm>
        <a:off x="1718278" y="0"/>
        <a:ext cx="1594172" cy="1485899"/>
      </dsp:txXfrm>
    </dsp:sp>
    <dsp:sp modelId="{573FF00E-BD2F-4BBE-A33D-F116EA6E8A46}">
      <dsp:nvSpPr>
        <dsp:cNvPr id="0" name=""/>
        <dsp:cNvSpPr/>
      </dsp:nvSpPr>
      <dsp:spPr>
        <a:xfrm>
          <a:off x="1877695" y="1487350"/>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Measurable- </a:t>
          </a:r>
          <a:r>
            <a:rPr lang="en-US" sz="1100" kern="1200" dirty="0"/>
            <a:t>An appropriate instrument or measure is selected to assess the </a:t>
          </a:r>
          <a:r>
            <a:rPr lang="en-US" sz="1100" kern="1200" dirty="0" smtClean="0"/>
            <a:t>goal.</a:t>
          </a:r>
          <a:endParaRPr lang="en-US" sz="1100" kern="1200" dirty="0"/>
        </a:p>
      </dsp:txBody>
      <dsp:txXfrm>
        <a:off x="1915048" y="1524703"/>
        <a:ext cx="1200631" cy="1418690"/>
      </dsp:txXfrm>
    </dsp:sp>
    <dsp:sp modelId="{E4BF4946-09A6-47F4-BBC4-FE156C549B09}">
      <dsp:nvSpPr>
        <dsp:cNvPr id="0" name=""/>
        <dsp:cNvSpPr/>
      </dsp:nvSpPr>
      <dsp:spPr>
        <a:xfrm>
          <a:off x="1877695" y="3210501"/>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a:t>The goal is </a:t>
          </a:r>
          <a:r>
            <a:rPr lang="en-US" sz="1300" b="1" kern="1200" dirty="0"/>
            <a:t>measurable </a:t>
          </a:r>
          <a:r>
            <a:rPr lang="en-US" sz="1300" kern="1200" dirty="0"/>
            <a:t>and </a:t>
          </a:r>
          <a:r>
            <a:rPr lang="en-US" sz="1300" b="1" kern="1200" dirty="0"/>
            <a:t>uses an appropriate instrument</a:t>
          </a:r>
          <a:r>
            <a:rPr lang="en-US" sz="1300" kern="1200" dirty="0"/>
            <a:t>.</a:t>
          </a:r>
        </a:p>
      </dsp:txBody>
      <dsp:txXfrm>
        <a:off x="1915048" y="3247854"/>
        <a:ext cx="1200631" cy="1418690"/>
      </dsp:txXfrm>
    </dsp:sp>
    <dsp:sp modelId="{2505F961-13B7-444C-AD19-40CAA994683C}">
      <dsp:nvSpPr>
        <dsp:cNvPr id="0" name=""/>
        <dsp:cNvSpPr/>
      </dsp:nvSpPr>
      <dsp:spPr>
        <a:xfrm>
          <a:off x="3432013"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A</a:t>
          </a:r>
        </a:p>
      </dsp:txBody>
      <dsp:txXfrm>
        <a:off x="3432013" y="0"/>
        <a:ext cx="1594172" cy="1485899"/>
      </dsp:txXfrm>
    </dsp:sp>
    <dsp:sp modelId="{B4DA65E3-6262-49EC-8DA2-86E0B2B94FC1}">
      <dsp:nvSpPr>
        <dsp:cNvPr id="0" name=""/>
        <dsp:cNvSpPr/>
      </dsp:nvSpPr>
      <dsp:spPr>
        <a:xfrm>
          <a:off x="3591431" y="1487350"/>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Appropriate- The goal is clearly related to the role and responsibilities of the </a:t>
          </a:r>
          <a:r>
            <a:rPr lang="en-US" sz="1100" kern="1200" dirty="0" smtClean="0"/>
            <a:t>teacher.</a:t>
          </a:r>
          <a:endParaRPr lang="en-US" sz="1100" kern="1200" dirty="0"/>
        </a:p>
      </dsp:txBody>
      <dsp:txXfrm>
        <a:off x="3628784" y="1524703"/>
        <a:ext cx="1200631" cy="1418690"/>
      </dsp:txXfrm>
    </dsp:sp>
    <dsp:sp modelId="{7D0E4E2C-9759-48C5-B2AA-1DDAE071D783}">
      <dsp:nvSpPr>
        <dsp:cNvPr id="0" name=""/>
        <dsp:cNvSpPr/>
      </dsp:nvSpPr>
      <dsp:spPr>
        <a:xfrm>
          <a:off x="3591431" y="3210501"/>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The goal is </a:t>
          </a:r>
          <a:r>
            <a:rPr lang="en-US" sz="1100" b="1" kern="1200" dirty="0" smtClean="0">
              <a:solidFill>
                <a:schemeClr val="tx1"/>
              </a:solidFill>
            </a:rPr>
            <a:t>standards-based</a:t>
          </a:r>
          <a:r>
            <a:rPr lang="en-US" sz="1100" kern="1200" dirty="0" smtClean="0"/>
            <a:t> and directly related </a:t>
          </a:r>
          <a:r>
            <a:rPr lang="en-US" sz="1100" kern="1200" dirty="0"/>
            <a:t>to the </a:t>
          </a:r>
          <a:r>
            <a:rPr lang="en-US" sz="1100" b="1" kern="1200" dirty="0"/>
            <a:t>subject</a:t>
          </a:r>
          <a:r>
            <a:rPr lang="en-US" sz="1100" kern="1200" dirty="0"/>
            <a:t> and </a:t>
          </a:r>
          <a:r>
            <a:rPr lang="en-US" sz="1100" b="1" kern="1200" dirty="0"/>
            <a:t>students</a:t>
          </a:r>
          <a:r>
            <a:rPr lang="en-US" sz="1100" kern="1200" dirty="0"/>
            <a:t> that the teacher </a:t>
          </a:r>
          <a:r>
            <a:rPr lang="en-US" sz="1100" kern="1200" dirty="0" smtClean="0"/>
            <a:t>teaches.</a:t>
          </a:r>
          <a:endParaRPr lang="en-US" sz="1100" kern="1200" dirty="0"/>
        </a:p>
      </dsp:txBody>
      <dsp:txXfrm>
        <a:off x="3628784" y="3247854"/>
        <a:ext cx="1200631" cy="1418690"/>
      </dsp:txXfrm>
    </dsp:sp>
    <dsp:sp modelId="{19A67E69-8D24-4C04-98DC-123EAD42B217}">
      <dsp:nvSpPr>
        <dsp:cNvPr id="0" name=""/>
        <dsp:cNvSpPr/>
      </dsp:nvSpPr>
      <dsp:spPr>
        <a:xfrm>
          <a:off x="5145749"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R</a:t>
          </a:r>
        </a:p>
      </dsp:txBody>
      <dsp:txXfrm>
        <a:off x="5145749" y="0"/>
        <a:ext cx="1594172" cy="1485899"/>
      </dsp:txXfrm>
    </dsp:sp>
    <dsp:sp modelId="{19748DA9-B6E2-44F0-9959-C2481430C90D}">
      <dsp:nvSpPr>
        <dsp:cNvPr id="0" name=""/>
        <dsp:cNvSpPr/>
      </dsp:nvSpPr>
      <dsp:spPr>
        <a:xfrm>
          <a:off x="5334001" y="1447801"/>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Realistic- The goal is </a:t>
          </a:r>
          <a:r>
            <a:rPr lang="en-US" sz="1100" kern="1200" dirty="0" smtClean="0"/>
            <a:t>attainable.</a:t>
          </a:r>
          <a:endParaRPr lang="en-US" sz="1100" kern="1200" dirty="0"/>
        </a:p>
      </dsp:txBody>
      <dsp:txXfrm>
        <a:off x="5371354" y="1485154"/>
        <a:ext cx="1200631" cy="1418690"/>
      </dsp:txXfrm>
    </dsp:sp>
    <dsp:sp modelId="{1885C15B-6B75-474E-A267-E9051EA322C4}">
      <dsp:nvSpPr>
        <dsp:cNvPr id="0" name=""/>
        <dsp:cNvSpPr/>
      </dsp:nvSpPr>
      <dsp:spPr>
        <a:xfrm>
          <a:off x="5305166" y="3210501"/>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The goal  is doable, but </a:t>
          </a:r>
          <a:r>
            <a:rPr lang="en-US" sz="1300" b="1" kern="1200" dirty="0" smtClean="0">
              <a:solidFill>
                <a:schemeClr val="tx1"/>
              </a:solidFill>
            </a:rPr>
            <a:t>rigorous</a:t>
          </a:r>
          <a:r>
            <a:rPr lang="en-US" sz="1300" kern="1200" dirty="0" smtClean="0"/>
            <a:t> and stretches </a:t>
          </a:r>
          <a:r>
            <a:rPr lang="en-US" sz="1300" kern="1200" dirty="0"/>
            <a:t>the outer bounds of what is attainable.</a:t>
          </a:r>
        </a:p>
      </dsp:txBody>
      <dsp:txXfrm>
        <a:off x="5342519" y="3247854"/>
        <a:ext cx="1200631" cy="1418690"/>
      </dsp:txXfrm>
    </dsp:sp>
    <dsp:sp modelId="{322E053B-8B62-4303-89D2-5FA31F9CDE10}">
      <dsp:nvSpPr>
        <dsp:cNvPr id="0" name=""/>
        <dsp:cNvSpPr/>
      </dsp:nvSpPr>
      <dsp:spPr>
        <a:xfrm>
          <a:off x="6859484"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a:t>
          </a:r>
        </a:p>
      </dsp:txBody>
      <dsp:txXfrm>
        <a:off x="6859484" y="0"/>
        <a:ext cx="1594172" cy="1485899"/>
      </dsp:txXfrm>
    </dsp:sp>
    <dsp:sp modelId="{531A5F82-8A5B-477C-BAF4-7CE7520E8A31}">
      <dsp:nvSpPr>
        <dsp:cNvPr id="0" name=""/>
        <dsp:cNvSpPr/>
      </dsp:nvSpPr>
      <dsp:spPr>
        <a:xfrm>
          <a:off x="7018901" y="1487350"/>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Time-bound- The goal is contained to a single school </a:t>
          </a:r>
          <a:r>
            <a:rPr lang="en-US" sz="1100" kern="1200" dirty="0" smtClean="0"/>
            <a:t>year/course.</a:t>
          </a:r>
          <a:endParaRPr lang="en-US" sz="1100" kern="1200" dirty="0"/>
        </a:p>
      </dsp:txBody>
      <dsp:txXfrm>
        <a:off x="7056254" y="1524703"/>
        <a:ext cx="1200631" cy="1418690"/>
      </dsp:txXfrm>
    </dsp:sp>
    <dsp:sp modelId="{06608EC0-9B12-4D5D-B6E5-9BF2EB361B71}">
      <dsp:nvSpPr>
        <dsp:cNvPr id="0" name=""/>
        <dsp:cNvSpPr/>
      </dsp:nvSpPr>
      <dsp:spPr>
        <a:xfrm>
          <a:off x="7018901" y="3210501"/>
          <a:ext cx="1275337" cy="14933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The goal is bound by a  timeline that  is definitive </a:t>
          </a:r>
          <a:r>
            <a:rPr lang="en-US" sz="1300" kern="1200" dirty="0"/>
            <a:t>and </a:t>
          </a:r>
          <a:r>
            <a:rPr lang="en-US" sz="1300" kern="1200" dirty="0" smtClean="0"/>
            <a:t>allows </a:t>
          </a:r>
          <a:r>
            <a:rPr lang="en-US" sz="1300" kern="1200" dirty="0"/>
            <a:t>for determining goal attainment.</a:t>
          </a:r>
        </a:p>
      </dsp:txBody>
      <dsp:txXfrm>
        <a:off x="7056254" y="3247854"/>
        <a:ext cx="1200631" cy="14186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35" tIns="46569" rIns="93135" bIns="46569"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35" tIns="46569" rIns="93135" bIns="46569" rtlCol="0"/>
          <a:lstStyle>
            <a:lvl1pPr algn="r">
              <a:defRPr sz="1200"/>
            </a:lvl1pPr>
          </a:lstStyle>
          <a:p>
            <a:fld id="{408BB3B8-BA38-490D-8389-AB687964B7A5}" type="datetimeFigureOut">
              <a:rPr lang="en-US" smtClean="0"/>
              <a:pPr/>
              <a:t>10/14/2014</a:t>
            </a:fld>
            <a:endParaRPr lang="en-US" dirty="0"/>
          </a:p>
        </p:txBody>
      </p:sp>
      <p:sp>
        <p:nvSpPr>
          <p:cNvPr id="4" name="Footer Placeholder 3"/>
          <p:cNvSpPr>
            <a:spLocks noGrp="1"/>
          </p:cNvSpPr>
          <p:nvPr>
            <p:ph type="ftr" sz="quarter" idx="2"/>
          </p:nvPr>
        </p:nvSpPr>
        <p:spPr>
          <a:xfrm>
            <a:off x="1" y="8829969"/>
            <a:ext cx="3037840" cy="464820"/>
          </a:xfrm>
          <a:prstGeom prst="rect">
            <a:avLst/>
          </a:prstGeom>
        </p:spPr>
        <p:txBody>
          <a:bodyPr vert="horz" lIns="93135" tIns="46569" rIns="93135" bIns="465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4820"/>
          </a:xfrm>
          <a:prstGeom prst="rect">
            <a:avLst/>
          </a:prstGeom>
        </p:spPr>
        <p:txBody>
          <a:bodyPr vert="horz" lIns="93135" tIns="46569" rIns="93135" bIns="46569" rtlCol="0" anchor="b"/>
          <a:lstStyle>
            <a:lvl1pPr algn="r">
              <a:defRPr sz="1200"/>
            </a:lvl1pPr>
          </a:lstStyle>
          <a:p>
            <a:fld id="{7ECD4904-14C0-4C9C-BB2A-FD9509599ED7}" type="slidenum">
              <a:rPr lang="en-US" smtClean="0"/>
              <a:pPr/>
              <a:t>‹#›</a:t>
            </a:fld>
            <a:endParaRPr lang="en-US" dirty="0"/>
          </a:p>
        </p:txBody>
      </p:sp>
    </p:spTree>
    <p:extLst>
      <p:ext uri="{BB962C8B-B14F-4D97-AF65-F5344CB8AC3E}">
        <p14:creationId xmlns:p14="http://schemas.microsoft.com/office/powerpoint/2010/main" val="63036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35" tIns="46569" rIns="93135" bIns="4656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35" tIns="46569" rIns="93135" bIns="46569" rtlCol="0"/>
          <a:lstStyle>
            <a:lvl1pPr algn="r">
              <a:defRPr sz="1200"/>
            </a:lvl1pPr>
          </a:lstStyle>
          <a:p>
            <a:fld id="{EEB0623B-EE6C-44D7-818E-E21E2DCF3F76}" type="datetimeFigureOut">
              <a:rPr lang="en-US" smtClean="0"/>
              <a:pPr/>
              <a:t>10/14/2014</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35" tIns="46569" rIns="93135" bIns="4656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35" tIns="46569" rIns="93135" bIns="465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3037840" cy="464820"/>
          </a:xfrm>
          <a:prstGeom prst="rect">
            <a:avLst/>
          </a:prstGeom>
        </p:spPr>
        <p:txBody>
          <a:bodyPr vert="horz" lIns="93135" tIns="46569" rIns="93135"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35" tIns="46569" rIns="93135" bIns="46569" rtlCol="0" anchor="b"/>
          <a:lstStyle>
            <a:lvl1pPr algn="r">
              <a:defRPr sz="1200"/>
            </a:lvl1pPr>
          </a:lstStyle>
          <a:p>
            <a:fld id="{9EDE6250-C1F4-4909-A62B-AA110E59B3B9}" type="slidenum">
              <a:rPr lang="en-US" smtClean="0"/>
              <a:pPr/>
              <a:t>‹#›</a:t>
            </a:fld>
            <a:endParaRPr lang="en-US" dirty="0"/>
          </a:p>
        </p:txBody>
      </p:sp>
    </p:spTree>
    <p:extLst>
      <p:ext uri="{BB962C8B-B14F-4D97-AF65-F5344CB8AC3E}">
        <p14:creationId xmlns:p14="http://schemas.microsoft.com/office/powerpoint/2010/main" val="120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ducation.ky.gov/teachers/pges/tpges/documents/student%20growth%20scenario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pps.leg.wa.gov/RCW/default.aspx?cite=41.5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Facilitator – See Facilitator Directions on Agenda Document.  </a:t>
            </a:r>
          </a:p>
        </p:txBody>
      </p:sp>
      <p:sp>
        <p:nvSpPr>
          <p:cNvPr id="4" name="Slide Number Placeholder 3"/>
          <p:cNvSpPr>
            <a:spLocks noGrp="1"/>
          </p:cNvSpPr>
          <p:nvPr>
            <p:ph type="sldNum" sz="quarter" idx="10"/>
          </p:nvPr>
        </p:nvSpPr>
        <p:spPr/>
        <p:txBody>
          <a:bodyPr/>
          <a:lstStyle/>
          <a:p>
            <a:fld id="{9EDE6250-C1F4-4909-A62B-AA110E59B3B9}" type="slidenum">
              <a:rPr lang="en-US" smtClean="0"/>
              <a:pPr/>
              <a:t>1</a:t>
            </a:fld>
            <a:endParaRPr lang="en-US" dirty="0"/>
          </a:p>
        </p:txBody>
      </p:sp>
    </p:spTree>
    <p:extLst>
      <p:ext uri="{BB962C8B-B14F-4D97-AF65-F5344CB8AC3E}">
        <p14:creationId xmlns:p14="http://schemas.microsoft.com/office/powerpoint/2010/main" val="29341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Narrow" panose="020B0606020202030204" pitchFamily="34" charset="0"/>
              </a:rPr>
              <a:t>Quick Review – Ask,</a:t>
            </a:r>
            <a:r>
              <a:rPr lang="en-US" sz="1100" baseline="0" dirty="0" smtClean="0">
                <a:latin typeface="Arial Narrow" panose="020B0606020202030204" pitchFamily="34" charset="0"/>
              </a:rPr>
              <a:t> w</a:t>
            </a:r>
            <a:r>
              <a:rPr lang="en-US" sz="1100" dirty="0" smtClean="0">
                <a:latin typeface="Arial Narrow" panose="020B0606020202030204" pitchFamily="34" charset="0"/>
              </a:rPr>
              <a:t>hat is the difference between Student Achievement and Student Growth?</a:t>
            </a:r>
          </a:p>
          <a:p>
            <a:endParaRPr lang="en-US" sz="1100" dirty="0" smtClean="0">
              <a:latin typeface="Arial Narrow" panose="020B0606020202030204" pitchFamily="34" charset="0"/>
            </a:endParaRPr>
          </a:p>
          <a:p>
            <a:r>
              <a:rPr lang="en-US" sz="1100" dirty="0" smtClean="0">
                <a:latin typeface="Arial Narrow" panose="020B0606020202030204" pitchFamily="34" charset="0"/>
              </a:rPr>
              <a:t>Discuss connection to Washington State Learning Standards on this one.</a:t>
            </a:r>
          </a:p>
          <a:p>
            <a:endParaRPr lang="en-US" sz="1100" dirty="0" smtClean="0">
              <a:latin typeface="Arial Narrow" panose="020B0606020202030204" pitchFamily="34" charset="0"/>
            </a:endParaRPr>
          </a:p>
          <a:p>
            <a:r>
              <a:rPr lang="en-US" sz="1100" b="1" dirty="0" smtClean="0">
                <a:latin typeface="Arial Narrow" panose="020B0606020202030204" pitchFamily="34" charset="0"/>
              </a:rPr>
              <a:t>Background Info from Student Growth Module:</a:t>
            </a:r>
          </a:p>
          <a:p>
            <a:r>
              <a:rPr lang="en-US" sz="1100" dirty="0" smtClean="0">
                <a:latin typeface="Arial Narrow" panose="020B0606020202030204" pitchFamily="34" charset="0"/>
              </a:rPr>
              <a:t>OSPI </a:t>
            </a:r>
            <a:r>
              <a:rPr lang="en-US" sz="1100" dirty="0">
                <a:latin typeface="Arial Narrow" panose="020B0606020202030204" pitchFamily="34" charset="0"/>
              </a:rPr>
              <a:t>Assessment uses these key terms – it is important that we use consistent language.</a:t>
            </a:r>
          </a:p>
          <a:p>
            <a:endParaRPr lang="en-US" sz="1100" dirty="0">
              <a:latin typeface="Arial Narrow" panose="020B0606020202030204" pitchFamily="34" charset="0"/>
            </a:endParaRPr>
          </a:p>
          <a:p>
            <a:r>
              <a:rPr lang="en-US" sz="1100" dirty="0" smtClean="0">
                <a:latin typeface="Arial Narrow" panose="020B0606020202030204" pitchFamily="34" charset="0"/>
              </a:rPr>
              <a:t>Washington </a:t>
            </a:r>
            <a:r>
              <a:rPr lang="en-US" sz="1100" dirty="0">
                <a:latin typeface="Arial Narrow" panose="020B0606020202030204" pitchFamily="34" charset="0"/>
              </a:rPr>
              <a:t>has taken great care over the last three years to consider the shift away from a focus on achievement to a focus on growth.  In 2011-12 the state convened a TPEP Student Growth Task Force and focused on creating a student growth rubric, where the TPEP Pilots and the TPEP Steering Committee were heavily involved in providing recommendations and feedback. Student growth is the focus and thinking about the continuous learning process </a:t>
            </a:r>
            <a:r>
              <a:rPr lang="en-US" sz="1100" b="1" dirty="0" smtClean="0">
                <a:latin typeface="Arial Narrow" panose="020B0606020202030204" pitchFamily="34" charset="0"/>
              </a:rPr>
              <a:t>over </a:t>
            </a:r>
            <a:r>
              <a:rPr lang="en-US" sz="1100" b="1" dirty="0">
                <a:latin typeface="Arial Narrow" panose="020B0606020202030204" pitchFamily="34" charset="0"/>
              </a:rPr>
              <a:t>time</a:t>
            </a:r>
            <a:r>
              <a:rPr lang="en-US" sz="1100" dirty="0" smtClean="0">
                <a:latin typeface="Arial Narrow" panose="020B0606020202030204" pitchFamily="34" charset="0"/>
              </a:rPr>
              <a:t>.</a:t>
            </a:r>
          </a:p>
          <a:p>
            <a:endParaRPr lang="en-US" sz="1100" dirty="0">
              <a:latin typeface="Arial Narrow" panose="020B0606020202030204" pitchFamily="34" charset="0"/>
            </a:endParaRPr>
          </a:p>
          <a:p>
            <a:r>
              <a:rPr lang="en-US" sz="1100" b="1" dirty="0" smtClean="0">
                <a:solidFill>
                  <a:srgbClr val="FF0000"/>
                </a:solidFill>
                <a:latin typeface="Arial Narrow" panose="020B0606020202030204" pitchFamily="34" charset="0"/>
              </a:rPr>
              <a:t>FAQ – Does increased attendance or decrease in behavior issues constitute a learning goal?</a:t>
            </a:r>
          </a:p>
          <a:p>
            <a:r>
              <a:rPr lang="en-US" sz="1100" b="1" dirty="0" smtClean="0">
                <a:solidFill>
                  <a:srgbClr val="FF0000"/>
                </a:solidFill>
                <a:latin typeface="Arial Narrow" panose="020B0606020202030204" pitchFamily="34" charset="0"/>
              </a:rPr>
              <a:t>No - The intent is that they center around the content and standards. Even more specifically, the big standards not the smaller learning of a single concept.</a:t>
            </a:r>
          </a:p>
          <a:p>
            <a:endParaRPr lang="en-US" sz="1100" dirty="0">
              <a:latin typeface="Arial Narrow" panose="020B0606020202030204" pitchFamily="34" charset="0"/>
            </a:endParaRPr>
          </a:p>
          <a:p>
            <a:r>
              <a:rPr lang="en-US" sz="1100" dirty="0" smtClean="0">
                <a:latin typeface="Arial Narrow" panose="020B0606020202030204" pitchFamily="34" charset="0"/>
              </a:rPr>
              <a:t>Possible Activity - Take </a:t>
            </a:r>
            <a:r>
              <a:rPr lang="en-US" sz="1100" dirty="0">
                <a:latin typeface="Arial Narrow" panose="020B0606020202030204" pitchFamily="34" charset="0"/>
              </a:rPr>
              <a:t>a look at these terms and their definitions – what do you notice</a:t>
            </a:r>
            <a:r>
              <a:rPr lang="en-US" sz="1100" dirty="0" smtClean="0">
                <a:latin typeface="Arial Narrow" panose="020B0606020202030204" pitchFamily="34" charset="0"/>
              </a:rPr>
              <a:t>?</a:t>
            </a:r>
          </a:p>
          <a:p>
            <a:r>
              <a:rPr lang="en-US" sz="1100" dirty="0" smtClean="0">
                <a:latin typeface="Arial Narrow" panose="020B0606020202030204" pitchFamily="34" charset="0"/>
              </a:rPr>
              <a:t>Possible discussion top[</a:t>
            </a:r>
            <a:r>
              <a:rPr lang="en-US" sz="1100" dirty="0" err="1" smtClean="0">
                <a:latin typeface="Arial Narrow" panose="020B0606020202030204" pitchFamily="34" charset="0"/>
              </a:rPr>
              <a:t>ics</a:t>
            </a:r>
            <a:r>
              <a:rPr lang="en-US" sz="1100" dirty="0" smtClean="0">
                <a:latin typeface="Arial Narrow" panose="020B0606020202030204" pitchFamily="34" charset="0"/>
              </a:rPr>
              <a:t>:</a:t>
            </a:r>
            <a:endParaRPr lang="en-US" sz="1100" dirty="0">
              <a:latin typeface="Arial Narrow" panose="020B0606020202030204" pitchFamily="34" charset="0"/>
            </a:endParaRPr>
          </a:p>
          <a:p>
            <a:endParaRPr lang="en-US" sz="1100" dirty="0">
              <a:latin typeface="Arial Narrow" panose="020B0606020202030204" pitchFamily="34" charset="0"/>
            </a:endParaRPr>
          </a:p>
          <a:p>
            <a:r>
              <a:rPr lang="en-US" sz="1100" dirty="0">
                <a:latin typeface="Arial Narrow" panose="020B0606020202030204" pitchFamily="34" charset="0"/>
              </a:rPr>
              <a:t>Would you build these definitions out any further?</a:t>
            </a:r>
          </a:p>
          <a:p>
            <a:endParaRPr lang="en-US" sz="1100" dirty="0">
              <a:latin typeface="Arial Narrow" panose="020B0606020202030204" pitchFamily="34" charset="0"/>
            </a:endParaRPr>
          </a:p>
          <a:p>
            <a:r>
              <a:rPr lang="en-US" sz="1100" dirty="0">
                <a:latin typeface="Arial Narrow" panose="020B0606020202030204" pitchFamily="34" charset="0"/>
              </a:rPr>
              <a:t>What additions might you make?</a:t>
            </a: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EDE6250-C1F4-4909-A62B-AA110E59B3B9}" type="slidenum">
              <a:rPr lang="en-US" smtClean="0"/>
              <a:pPr/>
              <a:t>11</a:t>
            </a:fld>
            <a:endParaRPr lang="en-US" dirty="0"/>
          </a:p>
        </p:txBody>
      </p:sp>
    </p:spTree>
    <p:extLst>
      <p:ext uri="{BB962C8B-B14F-4D97-AF65-F5344CB8AC3E}">
        <p14:creationId xmlns:p14="http://schemas.microsoft.com/office/powerpoint/2010/main" val="370935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that slides 13 and 14 provide some history and information on the rubric organization.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12</a:t>
            </a:fld>
            <a:endParaRPr lang="en-US" dirty="0"/>
          </a:p>
        </p:txBody>
      </p:sp>
    </p:spTree>
    <p:extLst>
      <p:ext uri="{BB962C8B-B14F-4D97-AF65-F5344CB8AC3E}">
        <p14:creationId xmlns:p14="http://schemas.microsoft.com/office/powerpoint/2010/main" val="258266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Quick Review Activity:</a:t>
            </a:r>
          </a:p>
          <a:p>
            <a:r>
              <a:rPr lang="en-US" dirty="0" smtClean="0"/>
              <a:t>Turn and talk – What do</a:t>
            </a:r>
            <a:r>
              <a:rPr lang="en-US" baseline="0" dirty="0" smtClean="0"/>
              <a:t> you think it takes to</a:t>
            </a:r>
            <a:r>
              <a:rPr lang="en-US" dirty="0" smtClean="0"/>
              <a:t> write a proficient SGG?</a:t>
            </a:r>
          </a:p>
          <a:p>
            <a:endParaRPr lang="en-US" dirty="0" smtClean="0"/>
          </a:p>
          <a:p>
            <a:endParaRPr lang="en-US" b="1" dirty="0" smtClean="0"/>
          </a:p>
          <a:p>
            <a:r>
              <a:rPr lang="en-US" b="1" dirty="0" smtClean="0"/>
              <a:t>F</a:t>
            </a:r>
            <a:r>
              <a:rPr lang="en-US" dirty="0" smtClean="0"/>
              <a:t>rom Student Growth Module:</a:t>
            </a:r>
          </a:p>
          <a:p>
            <a:r>
              <a:rPr lang="en-US" dirty="0" smtClean="0"/>
              <a:t>Here is a snapshot of the rubric. Let’s take a brief look at it.</a:t>
            </a:r>
          </a:p>
          <a:p>
            <a:endParaRPr lang="en-US" dirty="0"/>
          </a:p>
          <a:p>
            <a:r>
              <a:rPr lang="en-US" dirty="0" smtClean="0"/>
              <a:t>As shown on the slide and as you see in the rubric in your handouts</a:t>
            </a:r>
          </a:p>
          <a:p>
            <a:r>
              <a:rPr lang="en-US" dirty="0" smtClean="0"/>
              <a:t>4 levels of performance</a:t>
            </a:r>
          </a:p>
          <a:p>
            <a:pPr marL="165211" indent="-165211">
              <a:buFont typeface="Arial" panose="020B0604020202020204" pitchFamily="34" charset="0"/>
              <a:buChar char="•"/>
            </a:pPr>
            <a:r>
              <a:rPr lang="en-US" dirty="0" smtClean="0"/>
              <a:t>Unsatisfactory</a:t>
            </a:r>
          </a:p>
          <a:p>
            <a:pPr marL="165211" indent="-165211">
              <a:buFont typeface="Arial" panose="020B0604020202020204" pitchFamily="34" charset="0"/>
              <a:buChar char="•"/>
            </a:pPr>
            <a:r>
              <a:rPr lang="en-US" dirty="0" smtClean="0"/>
              <a:t>Basic</a:t>
            </a:r>
          </a:p>
          <a:p>
            <a:pPr marL="165211" indent="-165211">
              <a:buFont typeface="Arial" panose="020B0604020202020204" pitchFamily="34" charset="0"/>
              <a:buChar char="•"/>
            </a:pPr>
            <a:r>
              <a:rPr lang="en-US" dirty="0" smtClean="0"/>
              <a:t>Proficient</a:t>
            </a:r>
          </a:p>
          <a:p>
            <a:pPr marL="165211" indent="-165211">
              <a:buFont typeface="Arial" panose="020B0604020202020204" pitchFamily="34" charset="0"/>
              <a:buChar char="•"/>
            </a:pPr>
            <a:r>
              <a:rPr lang="en-US" dirty="0" smtClean="0"/>
              <a:t>Distinguished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13</a:t>
            </a:fld>
            <a:endParaRPr lang="en-US" dirty="0"/>
          </a:p>
        </p:txBody>
      </p:sp>
    </p:spTree>
    <p:extLst>
      <p:ext uri="{BB962C8B-B14F-4D97-AF65-F5344CB8AC3E}">
        <p14:creationId xmlns:p14="http://schemas.microsoft.com/office/powerpoint/2010/main" val="279573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06623"/>
            <a:ext cx="5608320" cy="4558023"/>
          </a:xfrm>
        </p:spPr>
        <p:txBody>
          <a:bodyPr/>
          <a:lstStyle/>
          <a:p>
            <a:pPr defTabSz="931355">
              <a:defRPr/>
            </a:pPr>
            <a:r>
              <a:rPr lang="en-US" dirty="0" smtClean="0"/>
              <a:t>Move on.  </a:t>
            </a:r>
          </a:p>
        </p:txBody>
      </p:sp>
      <p:sp>
        <p:nvSpPr>
          <p:cNvPr id="4" name="Slide Number Placeholder 3"/>
          <p:cNvSpPr>
            <a:spLocks noGrp="1"/>
          </p:cNvSpPr>
          <p:nvPr>
            <p:ph type="sldNum" sz="quarter" idx="10"/>
          </p:nvPr>
        </p:nvSpPr>
        <p:spPr/>
        <p:txBody>
          <a:bodyPr/>
          <a:lstStyle/>
          <a:p>
            <a:fld id="{9EDE6250-C1F4-4909-A62B-AA110E59B3B9}" type="slidenum">
              <a:rPr lang="en-US" smtClean="0"/>
              <a:pPr/>
              <a:t>14</a:t>
            </a:fld>
            <a:endParaRPr lang="en-US" dirty="0"/>
          </a:p>
        </p:txBody>
      </p:sp>
    </p:spTree>
    <p:extLst>
      <p:ext uri="{BB962C8B-B14F-4D97-AF65-F5344CB8AC3E}">
        <p14:creationId xmlns:p14="http://schemas.microsoft.com/office/powerpoint/2010/main" val="388120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t>
            </a:r>
            <a:r>
              <a:rPr lang="en-US" b="1" i="1" dirty="0" smtClean="0"/>
              <a:t>So what about the vocabulary used</a:t>
            </a:r>
            <a:r>
              <a:rPr lang="en-US" b="1" i="1" baseline="0" dirty="0" smtClean="0"/>
              <a:t> in the SG rubrics?  Do the words mean the same to everyone who reads them?  Why is it important for districts to have common definitions of the rubric language?     </a:t>
            </a:r>
            <a:r>
              <a:rPr lang="en-US" b="0" i="0" baseline="0" dirty="0" smtClean="0"/>
              <a:t>They discuss.  </a:t>
            </a:r>
            <a:endParaRPr lang="en-US" b="1" i="1" baseline="0" dirty="0" smtClean="0"/>
          </a:p>
          <a:p>
            <a:endParaRPr lang="en-US" baseline="0" dirty="0" smtClean="0"/>
          </a:p>
          <a:p>
            <a:r>
              <a:rPr lang="en-US" baseline="0" dirty="0" smtClean="0"/>
              <a:t>Read the question on the slide. </a:t>
            </a:r>
          </a:p>
          <a:p>
            <a:endParaRPr lang="en-US" dirty="0" smtClean="0"/>
          </a:p>
          <a:p>
            <a:r>
              <a:rPr lang="en-US" dirty="0" smtClean="0"/>
              <a:t>Ask for volunteers to describe their process.  If</a:t>
            </a:r>
            <a:r>
              <a:rPr lang="en-US" baseline="0" dirty="0" smtClean="0"/>
              <a:t> no responses, move on.  </a:t>
            </a:r>
            <a:endParaRPr lang="en-US" dirty="0"/>
          </a:p>
        </p:txBody>
      </p:sp>
      <p:sp>
        <p:nvSpPr>
          <p:cNvPr id="4" name="Slide Number Placeholder 3"/>
          <p:cNvSpPr>
            <a:spLocks noGrp="1"/>
          </p:cNvSpPr>
          <p:nvPr>
            <p:ph type="sldNum" sz="quarter" idx="10"/>
          </p:nvPr>
        </p:nvSpPr>
        <p:spPr/>
        <p:txBody>
          <a:bodyPr/>
          <a:lstStyle/>
          <a:p>
            <a:fld id="{98D4C47C-FBA0-4A92-B141-C03B3CB38BDD}" type="slidenum">
              <a:rPr lang="en-US" smtClean="0"/>
              <a:t>15</a:t>
            </a:fld>
            <a:endParaRPr lang="en-US" dirty="0"/>
          </a:p>
        </p:txBody>
      </p:sp>
    </p:spTree>
    <p:extLst>
      <p:ext uri="{BB962C8B-B14F-4D97-AF65-F5344CB8AC3E}">
        <p14:creationId xmlns:p14="http://schemas.microsoft.com/office/powerpoint/2010/main" val="3394035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1" i="1" dirty="0" smtClean="0"/>
              <a:t>:  “What are possible consequences</a:t>
            </a:r>
            <a:r>
              <a:rPr lang="en-US" b="1" i="1" baseline="0" dirty="0" smtClean="0"/>
              <a:t> of not having common definitions?”  </a:t>
            </a:r>
            <a:endParaRPr lang="en-US" b="1" i="1" dirty="0" smtClean="0"/>
          </a:p>
          <a:p>
            <a:endParaRPr lang="en-US" b="1" i="1" dirty="0" smtClean="0"/>
          </a:p>
          <a:p>
            <a:r>
              <a:rPr lang="en-US" dirty="0" smtClean="0"/>
              <a:t>Activity:</a:t>
            </a:r>
            <a:r>
              <a:rPr lang="en-US" baseline="0" dirty="0" smtClean="0"/>
              <a:t>  </a:t>
            </a:r>
            <a:r>
              <a:rPr lang="en-US" b="1" dirty="0" smtClean="0"/>
              <a:t>Table Talk </a:t>
            </a:r>
            <a:r>
              <a:rPr lang="en-US" dirty="0" smtClean="0"/>
              <a:t>– Next Steps for your district on</a:t>
            </a:r>
            <a:r>
              <a:rPr lang="en-US" baseline="0" dirty="0" smtClean="0"/>
              <a:t> creating operational definitions.</a:t>
            </a:r>
          </a:p>
          <a:p>
            <a:r>
              <a:rPr lang="en-US" baseline="0" dirty="0" smtClean="0"/>
              <a:t>HO – </a:t>
            </a:r>
            <a:r>
              <a:rPr lang="en-US" i="1" baseline="0" dirty="0" smtClean="0"/>
              <a:t>Common Language – Next Steps </a:t>
            </a:r>
            <a:r>
              <a:rPr lang="en-US" i="0" baseline="0" dirty="0" smtClean="0"/>
              <a:t>document (an optional activity)</a:t>
            </a:r>
          </a:p>
          <a:p>
            <a:endParaRPr lang="en-US" dirty="0" smtClean="0"/>
          </a:p>
        </p:txBody>
      </p:sp>
      <p:sp>
        <p:nvSpPr>
          <p:cNvPr id="4" name="Slide Number Placeholder 3"/>
          <p:cNvSpPr>
            <a:spLocks noGrp="1"/>
          </p:cNvSpPr>
          <p:nvPr>
            <p:ph type="sldNum" sz="quarter" idx="10"/>
          </p:nvPr>
        </p:nvSpPr>
        <p:spPr/>
        <p:txBody>
          <a:bodyPr/>
          <a:lstStyle/>
          <a:p>
            <a:fld id="{98D4C47C-FBA0-4A92-B141-C03B3CB38BDD}" type="slidenum">
              <a:rPr lang="en-US" smtClean="0"/>
              <a:t>18</a:t>
            </a:fld>
            <a:endParaRPr lang="en-US" dirty="0"/>
          </a:p>
        </p:txBody>
      </p:sp>
    </p:spTree>
    <p:extLst>
      <p:ext uri="{BB962C8B-B14F-4D97-AF65-F5344CB8AC3E}">
        <p14:creationId xmlns:p14="http://schemas.microsoft.com/office/powerpoint/2010/main" val="404359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was certainly implied in the Student Growth sessions for the 13-14 school year, but is well worth another look.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20</a:t>
            </a:fld>
            <a:endParaRPr lang="en-US" dirty="0"/>
          </a:p>
        </p:txBody>
      </p:sp>
    </p:spTree>
    <p:extLst>
      <p:ext uri="{BB962C8B-B14F-4D97-AF65-F5344CB8AC3E}">
        <p14:creationId xmlns:p14="http://schemas.microsoft.com/office/powerpoint/2010/main" val="116476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states have some version of student growth goals—often called SLOs--We will be looking</a:t>
            </a:r>
            <a:r>
              <a:rPr lang="en-US" baseline="0" dirty="0" smtClean="0"/>
              <a:t> at several tools from other states </a:t>
            </a:r>
            <a:r>
              <a:rPr lang="en-US" dirty="0" smtClean="0"/>
              <a:t> to help us think about student growth goals that set</a:t>
            </a:r>
            <a:r>
              <a:rPr lang="en-US" baseline="0" dirty="0" smtClean="0"/>
              <a:t> students and teachers up for success.  These align with our state’s </a:t>
            </a:r>
            <a:r>
              <a:rPr lang="en-US" b="1" baseline="0" dirty="0" smtClean="0"/>
              <a:t>Learning Point document.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21</a:t>
            </a:fld>
            <a:endParaRPr lang="en-US" dirty="0"/>
          </a:p>
        </p:txBody>
      </p:sp>
    </p:spTree>
    <p:extLst>
      <p:ext uri="{BB962C8B-B14F-4D97-AF65-F5344CB8AC3E}">
        <p14:creationId xmlns:p14="http://schemas.microsoft.com/office/powerpoint/2010/main" val="80980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have been around awhile, these are not the SLOs you remember from</a:t>
            </a:r>
            <a:r>
              <a:rPr lang="en-US" baseline="0" dirty="0" smtClean="0"/>
              <a:t> years ago.</a:t>
            </a:r>
          </a:p>
          <a:p>
            <a:r>
              <a:rPr lang="en-US" dirty="0" smtClean="0"/>
              <a:t>In</a:t>
            </a:r>
            <a:r>
              <a:rPr lang="en-US" baseline="0" dirty="0" smtClean="0"/>
              <a:t> most other states Student Growth Goals are referred to as Student Learning Objectives or SLOs or SLGs Student Learning Goals.</a:t>
            </a:r>
          </a:p>
          <a:p>
            <a:endParaRPr lang="en-US" baseline="0" dirty="0" smtClean="0"/>
          </a:p>
          <a:p>
            <a:r>
              <a:rPr lang="en-US" baseline="0" dirty="0" smtClean="0"/>
              <a:t>Many of our districts are already looking at Engage New York.  Some districts are piloting New York’s curriculum materials for English Language Arts and or Mathematics.  These materials are marked by in-depth focus on fewer topics.  The materials are a balanced combination of procedure and understanding.  It is also of interest that the curriculum modules include performance tasks for administration in the middle and at the end of each module.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22</a:t>
            </a:fld>
            <a:endParaRPr lang="en-US" dirty="0"/>
          </a:p>
        </p:txBody>
      </p:sp>
    </p:spTree>
    <p:extLst>
      <p:ext uri="{BB962C8B-B14F-4D97-AF65-F5344CB8AC3E}">
        <p14:creationId xmlns:p14="http://schemas.microsoft.com/office/powerpoint/2010/main" val="335359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just one example--Kentucky’s three-point rubric, which they have in their HO packets.  What are the focus areas in this sample rubric?  (This one is included in Handouts.)</a:t>
            </a:r>
          </a:p>
          <a:p>
            <a:endParaRPr lang="en-US" baseline="0" dirty="0" smtClean="0"/>
          </a:p>
          <a:p>
            <a:r>
              <a:rPr lang="en-US" baseline="0" dirty="0" smtClean="0"/>
              <a:t>The presenter can choose which of the rubrics/SMART goal rubric that fits the needs of the audience. We have included Kentucky, Oregon, Austin, Texas and a SMART Goal checklist.</a:t>
            </a:r>
          </a:p>
          <a:p>
            <a:endParaRPr lang="en-US" baseline="0" dirty="0" smtClean="0"/>
          </a:p>
          <a:p>
            <a:r>
              <a:rPr lang="en-US" b="1" baseline="0" dirty="0" smtClean="0"/>
              <a:t>Facilitator – please make sure all understand that Washington’s Rubrics are our rubrics.  These growth rubrics are not revisable.  </a:t>
            </a:r>
          </a:p>
          <a:p>
            <a:endParaRPr lang="en-US" b="1" baseline="0" dirty="0" smtClean="0"/>
          </a:p>
          <a:p>
            <a:r>
              <a:rPr lang="en-US" b="1" baseline="0" dirty="0" smtClean="0"/>
              <a:t>We are looking at other documents in order to help us think about writing goals that will best benefit teachers and students and that will help to ensure measurable student growth. Many are much more specific than ours.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8CE9E5-CC83-4C69-93F4-5E860AE944E9}" type="slidenum">
              <a:rPr lang="en-US" smtClean="0"/>
              <a:t>23</a:t>
            </a:fld>
            <a:endParaRPr lang="en-US" dirty="0"/>
          </a:p>
        </p:txBody>
      </p:sp>
    </p:spTree>
    <p:extLst>
      <p:ext uri="{BB962C8B-B14F-4D97-AF65-F5344CB8AC3E}">
        <p14:creationId xmlns:p14="http://schemas.microsoft.com/office/powerpoint/2010/main" val="39287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9EDE6250-C1F4-4909-A62B-AA110E59B3B9}" type="slidenum">
              <a:rPr lang="en-US" smtClean="0"/>
              <a:pPr/>
              <a:t>2</a:t>
            </a:fld>
            <a:endParaRPr lang="en-US" dirty="0"/>
          </a:p>
        </p:txBody>
      </p:sp>
    </p:spTree>
    <p:extLst>
      <p:ext uri="{BB962C8B-B14F-4D97-AF65-F5344CB8AC3E}">
        <p14:creationId xmlns:p14="http://schemas.microsoft.com/office/powerpoint/2010/main" val="2758944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to the SGG</a:t>
            </a:r>
            <a:r>
              <a:rPr lang="en-US" baseline="0" dirty="0" smtClean="0"/>
              <a:t> Example Handout.  Let them know these goals are now posted on the TPEP website.  </a:t>
            </a:r>
          </a:p>
          <a:p>
            <a:r>
              <a:rPr lang="en-US" baseline="0" dirty="0" smtClean="0"/>
              <a:t>Give them at least 10 minutes to continue to analyze these goals.</a:t>
            </a:r>
          </a:p>
          <a:p>
            <a:r>
              <a:rPr lang="en-US" baseline="0" dirty="0" smtClean="0"/>
              <a:t>Have each table come up with two or three insights as a result of this activity.</a:t>
            </a:r>
          </a:p>
          <a:p>
            <a:r>
              <a:rPr lang="en-US" baseline="0" dirty="0" smtClean="0"/>
              <a:t>Share out.</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26</a:t>
            </a:fld>
            <a:endParaRPr lang="en-US" dirty="0"/>
          </a:p>
        </p:txBody>
      </p:sp>
    </p:spTree>
    <p:extLst>
      <p:ext uri="{BB962C8B-B14F-4D97-AF65-F5344CB8AC3E}">
        <p14:creationId xmlns:p14="http://schemas.microsoft.com/office/powerpoint/2010/main" val="13241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E6250-C1F4-4909-A62B-AA110E59B3B9}" type="slidenum">
              <a:rPr lang="en-US" smtClean="0"/>
              <a:pPr/>
              <a:t>27</a:t>
            </a:fld>
            <a:endParaRPr lang="en-US" dirty="0"/>
          </a:p>
        </p:txBody>
      </p:sp>
    </p:spTree>
    <p:extLst>
      <p:ext uri="{BB962C8B-B14F-4D97-AF65-F5344CB8AC3E}">
        <p14:creationId xmlns:p14="http://schemas.microsoft.com/office/powerpoint/2010/main" val="2728471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E6250-C1F4-4909-A62B-AA110E59B3B9}" type="slidenum">
              <a:rPr lang="en-US" smtClean="0"/>
              <a:pPr/>
              <a:t>29</a:t>
            </a:fld>
            <a:endParaRPr lang="en-US" dirty="0"/>
          </a:p>
        </p:txBody>
      </p:sp>
    </p:spTree>
    <p:extLst>
      <p:ext uri="{BB962C8B-B14F-4D97-AF65-F5344CB8AC3E}">
        <p14:creationId xmlns:p14="http://schemas.microsoft.com/office/powerpoint/2010/main" val="239381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E6250-C1F4-4909-A62B-AA110E59B3B9}" type="slidenum">
              <a:rPr lang="en-US" smtClean="0"/>
              <a:pPr/>
              <a:t>30</a:t>
            </a:fld>
            <a:endParaRPr lang="en-US" dirty="0"/>
          </a:p>
        </p:txBody>
      </p:sp>
    </p:spTree>
    <p:extLst>
      <p:ext uri="{BB962C8B-B14F-4D97-AF65-F5344CB8AC3E}">
        <p14:creationId xmlns:p14="http://schemas.microsoft.com/office/powerpoint/2010/main" val="3731998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classroom data comparison sample </a:t>
            </a:r>
            <a:r>
              <a:rPr lang="en-US" b="1" dirty="0"/>
              <a:t>and</a:t>
            </a:r>
            <a:r>
              <a:rPr lang="en-US" dirty="0"/>
              <a:t> the school data comparison chart for subgroups.  Possible indicators the participants may call to attention:</a:t>
            </a:r>
          </a:p>
          <a:p>
            <a:pPr lvl="0"/>
            <a:r>
              <a:rPr lang="en-US" dirty="0"/>
              <a:t>Low performing ELL in all strands</a:t>
            </a:r>
          </a:p>
          <a:p>
            <a:pPr lvl="0"/>
            <a:r>
              <a:rPr lang="en-US" dirty="0"/>
              <a:t>Writing program strong in conventions and organization</a:t>
            </a:r>
          </a:p>
          <a:p>
            <a:pPr lvl="0"/>
            <a:r>
              <a:rPr lang="en-US" dirty="0"/>
              <a:t>Vocabulary is weak for ELL</a:t>
            </a:r>
          </a:p>
          <a:p>
            <a:pPr lvl="0"/>
            <a:r>
              <a:rPr lang="en-US" dirty="0"/>
              <a:t>Teacher A is high performing</a:t>
            </a:r>
          </a:p>
          <a:p>
            <a:pPr lvl="0"/>
            <a:r>
              <a:rPr lang="en-US" dirty="0"/>
              <a:t>Teacher D is low performing</a:t>
            </a:r>
          </a:p>
          <a:p>
            <a:r>
              <a:rPr lang="en-US" dirty="0"/>
              <a:t> </a:t>
            </a: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31</a:t>
            </a:fld>
            <a:endParaRPr lang="en-US" dirty="0"/>
          </a:p>
        </p:txBody>
      </p:sp>
    </p:spTree>
    <p:extLst>
      <p:ext uri="{BB962C8B-B14F-4D97-AF65-F5344CB8AC3E}">
        <p14:creationId xmlns:p14="http://schemas.microsoft.com/office/powerpoint/2010/main" val="1841625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examples.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32</a:t>
            </a:fld>
            <a:endParaRPr lang="en-US" dirty="0"/>
          </a:p>
        </p:txBody>
      </p:sp>
    </p:spTree>
    <p:extLst>
      <p:ext uri="{BB962C8B-B14F-4D97-AF65-F5344CB8AC3E}">
        <p14:creationId xmlns:p14="http://schemas.microsoft.com/office/powerpoint/2010/main" val="65765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group about the last bullet…..many things are in our locus of concern but</a:t>
            </a:r>
            <a:r>
              <a:rPr lang="en-US" baseline="0" dirty="0" smtClean="0"/>
              <a:t> not in our locus of control.  What growth are you able and willing to ‘move’?</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33</a:t>
            </a:fld>
            <a:endParaRPr lang="en-US" dirty="0"/>
          </a:p>
        </p:txBody>
      </p:sp>
    </p:spTree>
    <p:extLst>
      <p:ext uri="{BB962C8B-B14F-4D97-AF65-F5344CB8AC3E}">
        <p14:creationId xmlns:p14="http://schemas.microsoft.com/office/powerpoint/2010/main" val="1141611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states.  Friends but different!</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34</a:t>
            </a:fld>
            <a:endParaRPr lang="en-US" dirty="0"/>
          </a:p>
        </p:txBody>
      </p:sp>
    </p:spTree>
    <p:extLst>
      <p:ext uri="{BB962C8B-B14F-4D97-AF65-F5344CB8AC3E}">
        <p14:creationId xmlns:p14="http://schemas.microsoft.com/office/powerpoint/2010/main" val="2418923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for readers to understand that, although Kentucky is our closest state friend in terms of standards, professional learning, and educator evaluation, there are differences.  So, before we review some of Kentucky’s work, we need to know how they are different so we don’t assume their rules and practices are the same as ours.</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35</a:t>
            </a:fld>
            <a:endParaRPr lang="en-US" dirty="0"/>
          </a:p>
        </p:txBody>
      </p:sp>
    </p:spTree>
    <p:extLst>
      <p:ext uri="{BB962C8B-B14F-4D97-AF65-F5344CB8AC3E}">
        <p14:creationId xmlns:p14="http://schemas.microsoft.com/office/powerpoint/2010/main" val="2680915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The goal is to end up with ideas about what being read would be of use to those in each participating district.</a:t>
            </a:r>
          </a:p>
          <a:p>
            <a:r>
              <a:rPr lang="en-US" baseline="0" dirty="0" smtClean="0"/>
              <a:t>Process:</a:t>
            </a:r>
          </a:p>
          <a:p>
            <a:pPr marL="228567" indent="-228567">
              <a:buAutoNum type="arabicPeriod"/>
            </a:pPr>
            <a:r>
              <a:rPr lang="en-US" dirty="0" smtClean="0"/>
              <a:t>You’ll need a volunteer</a:t>
            </a:r>
            <a:r>
              <a:rPr lang="en-US" baseline="0" dirty="0" smtClean="0"/>
              <a:t> to serve as facilitator and another to serve as recorder for each group.  </a:t>
            </a:r>
            <a:endParaRPr lang="en-US" dirty="0" smtClean="0"/>
          </a:p>
          <a:p>
            <a:pPr marL="228567" indent="-228567">
              <a:buAutoNum type="arabicPeriod"/>
            </a:pPr>
            <a:r>
              <a:rPr lang="en-US" dirty="0" smtClean="0"/>
              <a:t>Allow 10</a:t>
            </a:r>
            <a:r>
              <a:rPr lang="en-US" baseline="0" dirty="0" smtClean="0"/>
              <a:t> minutes for individual reading and highlighting.</a:t>
            </a:r>
          </a:p>
          <a:p>
            <a:pPr marL="228567" indent="-228567">
              <a:buAutoNum type="arabicPeriod"/>
            </a:pPr>
            <a:r>
              <a:rPr lang="en-US" baseline="0" dirty="0" smtClean="0"/>
              <a:t>Allow 10 -15 minutes for facilitator to gather ideas from the group about what worked and what to replicate for their own district.  Ideas should be recorded.</a:t>
            </a:r>
          </a:p>
          <a:p>
            <a:pPr marL="228567" indent="-228567">
              <a:buAutoNum type="arabicPeriod"/>
            </a:pPr>
            <a:r>
              <a:rPr lang="en-US" baseline="0" dirty="0" smtClean="0"/>
              <a:t>Allow 5 minutes to share out. </a:t>
            </a:r>
            <a:endParaRPr lang="en-US" dirty="0" smtClean="0"/>
          </a:p>
          <a:p>
            <a:r>
              <a:rPr lang="en-US" u="sng" dirty="0">
                <a:hlinkClick r:id="rId3"/>
              </a:rPr>
              <a:t>http://education.ky.gov/teachers/pges/tpges/documents/student%20growth%20scenarios.pdf</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36</a:t>
            </a:fld>
            <a:endParaRPr lang="en-US" dirty="0"/>
          </a:p>
        </p:txBody>
      </p:sp>
    </p:spTree>
    <p:extLst>
      <p:ext uri="{BB962C8B-B14F-4D97-AF65-F5344CB8AC3E}">
        <p14:creationId xmlns:p14="http://schemas.microsoft.com/office/powerpoint/2010/main" val="328622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355">
              <a:defRPr/>
            </a:pPr>
            <a:r>
              <a:rPr lang="en-US" dirty="0" smtClean="0"/>
              <a:t>Review Garmston’s Norms of Collaboration.  Ask participants to reflect on one of the norms they would like to focus on for today.</a:t>
            </a:r>
          </a:p>
          <a:p>
            <a:pPr defTabSz="931355">
              <a:defRPr/>
            </a:pPr>
            <a:r>
              <a:rPr lang="en-US" dirty="0" smtClean="0"/>
              <a:t>Handout.</a:t>
            </a:r>
          </a:p>
        </p:txBody>
      </p:sp>
      <p:sp>
        <p:nvSpPr>
          <p:cNvPr id="4" name="Slide Number Placeholder 3"/>
          <p:cNvSpPr>
            <a:spLocks noGrp="1"/>
          </p:cNvSpPr>
          <p:nvPr>
            <p:ph type="sldNum" sz="quarter" idx="10"/>
          </p:nvPr>
        </p:nvSpPr>
        <p:spPr/>
        <p:txBody>
          <a:bodyPr/>
          <a:lstStyle/>
          <a:p>
            <a:fld id="{9EDE6250-C1F4-4909-A62B-AA110E59B3B9}" type="slidenum">
              <a:rPr lang="en-US" smtClean="0"/>
              <a:pPr/>
              <a:t>3</a:t>
            </a:fld>
            <a:endParaRPr lang="en-US" dirty="0"/>
          </a:p>
        </p:txBody>
      </p:sp>
    </p:spTree>
    <p:extLst>
      <p:ext uri="{BB962C8B-B14F-4D97-AF65-F5344CB8AC3E}">
        <p14:creationId xmlns:p14="http://schemas.microsoft.com/office/powerpoint/2010/main" val="2095150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Goal Handout in this section.</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37</a:t>
            </a:fld>
            <a:endParaRPr lang="en-US" dirty="0"/>
          </a:p>
        </p:txBody>
      </p:sp>
    </p:spTree>
    <p:extLst>
      <p:ext uri="{BB962C8B-B14F-4D97-AF65-F5344CB8AC3E}">
        <p14:creationId xmlns:p14="http://schemas.microsoft.com/office/powerpoint/2010/main" val="3526346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ADAC12-CD20-48F2-B85F-6EA3AEC48AF2}" type="slidenum">
              <a:rPr lang="en-US" smtClean="0"/>
              <a:pPr fontAlgn="base">
                <a:spcBef>
                  <a:spcPct val="0"/>
                </a:spcBef>
                <a:spcAft>
                  <a:spcPct val="0"/>
                </a:spcAft>
                <a:defRPr/>
              </a:pPr>
              <a:t>38</a:t>
            </a:fld>
            <a:endParaRPr lang="en-US" dirty="0" smtClean="0"/>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US" altLang="en-US" dirty="0" smtClean="0"/>
              <a:t>Go</a:t>
            </a:r>
            <a:r>
              <a:rPr lang="en-US" altLang="en-US" baseline="0" dirty="0" smtClean="0"/>
              <a:t> through this slide.  This is an example of </a:t>
            </a:r>
            <a:r>
              <a:rPr lang="en-US" altLang="en-US" b="1" baseline="0" dirty="0" smtClean="0"/>
              <a:t>best practice </a:t>
            </a:r>
            <a:r>
              <a:rPr lang="en-US" altLang="en-US" baseline="0" dirty="0" smtClean="0"/>
              <a:t>in goal writing.  You may mention that for teachers and principals in Washington State in their Pro Cert programs, SMART goals are used.</a:t>
            </a:r>
          </a:p>
          <a:p>
            <a:pPr algn="l" eaLnBrk="1" hangingPunct="1">
              <a:spcBef>
                <a:spcPct val="0"/>
              </a:spcBef>
            </a:pPr>
            <a:endParaRPr lang="en-US" altLang="en-US" baseline="0" dirty="0" smtClean="0"/>
          </a:p>
          <a:p>
            <a:pPr algn="l" eaLnBrk="1" hangingPunct="1">
              <a:spcBef>
                <a:spcPct val="0"/>
              </a:spcBef>
            </a:pPr>
            <a:r>
              <a:rPr lang="en-US" altLang="en-US" baseline="0" dirty="0" smtClean="0"/>
              <a:t>Let the group know that this slide and the next 5 slides may be used as resources—not requirements.  </a:t>
            </a:r>
            <a:endParaRPr lang="en-US" altLang="en-US" dirty="0" smtClean="0"/>
          </a:p>
          <a:p>
            <a:pPr algn="ctr" eaLnBrk="1" hangingPunct="1">
              <a:spcBef>
                <a:spcPct val="0"/>
              </a:spcBef>
            </a:pPr>
            <a:endParaRPr lang="en-US" altLang="en-US" dirty="0" smtClean="0"/>
          </a:p>
          <a:p>
            <a:pPr algn="l" eaLnBrk="1" hangingPunct="1">
              <a:spcBef>
                <a:spcPct val="0"/>
              </a:spcBef>
            </a:pPr>
            <a:r>
              <a:rPr lang="en-US" altLang="en-US" dirty="0" smtClean="0"/>
              <a:t>Take 20 minutes for the</a:t>
            </a:r>
            <a:r>
              <a:rPr lang="en-US" altLang="en-US" baseline="0" dirty="0" smtClean="0"/>
              <a:t> next  five slides.  </a:t>
            </a:r>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Specific also means that whatever content the teacher chooses as the basis for the goal, it represents essential or enduring skills/learning, concepts or processes.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A393ABC0-7F75-4FC3-9E87-819E698C6C7F}" type="slidenum">
              <a:rPr lang="en-US" smtClean="0"/>
              <a:pPr>
                <a:defRPr/>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Measurable means that the teacher has chosen an appropriate instrument(s) or measure(s) to assess where students are in order to establish the baseline for goal-setting. These sources should be clearly identified within the goal. </a:t>
            </a:r>
          </a:p>
          <a:p>
            <a:endParaRPr lang="en-US" altLang="en-US" dirty="0" smtClean="0"/>
          </a:p>
          <a:p>
            <a:r>
              <a:rPr lang="en-US" altLang="en-US" b="1" dirty="0" smtClean="0"/>
              <a:t>It is also important to make sure that the measures identified in the goal can be used to demonstrate growth in the area or areas of identified need</a:t>
            </a:r>
            <a:r>
              <a:rPr lang="en-US" altLang="en-US" dirty="0" smtClean="0"/>
              <a:t>.  </a:t>
            </a:r>
          </a:p>
        </p:txBody>
      </p:sp>
      <p:sp>
        <p:nvSpPr>
          <p:cNvPr id="4" name="Slide Number Placeholder 3"/>
          <p:cNvSpPr>
            <a:spLocks noGrp="1"/>
          </p:cNvSpPr>
          <p:nvPr>
            <p:ph type="sldNum" sz="quarter" idx="5"/>
          </p:nvPr>
        </p:nvSpPr>
        <p:spPr/>
        <p:txBody>
          <a:bodyPr/>
          <a:lstStyle/>
          <a:p>
            <a:pPr>
              <a:defRPr/>
            </a:pPr>
            <a:fld id="{A5215274-D064-4425-9986-0631DB6D54F7}"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goal is appropriate when it is clearly related to the roles and responsibilities of the teacher.  Is the goal within the teacher’s realm of responsibility? Of course, all teachers have content area standards for which they are responsible and that is what students should master.  Goals should be directly related to the subject and the students the teacher teaches. </a:t>
            </a:r>
          </a:p>
        </p:txBody>
      </p:sp>
      <p:sp>
        <p:nvSpPr>
          <p:cNvPr id="4" name="Slide Number Placeholder 3"/>
          <p:cNvSpPr>
            <a:spLocks noGrp="1"/>
          </p:cNvSpPr>
          <p:nvPr>
            <p:ph type="sldNum" sz="quarter" idx="5"/>
          </p:nvPr>
        </p:nvSpPr>
        <p:spPr/>
        <p:txBody>
          <a:bodyPr/>
          <a:lstStyle/>
          <a:p>
            <a:pPr>
              <a:defRPr/>
            </a:pPr>
            <a:fld id="{662CA9BF-1DE8-469E-BA17-C0839E1A43D6}" type="slidenum">
              <a:rPr lang="en-US" smtClean="0"/>
              <a:pPr>
                <a:defRPr/>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realistic goal is one that is rigorous. In other words, it is challenging, but doable. </a:t>
            </a:r>
          </a:p>
          <a:p>
            <a:r>
              <a:rPr lang="en-US" altLang="en-US" dirty="0" smtClean="0"/>
              <a:t>Ask,</a:t>
            </a:r>
            <a:r>
              <a:rPr lang="en-US" altLang="en-US" baseline="0" dirty="0" smtClean="0"/>
              <a:t> Does your district have a definition of or framework for Rigor?  If so, what are you using?</a:t>
            </a:r>
          </a:p>
          <a:p>
            <a:endParaRPr lang="en-US" altLang="en-US" dirty="0" smtClean="0"/>
          </a:p>
        </p:txBody>
      </p:sp>
      <p:sp>
        <p:nvSpPr>
          <p:cNvPr id="4" name="Slide Number Placeholder 3"/>
          <p:cNvSpPr>
            <a:spLocks noGrp="1"/>
          </p:cNvSpPr>
          <p:nvPr>
            <p:ph type="sldNum" sz="quarter" idx="5"/>
          </p:nvPr>
        </p:nvSpPr>
        <p:spPr/>
        <p:txBody>
          <a:bodyPr/>
          <a:lstStyle/>
          <a:p>
            <a:pPr>
              <a:defRPr/>
            </a:pPr>
            <a:fld id="{182C24A1-5C0F-47ED-92B7-87086CC239A0}" type="slidenum">
              <a:rPr lang="en-US" smtClean="0"/>
              <a:pPr>
                <a:defRPr/>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finally, the T in SMART means time bound. Keep in mind that the interval of instruction must to be sufficient so it’s possible to determine if the goal was met.  </a:t>
            </a:r>
          </a:p>
        </p:txBody>
      </p:sp>
      <p:sp>
        <p:nvSpPr>
          <p:cNvPr id="4" name="Slide Number Placeholder 3"/>
          <p:cNvSpPr>
            <a:spLocks noGrp="1"/>
          </p:cNvSpPr>
          <p:nvPr>
            <p:ph type="sldNum" sz="quarter" idx="5"/>
          </p:nvPr>
        </p:nvSpPr>
        <p:spPr/>
        <p:txBody>
          <a:bodyPr/>
          <a:lstStyle/>
          <a:p>
            <a:pPr>
              <a:defRPr/>
            </a:pPr>
            <a:fld id="{FC23E72F-68AF-4868-8841-DE6745D1F1FC}" type="slidenum">
              <a:rPr lang="en-US" smtClean="0"/>
              <a:pPr>
                <a:defRPr/>
              </a:pPr>
              <a:t>43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a:t>
            </a:r>
            <a:r>
              <a:rPr lang="en-US" b="1" dirty="0" smtClean="0"/>
              <a:t>20 minutes </a:t>
            </a:r>
            <a:r>
              <a:rPr lang="en-US" dirty="0" smtClean="0"/>
              <a:t>for this part.  Ask them to try and write at least two goals.  </a:t>
            </a:r>
          </a:p>
          <a:p>
            <a:r>
              <a:rPr lang="en-US" dirty="0" smtClean="0"/>
              <a:t>You may want to assign goals or at least check so that you get a sample of all three.  </a:t>
            </a:r>
          </a:p>
          <a:p>
            <a:r>
              <a:rPr lang="en-US" dirty="0" smtClean="0"/>
              <a:t>Remind the group of all the resources they have now to help them in their writing.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44</a:t>
            </a:fld>
            <a:endParaRPr lang="en-US" dirty="0"/>
          </a:p>
        </p:txBody>
      </p:sp>
    </p:spTree>
    <p:extLst>
      <p:ext uri="{BB962C8B-B14F-4D97-AF65-F5344CB8AC3E}">
        <p14:creationId xmlns:p14="http://schemas.microsoft.com/office/powerpoint/2010/main" val="4020088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posters up and ready</a:t>
            </a:r>
            <a:r>
              <a:rPr lang="en-US" baseline="0" dirty="0" smtClean="0"/>
              <a:t> for 3.1, 6.1 and 8.1 Student Growth Goal samples.  </a:t>
            </a:r>
          </a:p>
          <a:p>
            <a:endParaRPr lang="en-US" baseline="0" dirty="0" smtClean="0"/>
          </a:p>
          <a:p>
            <a:r>
              <a:rPr lang="en-US" baseline="0" dirty="0" smtClean="0"/>
              <a:t>Let the group know that these goals might be shared in regional resources.  </a:t>
            </a:r>
          </a:p>
          <a:p>
            <a:endParaRPr lang="en-US" baseline="0" dirty="0" smtClean="0"/>
          </a:p>
          <a:p>
            <a:r>
              <a:rPr lang="en-US" b="1" baseline="0" dirty="0" smtClean="0"/>
              <a:t>Take 20 minutes </a:t>
            </a:r>
            <a:r>
              <a:rPr lang="en-US" baseline="0" dirty="0" smtClean="0"/>
              <a:t>for this part of the activity.</a:t>
            </a:r>
          </a:p>
          <a:p>
            <a:endParaRPr lang="en-US" baseline="0" dirty="0" smtClean="0"/>
          </a:p>
          <a:p>
            <a:r>
              <a:rPr lang="en-US" baseline="0" dirty="0" smtClean="0"/>
              <a:t>Or you could have people get up and get feedback from two different participants, then return to their own table and rewrite at least one of the goals.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45</a:t>
            </a:fld>
            <a:endParaRPr lang="en-US" dirty="0"/>
          </a:p>
        </p:txBody>
      </p:sp>
    </p:spTree>
    <p:extLst>
      <p:ext uri="{BB962C8B-B14F-4D97-AF65-F5344CB8AC3E}">
        <p14:creationId xmlns:p14="http://schemas.microsoft.com/office/powerpoint/2010/main" val="1394617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time allows for this.  If not, </a:t>
            </a:r>
            <a:r>
              <a:rPr lang="en-US" smtClean="0"/>
              <a:t>be sure </a:t>
            </a:r>
            <a:r>
              <a:rPr lang="en-US" dirty="0" smtClean="0"/>
              <a:t>to delete the slide.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48</a:t>
            </a:fld>
            <a:endParaRPr lang="en-US" dirty="0"/>
          </a:p>
        </p:txBody>
      </p:sp>
    </p:spTree>
    <p:extLst>
      <p:ext uri="{BB962C8B-B14F-4D97-AF65-F5344CB8AC3E}">
        <p14:creationId xmlns:p14="http://schemas.microsoft.com/office/powerpoint/2010/main" val="296212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a:t>
            </a:r>
            <a:r>
              <a:rPr lang="en-US" baseline="0" dirty="0" smtClean="0"/>
              <a:t> to align this slide with slide 4 and your presentation. </a:t>
            </a:r>
          </a:p>
          <a:p>
            <a:endParaRPr lang="en-US" baseline="0" dirty="0" smtClean="0"/>
          </a:p>
          <a:p>
            <a:r>
              <a:rPr lang="en-US" baseline="0" dirty="0" smtClean="0"/>
              <a:t>Research conducted by the UW in an August, 2014 report prepared for OSPI reflects that Student Growth Goal Setting and collecting evidence have proven to be the most challenging aspect of the revised evaluation systems.</a:t>
            </a:r>
          </a:p>
          <a:p>
            <a:endParaRPr lang="en-US" baseline="0" dirty="0" smtClean="0"/>
          </a:p>
          <a:p>
            <a:r>
              <a:rPr lang="en-US" baseline="0" dirty="0" smtClean="0"/>
              <a:t>Objectives –</a:t>
            </a:r>
          </a:p>
          <a:p>
            <a:r>
              <a:rPr lang="en-US" baseline="0" dirty="0" smtClean="0"/>
              <a:t>1 – 2 are review</a:t>
            </a:r>
          </a:p>
          <a:p>
            <a:r>
              <a:rPr lang="en-US" baseline="0" dirty="0" smtClean="0"/>
              <a:t>3 – has been implied, but not explicitly taught in previous sessions. </a:t>
            </a:r>
          </a:p>
          <a:p>
            <a:r>
              <a:rPr lang="en-US" dirty="0" smtClean="0"/>
              <a:t>4 – 7 all contain new material.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a:t>
            </a:fld>
            <a:endParaRPr lang="en-US" dirty="0"/>
          </a:p>
        </p:txBody>
      </p:sp>
    </p:spTree>
    <p:extLst>
      <p:ext uri="{BB962C8B-B14F-4D97-AF65-F5344CB8AC3E}">
        <p14:creationId xmlns:p14="http://schemas.microsoft.com/office/powerpoint/2010/main" val="3946706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49</a:t>
            </a:fld>
            <a:endParaRPr lang="en-US" dirty="0"/>
          </a:p>
        </p:txBody>
      </p:sp>
    </p:spTree>
    <p:extLst>
      <p:ext uri="{BB962C8B-B14F-4D97-AF65-F5344CB8AC3E}">
        <p14:creationId xmlns:p14="http://schemas.microsoft.com/office/powerpoint/2010/main" val="1062178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adjust this slide to meet the professional</a:t>
            </a:r>
            <a:r>
              <a:rPr lang="en-US" baseline="0" dirty="0" smtClean="0"/>
              <a:t> learning session you delivered.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50</a:t>
            </a:fld>
            <a:endParaRPr lang="en-US" dirty="0"/>
          </a:p>
        </p:txBody>
      </p:sp>
    </p:spTree>
    <p:extLst>
      <p:ext uri="{BB962C8B-B14F-4D97-AF65-F5344CB8AC3E}">
        <p14:creationId xmlns:p14="http://schemas.microsoft.com/office/powerpoint/2010/main" val="756169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51</a:t>
            </a:fld>
            <a:endParaRPr lang="en-US" dirty="0"/>
          </a:p>
        </p:txBody>
      </p:sp>
    </p:spTree>
    <p:extLst>
      <p:ext uri="{BB962C8B-B14F-4D97-AF65-F5344CB8AC3E}">
        <p14:creationId xmlns:p14="http://schemas.microsoft.com/office/powerpoint/2010/main" val="55938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 for</a:t>
            </a:r>
            <a:r>
              <a:rPr lang="en-US" baseline="0" dirty="0" smtClean="0"/>
              <a:t> this section include:</a:t>
            </a:r>
          </a:p>
          <a:p>
            <a:r>
              <a:rPr lang="en-US" baseline="0" dirty="0" smtClean="0"/>
              <a:t>Tell them what you are including and why.  </a:t>
            </a:r>
          </a:p>
          <a:p>
            <a:r>
              <a:rPr lang="en-US" baseline="0" dirty="0" smtClean="0"/>
              <a:t>WACs</a:t>
            </a:r>
          </a:p>
          <a:p>
            <a:r>
              <a:rPr lang="en-US" baseline="0" dirty="0" smtClean="0"/>
              <a:t>WAC / RCW  AWSP Document</a:t>
            </a:r>
          </a:p>
          <a:p>
            <a:r>
              <a:rPr lang="en-US" baseline="0" dirty="0" smtClean="0"/>
              <a:t>Decision Matrix</a:t>
            </a: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a:t>
            </a:fld>
            <a:endParaRPr lang="en-US" dirty="0"/>
          </a:p>
        </p:txBody>
      </p:sp>
    </p:spTree>
    <p:extLst>
      <p:ext uri="{BB962C8B-B14F-4D97-AF65-F5344CB8AC3E}">
        <p14:creationId xmlns:p14="http://schemas.microsoft.com/office/powerpoint/2010/main" val="83060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important</a:t>
            </a:r>
            <a:r>
              <a:rPr lang="en-US" baseline="0" dirty="0" smtClean="0"/>
              <a:t> points (both 6696 and 5895)</a:t>
            </a:r>
          </a:p>
          <a:p>
            <a:endParaRPr lang="en-US" dirty="0"/>
          </a:p>
          <a:p>
            <a:r>
              <a:rPr lang="en-US" baseline="0" dirty="0" smtClean="0"/>
              <a:t>The legislation (previously 6696 and now 5895) establishes a definition of student growth and that it must be a factor in the evaluation process and must be based on multiple measures that can include</a:t>
            </a:r>
            <a:r>
              <a:rPr lang="en-US" dirty="0" smtClean="0"/>
              <a:t> classroom-based, school-based, district-based, and state based student assessment tools.</a:t>
            </a:r>
          </a:p>
          <a:p>
            <a:endParaRPr lang="en-US" baseline="0" dirty="0"/>
          </a:p>
          <a:p>
            <a:r>
              <a:rPr lang="en-US" dirty="0" smtClean="0"/>
              <a:t>5895 further specifies that student growth data must be a substantial factor in evaluating the summative performance of certified classroom teachers for at least three of the evaluation criteria.</a:t>
            </a:r>
          </a:p>
          <a:p>
            <a:endParaRPr lang="en-US" baseline="0" dirty="0"/>
          </a:p>
          <a:p>
            <a:endParaRPr lang="en-US" dirty="0" smtClean="0"/>
          </a:p>
          <a:p>
            <a:endParaRPr lang="en-US" baseline="0"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6</a:t>
            </a:fld>
            <a:endParaRPr lang="en-US" dirty="0"/>
          </a:p>
        </p:txBody>
      </p:sp>
    </p:spTree>
    <p:extLst>
      <p:ext uri="{BB962C8B-B14F-4D97-AF65-F5344CB8AC3E}">
        <p14:creationId xmlns:p14="http://schemas.microsoft.com/office/powerpoint/2010/main" val="425361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094">
              <a:defRPr/>
            </a:pPr>
            <a:r>
              <a:rPr lang="en-US" dirty="0"/>
              <a:t>In Washington there are several key documents, two of which are RCW 5895 which is the legislation and the Washington Administrative Code (WAC) which are the procedures for implementation of the RCW. </a:t>
            </a:r>
          </a:p>
          <a:p>
            <a:pPr defTabSz="885094">
              <a:defRPr/>
            </a:pPr>
            <a:endParaRPr lang="en-US" dirty="0"/>
          </a:p>
          <a:p>
            <a:pPr defTabSz="885094">
              <a:defRPr/>
            </a:pPr>
            <a:r>
              <a:rPr lang="en-US" dirty="0"/>
              <a:t>A capital “G!” indicates that the guidance represents the Revised Code of Washington (RCW), or Washington Administrative Code (WAC). </a:t>
            </a:r>
          </a:p>
          <a:p>
            <a:pPr defTabSz="885094">
              <a:defRPr/>
            </a:pPr>
            <a:endParaRPr lang="en-US" dirty="0"/>
          </a:p>
          <a:p>
            <a:pPr defTabSz="885094">
              <a:defRPr/>
            </a:pPr>
            <a:r>
              <a:rPr lang="en-US" dirty="0"/>
              <a:t>The RCW establishes the criteria for evaluations of certificated employees, including administrators; these include legislative findings about the purpose of evaluations, training for evaluators, training for educators on required evaluation procedures, and assistance for teachers following evaluations. </a:t>
            </a:r>
          </a:p>
          <a:p>
            <a:pPr defTabSz="885094">
              <a:defRPr/>
            </a:pPr>
            <a:endParaRPr lang="en-US" dirty="0"/>
          </a:p>
          <a:p>
            <a:pPr defTabSz="885094">
              <a:defRPr/>
            </a:pPr>
            <a:r>
              <a:rPr lang="en-US" dirty="0"/>
              <a:t>The WAC establishes the minimum criteria and minimum procedural standards to be adopted in accordance with Chapter </a:t>
            </a:r>
            <a:r>
              <a:rPr lang="en-US" u="sng" dirty="0">
                <a:hlinkClick r:id="rId3"/>
              </a:rPr>
              <a:t>41.59</a:t>
            </a:r>
            <a:r>
              <a:rPr lang="en-US" dirty="0"/>
              <a:t> RCW by districts for the evaluation of the professional performance capabilities and development of certificated classroom teachers and certificated support personnel.</a:t>
            </a:r>
          </a:p>
          <a:p>
            <a:pPr defTabSz="885094">
              <a:defRPr/>
            </a:pPr>
            <a:endParaRPr lang="en-US" dirty="0"/>
          </a:p>
          <a:p>
            <a:pPr defTabSz="885094">
              <a:defRPr/>
            </a:pPr>
            <a:r>
              <a:rPr lang="en-US" b="1" dirty="0" smtClean="0">
                <a:solidFill>
                  <a:srgbClr val="FF0000"/>
                </a:solidFill>
              </a:rPr>
              <a:t>The lower case g represents research-based best practice.  Much of what we are doing today falls into</a:t>
            </a:r>
            <a:r>
              <a:rPr lang="en-US" b="1" baseline="0" dirty="0" smtClean="0">
                <a:solidFill>
                  <a:srgbClr val="FF0000"/>
                </a:solidFill>
              </a:rPr>
              <a:t> this category.  (See Learning Point Document from TPEP website.  Share with district leads.)</a:t>
            </a:r>
            <a:endParaRPr lang="en-US" b="1" dirty="0">
              <a:solidFill>
                <a:srgbClr val="FF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7</a:t>
            </a:fld>
            <a:endParaRPr lang="en-US" dirty="0"/>
          </a:p>
        </p:txBody>
      </p:sp>
    </p:spTree>
    <p:extLst>
      <p:ext uri="{BB962C8B-B14F-4D97-AF65-F5344CB8AC3E}">
        <p14:creationId xmlns:p14="http://schemas.microsoft.com/office/powerpoint/2010/main" val="310908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  WACS AWSP Document</a:t>
            </a:r>
            <a:r>
              <a:rPr lang="en-US" baseline="0" dirty="0" smtClean="0"/>
              <a:t> and </a:t>
            </a:r>
            <a:r>
              <a:rPr lang="en-US" dirty="0" smtClean="0"/>
              <a:t>Decision Matrix.  Be sure to point out the FAQ section of the TPEP website.</a:t>
            </a:r>
            <a:r>
              <a:rPr lang="en-US" baseline="0" dirty="0" smtClean="0"/>
              <a:t>  Print a copy for yourself, read it prior to the workshop and have it on hand.  </a:t>
            </a:r>
          </a:p>
          <a:p>
            <a:endParaRPr lang="en-US" dirty="0" smtClean="0"/>
          </a:p>
          <a:p>
            <a:r>
              <a:rPr lang="en-US" dirty="0" smtClean="0"/>
              <a:t>Share</a:t>
            </a:r>
            <a:r>
              <a:rPr lang="en-US" baseline="0" dirty="0" smtClean="0"/>
              <a:t> resources - </a:t>
            </a:r>
            <a:endParaRPr lang="en-US" dirty="0" smtClean="0"/>
          </a:p>
          <a:p>
            <a:r>
              <a:rPr lang="en-US" dirty="0" smtClean="0"/>
              <a:t>Suggested</a:t>
            </a:r>
            <a:r>
              <a:rPr lang="en-US" baseline="0" dirty="0" smtClean="0"/>
              <a:t> </a:t>
            </a:r>
            <a:r>
              <a:rPr lang="en-US" dirty="0" smtClean="0"/>
              <a:t>Optional Activities for</a:t>
            </a:r>
            <a:r>
              <a:rPr lang="en-US" baseline="0" dirty="0" smtClean="0"/>
              <a:t> this Section</a:t>
            </a:r>
            <a:r>
              <a:rPr lang="en-US" dirty="0" smtClean="0"/>
              <a:t>:</a:t>
            </a:r>
          </a:p>
          <a:p>
            <a:r>
              <a:rPr lang="en-US" dirty="0" smtClean="0"/>
              <a:t>WAC Activity</a:t>
            </a:r>
            <a:r>
              <a:rPr lang="en-US" baseline="0" dirty="0" smtClean="0"/>
              <a:t> - </a:t>
            </a:r>
            <a:r>
              <a:rPr lang="en-US" dirty="0" smtClean="0"/>
              <a:t>Jigsaw the 9 sections of</a:t>
            </a:r>
            <a:r>
              <a:rPr lang="en-US" baseline="0" dirty="0" smtClean="0"/>
              <a:t> the WAC </a:t>
            </a:r>
            <a:r>
              <a:rPr lang="en-US" dirty="0" smtClean="0"/>
              <a:t>underlining “Student Growth”</a:t>
            </a:r>
          </a:p>
          <a:p>
            <a:r>
              <a:rPr lang="en-US" dirty="0" smtClean="0"/>
              <a:t>Decision</a:t>
            </a:r>
            <a:r>
              <a:rPr lang="en-US" baseline="0" dirty="0" smtClean="0"/>
              <a:t> Matrix – point out what district actions pertain to student growth.</a:t>
            </a:r>
          </a:p>
          <a:p>
            <a:r>
              <a:rPr lang="en-US" baseline="0" dirty="0" smtClean="0"/>
              <a:t>Potential Activity - </a:t>
            </a:r>
            <a:r>
              <a:rPr lang="en-US" dirty="0" smtClean="0"/>
              <a:t>Two</a:t>
            </a:r>
            <a:r>
              <a:rPr lang="en-US" baseline="0" dirty="0" smtClean="0"/>
              <a:t> things your district is doing well and two things your district may still need to do.  </a:t>
            </a:r>
          </a:p>
          <a:p>
            <a:endParaRPr lang="en-US" baseline="0" dirty="0" smtClean="0"/>
          </a:p>
        </p:txBody>
      </p:sp>
      <p:sp>
        <p:nvSpPr>
          <p:cNvPr id="4" name="Slide Number Placeholder 3"/>
          <p:cNvSpPr>
            <a:spLocks noGrp="1"/>
          </p:cNvSpPr>
          <p:nvPr>
            <p:ph type="sldNum" sz="quarter" idx="10"/>
          </p:nvPr>
        </p:nvSpPr>
        <p:spPr/>
        <p:txBody>
          <a:bodyPr/>
          <a:lstStyle/>
          <a:p>
            <a:fld id="{9EDE6250-C1F4-4909-A62B-AA110E59B3B9}" type="slidenum">
              <a:rPr lang="en-US" smtClean="0"/>
              <a:pPr/>
              <a:t>8</a:t>
            </a:fld>
            <a:endParaRPr lang="en-US" dirty="0"/>
          </a:p>
        </p:txBody>
      </p:sp>
    </p:spTree>
    <p:extLst>
      <p:ext uri="{BB962C8B-B14F-4D97-AF65-F5344CB8AC3E}">
        <p14:creationId xmlns:p14="http://schemas.microsoft.com/office/powerpoint/2010/main" val="233788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a:t>
            </a:r>
          </a:p>
          <a:p>
            <a:r>
              <a:rPr lang="en-US" dirty="0" smtClean="0"/>
              <a:t>SG Rubrics</a:t>
            </a:r>
          </a:p>
          <a:p>
            <a:r>
              <a:rPr lang="en-US" dirty="0" smtClean="0"/>
              <a:t>SG Rubrics with Critical Attributes</a:t>
            </a:r>
          </a:p>
          <a:p>
            <a:r>
              <a:rPr lang="en-US" dirty="0" smtClean="0"/>
              <a:t>Worksheet</a:t>
            </a:r>
            <a:r>
              <a:rPr lang="en-US" baseline="0" dirty="0" smtClean="0"/>
              <a:t> (Common Language – Next Steps)</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10</a:t>
            </a:fld>
            <a:endParaRPr lang="en-US" dirty="0"/>
          </a:p>
        </p:txBody>
      </p:sp>
    </p:spTree>
    <p:extLst>
      <p:ext uri="{BB962C8B-B14F-4D97-AF65-F5344CB8AC3E}">
        <p14:creationId xmlns:p14="http://schemas.microsoft.com/office/powerpoint/2010/main" val="1631989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4" name="Rectangle 3"/>
            <p:cNvSpPr/>
            <p:nvPr userDrawn="1"/>
          </p:nvSpPr>
          <p:spPr>
            <a:xfrm>
              <a:off x="0" y="152400"/>
              <a:ext cx="2514600" cy="670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pep-logo-projec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914400"/>
              <a:ext cx="1600200" cy="1600200"/>
            </a:xfrm>
            <a:prstGeom prst="rect">
              <a:avLst/>
            </a:prstGeom>
            <a:effectLst/>
          </p:spPr>
        </p:pic>
        <p:sp>
          <p:nvSpPr>
            <p:cNvPr id="3" name="Rectangle 2"/>
            <p:cNvSpPr/>
            <p:nvPr userDrawn="1"/>
          </p:nvSpPr>
          <p:spPr>
            <a:xfrm>
              <a:off x="0" y="0"/>
              <a:ext cx="9144000" cy="304800"/>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259" y="2722159"/>
              <a:ext cx="1566081" cy="1566081"/>
            </a:xfrm>
            <a:prstGeom prst="rect">
              <a:avLst/>
            </a:prstGeom>
          </p:spPr>
        </p:pic>
        <p:sp>
          <p:nvSpPr>
            <p:cNvPr id="18" name="Rectangle 17"/>
            <p:cNvSpPr/>
            <p:nvPr userDrawn="1"/>
          </p:nvSpPr>
          <p:spPr>
            <a:xfrm>
              <a:off x="0" y="304800"/>
              <a:ext cx="9144000" cy="76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sp>
        <p:nvSpPr>
          <p:cNvPr id="8" name="Title 7"/>
          <p:cNvSpPr>
            <a:spLocks noGrp="1"/>
          </p:cNvSpPr>
          <p:nvPr>
            <p:ph type="ctrTitle"/>
          </p:nvPr>
        </p:nvSpPr>
        <p:spPr>
          <a:xfrm>
            <a:off x="2057399" y="3792476"/>
            <a:ext cx="6647691" cy="1200329"/>
          </a:xfrm>
        </p:spPr>
        <p:txBody>
          <a:bodyPr vert="horz" wrap="square" anchor="b" anchorCtr="0">
            <a:spAutoFit/>
          </a:bodyPr>
          <a:lstStyle>
            <a:lvl1pPr>
              <a:defRPr lang="en-US" sz="3600" dirty="0">
                <a:solidFill>
                  <a:schemeClr val="accent1"/>
                </a:solidFill>
              </a:defRPr>
            </a:lvl1pPr>
          </a:lstStyle>
          <a:p>
            <a:pPr lvl="0" algn="r"/>
            <a:r>
              <a:rPr kumimoji="0" lang="en-US" dirty="0" smtClean="0"/>
              <a:t>Click to edit Master title style</a:t>
            </a:r>
            <a:endParaRPr kumimoji="0" lang="en-US" dirty="0"/>
          </a:p>
        </p:txBody>
      </p:sp>
      <p:sp>
        <p:nvSpPr>
          <p:cNvPr id="9" name="Subtitle 8"/>
          <p:cNvSpPr>
            <a:spLocks noGrp="1"/>
          </p:cNvSpPr>
          <p:nvPr>
            <p:ph type="subTitle" idx="1"/>
          </p:nvPr>
        </p:nvSpPr>
        <p:spPr>
          <a:xfrm>
            <a:off x="2055759" y="5305565"/>
            <a:ext cx="6665159" cy="400110"/>
          </a:xfrm>
        </p:spPr>
        <p:txBody>
          <a:bodyPr vert="horz" wrap="square">
            <a:spAutoFit/>
          </a:bodyPr>
          <a:lstStyle>
            <a:lvl1pPr>
              <a:defRPr lang="en-US" sz="2000" dirty="0">
                <a:solidFill>
                  <a:schemeClr val="accent2"/>
                </a:solidFill>
                <a:latin typeface="+mj-lt"/>
                <a:ea typeface="+mj-ea"/>
                <a:cs typeface="+mj-cs"/>
              </a:defRPr>
            </a:lvl1pPr>
          </a:lstStyle>
          <a:p>
            <a:pPr marL="0" lvl="0" indent="0" algn="r">
              <a:buNone/>
            </a:pPr>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a:prstGeom prst="rect">
            <a:avLst/>
          </a:prstGeom>
        </p:spPr>
        <p:txBody>
          <a:bodyPr/>
          <a:lstStyle>
            <a:lvl1pPr algn="r">
              <a:defRPr sz="1400">
                <a:solidFill>
                  <a:schemeClr val="accent2"/>
                </a:solidFill>
              </a:defRPr>
            </a:lvl1pPr>
          </a:lstStyle>
          <a:p>
            <a:endParaRPr lang="en-US" dirty="0"/>
          </a:p>
        </p:txBody>
      </p:sp>
      <p:sp>
        <p:nvSpPr>
          <p:cNvPr id="17" name="Footer Placeholder 16"/>
          <p:cNvSpPr>
            <a:spLocks noGrp="1"/>
          </p:cNvSpPr>
          <p:nvPr>
            <p:ph type="ftr" sz="quarter" idx="11"/>
          </p:nvPr>
        </p:nvSpPr>
        <p:spPr>
          <a:xfrm>
            <a:off x="2898648" y="6355080"/>
            <a:ext cx="3474720" cy="365760"/>
          </a:xfrm>
          <a:prstGeom prst="rect">
            <a:avLst/>
          </a:prstGeom>
        </p:spPr>
        <p:txBody>
          <a:bodyPr/>
          <a:lstStyle>
            <a:lvl1pPr>
              <a:defRPr sz="1400">
                <a:solidFill>
                  <a:schemeClr val="accent2"/>
                </a:solidFill>
              </a:defRPr>
            </a:lvl1pPr>
          </a:lstStyle>
          <a:p>
            <a:endParaRPr lang="en-US" dirty="0"/>
          </a:p>
        </p:txBody>
      </p:sp>
      <p:sp>
        <p:nvSpPr>
          <p:cNvPr id="19"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accent2"/>
                </a:solidFill>
              </a:defRPr>
            </a:lvl1pPr>
          </a:lstStyle>
          <a:p>
            <a:fld id="{8194C599-13CF-4858-B1C2-ED3636FB102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 y="-1"/>
            <a:ext cx="1471447" cy="6858004"/>
            <a:chOff x="1" y="-1"/>
            <a:chExt cx="1471447" cy="6858004"/>
          </a:xfrm>
        </p:grpSpPr>
        <p:sp>
          <p:nvSpPr>
            <p:cNvPr id="10" name="Rectangle 9"/>
            <p:cNvSpPr/>
            <p:nvPr userDrawn="1"/>
          </p:nvSpPr>
          <p:spPr>
            <a:xfrm rot="16200000">
              <a:off x="-2234818" y="3353940"/>
              <a:ext cx="6858002" cy="150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6200000">
              <a:off x="-2917209" y="2917209"/>
              <a:ext cx="6858002" cy="1023581"/>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a:spLocks noChangeAspect="1"/>
            </p:cNvSpPr>
            <p:nvPr userDrawn="1"/>
          </p:nvSpPr>
          <p:spPr>
            <a:xfrm rot="5400000">
              <a:off x="1315866" y="6455877"/>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sp>
        <p:nvSpPr>
          <p:cNvPr id="2" name="Title 1"/>
          <p:cNvSpPr>
            <a:spLocks noGrp="1"/>
          </p:cNvSpPr>
          <p:nvPr>
            <p:ph type="title"/>
          </p:nvPr>
        </p:nvSpPr>
        <p:spPr>
          <a:xfrm>
            <a:off x="1860550" y="2133602"/>
            <a:ext cx="6858000" cy="1066800"/>
          </a:xfrm>
        </p:spPr>
        <p:txBody>
          <a:bodyPr anchor="t" anchorCtr="0"/>
          <a:lstStyle>
            <a:lvl1pPr algn="r">
              <a:buNone/>
              <a:defRPr sz="3200" b="0" cap="none" baseline="0">
                <a:solidFill>
                  <a:schemeClr val="accent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860550" y="3429002"/>
            <a:ext cx="6858000" cy="1143000"/>
          </a:xfrm>
        </p:spPr>
        <p:txBody>
          <a:bodyPr anchor="t" anchorCtr="0">
            <a:noAutofit/>
          </a:bodyPr>
          <a:lstStyle>
            <a:lvl1pPr marL="0" indent="0" algn="r">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Slide Number Placeholder 22"/>
          <p:cNvSpPr>
            <a:spLocks noGrp="1"/>
          </p:cNvSpPr>
          <p:nvPr>
            <p:ph type="sldNum" sz="quarter" idx="4"/>
          </p:nvPr>
        </p:nvSpPr>
        <p:spPr>
          <a:xfrm>
            <a:off x="1509414" y="6344752"/>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74662" y="1233488"/>
            <a:ext cx="8243888" cy="492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194C599-13CF-4858-B1C2-ED3636FB1023}" type="slidenum">
              <a:rPr lang="en-US" smtClean="0"/>
              <a:pPr/>
              <a:t>‹#›</a:t>
            </a:fld>
            <a:endParaRPr lang="en-US" dirty="0"/>
          </a:p>
        </p:txBody>
      </p:sp>
      <p:sp>
        <p:nvSpPr>
          <p:cNvPr id="9" name="Content Placeholder 8"/>
          <p:cNvSpPr>
            <a:spLocks noGrp="1"/>
          </p:cNvSpPr>
          <p:nvPr>
            <p:ph sz="quarter" idx="1"/>
          </p:nvPr>
        </p:nvSpPr>
        <p:spPr>
          <a:xfrm>
            <a:off x="474661" y="1233488"/>
            <a:ext cx="4087368" cy="492347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632198" y="1233488"/>
            <a:ext cx="4086352" cy="49204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4663" y="1233488"/>
            <a:ext cx="4087368" cy="685800"/>
          </a:xfrm>
          <a:noFill/>
          <a:ln>
            <a:noFill/>
          </a:ln>
        </p:spPr>
        <p:txBody>
          <a:bodyPr lIns="91440" anchor="b" anchorCtr="0">
            <a:noAutofit/>
          </a:bodyPr>
          <a:lstStyle>
            <a:lvl1pPr marL="0" indent="0">
              <a:buNone/>
              <a:defRPr sz="22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31182" y="1233488"/>
            <a:ext cx="4087368" cy="685800"/>
          </a:xfrm>
          <a:noFill/>
          <a:ln>
            <a:noFill/>
          </a:ln>
        </p:spPr>
        <p:txBody>
          <a:bodyPr lIns="91440" anchor="b" anchorCtr="0">
            <a:noAutofit/>
          </a:bodyPr>
          <a:lstStyle>
            <a:lvl1pPr marL="0" indent="0">
              <a:buNone/>
              <a:defRPr sz="22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9" name="Slide Number Placeholder 8"/>
          <p:cNvSpPr>
            <a:spLocks noGrp="1"/>
          </p:cNvSpPr>
          <p:nvPr>
            <p:ph type="sldNum" sz="quarter" idx="12"/>
          </p:nvPr>
        </p:nvSpPr>
        <p:spPr/>
        <p:txBody>
          <a:bodyPr/>
          <a:lstStyle/>
          <a:p>
            <a:fld id="{8194C599-13CF-4858-B1C2-ED3636FB1023}" type="slidenum">
              <a:rPr lang="en-US" smtClean="0"/>
              <a:pPr/>
              <a:t>‹#›</a:t>
            </a:fld>
            <a:endParaRPr lang="en-US" dirty="0"/>
          </a:p>
        </p:txBody>
      </p:sp>
      <p:sp>
        <p:nvSpPr>
          <p:cNvPr id="11" name="Content Placeholder 10"/>
          <p:cNvSpPr>
            <a:spLocks noGrp="1"/>
          </p:cNvSpPr>
          <p:nvPr>
            <p:ph sz="quarter" idx="2"/>
          </p:nvPr>
        </p:nvSpPr>
        <p:spPr>
          <a:xfrm>
            <a:off x="474663" y="1978925"/>
            <a:ext cx="4087368" cy="41821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631182" y="1978925"/>
            <a:ext cx="4087368" cy="41821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194C599-13CF-4858-B1C2-ED3636FB1023}"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94C599-13CF-4858-B1C2-ED3636FB102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1530" y="304799"/>
            <a:ext cx="2437020" cy="874714"/>
          </a:xfrm>
        </p:spPr>
        <p:txBody>
          <a:bodyPr anchor="b" anchorCtr="0">
            <a:noAutofit/>
          </a:bodyPr>
          <a:lstStyle>
            <a:lvl1pPr algn="l">
              <a:buNone/>
              <a:defRPr sz="2000" b="1">
                <a:solidFill>
                  <a:schemeClr val="accent1"/>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281530" y="1233488"/>
            <a:ext cx="2437020" cy="4927600"/>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p:txBody>
          <a:bodyPr/>
          <a:lstStyle/>
          <a:p>
            <a:fld id="{8194C599-13CF-4858-B1C2-ED3636FB1023}" type="slidenum">
              <a:rPr lang="en-US" smtClean="0"/>
              <a:pPr/>
              <a:t>‹#›</a:t>
            </a:fld>
            <a:endParaRPr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p:nvPr>
        </p:nvSpPr>
        <p:spPr>
          <a:xfrm>
            <a:off x="474661" y="304798"/>
            <a:ext cx="5623560" cy="585628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Contact Information">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 y="-1"/>
            <a:ext cx="1471447" cy="6858004"/>
            <a:chOff x="1" y="-1"/>
            <a:chExt cx="1471447" cy="6858004"/>
          </a:xfrm>
        </p:grpSpPr>
        <p:sp>
          <p:nvSpPr>
            <p:cNvPr id="10" name="Rectangle 9"/>
            <p:cNvSpPr/>
            <p:nvPr userDrawn="1"/>
          </p:nvSpPr>
          <p:spPr>
            <a:xfrm rot="16200000">
              <a:off x="-2234818" y="3353940"/>
              <a:ext cx="6858002" cy="150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6200000">
              <a:off x="-2917209" y="2917209"/>
              <a:ext cx="6858002" cy="1023581"/>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a:spLocks noChangeAspect="1"/>
            </p:cNvSpPr>
            <p:nvPr userDrawn="1"/>
          </p:nvSpPr>
          <p:spPr>
            <a:xfrm rot="5400000">
              <a:off x="1315866" y="6455877"/>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sp>
        <p:nvSpPr>
          <p:cNvPr id="2" name="Title 1"/>
          <p:cNvSpPr>
            <a:spLocks noGrp="1"/>
          </p:cNvSpPr>
          <p:nvPr>
            <p:ph type="title"/>
          </p:nvPr>
        </p:nvSpPr>
        <p:spPr>
          <a:xfrm>
            <a:off x="1860550" y="2133602"/>
            <a:ext cx="6858000" cy="1066800"/>
          </a:xfrm>
        </p:spPr>
        <p:txBody>
          <a:bodyPr anchor="t" anchorCtr="0"/>
          <a:lstStyle>
            <a:lvl1pPr algn="r">
              <a:buNone/>
              <a:defRPr sz="3200" b="0" cap="none" baseline="0">
                <a:solidFill>
                  <a:schemeClr val="accent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860550" y="3429002"/>
            <a:ext cx="6858000" cy="1143000"/>
          </a:xfrm>
        </p:spPr>
        <p:txBody>
          <a:bodyPr anchor="t" anchorCtr="0">
            <a:noAutofit/>
          </a:bodyPr>
          <a:lstStyle>
            <a:lvl1pPr marL="0" indent="0" algn="r">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Slide Number Placeholder 22"/>
          <p:cNvSpPr>
            <a:spLocks noGrp="1"/>
          </p:cNvSpPr>
          <p:nvPr>
            <p:ph type="sldNum" sz="quarter" idx="4"/>
          </p:nvPr>
        </p:nvSpPr>
        <p:spPr>
          <a:xfrm>
            <a:off x="1509414" y="6344752"/>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Tree>
    <p:extLst>
      <p:ext uri="{BB962C8B-B14F-4D97-AF65-F5344CB8AC3E}">
        <p14:creationId xmlns:p14="http://schemas.microsoft.com/office/powerpoint/2010/main" val="3382087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9144000" cy="6858000"/>
          </a:xfrm>
        </p:grpSpPr>
        <p:sp>
          <p:nvSpPr>
            <p:cNvPr id="7" name="Rectangle 6"/>
            <p:cNvSpPr/>
            <p:nvPr userDrawn="1"/>
          </p:nvSpPr>
          <p:spPr>
            <a:xfrm>
              <a:off x="0" y="6277970"/>
              <a:ext cx="9144000" cy="5800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52400"/>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24482" y="5983317"/>
              <a:ext cx="783041" cy="783041"/>
            </a:xfrm>
            <a:prstGeom prst="rect">
              <a:avLst/>
            </a:prstGeom>
          </p:spPr>
        </p:pic>
      </p:grpSp>
      <p:sp>
        <p:nvSpPr>
          <p:cNvPr id="22" name="Title Placeholder 21"/>
          <p:cNvSpPr>
            <a:spLocks noGrp="1"/>
          </p:cNvSpPr>
          <p:nvPr>
            <p:ph type="title"/>
          </p:nvPr>
        </p:nvSpPr>
        <p:spPr>
          <a:xfrm>
            <a:off x="474662" y="155575"/>
            <a:ext cx="8243888" cy="1023937"/>
          </a:xfrm>
          <a:prstGeom prst="rect">
            <a:avLst/>
          </a:prstGeom>
        </p:spPr>
        <p:txBody>
          <a:bodyPr vert="horz" anchor="b"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74662" y="1233488"/>
            <a:ext cx="8243888" cy="49276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7" r:id="rId2"/>
    <p:sldLayoutId id="2147483746" r:id="rId3"/>
    <p:sldLayoutId id="2147483748" r:id="rId4"/>
    <p:sldLayoutId id="2147483749" r:id="rId5"/>
    <p:sldLayoutId id="2147483750" r:id="rId6"/>
    <p:sldLayoutId id="2147483751" r:id="rId7"/>
    <p:sldLayoutId id="2147483752" r:id="rId8"/>
    <p:sldLayoutId id="2147483754" r:id="rId9"/>
  </p:sldLayoutIdLst>
  <p:hf hdr="0" ftr="0" dt="0"/>
  <p:txStyles>
    <p:titleStyle>
      <a:lvl1pPr algn="l" rtl="0" eaLnBrk="1" latinLnBrk="0" hangingPunct="1">
        <a:spcBef>
          <a:spcPct val="0"/>
        </a:spcBef>
        <a:buNone/>
        <a:defRPr kumimoji="0" sz="3200" kern="1200">
          <a:solidFill>
            <a:schemeClr val="accent1"/>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accent3"/>
        </a:buClr>
        <a:buSzPct val="76000"/>
        <a:buFont typeface="Wingdings 3"/>
        <a:buChar char=""/>
        <a:defRPr kumimoji="0" sz="2000" kern="1200">
          <a:solidFill>
            <a:schemeClr val="tx2"/>
          </a:solidFill>
          <a:latin typeface="+mn-lt"/>
          <a:ea typeface="+mn-ea"/>
          <a:cs typeface="+mn-cs"/>
        </a:defRPr>
      </a:lvl3pPr>
      <a:lvl4pPr marL="1097280" indent="-228600" algn="l" rtl="0" eaLnBrk="1" latinLnBrk="0" hangingPunct="1">
        <a:spcBef>
          <a:spcPts val="400"/>
        </a:spcBef>
        <a:buClr>
          <a:schemeClr val="accent4"/>
        </a:buClr>
        <a:buSzPct val="70000"/>
        <a:buFont typeface="Wingdings 3" pitchFamily="18" charset="2"/>
        <a:buChar char=""/>
        <a:defRPr kumimoji="0" sz="1800" kern="1200">
          <a:solidFill>
            <a:schemeClr val="tx2"/>
          </a:solidFill>
          <a:latin typeface="+mn-lt"/>
          <a:ea typeface="+mn-ea"/>
          <a:cs typeface="+mn-cs"/>
        </a:defRPr>
      </a:lvl4pPr>
      <a:lvl5pPr marL="1371600" indent="-228600" algn="l" rtl="0" eaLnBrk="1" latinLnBrk="0" hangingPunct="1">
        <a:spcBef>
          <a:spcPts val="300"/>
        </a:spcBef>
        <a:buClr>
          <a:schemeClr val="accent5"/>
        </a:buClr>
        <a:buSzPct val="70000"/>
        <a:buFont typeface="Wingdings 3" pitchFamily="18" charset="2"/>
        <a:buChar char=""/>
        <a:defRPr kumimoji="0" sz="1600" kern="1200">
          <a:solidFill>
            <a:schemeClr val="tx2"/>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ageny.org/sites/default/files/resource/attachments/rsn-slo-toolkit.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tpep-wa.org/about-tpep/faq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a:xfrm>
            <a:off x="2057399" y="3792477"/>
            <a:ext cx="6731001" cy="1200329"/>
          </a:xfrm>
        </p:spPr>
        <p:txBody>
          <a:bodyPr/>
          <a:lstStyle/>
          <a:p>
            <a:pPr algn="r"/>
            <a:r>
              <a:rPr lang="en-US" dirty="0" smtClean="0"/>
              <a:t>Student Growth 2.0</a:t>
            </a:r>
            <a:br>
              <a:rPr lang="en-US" dirty="0" smtClean="0"/>
            </a:br>
            <a:r>
              <a:rPr lang="en-US" dirty="0" smtClean="0"/>
              <a:t>Fall, 2014</a:t>
            </a:r>
          </a:p>
        </p:txBody>
      </p:sp>
      <p:sp>
        <p:nvSpPr>
          <p:cNvPr id="12" name="Subtitle 11"/>
          <p:cNvSpPr>
            <a:spLocks noGrp="1"/>
          </p:cNvSpPr>
          <p:nvPr>
            <p:ph type="subTitle" idx="1"/>
          </p:nvPr>
        </p:nvSpPr>
        <p:spPr>
          <a:xfrm>
            <a:off x="2055759" y="5130801"/>
            <a:ext cx="6665159" cy="1554272"/>
          </a:xfrm>
        </p:spPr>
        <p:txBody>
          <a:bodyPr/>
          <a:lstStyle/>
          <a:p>
            <a:pPr marL="0" indent="0" algn="r">
              <a:buNone/>
            </a:pPr>
            <a:endParaRPr lang="en-US" dirty="0" smtClean="0"/>
          </a:p>
          <a:p>
            <a:pPr marL="0" indent="0" algn="r">
              <a:buNone/>
            </a:pPr>
            <a:endParaRPr lang="en-US" dirty="0"/>
          </a:p>
          <a:p>
            <a:pPr marL="0" indent="0">
              <a:buNone/>
            </a:pPr>
            <a:endParaRPr lang="en-US" dirty="0" smtClean="0"/>
          </a:p>
          <a:p>
            <a:pPr marL="0" indent="0">
              <a:buNone/>
            </a:pPr>
            <a:r>
              <a:rPr lang="en-US" b="1" dirty="0" smtClean="0"/>
              <a:t>            </a:t>
            </a:r>
            <a:endParaRPr lang="en-US" b="1" dirty="0"/>
          </a:p>
        </p:txBody>
      </p:sp>
      <p:sp>
        <p:nvSpPr>
          <p:cNvPr id="5" name="Slide Number Placeholder 4"/>
          <p:cNvSpPr>
            <a:spLocks noGrp="1"/>
          </p:cNvSpPr>
          <p:nvPr>
            <p:ph type="sldNum" sz="quarter" idx="4"/>
          </p:nvPr>
        </p:nvSpPr>
        <p:spPr/>
        <p:txBody>
          <a:bodyPr/>
          <a:lstStyle/>
          <a:p>
            <a:fld id="{8194C599-13CF-4858-B1C2-ED3636FB1023}" type="slidenum">
              <a:rPr lang="en-US" smtClean="0"/>
              <a:pPr/>
              <a:t>1</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55" y="4635446"/>
            <a:ext cx="2471518" cy="793959"/>
          </a:xfrm>
          <a:prstGeom prst="rect">
            <a:avLst/>
          </a:prstGeom>
        </p:spPr>
      </p:pic>
    </p:spTree>
    <p:extLst>
      <p:ext uri="{BB962C8B-B14F-4D97-AF65-F5344CB8AC3E}">
        <p14:creationId xmlns:p14="http://schemas.microsoft.com/office/powerpoint/2010/main" val="2167671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2:  Student Growth in 2014-15</a:t>
            </a:r>
            <a:endParaRPr lang="en-US" dirty="0"/>
          </a:p>
        </p:txBody>
      </p:sp>
      <p:sp>
        <p:nvSpPr>
          <p:cNvPr id="3" name="Text Placeholder 2"/>
          <p:cNvSpPr>
            <a:spLocks noGrp="1"/>
          </p:cNvSpPr>
          <p:nvPr>
            <p:ph type="body" idx="1"/>
          </p:nvPr>
        </p:nvSpPr>
        <p:spPr/>
        <p:txBody>
          <a:bodyPr/>
          <a:lstStyle/>
          <a:p>
            <a:r>
              <a:rPr lang="en-US" dirty="0" smtClean="0"/>
              <a:t>A Review</a:t>
            </a:r>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10</a:t>
            </a:fld>
            <a:endParaRPr lang="en-US" dirty="0"/>
          </a:p>
        </p:txBody>
      </p:sp>
    </p:spTree>
    <p:extLst>
      <p:ext uri="{BB962C8B-B14F-4D97-AF65-F5344CB8AC3E}">
        <p14:creationId xmlns:p14="http://schemas.microsoft.com/office/powerpoint/2010/main" val="2240749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b="1" dirty="0"/>
              <a:t>Student Achievement</a:t>
            </a:r>
            <a:r>
              <a:rPr lang="en-US" dirty="0"/>
              <a:t>: The status of subject-matter knowledge,</a:t>
            </a:r>
            <a:r>
              <a:rPr lang="en-US" dirty="0">
                <a:solidFill>
                  <a:srgbClr val="FF0000"/>
                </a:solidFill>
              </a:rPr>
              <a:t> </a:t>
            </a:r>
            <a:r>
              <a:rPr lang="en-US" dirty="0" smtClean="0"/>
              <a:t>skills, </a:t>
            </a:r>
            <a:r>
              <a:rPr lang="en-US" dirty="0" smtClean="0">
                <a:solidFill>
                  <a:schemeClr val="tx1"/>
                </a:solidFill>
              </a:rPr>
              <a:t>understanding</a:t>
            </a:r>
            <a:r>
              <a:rPr lang="en-US" dirty="0" smtClean="0"/>
              <a:t> or performance </a:t>
            </a:r>
            <a:r>
              <a:rPr lang="en-US" dirty="0"/>
              <a:t>at </a:t>
            </a:r>
            <a:r>
              <a:rPr lang="en-US" dirty="0" smtClean="0"/>
              <a:t>a given </a:t>
            </a:r>
            <a:r>
              <a:rPr lang="en-US" dirty="0"/>
              <a:t>point in time.</a:t>
            </a:r>
          </a:p>
          <a:p>
            <a:r>
              <a:rPr lang="en-US" b="1" dirty="0"/>
              <a:t>Student </a:t>
            </a:r>
            <a:r>
              <a:rPr lang="en-US" b="1" dirty="0" smtClean="0"/>
              <a:t>Growth</a:t>
            </a:r>
            <a:r>
              <a:rPr lang="en-US" b="1" dirty="0" smtClean="0">
                <a:solidFill>
                  <a:srgbClr val="000000"/>
                </a:solidFill>
              </a:rPr>
              <a:t>: </a:t>
            </a:r>
            <a:r>
              <a:rPr lang="en-US" dirty="0"/>
              <a:t>T</a:t>
            </a:r>
            <a:r>
              <a:rPr lang="en-US" dirty="0" smtClean="0"/>
              <a:t>he change in student achievement between two points in time.</a:t>
            </a:r>
            <a:endParaRPr lang="en-US" dirty="0"/>
          </a:p>
          <a:p>
            <a:endParaRPr lang="en-US" dirty="0"/>
          </a:p>
          <a:p>
            <a:endParaRPr lang="en-US" dirty="0"/>
          </a:p>
          <a:p>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11</a:t>
            </a:fld>
            <a:endParaRPr lang="en-US" dirty="0"/>
          </a:p>
        </p:txBody>
      </p:sp>
      <p:sp>
        <p:nvSpPr>
          <p:cNvPr id="4" name="Title 3"/>
          <p:cNvSpPr>
            <a:spLocks noGrp="1"/>
          </p:cNvSpPr>
          <p:nvPr>
            <p:ph type="title"/>
          </p:nvPr>
        </p:nvSpPr>
        <p:spPr/>
        <p:txBody>
          <a:bodyPr/>
          <a:lstStyle/>
          <a:p>
            <a:r>
              <a:rPr lang="en-US" dirty="0" smtClean="0"/>
              <a:t>Reviewing </a:t>
            </a:r>
            <a:r>
              <a:rPr lang="en-US" dirty="0"/>
              <a:t>Key Terms</a:t>
            </a:r>
          </a:p>
        </p:txBody>
      </p:sp>
      <p:sp>
        <p:nvSpPr>
          <p:cNvPr id="5" name="Rounded Rectangle 4"/>
          <p:cNvSpPr/>
          <p:nvPr/>
        </p:nvSpPr>
        <p:spPr>
          <a:xfrm>
            <a:off x="1752600" y="3490686"/>
            <a:ext cx="57150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It is student growth, not student achievement, that is relevant in demonstrating impacts </a:t>
            </a:r>
            <a:r>
              <a:rPr lang="en-US" sz="2200" dirty="0" smtClean="0">
                <a:solidFill>
                  <a:schemeClr val="bg1"/>
                </a:solidFill>
              </a:rPr>
              <a:t>teachers </a:t>
            </a:r>
            <a:r>
              <a:rPr lang="en-US" sz="2200" dirty="0">
                <a:solidFill>
                  <a:schemeClr val="bg1"/>
                </a:solidFill>
              </a:rPr>
              <a:t>and principals have on </a:t>
            </a:r>
            <a:r>
              <a:rPr lang="en-US" sz="2200" dirty="0" smtClean="0">
                <a:solidFill>
                  <a:schemeClr val="bg1"/>
                </a:solidFill>
              </a:rPr>
              <a:t>students.</a:t>
            </a:r>
            <a:endParaRPr lang="en-US" sz="22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
        <p:nvSpPr>
          <p:cNvPr id="7" name="Text Box 1"/>
          <p:cNvSpPr txBox="1"/>
          <p:nvPr/>
        </p:nvSpPr>
        <p:spPr>
          <a:xfrm>
            <a:off x="7880350" y="440849"/>
            <a:ext cx="838200"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spTree>
    <p:extLst>
      <p:ext uri="{BB962C8B-B14F-4D97-AF65-F5344CB8AC3E}">
        <p14:creationId xmlns:p14="http://schemas.microsoft.com/office/powerpoint/2010/main" val="236918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The TPEP steering committee organizations approved statewide rubrics for student growth to ensure consistency in implementation of the evaluation system across Washington State. </a:t>
            </a:r>
          </a:p>
          <a:p>
            <a:pPr lvl="1"/>
            <a:r>
              <a:rPr lang="en-US" dirty="0"/>
              <a:t>The rubrics for student growth describe both </a:t>
            </a:r>
            <a:r>
              <a:rPr lang="en-US" dirty="0" smtClean="0"/>
              <a:t>goal setting </a:t>
            </a:r>
            <a:r>
              <a:rPr lang="en-US" dirty="0"/>
              <a:t>and outputs of student learning. </a:t>
            </a:r>
          </a:p>
          <a:p>
            <a:r>
              <a:rPr lang="en-US" dirty="0"/>
              <a:t>OSPI has provided student growth rubrics for each of the three criterion </a:t>
            </a:r>
          </a:p>
          <a:p>
            <a:pPr lvl="1"/>
            <a:r>
              <a:rPr lang="en-US" dirty="0" smtClean="0"/>
              <a:t>Teachers: 3</a:t>
            </a:r>
            <a:r>
              <a:rPr lang="en-US" dirty="0"/>
              <a:t>, </a:t>
            </a:r>
            <a:r>
              <a:rPr lang="en-US" dirty="0" smtClean="0"/>
              <a:t>6</a:t>
            </a:r>
            <a:r>
              <a:rPr lang="en-US" dirty="0"/>
              <a:t>, and </a:t>
            </a:r>
            <a:r>
              <a:rPr lang="en-US" dirty="0" smtClean="0"/>
              <a:t>8</a:t>
            </a:r>
            <a:endParaRPr lang="en-US" dirty="0"/>
          </a:p>
          <a:p>
            <a:pPr lvl="1"/>
            <a:r>
              <a:rPr lang="en-US" dirty="0" smtClean="0"/>
              <a:t>Principals: 3</a:t>
            </a:r>
            <a:r>
              <a:rPr lang="en-US" dirty="0"/>
              <a:t>, </a:t>
            </a:r>
            <a:r>
              <a:rPr lang="en-US" dirty="0" smtClean="0"/>
              <a:t>5</a:t>
            </a:r>
            <a:r>
              <a:rPr lang="en-US" dirty="0"/>
              <a:t>, and </a:t>
            </a:r>
            <a:r>
              <a:rPr lang="en-US" dirty="0" smtClean="0"/>
              <a:t>8</a:t>
            </a:r>
            <a:endParaRPr lang="en-US" dirty="0"/>
          </a:p>
          <a:p>
            <a:pPr lvl="1"/>
            <a:endParaRPr lang="en-US" dirty="0"/>
          </a:p>
          <a:p>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12</a:t>
            </a:fld>
            <a:endParaRPr lang="en-US" dirty="0"/>
          </a:p>
        </p:txBody>
      </p:sp>
      <p:sp>
        <p:nvSpPr>
          <p:cNvPr id="4" name="Title 3"/>
          <p:cNvSpPr>
            <a:spLocks noGrp="1"/>
          </p:cNvSpPr>
          <p:nvPr>
            <p:ph type="title"/>
          </p:nvPr>
        </p:nvSpPr>
        <p:spPr/>
        <p:txBody>
          <a:bodyPr/>
          <a:lstStyle/>
          <a:p>
            <a:r>
              <a:rPr lang="en-US" dirty="0"/>
              <a:t>Student Growth Rubrics</a:t>
            </a:r>
          </a:p>
        </p:txBody>
      </p:sp>
      <p:sp>
        <p:nvSpPr>
          <p:cNvPr id="5" name="Text Box 1"/>
          <p:cNvSpPr txBox="1"/>
          <p:nvPr/>
        </p:nvSpPr>
        <p:spPr>
          <a:xfrm>
            <a:off x="7880350" y="440849"/>
            <a:ext cx="838200"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1705392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94C599-13CF-4858-B1C2-ED3636FB1023}" type="slidenum">
              <a:rPr lang="en-US" smtClean="0"/>
              <a:pPr/>
              <a:t>13</a:t>
            </a:fld>
            <a:endParaRPr lang="en-US" dirty="0"/>
          </a:p>
        </p:txBody>
      </p:sp>
      <p:sp>
        <p:nvSpPr>
          <p:cNvPr id="3" name="Title 2"/>
          <p:cNvSpPr>
            <a:spLocks noGrp="1"/>
          </p:cNvSpPr>
          <p:nvPr>
            <p:ph type="title"/>
          </p:nvPr>
        </p:nvSpPr>
        <p:spPr>
          <a:xfrm>
            <a:off x="474662" y="123678"/>
            <a:ext cx="8243888" cy="1023937"/>
          </a:xfrm>
        </p:spPr>
        <p:txBody>
          <a:bodyPr/>
          <a:lstStyle/>
          <a:p>
            <a:r>
              <a:rPr lang="en-US" dirty="0" smtClean="0"/>
              <a:t>Student Growth Rubric for use in 14-15</a:t>
            </a:r>
            <a:endParaRPr lang="en-US" dirty="0"/>
          </a:p>
        </p:txBody>
      </p:sp>
      <p:sp>
        <p:nvSpPr>
          <p:cNvPr id="4" name="Text Box 1"/>
          <p:cNvSpPr txBox="1"/>
          <p:nvPr/>
        </p:nvSpPr>
        <p:spPr>
          <a:xfrm>
            <a:off x="8039839" y="983110"/>
            <a:ext cx="838200"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158522110"/>
              </p:ext>
            </p:extLst>
          </p:nvPr>
        </p:nvGraphicFramePr>
        <p:xfrm>
          <a:off x="890649" y="1352440"/>
          <a:ext cx="7149191" cy="5000858"/>
        </p:xfrm>
        <a:graphic>
          <a:graphicData uri="http://schemas.openxmlformats.org/drawingml/2006/table">
            <a:tbl>
              <a:tblPr>
                <a:tableStyleId>{5C22544A-7EE6-4342-B048-85BDC9FD1C3A}</a:tableStyleId>
              </a:tblPr>
              <a:tblGrid>
                <a:gridCol w="1659164"/>
                <a:gridCol w="1659164"/>
                <a:gridCol w="1659164"/>
                <a:gridCol w="2171699"/>
              </a:tblGrid>
              <a:tr h="528701">
                <a:tc gridSpan="4">
                  <a:txBody>
                    <a:bodyPr/>
                    <a:lstStyle/>
                    <a:p>
                      <a:pPr marL="0" marR="0">
                        <a:spcBef>
                          <a:spcPts val="0"/>
                        </a:spcBef>
                        <a:spcAft>
                          <a:spcPts val="500"/>
                        </a:spcAft>
                      </a:pPr>
                      <a:r>
                        <a:rPr lang="en-US" sz="1200" b="1" dirty="0">
                          <a:effectLst/>
                        </a:rPr>
                        <a:t>Student Growth Criterion 3: Recognizing individual student learning needs and developing strategies to address those needs.</a:t>
                      </a:r>
                      <a:endParaRPr lang="en-US" sz="1200" b="1" dirty="0">
                        <a:solidFill>
                          <a:srgbClr val="000000"/>
                        </a:solidFill>
                        <a:effectLst/>
                        <a:latin typeface="Helvetica"/>
                        <a:ea typeface="ヒラギノ角ゴ Pro W3"/>
                        <a:cs typeface="Times New Roman"/>
                      </a:endParaRPr>
                    </a:p>
                  </a:txBody>
                  <a:tcPr marL="63500" marR="63500" marT="63500" marB="63500" anchor="ctr">
                    <a:solidFill>
                      <a:schemeClr val="bg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142">
                <a:tc gridSpan="4">
                  <a:txBody>
                    <a:bodyPr/>
                    <a:lstStyle/>
                    <a:p>
                      <a:pPr marL="0" marR="0">
                        <a:spcBef>
                          <a:spcPts val="0"/>
                        </a:spcBef>
                        <a:spcAft>
                          <a:spcPts val="500"/>
                        </a:spcAft>
                      </a:pPr>
                      <a:r>
                        <a:rPr lang="en-US" sz="1000" dirty="0">
                          <a:effectLst/>
                        </a:rPr>
                        <a:t>Student Growth 3.1: Establish Student Growth Goal(s)</a:t>
                      </a:r>
                      <a:endParaRPr lang="en-US" sz="1200" dirty="0">
                        <a:solidFill>
                          <a:srgbClr val="000000"/>
                        </a:solidFill>
                        <a:effectLst/>
                        <a:latin typeface="Helvetica"/>
                        <a:ea typeface="ヒラギノ角ゴ Pro W3"/>
                        <a:cs typeface="Times New Roman"/>
                      </a:endParaRPr>
                    </a:p>
                  </a:txBody>
                  <a:tcPr marL="63500" marR="63500" marT="63500" marB="6350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779">
                <a:tc>
                  <a:txBody>
                    <a:bodyPr/>
                    <a:lstStyle/>
                    <a:p>
                      <a:pPr marL="0" marR="0" algn="ctr">
                        <a:spcBef>
                          <a:spcPts val="0"/>
                        </a:spcBef>
                        <a:spcAft>
                          <a:spcPts val="500"/>
                        </a:spcAft>
                        <a:tabLst>
                          <a:tab pos="1426210" algn="l"/>
                        </a:tabLst>
                      </a:pPr>
                      <a:r>
                        <a:rPr lang="en-US" sz="1000" dirty="0">
                          <a:effectLst/>
                        </a:rPr>
                        <a:t>Unsatisfactory – 1</a:t>
                      </a:r>
                      <a:endParaRPr lang="en-US" sz="1000" dirty="0">
                        <a:solidFill>
                          <a:srgbClr val="000000"/>
                        </a:solidFill>
                        <a:effectLst/>
                        <a:latin typeface="Calibri"/>
                        <a:ea typeface="ヒラギノ角ゴ Pro W3"/>
                        <a:cs typeface="Times New Roman"/>
                      </a:endParaRPr>
                    </a:p>
                  </a:txBody>
                  <a:tcPr marL="63500" marR="63500" marT="63500" marB="63500" anchor="ctr"/>
                </a:tc>
                <a:tc>
                  <a:txBody>
                    <a:bodyPr/>
                    <a:lstStyle/>
                    <a:p>
                      <a:pPr marL="0" marR="0" algn="ctr">
                        <a:spcBef>
                          <a:spcPts val="0"/>
                        </a:spcBef>
                        <a:spcAft>
                          <a:spcPts val="500"/>
                        </a:spcAft>
                        <a:tabLst>
                          <a:tab pos="1426210" algn="l"/>
                        </a:tabLst>
                      </a:pPr>
                      <a:r>
                        <a:rPr lang="en-US" sz="1000" dirty="0">
                          <a:effectLst/>
                        </a:rPr>
                        <a:t>Basic – 2</a:t>
                      </a:r>
                      <a:endParaRPr lang="en-US" sz="1000" dirty="0">
                        <a:solidFill>
                          <a:srgbClr val="000000"/>
                        </a:solidFill>
                        <a:effectLst/>
                        <a:latin typeface="Calibri"/>
                        <a:ea typeface="ヒラギノ角ゴ Pro W3"/>
                        <a:cs typeface="Times New Roman"/>
                      </a:endParaRPr>
                    </a:p>
                  </a:txBody>
                  <a:tcPr marL="63500" marR="63500" marT="63500" marB="63500" anchor="ctr"/>
                </a:tc>
                <a:tc>
                  <a:txBody>
                    <a:bodyPr/>
                    <a:lstStyle/>
                    <a:p>
                      <a:pPr marL="0" marR="0" algn="ctr">
                        <a:spcBef>
                          <a:spcPts val="0"/>
                        </a:spcBef>
                        <a:spcAft>
                          <a:spcPts val="500"/>
                        </a:spcAft>
                        <a:tabLst>
                          <a:tab pos="1426210" algn="l"/>
                        </a:tabLst>
                      </a:pPr>
                      <a:r>
                        <a:rPr lang="en-US" sz="1000" dirty="0">
                          <a:effectLst/>
                        </a:rPr>
                        <a:t>Proficient – 3</a:t>
                      </a:r>
                      <a:endParaRPr lang="en-US" sz="1000" dirty="0">
                        <a:solidFill>
                          <a:srgbClr val="000000"/>
                        </a:solidFill>
                        <a:effectLst/>
                        <a:latin typeface="Calibri"/>
                        <a:ea typeface="ヒラギノ角ゴ Pro W3"/>
                        <a:cs typeface="Times New Roman"/>
                      </a:endParaRPr>
                    </a:p>
                  </a:txBody>
                  <a:tcPr marL="63500" marR="63500" marT="63500" marB="63500" anchor="ctr"/>
                </a:tc>
                <a:tc>
                  <a:txBody>
                    <a:bodyPr/>
                    <a:lstStyle/>
                    <a:p>
                      <a:pPr marL="0" marR="0" algn="ctr">
                        <a:spcBef>
                          <a:spcPts val="0"/>
                        </a:spcBef>
                        <a:spcAft>
                          <a:spcPts val="500"/>
                        </a:spcAft>
                        <a:tabLst>
                          <a:tab pos="1426210" algn="l"/>
                        </a:tabLst>
                      </a:pPr>
                      <a:r>
                        <a:rPr lang="en-US" sz="1000" dirty="0">
                          <a:effectLst/>
                        </a:rPr>
                        <a:t>Distinguished – 4</a:t>
                      </a:r>
                      <a:endParaRPr lang="en-US" sz="1000" dirty="0">
                        <a:solidFill>
                          <a:srgbClr val="000000"/>
                        </a:solidFill>
                        <a:effectLst/>
                        <a:latin typeface="Calibri"/>
                        <a:ea typeface="ヒラギノ角ゴ Pro W3"/>
                        <a:cs typeface="Times New Roman"/>
                      </a:endParaRPr>
                    </a:p>
                  </a:txBody>
                  <a:tcPr marL="63500" marR="63500" marT="63500" marB="63500" anchor="ctr"/>
                </a:tc>
              </a:tr>
              <a:tr h="2125705">
                <a:tc>
                  <a:txBody>
                    <a:bodyPr/>
                    <a:lstStyle/>
                    <a:p>
                      <a:pPr marL="0" marR="0">
                        <a:spcBef>
                          <a:spcPts val="0"/>
                        </a:spcBef>
                        <a:spcAft>
                          <a:spcPts val="500"/>
                        </a:spcAft>
                      </a:pPr>
                      <a:r>
                        <a:rPr lang="en-US" sz="1000" dirty="0">
                          <a:effectLst/>
                        </a:rPr>
                        <a:t>Does not establish student growth goal(s) or establishes inappropriate goal(s) for subgroups of students not reaching full learning potential.  Goal(s) do not identify multiple, high-quality sources of data to monitor, adjust, and evaluate achievement of goal(s).</a:t>
                      </a:r>
                      <a:endParaRPr lang="en-US" sz="1200" dirty="0">
                        <a:solidFill>
                          <a:srgbClr val="000000"/>
                        </a:solidFill>
                        <a:effectLst/>
                        <a:latin typeface="Helvetica"/>
                        <a:ea typeface="ヒラギノ角ゴ Pro W3"/>
                        <a:cs typeface="Times New Roman"/>
                      </a:endParaRPr>
                    </a:p>
                  </a:txBody>
                  <a:tcPr marL="63500" marR="63500" marT="63500" marB="63500" anchor="ctr"/>
                </a:tc>
                <a:tc>
                  <a:txBody>
                    <a:bodyPr/>
                    <a:lstStyle/>
                    <a:p>
                      <a:pPr marL="0" marR="0">
                        <a:spcBef>
                          <a:spcPts val="0"/>
                        </a:spcBef>
                        <a:spcAft>
                          <a:spcPts val="500"/>
                        </a:spcAft>
                      </a:pPr>
                      <a:r>
                        <a:rPr lang="en-US" sz="1000" dirty="0">
                          <a:effectLst/>
                        </a:rPr>
                        <a:t>Establishes appropriate student growth goal(s) for subgroups of students not reaching full learning potential.  Goal(s) do not identify multiple, high-quality sources of data to monitor, adjust, and evaluate achievement of goal(s).</a:t>
                      </a:r>
                      <a:endParaRPr lang="en-US" sz="1200" dirty="0">
                        <a:solidFill>
                          <a:srgbClr val="000000"/>
                        </a:solidFill>
                        <a:effectLst/>
                        <a:latin typeface="Helvetica"/>
                        <a:ea typeface="ヒラギノ角ゴ Pro W3"/>
                        <a:cs typeface="Times New Roman"/>
                      </a:endParaRPr>
                    </a:p>
                  </a:txBody>
                  <a:tcPr marL="63500" marR="63500" marT="63500" marB="63500" anchor="ctr"/>
                </a:tc>
                <a:tc>
                  <a:txBody>
                    <a:bodyPr/>
                    <a:lstStyle/>
                    <a:p>
                      <a:pPr marL="0" marR="0">
                        <a:spcBef>
                          <a:spcPts val="0"/>
                        </a:spcBef>
                        <a:spcAft>
                          <a:spcPts val="500"/>
                        </a:spcAft>
                      </a:pPr>
                      <a:r>
                        <a:rPr lang="en-US" sz="1000" dirty="0">
                          <a:effectLst/>
                        </a:rPr>
                        <a:t>Establishes appropriate student growth goal(s) for subgroups of students not reaching full learning potential.  Goal(s) identify multiple, high-quality sources of data to monitor, adjust, and evaluate achievement of goal(s).</a:t>
                      </a:r>
                      <a:endParaRPr lang="en-US" sz="1200" dirty="0">
                        <a:solidFill>
                          <a:srgbClr val="000000"/>
                        </a:solidFill>
                        <a:effectLst/>
                        <a:latin typeface="Helvetica"/>
                        <a:ea typeface="ヒラギノ角ゴ Pro W3"/>
                        <a:cs typeface="Times New Roman"/>
                      </a:endParaRPr>
                    </a:p>
                  </a:txBody>
                  <a:tcPr marL="63500" marR="63500" marT="63500" marB="63500" anchor="ctr">
                    <a:solidFill>
                      <a:srgbClr val="FFFF00"/>
                    </a:solidFill>
                  </a:tcPr>
                </a:tc>
                <a:tc>
                  <a:txBody>
                    <a:bodyPr/>
                    <a:lstStyle/>
                    <a:p>
                      <a:pPr marL="0" marR="0">
                        <a:spcBef>
                          <a:spcPts val="0"/>
                        </a:spcBef>
                        <a:spcAft>
                          <a:spcPts val="500"/>
                        </a:spcAft>
                      </a:pPr>
                      <a:r>
                        <a:rPr lang="en-US" sz="1000" dirty="0">
                          <a:effectLst/>
                        </a:rPr>
                        <a:t>Establishes appropriate student growth goal(s) for subgroups of students not reaching full potential in collaboration with students, parents, and other school staff. Goal(s) identify multiple, high-quality sources of data to monitor, adjust, and evaluate achievement of goal(s).</a:t>
                      </a:r>
                      <a:endParaRPr lang="en-US" sz="1200" dirty="0">
                        <a:solidFill>
                          <a:srgbClr val="000000"/>
                        </a:solidFill>
                        <a:effectLst/>
                        <a:latin typeface="Helvetica"/>
                        <a:ea typeface="ヒラギノ角ゴ Pro W3"/>
                        <a:cs typeface="Times New Roman"/>
                      </a:endParaRPr>
                    </a:p>
                  </a:txBody>
                  <a:tcPr marL="63500" marR="63500" marT="63500" marB="63500" anchor="ctr"/>
                </a:tc>
              </a:tr>
              <a:tr h="301142">
                <a:tc gridSpan="4">
                  <a:txBody>
                    <a:bodyPr/>
                    <a:lstStyle/>
                    <a:p>
                      <a:pPr marL="0" marR="0">
                        <a:spcBef>
                          <a:spcPts val="0"/>
                        </a:spcBef>
                        <a:spcAft>
                          <a:spcPts val="500"/>
                        </a:spcAft>
                      </a:pPr>
                      <a:r>
                        <a:rPr lang="en-US" sz="1000" dirty="0">
                          <a:effectLst/>
                        </a:rPr>
                        <a:t>Student Growth 3.2: Achievement of Student Growth Goal(s)</a:t>
                      </a:r>
                      <a:endParaRPr lang="en-US" sz="1200" dirty="0">
                        <a:solidFill>
                          <a:srgbClr val="000000"/>
                        </a:solidFill>
                        <a:effectLst/>
                        <a:latin typeface="Helvetica"/>
                        <a:ea typeface="ヒラギノ角ゴ Pro W3"/>
                        <a:cs typeface="Times New Roman"/>
                      </a:endParaRPr>
                    </a:p>
                  </a:txBody>
                  <a:tcPr marL="63500" marR="63500" marT="63500" marB="6350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779">
                <a:tc>
                  <a:txBody>
                    <a:bodyPr/>
                    <a:lstStyle/>
                    <a:p>
                      <a:pPr marL="0" marR="0" algn="ctr">
                        <a:spcBef>
                          <a:spcPts val="0"/>
                        </a:spcBef>
                        <a:spcAft>
                          <a:spcPts val="500"/>
                        </a:spcAft>
                        <a:tabLst>
                          <a:tab pos="1426210" algn="l"/>
                        </a:tabLst>
                      </a:pPr>
                      <a:r>
                        <a:rPr lang="en-US" sz="1000" dirty="0">
                          <a:effectLst/>
                        </a:rPr>
                        <a:t>Unsatisfactory – 1</a:t>
                      </a:r>
                      <a:endParaRPr lang="en-US" sz="1000" dirty="0">
                        <a:solidFill>
                          <a:srgbClr val="000000"/>
                        </a:solidFill>
                        <a:effectLst/>
                        <a:latin typeface="Calibri"/>
                        <a:ea typeface="ヒラギノ角ゴ Pro W3"/>
                        <a:cs typeface="Times New Roman"/>
                      </a:endParaRPr>
                    </a:p>
                  </a:txBody>
                  <a:tcPr marL="63500" marR="63500" marT="63500" marB="63500" anchor="ctr"/>
                </a:tc>
                <a:tc>
                  <a:txBody>
                    <a:bodyPr/>
                    <a:lstStyle/>
                    <a:p>
                      <a:pPr marL="0" marR="0" algn="ctr">
                        <a:spcBef>
                          <a:spcPts val="0"/>
                        </a:spcBef>
                        <a:spcAft>
                          <a:spcPts val="500"/>
                        </a:spcAft>
                        <a:tabLst>
                          <a:tab pos="1426210" algn="l"/>
                        </a:tabLst>
                      </a:pPr>
                      <a:r>
                        <a:rPr lang="en-US" sz="1000" dirty="0">
                          <a:effectLst/>
                        </a:rPr>
                        <a:t>Basic – 2</a:t>
                      </a:r>
                      <a:endParaRPr lang="en-US" sz="1000" dirty="0">
                        <a:solidFill>
                          <a:srgbClr val="000000"/>
                        </a:solidFill>
                        <a:effectLst/>
                        <a:latin typeface="Calibri"/>
                        <a:ea typeface="ヒラギノ角ゴ Pro W3"/>
                        <a:cs typeface="Times New Roman"/>
                      </a:endParaRPr>
                    </a:p>
                  </a:txBody>
                  <a:tcPr marL="63500" marR="63500" marT="63500" marB="63500" anchor="ctr"/>
                </a:tc>
                <a:tc>
                  <a:txBody>
                    <a:bodyPr/>
                    <a:lstStyle/>
                    <a:p>
                      <a:pPr marL="0" marR="0" algn="ctr">
                        <a:spcBef>
                          <a:spcPts val="0"/>
                        </a:spcBef>
                        <a:spcAft>
                          <a:spcPts val="500"/>
                        </a:spcAft>
                        <a:tabLst>
                          <a:tab pos="1426210" algn="l"/>
                        </a:tabLst>
                      </a:pPr>
                      <a:r>
                        <a:rPr lang="en-US" sz="1000" dirty="0">
                          <a:effectLst/>
                        </a:rPr>
                        <a:t>Proficient – 3</a:t>
                      </a:r>
                      <a:endParaRPr lang="en-US" sz="1000" dirty="0">
                        <a:solidFill>
                          <a:srgbClr val="000000"/>
                        </a:solidFill>
                        <a:effectLst/>
                        <a:latin typeface="Calibri"/>
                        <a:ea typeface="ヒラギノ角ゴ Pro W3"/>
                        <a:cs typeface="Times New Roman"/>
                      </a:endParaRPr>
                    </a:p>
                  </a:txBody>
                  <a:tcPr marL="63500" marR="63500" marT="63500" marB="63500" anchor="ctr"/>
                </a:tc>
                <a:tc>
                  <a:txBody>
                    <a:bodyPr/>
                    <a:lstStyle/>
                    <a:p>
                      <a:pPr marL="0" marR="0" algn="ctr">
                        <a:spcBef>
                          <a:spcPts val="0"/>
                        </a:spcBef>
                        <a:spcAft>
                          <a:spcPts val="500"/>
                        </a:spcAft>
                        <a:tabLst>
                          <a:tab pos="1426210" algn="l"/>
                        </a:tabLst>
                      </a:pPr>
                      <a:r>
                        <a:rPr lang="en-US" sz="1000" dirty="0">
                          <a:effectLst/>
                        </a:rPr>
                        <a:t>Distinguished – 4</a:t>
                      </a:r>
                      <a:endParaRPr lang="en-US" sz="1000" dirty="0">
                        <a:solidFill>
                          <a:srgbClr val="000000"/>
                        </a:solidFill>
                        <a:effectLst/>
                        <a:latin typeface="Calibri"/>
                        <a:ea typeface="ヒラギノ角ゴ Pro W3"/>
                        <a:cs typeface="Times New Roman"/>
                      </a:endParaRPr>
                    </a:p>
                  </a:txBody>
                  <a:tcPr marL="63500" marR="63500" marT="63500" marB="63500" anchor="ctr"/>
                </a:tc>
              </a:tr>
              <a:tr h="1144610">
                <a:tc>
                  <a:txBody>
                    <a:bodyPr/>
                    <a:lstStyle/>
                    <a:p>
                      <a:pPr marL="0" marR="0">
                        <a:spcBef>
                          <a:spcPts val="0"/>
                        </a:spcBef>
                        <a:spcAft>
                          <a:spcPts val="500"/>
                        </a:spcAft>
                      </a:pPr>
                      <a:r>
                        <a:rPr lang="en-US" sz="1000" dirty="0">
                          <a:effectLst/>
                        </a:rPr>
                        <a:t>Growth or achievement data from at least two points in time shows no evidence of growth for most students.</a:t>
                      </a:r>
                      <a:endParaRPr lang="en-US" sz="1200" dirty="0">
                        <a:solidFill>
                          <a:srgbClr val="000000"/>
                        </a:solidFill>
                        <a:effectLst/>
                        <a:latin typeface="Helvetica"/>
                        <a:ea typeface="ヒラギノ角ゴ Pro W3"/>
                        <a:cs typeface="Times New Roman"/>
                      </a:endParaRPr>
                    </a:p>
                  </a:txBody>
                  <a:tcPr marL="63500" marR="63500" marT="63500" marB="63500" anchor="ctr"/>
                </a:tc>
                <a:tc>
                  <a:txBody>
                    <a:bodyPr/>
                    <a:lstStyle/>
                    <a:p>
                      <a:pPr marL="0" marR="0">
                        <a:spcBef>
                          <a:spcPts val="0"/>
                        </a:spcBef>
                        <a:spcAft>
                          <a:spcPts val="500"/>
                        </a:spcAft>
                      </a:pPr>
                      <a:r>
                        <a:rPr lang="en-US" sz="1000" dirty="0">
                          <a:effectLst/>
                        </a:rPr>
                        <a:t>Multiple sources of growth or achievement data from at least two points in time show some evidence of growth for some students.</a:t>
                      </a:r>
                      <a:endParaRPr lang="en-US" sz="1200" dirty="0">
                        <a:solidFill>
                          <a:srgbClr val="000000"/>
                        </a:solidFill>
                        <a:effectLst/>
                        <a:latin typeface="Helvetica"/>
                        <a:ea typeface="ヒラギノ角ゴ Pro W3"/>
                        <a:cs typeface="Times New Roman"/>
                      </a:endParaRPr>
                    </a:p>
                  </a:txBody>
                  <a:tcPr marL="63500" marR="63500" marT="63500" marB="63500" anchor="ctr"/>
                </a:tc>
                <a:tc>
                  <a:txBody>
                    <a:bodyPr/>
                    <a:lstStyle/>
                    <a:p>
                      <a:pPr marL="0" marR="0">
                        <a:spcBef>
                          <a:spcPts val="0"/>
                        </a:spcBef>
                        <a:spcAft>
                          <a:spcPts val="500"/>
                        </a:spcAft>
                      </a:pPr>
                      <a:r>
                        <a:rPr lang="en-US" sz="1000" dirty="0">
                          <a:effectLst/>
                        </a:rPr>
                        <a:t>Multiple sources of growth or achievement data from at least two points in time show clear evidence of growth for most students.</a:t>
                      </a:r>
                      <a:endParaRPr lang="en-US" sz="1200" dirty="0">
                        <a:solidFill>
                          <a:srgbClr val="000000"/>
                        </a:solidFill>
                        <a:effectLst/>
                        <a:latin typeface="Helvetica"/>
                        <a:ea typeface="ヒラギノ角ゴ Pro W3"/>
                        <a:cs typeface="Times New Roman"/>
                      </a:endParaRPr>
                    </a:p>
                  </a:txBody>
                  <a:tcPr marL="63500" marR="63500" marT="63500" marB="63500" anchor="ctr">
                    <a:solidFill>
                      <a:srgbClr val="FFFF00"/>
                    </a:solidFill>
                  </a:tcPr>
                </a:tc>
                <a:tc>
                  <a:txBody>
                    <a:bodyPr/>
                    <a:lstStyle/>
                    <a:p>
                      <a:pPr marL="0" marR="0">
                        <a:spcBef>
                          <a:spcPts val="0"/>
                        </a:spcBef>
                        <a:spcAft>
                          <a:spcPts val="500"/>
                        </a:spcAft>
                      </a:pPr>
                      <a:r>
                        <a:rPr lang="en-US" sz="1000" dirty="0">
                          <a:effectLst/>
                        </a:rPr>
                        <a:t>Multiple sources of growth or achievement data from at least two points in time show evidence of high growth for all or nearly all students.</a:t>
                      </a:r>
                      <a:endParaRPr lang="en-US" sz="1200" dirty="0">
                        <a:solidFill>
                          <a:srgbClr val="000000"/>
                        </a:solidFill>
                        <a:effectLst/>
                        <a:latin typeface="Helvetica"/>
                        <a:ea typeface="ヒラギノ角ゴ Pro W3"/>
                        <a:cs typeface="Times New Roman"/>
                      </a:endParaRPr>
                    </a:p>
                  </a:txBody>
                  <a:tcPr marL="63500" marR="63500" marT="63500" marB="63500" anchor="ct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927" y="6344446"/>
            <a:ext cx="1460665" cy="469229"/>
          </a:xfrm>
          <a:prstGeom prst="rect">
            <a:avLst/>
          </a:prstGeom>
        </p:spPr>
      </p:pic>
    </p:spTree>
    <p:extLst>
      <p:ext uri="{BB962C8B-B14F-4D97-AF65-F5344CB8AC3E}">
        <p14:creationId xmlns:p14="http://schemas.microsoft.com/office/powerpoint/2010/main" val="1001679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a:bodyPr>
          <a:lstStyle/>
          <a:p>
            <a:pPr>
              <a:tabLst>
                <a:tab pos="798513" algn="l"/>
              </a:tabLst>
            </a:pPr>
            <a:r>
              <a:rPr lang="en-US" dirty="0" smtClean="0"/>
              <a:t>Five Student </a:t>
            </a:r>
            <a:r>
              <a:rPr lang="en-US" dirty="0"/>
              <a:t>Growth Criteria</a:t>
            </a:r>
          </a:p>
          <a:p>
            <a:pPr lvl="1">
              <a:tabLst>
                <a:tab pos="798513" algn="l"/>
              </a:tabLst>
            </a:pPr>
            <a:r>
              <a:rPr lang="en-US" dirty="0" smtClean="0"/>
              <a:t>3.1 Establish </a:t>
            </a:r>
            <a:r>
              <a:rPr lang="en-US" dirty="0"/>
              <a:t>Student Growth Goals</a:t>
            </a:r>
          </a:p>
          <a:p>
            <a:pPr marL="568325" lvl="2" indent="-22225">
              <a:buNone/>
            </a:pPr>
            <a:r>
              <a:rPr lang="en-US" dirty="0" smtClean="0"/>
              <a:t>Re</a:t>
            </a:r>
            <a:r>
              <a:rPr lang="en-US" dirty="0"/>
              <a:t>: individual or subgroups of </a:t>
            </a:r>
            <a:r>
              <a:rPr lang="en-US" dirty="0" smtClean="0"/>
              <a:t>students </a:t>
            </a:r>
            <a:r>
              <a:rPr lang="en-US" dirty="0"/>
              <a:t>(</a:t>
            </a:r>
            <a:r>
              <a:rPr lang="en-US" dirty="0" smtClean="0"/>
              <a:t>achievement/opportunity </a:t>
            </a:r>
            <a:r>
              <a:rPr lang="en-US" dirty="0"/>
              <a:t>gap)</a:t>
            </a:r>
          </a:p>
          <a:p>
            <a:pPr lvl="1">
              <a:tabLst>
                <a:tab pos="798513" algn="l"/>
              </a:tabLst>
            </a:pPr>
            <a:r>
              <a:rPr lang="en-US" dirty="0" smtClean="0"/>
              <a:t>3.2 Achievement </a:t>
            </a:r>
            <a:r>
              <a:rPr lang="en-US" dirty="0"/>
              <a:t>of Student Growth Goals</a:t>
            </a:r>
          </a:p>
          <a:p>
            <a:pPr marL="566738" lvl="2" indent="0">
              <a:buNone/>
              <a:tabLst>
                <a:tab pos="798513" algn="l"/>
              </a:tabLst>
            </a:pPr>
            <a:r>
              <a:rPr lang="en-US" dirty="0" smtClean="0"/>
              <a:t>Re</a:t>
            </a:r>
            <a:r>
              <a:rPr lang="en-US" dirty="0"/>
              <a:t>: individual or subgroups of </a:t>
            </a:r>
            <a:r>
              <a:rPr lang="en-US" dirty="0" smtClean="0"/>
              <a:t>students </a:t>
            </a:r>
            <a:r>
              <a:rPr lang="en-US" dirty="0"/>
              <a:t>(</a:t>
            </a:r>
            <a:r>
              <a:rPr lang="en-US" dirty="0" smtClean="0"/>
              <a:t>achievement/opportunity </a:t>
            </a:r>
            <a:r>
              <a:rPr lang="en-US" dirty="0"/>
              <a:t>gap)</a:t>
            </a:r>
          </a:p>
          <a:p>
            <a:pPr lvl="1">
              <a:tabLst>
                <a:tab pos="798513" algn="l"/>
              </a:tabLst>
            </a:pPr>
            <a:r>
              <a:rPr lang="en-US" dirty="0" smtClean="0"/>
              <a:t>6.1Establish </a:t>
            </a:r>
            <a:r>
              <a:rPr lang="en-US" dirty="0"/>
              <a:t>Student Growth Goals using Multiple Student </a:t>
            </a:r>
            <a:r>
              <a:rPr lang="en-US" dirty="0" smtClean="0"/>
              <a:t/>
            </a:r>
            <a:br>
              <a:rPr lang="en-US" dirty="0" smtClean="0"/>
            </a:br>
            <a:r>
              <a:rPr lang="en-US" dirty="0" smtClean="0"/>
              <a:t>Data </a:t>
            </a:r>
            <a:r>
              <a:rPr lang="en-US" dirty="0"/>
              <a:t>Elements</a:t>
            </a:r>
          </a:p>
          <a:p>
            <a:pPr marL="568325" lvl="2" indent="0">
              <a:buNone/>
              <a:tabLst>
                <a:tab pos="798513" algn="l"/>
              </a:tabLst>
            </a:pPr>
            <a:r>
              <a:rPr lang="en-US" dirty="0" smtClean="0"/>
              <a:t>Re</a:t>
            </a:r>
            <a:r>
              <a:rPr lang="en-US" dirty="0"/>
              <a:t>: whole class based on grade-level standards and aligned to school </a:t>
            </a:r>
            <a:r>
              <a:rPr lang="en-US" dirty="0" smtClean="0"/>
              <a:t>goals</a:t>
            </a:r>
            <a:endParaRPr lang="en-US" dirty="0"/>
          </a:p>
          <a:p>
            <a:pPr lvl="1">
              <a:tabLst>
                <a:tab pos="798513" algn="l"/>
              </a:tabLst>
            </a:pPr>
            <a:r>
              <a:rPr lang="en-US" dirty="0" smtClean="0"/>
              <a:t>6.2 Achievement </a:t>
            </a:r>
            <a:r>
              <a:rPr lang="en-US" dirty="0"/>
              <a:t>of Student Growth Goals</a:t>
            </a:r>
          </a:p>
          <a:p>
            <a:pPr marL="566738" lvl="2" indent="0">
              <a:buNone/>
              <a:tabLst>
                <a:tab pos="798513" algn="l"/>
              </a:tabLst>
            </a:pPr>
            <a:r>
              <a:rPr lang="en-US" dirty="0" smtClean="0"/>
              <a:t>Re</a:t>
            </a:r>
            <a:r>
              <a:rPr lang="en-US" dirty="0"/>
              <a:t>: whole class based on grade-level standards and aligned to school </a:t>
            </a:r>
            <a:r>
              <a:rPr lang="en-US" dirty="0" smtClean="0"/>
              <a:t>goals</a:t>
            </a:r>
            <a:endParaRPr lang="en-US" dirty="0"/>
          </a:p>
          <a:p>
            <a:pPr lvl="1">
              <a:tabLst>
                <a:tab pos="798513" algn="l"/>
              </a:tabLst>
            </a:pPr>
            <a:r>
              <a:rPr lang="en-US" dirty="0" smtClean="0"/>
              <a:t>8.1 Establish </a:t>
            </a:r>
            <a:r>
              <a:rPr lang="en-US" dirty="0"/>
              <a:t>Team Student Growth Goals</a:t>
            </a:r>
          </a:p>
          <a:p>
            <a:pPr marL="517525" lvl="2" indent="22225">
              <a:buNone/>
              <a:tabLst>
                <a:tab pos="798513" algn="l"/>
              </a:tabLst>
            </a:pPr>
            <a:r>
              <a:rPr lang="en-US" spc="-20" dirty="0" smtClean="0"/>
              <a:t>Re</a:t>
            </a:r>
            <a:r>
              <a:rPr lang="en-US" spc="-20" dirty="0"/>
              <a:t>: Teacher as part of a grade-level, content area, or other school/district </a:t>
            </a:r>
            <a:r>
              <a:rPr lang="en-US" spc="-20" dirty="0" smtClean="0"/>
              <a:t>team</a:t>
            </a:r>
            <a:endParaRPr lang="en-US" spc="-20"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14</a:t>
            </a:fld>
            <a:endParaRPr lang="en-US" dirty="0"/>
          </a:p>
        </p:txBody>
      </p:sp>
      <p:sp>
        <p:nvSpPr>
          <p:cNvPr id="4" name="Title 3"/>
          <p:cNvSpPr>
            <a:spLocks noGrp="1"/>
          </p:cNvSpPr>
          <p:nvPr>
            <p:ph type="title"/>
          </p:nvPr>
        </p:nvSpPr>
        <p:spPr/>
        <p:txBody>
          <a:bodyPr/>
          <a:lstStyle/>
          <a:p>
            <a:r>
              <a:rPr lang="en-US" dirty="0"/>
              <a:t>Using District, School, and </a:t>
            </a:r>
            <a:br>
              <a:rPr lang="en-US" dirty="0"/>
            </a:br>
            <a:r>
              <a:rPr lang="en-US" dirty="0" smtClean="0"/>
              <a:t>Classroom-Based </a:t>
            </a:r>
            <a:r>
              <a:rPr lang="en-US" dirty="0"/>
              <a:t>Data (Teachers)</a:t>
            </a:r>
          </a:p>
        </p:txBody>
      </p:sp>
      <p:sp>
        <p:nvSpPr>
          <p:cNvPr id="5" name="Text Box 1"/>
          <p:cNvSpPr txBox="1"/>
          <p:nvPr/>
        </p:nvSpPr>
        <p:spPr>
          <a:xfrm>
            <a:off x="7903240" y="440849"/>
            <a:ext cx="838200"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877428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a:xfrm>
            <a:off x="457200" y="2209800"/>
            <a:ext cx="7777698" cy="4038600"/>
          </a:xfrm>
        </p:spPr>
        <p:txBody>
          <a:bodyPr>
            <a:normAutofit/>
          </a:bodyPr>
          <a:lstStyle/>
          <a:p>
            <a:r>
              <a:rPr lang="en-US" sz="3200" dirty="0" smtClean="0"/>
              <a:t>How have districts developed common language (and definitions) to establish and measure appropriate student growth goals?</a:t>
            </a:r>
            <a:endParaRPr lang="en-US" sz="3200" dirty="0"/>
          </a:p>
        </p:txBody>
      </p:sp>
      <p:grpSp>
        <p:nvGrpSpPr>
          <p:cNvPr id="16" name="Group 10"/>
          <p:cNvGrpSpPr>
            <a:grpSpLocks/>
          </p:cNvGrpSpPr>
          <p:nvPr/>
        </p:nvGrpSpPr>
        <p:grpSpPr bwMode="auto">
          <a:xfrm>
            <a:off x="7752630" y="6483578"/>
            <a:ext cx="1391369" cy="365760"/>
            <a:chOff x="108298445" y="108916631"/>
            <a:chExt cx="3515932" cy="927279"/>
          </a:xfrm>
        </p:grpSpPr>
        <p:sp>
          <p:nvSpPr>
            <p:cNvPr id="17" name="Rectangle 11"/>
            <p:cNvSpPr>
              <a:spLocks noChangeArrowheads="1"/>
            </p:cNvSpPr>
            <p:nvPr/>
          </p:nvSpPr>
          <p:spPr bwMode="auto">
            <a:xfrm>
              <a:off x="108298445" y="108916631"/>
              <a:ext cx="3515932" cy="927279"/>
            </a:xfrm>
            <a:prstGeom prst="rect">
              <a:avLst/>
            </a:prstGeom>
            <a:solidFill>
              <a:srgbClr val="D8D8D8"/>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18" name="Picture 12" descr="AES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17116" y="109039870"/>
              <a:ext cx="2127412" cy="683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9" name="Picture 13" descr="OS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20643" y="108955213"/>
              <a:ext cx="862570" cy="8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140839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88730" y="1233488"/>
            <a:ext cx="8229819" cy="4927600"/>
          </a:xfrm>
        </p:spPr>
        <p:txBody>
          <a:bodyPr/>
          <a:lstStyle/>
          <a:p>
            <a:pPr marL="0" indent="0">
              <a:buNone/>
            </a:pPr>
            <a:endParaRPr lang="en-US" dirty="0" smtClean="0"/>
          </a:p>
          <a:p>
            <a:pPr marL="0" indent="0">
              <a:buNone/>
            </a:pPr>
            <a:r>
              <a:rPr lang="en-US" dirty="0" smtClean="0"/>
              <a:t>How common are you understandings of important TPEP terms?</a:t>
            </a:r>
          </a:p>
          <a:p>
            <a:pPr marL="0" indent="0">
              <a:buNone/>
            </a:pPr>
            <a:endParaRPr lang="en-US" dirty="0"/>
          </a:p>
          <a:p>
            <a:pPr marL="0" indent="0">
              <a:buNone/>
            </a:pPr>
            <a:r>
              <a:rPr lang="en-US" dirty="0" smtClean="0"/>
              <a:t>In the next slide, you’ll see 5 terms.  Each of you will </a:t>
            </a:r>
            <a:r>
              <a:rPr lang="en-US" b="1" dirty="0" smtClean="0"/>
              <a:t>individually</a:t>
            </a:r>
            <a:r>
              <a:rPr lang="en-US" dirty="0" smtClean="0"/>
              <a:t> define.  Once terms are defined, you’ll reveal your answers to your peers. The data keeper will check for agreement and record such. If there are 6 of you and four agree, he/she will record 4/6.</a:t>
            </a:r>
          </a:p>
          <a:p>
            <a:pPr marL="0" indent="0">
              <a:buNone/>
            </a:pPr>
            <a:endParaRPr lang="en-US" dirty="0"/>
          </a:p>
          <a:p>
            <a:pPr marL="0" indent="0">
              <a:buNone/>
            </a:pPr>
            <a:r>
              <a:rPr lang="en-US" dirty="0" smtClean="0"/>
              <a:t> Choose one person to be a ‘data keeper’.</a:t>
            </a: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16</a:t>
            </a:fld>
            <a:endParaRPr lang="en-US" dirty="0"/>
          </a:p>
        </p:txBody>
      </p:sp>
      <p:sp>
        <p:nvSpPr>
          <p:cNvPr id="4" name="Title 3"/>
          <p:cNvSpPr>
            <a:spLocks noGrp="1"/>
          </p:cNvSpPr>
          <p:nvPr>
            <p:ph type="title"/>
          </p:nvPr>
        </p:nvSpPr>
        <p:spPr/>
        <p:txBody>
          <a:bodyPr/>
          <a:lstStyle/>
          <a:p>
            <a:r>
              <a:rPr lang="en-US" dirty="0" smtClean="0"/>
              <a:t>Checking on Common Understandings:</a:t>
            </a:r>
            <a:endParaRPr lang="en-US" dirty="0"/>
          </a:p>
        </p:txBody>
      </p:sp>
    </p:spTree>
    <p:extLst>
      <p:ext uri="{BB962C8B-B14F-4D97-AF65-F5344CB8AC3E}">
        <p14:creationId xmlns:p14="http://schemas.microsoft.com/office/powerpoint/2010/main" val="267783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Operational Definitions	</a:t>
            </a:r>
            <a:endParaRPr lang="en-US" dirty="0"/>
          </a:p>
        </p:txBody>
      </p:sp>
      <p:sp>
        <p:nvSpPr>
          <p:cNvPr id="3" name="Content Placeholder 2"/>
          <p:cNvSpPr>
            <a:spLocks noGrp="1"/>
          </p:cNvSpPr>
          <p:nvPr>
            <p:ph idx="1"/>
          </p:nvPr>
        </p:nvSpPr>
        <p:spPr/>
        <p:txBody>
          <a:bodyPr/>
          <a:lstStyle/>
          <a:p>
            <a:pPr marL="0" indent="0">
              <a:buNone/>
            </a:pPr>
            <a:r>
              <a:rPr lang="en-US" dirty="0" smtClean="0"/>
              <a:t>What do </a:t>
            </a:r>
            <a:r>
              <a:rPr lang="en-US" b="1" i="1" dirty="0" smtClean="0"/>
              <a:t>these</a:t>
            </a:r>
            <a:r>
              <a:rPr lang="en-US" dirty="0" smtClean="0"/>
              <a:t> terms mean to you?</a:t>
            </a:r>
          </a:p>
          <a:p>
            <a:pPr marL="0" indent="0">
              <a:buNone/>
            </a:pPr>
            <a:endParaRPr lang="en-US" dirty="0"/>
          </a:p>
          <a:p>
            <a:r>
              <a:rPr lang="en-US" dirty="0" smtClean="0"/>
              <a:t>‘I’ll be ready </a:t>
            </a:r>
            <a:r>
              <a:rPr lang="en-US" b="1" i="1" dirty="0" smtClean="0"/>
              <a:t>in a minute</a:t>
            </a:r>
            <a:r>
              <a:rPr lang="en-US" dirty="0" smtClean="0"/>
              <a:t>’</a:t>
            </a:r>
          </a:p>
          <a:p>
            <a:r>
              <a:rPr lang="en-US" dirty="0" smtClean="0"/>
              <a:t>‘I’m </a:t>
            </a:r>
            <a:r>
              <a:rPr lang="en-US" b="1" i="1" dirty="0" smtClean="0"/>
              <a:t>almost</a:t>
            </a:r>
            <a:r>
              <a:rPr lang="en-US" dirty="0" smtClean="0"/>
              <a:t> home’</a:t>
            </a:r>
          </a:p>
          <a:p>
            <a:r>
              <a:rPr lang="en-US" dirty="0" smtClean="0"/>
              <a:t>‘I made sure the car was </a:t>
            </a:r>
            <a:r>
              <a:rPr lang="en-US" b="1" i="1" dirty="0" smtClean="0"/>
              <a:t>clean</a:t>
            </a:r>
            <a:r>
              <a:rPr lang="en-US" dirty="0" smtClean="0"/>
              <a:t>’</a:t>
            </a:r>
          </a:p>
          <a:p>
            <a:r>
              <a:rPr lang="en-US" dirty="0" smtClean="0"/>
              <a:t>‘It is so </a:t>
            </a:r>
            <a:r>
              <a:rPr lang="en-US" b="1" i="1" dirty="0" smtClean="0"/>
              <a:t>hot</a:t>
            </a:r>
            <a:r>
              <a:rPr lang="en-US" dirty="0" smtClean="0"/>
              <a:t> in here!’</a:t>
            </a:r>
          </a:p>
          <a:p>
            <a:r>
              <a:rPr lang="en-US" dirty="0" smtClean="0"/>
              <a:t>‘Let’s listen to some </a:t>
            </a:r>
            <a:r>
              <a:rPr lang="en-US" b="1" i="1" dirty="0" smtClean="0"/>
              <a:t>good music</a:t>
            </a:r>
            <a:r>
              <a:rPr lang="en-US"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84266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r>
              <a:rPr lang="en-US" dirty="0" smtClean="0"/>
              <a:t>Operational Definitions of </a:t>
            </a:r>
            <a:br>
              <a:rPr lang="en-US" dirty="0" smtClean="0"/>
            </a:br>
            <a:r>
              <a:rPr lang="en-US" dirty="0" smtClean="0"/>
              <a:t>Rubric Terms</a:t>
            </a:r>
            <a:endParaRPr lang="en-US" dirty="0"/>
          </a:p>
        </p:txBody>
      </p:sp>
      <p:sp>
        <p:nvSpPr>
          <p:cNvPr id="3" name="Content Placeholder 2"/>
          <p:cNvSpPr>
            <a:spLocks noGrp="1"/>
          </p:cNvSpPr>
          <p:nvPr>
            <p:ph idx="1"/>
          </p:nvPr>
        </p:nvSpPr>
        <p:spPr>
          <a:xfrm>
            <a:off x="426241" y="1901419"/>
            <a:ext cx="8229600" cy="4571999"/>
          </a:xfrm>
        </p:spPr>
        <p:txBody>
          <a:bodyPr>
            <a:normAutofit/>
          </a:bodyPr>
          <a:lstStyle/>
          <a:p>
            <a:r>
              <a:rPr lang="en-US" dirty="0" smtClean="0"/>
              <a:t>How has your district defined terms such as:?</a:t>
            </a:r>
            <a:endParaRPr lang="en-US" sz="1300" dirty="0" smtClean="0"/>
          </a:p>
          <a:p>
            <a:pPr lvl="2"/>
            <a:r>
              <a:rPr lang="en-US" dirty="0" smtClean="0"/>
              <a:t>SGG 3.1, 6.1: </a:t>
            </a:r>
          </a:p>
          <a:p>
            <a:pPr marL="1325880" lvl="3" indent="-457200">
              <a:buFont typeface="+mj-lt"/>
              <a:buAutoNum type="arabicPeriod"/>
            </a:pPr>
            <a:r>
              <a:rPr lang="en-US" sz="2400" dirty="0" smtClean="0"/>
              <a:t>Establishes </a:t>
            </a:r>
            <a:r>
              <a:rPr lang="en-US" sz="2400" b="1" u="sng" dirty="0" smtClean="0"/>
              <a:t>inappropriate</a:t>
            </a:r>
            <a:r>
              <a:rPr lang="en-US" sz="2400" dirty="0" smtClean="0"/>
              <a:t> goals</a:t>
            </a:r>
          </a:p>
          <a:p>
            <a:pPr marL="1325880" lvl="3" indent="-457200">
              <a:buFont typeface="+mj-lt"/>
              <a:buAutoNum type="arabicPeriod"/>
            </a:pPr>
            <a:r>
              <a:rPr lang="en-US" sz="2400" b="1" u="sng" dirty="0" smtClean="0"/>
              <a:t>Full</a:t>
            </a:r>
            <a:r>
              <a:rPr lang="en-US" sz="2400" dirty="0" smtClean="0"/>
              <a:t> learning potential</a:t>
            </a:r>
          </a:p>
          <a:p>
            <a:pPr marL="1325880" lvl="3" indent="-457200">
              <a:buFont typeface="+mj-lt"/>
              <a:buAutoNum type="arabicPeriod"/>
            </a:pPr>
            <a:r>
              <a:rPr lang="en-US" sz="2400" b="1" u="sng" dirty="0" smtClean="0"/>
              <a:t>High-quality</a:t>
            </a:r>
            <a:r>
              <a:rPr lang="en-US" sz="2400" u="sng" dirty="0" smtClean="0"/>
              <a:t> sources</a:t>
            </a:r>
            <a:r>
              <a:rPr lang="en-US" sz="2400" dirty="0" smtClean="0"/>
              <a:t> of data</a:t>
            </a:r>
            <a:endParaRPr lang="en-US" dirty="0"/>
          </a:p>
          <a:p>
            <a:pPr marL="1325880" lvl="3" indent="-457200">
              <a:buFont typeface="+mj-lt"/>
              <a:buAutoNum type="arabicPeriod"/>
            </a:pPr>
            <a:r>
              <a:rPr lang="en-US" sz="2400" b="1" u="sng" dirty="0" smtClean="0"/>
              <a:t>Consistently and actively </a:t>
            </a:r>
            <a:endParaRPr lang="en-US" sz="2400" u="sng" dirty="0"/>
          </a:p>
          <a:p>
            <a:pPr marL="1325880" lvl="3" indent="-457200">
              <a:buFont typeface="+mj-lt"/>
              <a:buAutoNum type="arabicPeriod"/>
            </a:pPr>
            <a:r>
              <a:rPr lang="en-US" sz="2400" b="1" u="sng" dirty="0" smtClean="0"/>
              <a:t>Collaborates</a:t>
            </a:r>
            <a:r>
              <a:rPr lang="en-US" sz="2400" dirty="0" smtClean="0"/>
              <a:t> with other grade, school, or district team members</a:t>
            </a:r>
          </a:p>
        </p:txBody>
      </p:sp>
      <p:grpSp>
        <p:nvGrpSpPr>
          <p:cNvPr id="12" name="Group 10"/>
          <p:cNvGrpSpPr>
            <a:grpSpLocks/>
          </p:cNvGrpSpPr>
          <p:nvPr/>
        </p:nvGrpSpPr>
        <p:grpSpPr bwMode="auto">
          <a:xfrm>
            <a:off x="7752630" y="6483578"/>
            <a:ext cx="1391369" cy="365760"/>
            <a:chOff x="108298445" y="108916631"/>
            <a:chExt cx="3515932" cy="927279"/>
          </a:xfrm>
        </p:grpSpPr>
        <p:sp>
          <p:nvSpPr>
            <p:cNvPr id="13" name="Rectangle 11"/>
            <p:cNvSpPr>
              <a:spLocks noChangeArrowheads="1"/>
            </p:cNvSpPr>
            <p:nvPr/>
          </p:nvSpPr>
          <p:spPr bwMode="auto">
            <a:xfrm>
              <a:off x="108298445" y="108916631"/>
              <a:ext cx="3515932" cy="927279"/>
            </a:xfrm>
            <a:prstGeom prst="rect">
              <a:avLst/>
            </a:prstGeom>
            <a:solidFill>
              <a:srgbClr val="D8D8D8"/>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14" name="Picture 12" descr="AES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17116" y="109039870"/>
              <a:ext cx="2127412" cy="683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13" descr="OS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20643" y="108955213"/>
              <a:ext cx="862570" cy="8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6786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0"/>
                                        <p:tgtEl>
                                          <p:spTgt spid="3">
                                            <p:txEl>
                                              <p:pRg st="2" end="2"/>
                                            </p:txEl>
                                          </p:spTgt>
                                        </p:tgtEl>
                                      </p:cBhvr>
                                    </p:animEffect>
                                    <p:anim calcmode="lin" valueType="num">
                                      <p:cBhvr>
                                        <p:cTn id="18"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0"/>
                                        <p:tgtEl>
                                          <p:spTgt spid="3">
                                            <p:txEl>
                                              <p:pRg st="3" end="3"/>
                                            </p:txEl>
                                          </p:spTgt>
                                        </p:tgtEl>
                                      </p:cBhvr>
                                    </p:animEffect>
                                    <p:anim calcmode="lin" valueType="num">
                                      <p:cBhvr>
                                        <p:cTn id="2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0"/>
                                        <p:tgtEl>
                                          <p:spTgt spid="3">
                                            <p:txEl>
                                              <p:pRg st="4" end="4"/>
                                            </p:txEl>
                                          </p:spTgt>
                                        </p:tgtEl>
                                      </p:cBhvr>
                                    </p:animEffect>
                                    <p:anim calcmode="lin" valueType="num">
                                      <p:cBhvr>
                                        <p:cTn id="28"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0"/>
                                        <p:tgtEl>
                                          <p:spTgt spid="3">
                                            <p:txEl>
                                              <p:pRg st="5" end="5"/>
                                            </p:txEl>
                                          </p:spTgt>
                                        </p:tgtEl>
                                      </p:cBhvr>
                                    </p:animEffect>
                                    <p:anim calcmode="lin" valueType="num">
                                      <p:cBhvr>
                                        <p:cTn id="33"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0"/>
                                        <p:tgtEl>
                                          <p:spTgt spid="3">
                                            <p:txEl>
                                              <p:pRg st="6" end="6"/>
                                            </p:txEl>
                                          </p:spTgt>
                                        </p:tgtEl>
                                      </p:cBhvr>
                                    </p:animEffect>
                                    <p:anim calcmode="lin" valueType="num">
                                      <p:cBhvr>
                                        <p:cTn id="38"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grpId="1" nodeType="clickEffect">
                                  <p:stCondLst>
                                    <p:cond delay="0"/>
                                  </p:stCondLst>
                                  <p:childTnLst>
                                    <p:animEffect transition="out" filter="fade">
                                      <p:cBhvr>
                                        <p:cTn id="43" dur="500" tmFilter="0, 0; .2, .5; .8, .5; 1, 0"/>
                                        <p:tgtEl>
                                          <p:spTgt spid="3">
                                            <p:txEl>
                                              <p:pRg st="0" end="0"/>
                                            </p:txEl>
                                          </p:spTgt>
                                        </p:tgtEl>
                                      </p:cBhvr>
                                    </p:animEffect>
                                    <p:animScale>
                                      <p:cBhvr>
                                        <p:cTn id="44" dur="250" autoRev="1" fill="hold"/>
                                        <p:tgtEl>
                                          <p:spTgt spid="3">
                                            <p:txEl>
                                              <p:pRg st="0" end="0"/>
                                            </p:txEl>
                                          </p:spTgt>
                                        </p:tgtEl>
                                      </p:cBhvr>
                                      <p:by x="105000" y="105000"/>
                                    </p:animScale>
                                  </p:childTnLst>
                                </p:cTn>
                              </p:par>
                              <p:par>
                                <p:cTn id="45" presetID="26" presetClass="emph" presetSubtype="0" fill="hold" grpId="1" nodeType="withEffect">
                                  <p:stCondLst>
                                    <p:cond delay="0"/>
                                  </p:stCondLst>
                                  <p:childTnLst>
                                    <p:animEffect transition="out" filter="fade">
                                      <p:cBhvr>
                                        <p:cTn id="46" dur="500" tmFilter="0, 0; .2, .5; .8, .5; 1, 0"/>
                                        <p:tgtEl>
                                          <p:spTgt spid="3">
                                            <p:txEl>
                                              <p:pRg st="1" end="1"/>
                                            </p:txEl>
                                          </p:spTgt>
                                        </p:tgtEl>
                                      </p:cBhvr>
                                    </p:animEffect>
                                    <p:animScale>
                                      <p:cBhvr>
                                        <p:cTn id="47" dur="250" autoRev="1" fill="hold"/>
                                        <p:tgtEl>
                                          <p:spTgt spid="3">
                                            <p:txEl>
                                              <p:pRg st="1" end="1"/>
                                            </p:txEl>
                                          </p:spTgt>
                                        </p:tgtEl>
                                      </p:cBhvr>
                                      <p:by x="105000" y="105000"/>
                                    </p:animScale>
                                  </p:childTnLst>
                                </p:cTn>
                              </p:par>
                              <p:par>
                                <p:cTn id="48" presetID="26" presetClass="emph" presetSubtype="0" fill="hold" grpId="1" nodeType="withEffect">
                                  <p:stCondLst>
                                    <p:cond delay="30000"/>
                                  </p:stCondLst>
                                  <p:childTnLst>
                                    <p:animEffect transition="out" filter="fade">
                                      <p:cBhvr>
                                        <p:cTn id="49" dur="5000" tmFilter="0, 0; .2, .5; .8, .5; 1, 0"/>
                                        <p:tgtEl>
                                          <p:spTgt spid="3">
                                            <p:txEl>
                                              <p:pRg st="2" end="2"/>
                                            </p:txEl>
                                          </p:spTgt>
                                        </p:tgtEl>
                                      </p:cBhvr>
                                    </p:animEffect>
                                    <p:animScale>
                                      <p:cBhvr>
                                        <p:cTn id="50" dur="2500" autoRev="1" fill="hold"/>
                                        <p:tgtEl>
                                          <p:spTgt spid="3">
                                            <p:txEl>
                                              <p:pRg st="2" end="2"/>
                                            </p:txEl>
                                          </p:spTgt>
                                        </p:tgtEl>
                                      </p:cBhvr>
                                      <p:by x="105000" y="105000"/>
                                    </p:animScale>
                                  </p:childTnLst>
                                </p:cTn>
                              </p:par>
                              <p:par>
                                <p:cTn id="51" presetID="26" presetClass="emph" presetSubtype="0" fill="hold" grpId="1" nodeType="withEffect">
                                  <p:stCondLst>
                                    <p:cond delay="20000"/>
                                  </p:stCondLst>
                                  <p:childTnLst>
                                    <p:animEffect transition="out" filter="fade">
                                      <p:cBhvr>
                                        <p:cTn id="52" dur="5000" tmFilter="0, 0; .2, .5; .8, .5; 1, 0"/>
                                        <p:tgtEl>
                                          <p:spTgt spid="3">
                                            <p:txEl>
                                              <p:pRg st="3" end="3"/>
                                            </p:txEl>
                                          </p:spTgt>
                                        </p:tgtEl>
                                      </p:cBhvr>
                                    </p:animEffect>
                                    <p:animScale>
                                      <p:cBhvr>
                                        <p:cTn id="53" dur="2500" autoRev="1" fill="hold"/>
                                        <p:tgtEl>
                                          <p:spTgt spid="3">
                                            <p:txEl>
                                              <p:pRg st="3" end="3"/>
                                            </p:txEl>
                                          </p:spTgt>
                                        </p:tgtEl>
                                      </p:cBhvr>
                                      <p:by x="105000" y="105000"/>
                                    </p:animScale>
                                  </p:childTnLst>
                                </p:cTn>
                              </p:par>
                              <p:par>
                                <p:cTn id="54" presetID="26" presetClass="emph" presetSubtype="0" fill="hold" grpId="1" nodeType="withEffect">
                                  <p:stCondLst>
                                    <p:cond delay="20000"/>
                                  </p:stCondLst>
                                  <p:childTnLst>
                                    <p:animEffect transition="out" filter="fade">
                                      <p:cBhvr>
                                        <p:cTn id="55" dur="5000" tmFilter="0, 0; .2, .5; .8, .5; 1, 0"/>
                                        <p:tgtEl>
                                          <p:spTgt spid="3">
                                            <p:txEl>
                                              <p:pRg st="4" end="4"/>
                                            </p:txEl>
                                          </p:spTgt>
                                        </p:tgtEl>
                                      </p:cBhvr>
                                    </p:animEffect>
                                    <p:animScale>
                                      <p:cBhvr>
                                        <p:cTn id="56" dur="2500" autoRev="1" fill="hold"/>
                                        <p:tgtEl>
                                          <p:spTgt spid="3">
                                            <p:txEl>
                                              <p:pRg st="4" end="4"/>
                                            </p:txEl>
                                          </p:spTgt>
                                        </p:tgtEl>
                                      </p:cBhvr>
                                      <p:by x="105000" y="105000"/>
                                    </p:animScale>
                                  </p:childTnLst>
                                </p:cTn>
                              </p:par>
                              <p:par>
                                <p:cTn id="57" presetID="26" presetClass="emph" presetSubtype="0" fill="hold" grpId="1" nodeType="withEffect">
                                  <p:stCondLst>
                                    <p:cond delay="20000"/>
                                  </p:stCondLst>
                                  <p:childTnLst>
                                    <p:animEffect transition="out" filter="fade">
                                      <p:cBhvr>
                                        <p:cTn id="58" dur="5000" tmFilter="0, 0; .2, .5; .8, .5; 1, 0"/>
                                        <p:tgtEl>
                                          <p:spTgt spid="3">
                                            <p:txEl>
                                              <p:pRg st="5" end="5"/>
                                            </p:txEl>
                                          </p:spTgt>
                                        </p:tgtEl>
                                      </p:cBhvr>
                                    </p:animEffect>
                                    <p:animScale>
                                      <p:cBhvr>
                                        <p:cTn id="59" dur="2500" autoRev="1" fill="hold"/>
                                        <p:tgtEl>
                                          <p:spTgt spid="3">
                                            <p:txEl>
                                              <p:pRg st="5" end="5"/>
                                            </p:txEl>
                                          </p:spTgt>
                                        </p:tgtEl>
                                      </p:cBhvr>
                                      <p:by x="105000" y="105000"/>
                                    </p:animScale>
                                  </p:childTnLst>
                                </p:cTn>
                              </p:par>
                              <p:par>
                                <p:cTn id="60" presetID="26" presetClass="emph" presetSubtype="0" fill="hold" grpId="1" nodeType="withEffect">
                                  <p:stCondLst>
                                    <p:cond delay="20000"/>
                                  </p:stCondLst>
                                  <p:childTnLst>
                                    <p:animEffect transition="out" filter="fade">
                                      <p:cBhvr>
                                        <p:cTn id="61" dur="5000" tmFilter="0, 0; .2, .5; .8, .5; 1, 0"/>
                                        <p:tgtEl>
                                          <p:spTgt spid="3">
                                            <p:txEl>
                                              <p:pRg st="6" end="6"/>
                                            </p:txEl>
                                          </p:spTgt>
                                        </p:tgtEl>
                                      </p:cBhvr>
                                    </p:animEffect>
                                    <p:animScale>
                                      <p:cBhvr>
                                        <p:cTn id="62" dur="250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Where are we?</a:t>
            </a:r>
            <a:endParaRPr lang="en-US" dirty="0"/>
          </a:p>
        </p:txBody>
      </p:sp>
      <p:sp>
        <p:nvSpPr>
          <p:cNvPr id="8" name="Text Placeholder 7"/>
          <p:cNvSpPr>
            <a:spLocks noGrp="1"/>
          </p:cNvSpPr>
          <p:nvPr>
            <p:ph type="body" sz="half" idx="3"/>
          </p:nvPr>
        </p:nvSpPr>
        <p:spPr/>
        <p:txBody>
          <a:bodyPr/>
          <a:lstStyle/>
          <a:p>
            <a:r>
              <a:rPr lang="en-US" dirty="0" smtClean="0"/>
              <a:t>Where do we want to be?</a:t>
            </a:r>
            <a:endParaRPr lang="en-US" dirty="0"/>
          </a:p>
        </p:txBody>
      </p:sp>
      <p:sp>
        <p:nvSpPr>
          <p:cNvPr id="3" name="Slide Number Placeholder 2"/>
          <p:cNvSpPr>
            <a:spLocks noGrp="1"/>
          </p:cNvSpPr>
          <p:nvPr>
            <p:ph type="sldNum" sz="quarter" idx="12"/>
          </p:nvPr>
        </p:nvSpPr>
        <p:spPr/>
        <p:txBody>
          <a:bodyPr/>
          <a:lstStyle/>
          <a:p>
            <a:fld id="{8194C599-13CF-4858-B1C2-ED3636FB1023}" type="slidenum">
              <a:rPr lang="en-US" smtClean="0"/>
              <a:pPr/>
              <a:t>19</a:t>
            </a:fld>
            <a:endParaRPr lang="en-US" dirty="0"/>
          </a:p>
        </p:txBody>
      </p:sp>
      <p:sp>
        <p:nvSpPr>
          <p:cNvPr id="5" name="Title 4"/>
          <p:cNvSpPr>
            <a:spLocks noGrp="1"/>
          </p:cNvSpPr>
          <p:nvPr>
            <p:ph type="title"/>
          </p:nvPr>
        </p:nvSpPr>
        <p:spPr/>
        <p:txBody>
          <a:bodyPr/>
          <a:lstStyle/>
          <a:p>
            <a:r>
              <a:rPr lang="en-US" dirty="0" smtClean="0"/>
              <a:t>Pulse check……’To do back home..’</a:t>
            </a:r>
            <a:endParaRPr lang="en-US" dirty="0"/>
          </a:p>
        </p:txBody>
      </p:sp>
      <p:pic>
        <p:nvPicPr>
          <p:cNvPr id="1026" name="Picture 2" descr="C:\Users\kshoop.ESD189\AppData\Local\Microsoft\Windows\Temporary Internet Files\Content.IE5\0I2DIZ42\MP900321197[1].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214025" y="2241550"/>
            <a:ext cx="260908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shoop.ESD189\AppData\Local\Microsoft\Windows\Temporary Internet Files\Content.IE5\72T4BPL8\MC900055276[1].wmf"/>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927325" y="2352455"/>
            <a:ext cx="3494638" cy="343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30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sz="3200" b="1" dirty="0" smtClean="0"/>
              <a:t>Face-to-Face Sessions</a:t>
            </a:r>
          </a:p>
          <a:p>
            <a:pPr marL="0" indent="0">
              <a:buNone/>
            </a:pPr>
            <a:endParaRPr lang="en-US" sz="3200" b="1" dirty="0" smtClean="0"/>
          </a:p>
          <a:p>
            <a:pPr lvl="1"/>
            <a:r>
              <a:rPr lang="en-US" sz="2800" dirty="0" smtClean="0"/>
              <a:t>Student Growth 2.0</a:t>
            </a:r>
          </a:p>
          <a:p>
            <a:pPr lvl="1"/>
            <a:r>
              <a:rPr lang="en-US" sz="2800" dirty="0" smtClean="0"/>
              <a:t>TPEP/ Washington State Learning Standards Connections</a:t>
            </a:r>
          </a:p>
          <a:p>
            <a:pPr lvl="1"/>
            <a:r>
              <a:rPr lang="en-US" sz="2800" dirty="0" smtClean="0"/>
              <a:t>District Agreement Practices</a:t>
            </a:r>
          </a:p>
          <a:p>
            <a:pPr marL="0" indent="0">
              <a:buNone/>
            </a:pPr>
            <a:endParaRPr lang="en-US" dirty="0"/>
          </a:p>
          <a:p>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2</a:t>
            </a:fld>
            <a:endParaRPr lang="en-US" dirty="0"/>
          </a:p>
        </p:txBody>
      </p:sp>
      <p:sp>
        <p:nvSpPr>
          <p:cNvPr id="4" name="Title 3"/>
          <p:cNvSpPr>
            <a:spLocks noGrp="1"/>
          </p:cNvSpPr>
          <p:nvPr>
            <p:ph type="title"/>
          </p:nvPr>
        </p:nvSpPr>
        <p:spPr/>
        <p:txBody>
          <a:bodyPr/>
          <a:lstStyle/>
          <a:p>
            <a:r>
              <a:rPr lang="en-US" dirty="0" smtClean="0"/>
              <a:t>TPEP Sessions for 2014-15</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187053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3:  Using/Creating Tools to Analyze Examples </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20</a:t>
            </a:fld>
            <a:endParaRPr lang="en-US" dirty="0"/>
          </a:p>
        </p:txBody>
      </p:sp>
    </p:spTree>
    <p:extLst>
      <p:ext uri="{BB962C8B-B14F-4D97-AF65-F5344CB8AC3E}">
        <p14:creationId xmlns:p14="http://schemas.microsoft.com/office/powerpoint/2010/main" val="2265751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Several states have tools they have developed. . .</a:t>
            </a:r>
            <a:endParaRPr lang="en-US" dirty="0"/>
          </a:p>
        </p:txBody>
      </p:sp>
      <p:sp>
        <p:nvSpPr>
          <p:cNvPr id="3" name="Content Placeholder 2"/>
          <p:cNvSpPr>
            <a:spLocks noGrp="1"/>
          </p:cNvSpPr>
          <p:nvPr>
            <p:ph idx="1"/>
          </p:nvPr>
        </p:nvSpPr>
        <p:spPr/>
        <p:txBody>
          <a:bodyPr/>
          <a:lstStyle/>
          <a:p>
            <a:r>
              <a:rPr lang="en-US" dirty="0" smtClean="0"/>
              <a:t>To guide and support teacher understanding of writing student growth goals</a:t>
            </a:r>
          </a:p>
          <a:p>
            <a:r>
              <a:rPr lang="en-US" dirty="0" smtClean="0"/>
              <a:t>To assist teachers in evaluating student growth goal quality</a:t>
            </a:r>
          </a:p>
          <a:p>
            <a:r>
              <a:rPr lang="en-US" dirty="0" smtClean="0"/>
              <a:t>To continue improvement in developing appropriate student growth goals within each learning context </a:t>
            </a:r>
          </a:p>
          <a:p>
            <a:r>
              <a:rPr lang="en-US" dirty="0" smtClean="0"/>
              <a:t>To increase student growth over time</a:t>
            </a:r>
            <a:endParaRPr lang="en-US" dirty="0"/>
          </a:p>
        </p:txBody>
      </p:sp>
    </p:spTree>
    <p:extLst>
      <p:ext uri="{BB962C8B-B14F-4D97-AF65-F5344CB8AC3E}">
        <p14:creationId xmlns:p14="http://schemas.microsoft.com/office/powerpoint/2010/main" val="607733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the Reform Support Network:</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“Once </a:t>
            </a:r>
            <a:r>
              <a:rPr lang="en-US" dirty="0"/>
              <a:t>written, </a:t>
            </a:r>
            <a:r>
              <a:rPr lang="en-US" dirty="0" smtClean="0"/>
              <a:t>a Student Learning Objective (SLO) </a:t>
            </a:r>
            <a:r>
              <a:rPr lang="en-US" dirty="0"/>
              <a:t>usually goes through </a:t>
            </a:r>
            <a:r>
              <a:rPr lang="en-US" dirty="0" smtClean="0"/>
              <a:t>an approval </a:t>
            </a:r>
            <a:r>
              <a:rPr lang="en-US" dirty="0"/>
              <a:t>process informed by a rubric or </a:t>
            </a:r>
            <a:r>
              <a:rPr lang="en-US" dirty="0" smtClean="0"/>
              <a:t>checklist, created </a:t>
            </a:r>
            <a:r>
              <a:rPr lang="en-US" dirty="0"/>
              <a:t>by the State or district and designed </a:t>
            </a:r>
            <a:r>
              <a:rPr lang="en-US" dirty="0" smtClean="0"/>
              <a:t>to measure </a:t>
            </a:r>
            <a:r>
              <a:rPr lang="en-US" dirty="0"/>
              <a:t>the quality of the SLO and/or </a:t>
            </a:r>
            <a:r>
              <a:rPr lang="en-US" dirty="0" smtClean="0"/>
              <a:t>determine if </a:t>
            </a:r>
            <a:r>
              <a:rPr lang="en-US" dirty="0"/>
              <a:t>it meets approval standards</a:t>
            </a:r>
            <a:r>
              <a:rPr lang="en-US" dirty="0" smtClean="0"/>
              <a:t>.”   </a:t>
            </a:r>
          </a:p>
          <a:p>
            <a:pPr marL="0" indent="0">
              <a:buNone/>
            </a:pPr>
            <a:endParaRPr lang="en-US" dirty="0" smtClean="0"/>
          </a:p>
          <a:p>
            <a:pPr marL="0" indent="0">
              <a:buNone/>
            </a:pPr>
            <a:r>
              <a:rPr lang="en-US" sz="1800" dirty="0" smtClean="0"/>
              <a:t>Source</a:t>
            </a:r>
            <a:r>
              <a:rPr lang="en-US" sz="1800" dirty="0"/>
              <a:t>: </a:t>
            </a:r>
            <a:r>
              <a:rPr lang="en-US" sz="1800" dirty="0">
                <a:hlinkClick r:id="rId3"/>
              </a:rPr>
              <a:t>https://</a:t>
            </a:r>
            <a:r>
              <a:rPr lang="en-US" sz="1800" dirty="0" smtClean="0">
                <a:hlinkClick r:id="rId3"/>
              </a:rPr>
              <a:t>www.engageny.org/sites/default/files/resource/attachments/rsn-slo-toolkit.pdf</a:t>
            </a:r>
            <a:endParaRPr lang="en-US" sz="1800" dirty="0" smtClean="0"/>
          </a:p>
          <a:p>
            <a:pPr marL="0" indent="0">
              <a:buNone/>
            </a:pPr>
            <a:endParaRPr lang="en-US" dirty="0"/>
          </a:p>
        </p:txBody>
      </p:sp>
    </p:spTree>
    <p:extLst>
      <p:ext uri="{BB962C8B-B14F-4D97-AF65-F5344CB8AC3E}">
        <p14:creationId xmlns:p14="http://schemas.microsoft.com/office/powerpoint/2010/main" val="421870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a:t>
            </a:r>
            <a:r>
              <a:rPr lang="en-US" dirty="0"/>
              <a:t> </a:t>
            </a:r>
            <a:r>
              <a:rPr lang="en-US" dirty="0" smtClean="0"/>
              <a:t>Example</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8808" y="1600200"/>
            <a:ext cx="73663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20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354396249"/>
              </p:ext>
            </p:extLst>
          </p:nvPr>
        </p:nvGraphicFramePr>
        <p:xfrm>
          <a:off x="1067495" y="1325630"/>
          <a:ext cx="6026988" cy="4491844"/>
        </p:xfrm>
        <a:graphic>
          <a:graphicData uri="http://schemas.openxmlformats.org/drawingml/2006/table">
            <a:tbl>
              <a:tblPr firstRow="1" firstCol="1" bandRow="1">
                <a:tableStyleId>{5C22544A-7EE6-4342-B048-85BDC9FD1C3A}</a:tableStyleId>
              </a:tblPr>
              <a:tblGrid>
                <a:gridCol w="5436235"/>
                <a:gridCol w="342900"/>
                <a:gridCol w="247853"/>
              </a:tblGrid>
              <a:tr h="641692">
                <a:tc>
                  <a:txBody>
                    <a:bodyPr/>
                    <a:lstStyle/>
                    <a:p>
                      <a:pPr marL="0" marR="0">
                        <a:spcBef>
                          <a:spcPts val="0"/>
                        </a:spcBef>
                        <a:spcAft>
                          <a:spcPts val="0"/>
                        </a:spcAft>
                      </a:pPr>
                      <a:r>
                        <a:rPr lang="en-US" sz="1100">
                          <a:effectLst/>
                        </a:rPr>
                        <a:t>Baseline Data</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Yes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No</a:t>
                      </a:r>
                      <a:endParaRPr lang="en-US" sz="1200">
                        <a:effectLst/>
                        <a:latin typeface="Times New Roman"/>
                        <a:ea typeface="Times New Roman"/>
                      </a:endParaRPr>
                    </a:p>
                  </a:txBody>
                  <a:tcPr marL="68580" marR="68580" marT="0" marB="0"/>
                </a:tc>
              </a:tr>
              <a:tr h="641692">
                <a:tc>
                  <a:txBody>
                    <a:bodyPr/>
                    <a:lstStyle/>
                    <a:p>
                      <a:pPr marL="0" marR="0">
                        <a:spcBef>
                          <a:spcPts val="0"/>
                        </a:spcBef>
                        <a:spcAft>
                          <a:spcPts val="0"/>
                        </a:spcAft>
                      </a:pPr>
                      <a:r>
                        <a:rPr lang="en-US" sz="1100">
                          <a:effectLst/>
                        </a:rPr>
                        <a:t>Is baseline data used to make data-driven decisions for the SLG goal, including student information from past assessments and/or pre-assessment results?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r>
              <a:tr h="320846">
                <a:tc>
                  <a:txBody>
                    <a:bodyPr/>
                    <a:lstStyle/>
                    <a:p>
                      <a:pPr marL="0" marR="0">
                        <a:spcBef>
                          <a:spcPts val="0"/>
                        </a:spcBef>
                        <a:spcAft>
                          <a:spcPts val="0"/>
                        </a:spcAft>
                      </a:pPr>
                      <a:r>
                        <a:rPr lang="en-US" sz="1100">
                          <a:effectLst/>
                        </a:rPr>
                        <a:t>Student Growth Goal (Targets)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r>
              <a:tr h="962538">
                <a:tc>
                  <a:txBody>
                    <a:bodyPr/>
                    <a:lstStyle/>
                    <a:p>
                      <a:pPr marL="0" marR="0">
                        <a:spcBef>
                          <a:spcPts val="0"/>
                        </a:spcBef>
                        <a:spcAft>
                          <a:spcPts val="0"/>
                        </a:spcAft>
                      </a:pPr>
                      <a:r>
                        <a:rPr lang="en-US" sz="1100">
                          <a:effectLst/>
                        </a:rPr>
                        <a:t>Is the SLG goal written as a “growth” goals v. “achievement” goal?  (i.e. growth goals measure student learning between two or more points in time and achievement goals measure student learning at only one point in time.)</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r>
              <a:tr h="641692">
                <a:tc>
                  <a:txBody>
                    <a:bodyPr/>
                    <a:lstStyle/>
                    <a:p>
                      <a:pPr marL="0" marR="0">
                        <a:spcBef>
                          <a:spcPts val="0"/>
                        </a:spcBef>
                        <a:spcAft>
                          <a:spcPts val="0"/>
                        </a:spcAft>
                      </a:pPr>
                      <a:r>
                        <a:rPr lang="en-US" sz="1100">
                          <a:effectLst/>
                        </a:rPr>
                        <a:t>Does the SLG goal describe a “target” or expected growth for all students, tiered or differentiated as needed based on baseline data?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r>
              <a:tr h="320846">
                <a:tc>
                  <a:txBody>
                    <a:bodyPr/>
                    <a:lstStyle/>
                    <a:p>
                      <a:pPr marL="0" marR="0">
                        <a:spcBef>
                          <a:spcPts val="0"/>
                        </a:spcBef>
                        <a:spcAft>
                          <a:spcPts val="0"/>
                        </a:spcAft>
                      </a:pPr>
                      <a:r>
                        <a:rPr lang="en-US" sz="1100">
                          <a:effectLst/>
                        </a:rPr>
                        <a:t>Rigor of Goals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r>
              <a:tr h="641692">
                <a:tc>
                  <a:txBody>
                    <a:bodyPr/>
                    <a:lstStyle/>
                    <a:p>
                      <a:pPr marL="0" marR="0">
                        <a:spcBef>
                          <a:spcPts val="0"/>
                        </a:spcBef>
                        <a:spcAft>
                          <a:spcPts val="0"/>
                        </a:spcAft>
                      </a:pPr>
                      <a:r>
                        <a:rPr lang="en-US" sz="1100">
                          <a:effectLst/>
                        </a:rPr>
                        <a:t>Does the goal address specific knowledge and skills aligned to the course curriculum and based on content standards?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r>
              <a:tr h="320846">
                <a:tc>
                  <a:txBody>
                    <a:bodyPr/>
                    <a:lstStyle/>
                    <a:p>
                      <a:pPr marL="0" marR="0">
                        <a:spcBef>
                          <a:spcPts val="0"/>
                        </a:spcBef>
                        <a:spcAft>
                          <a:spcPts val="0"/>
                        </a:spcAft>
                      </a:pPr>
                      <a:r>
                        <a:rPr lang="en-US" sz="1100">
                          <a:effectLst/>
                        </a:rPr>
                        <a:t>Is the SLG goal measurable and challenging, yet attainable?</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endParaRPr>
                    </a:p>
                  </a:txBody>
                  <a:tcPr marL="68580" marR="68580" marT="0" marB="0"/>
                </a:tc>
              </a:tr>
            </a:tbl>
          </a:graphicData>
        </a:graphic>
      </p:graphicFrame>
      <p:sp>
        <p:nvSpPr>
          <p:cNvPr id="3" name="Slide Number Placeholder 2"/>
          <p:cNvSpPr>
            <a:spLocks noGrp="1"/>
          </p:cNvSpPr>
          <p:nvPr>
            <p:ph type="sldNum" sz="quarter" idx="4"/>
          </p:nvPr>
        </p:nvSpPr>
        <p:spPr/>
        <p:txBody>
          <a:bodyPr/>
          <a:lstStyle/>
          <a:p>
            <a:fld id="{8194C599-13CF-4858-B1C2-ED3636FB1023}" type="slidenum">
              <a:rPr lang="en-US" smtClean="0"/>
              <a:pPr/>
              <a:t>24</a:t>
            </a:fld>
            <a:endParaRPr lang="en-US" dirty="0"/>
          </a:p>
        </p:txBody>
      </p:sp>
      <p:sp>
        <p:nvSpPr>
          <p:cNvPr id="4" name="Title 3"/>
          <p:cNvSpPr>
            <a:spLocks noGrp="1"/>
          </p:cNvSpPr>
          <p:nvPr>
            <p:ph type="title"/>
          </p:nvPr>
        </p:nvSpPr>
        <p:spPr/>
        <p:txBody>
          <a:bodyPr/>
          <a:lstStyle/>
          <a:p>
            <a:r>
              <a:rPr lang="en-US" dirty="0" smtClean="0"/>
              <a:t>Oregon Example</a:t>
            </a:r>
            <a:endParaRPr lang="en-US" dirty="0"/>
          </a:p>
        </p:txBody>
      </p:sp>
    </p:spTree>
    <p:extLst>
      <p:ext uri="{BB962C8B-B14F-4D97-AF65-F5344CB8AC3E}">
        <p14:creationId xmlns:p14="http://schemas.microsoft.com/office/powerpoint/2010/main" val="286384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4152590272"/>
              </p:ext>
            </p:extLst>
          </p:nvPr>
        </p:nvGraphicFramePr>
        <p:xfrm>
          <a:off x="157655" y="1387365"/>
          <a:ext cx="8734097" cy="4540469"/>
        </p:xfrm>
        <a:graphic>
          <a:graphicData uri="http://schemas.openxmlformats.org/drawingml/2006/table">
            <a:tbl>
              <a:tblPr firstRow="1" firstCol="1" bandRow="1">
                <a:tableStyleId>{5C22544A-7EE6-4342-B048-85BDC9FD1C3A}</a:tableStyleId>
              </a:tblPr>
              <a:tblGrid>
                <a:gridCol w="904232"/>
                <a:gridCol w="7829865"/>
              </a:tblGrid>
              <a:tr h="1734597">
                <a:tc>
                  <a:txBody>
                    <a:bodyPr/>
                    <a:lstStyle/>
                    <a:p>
                      <a:pPr marL="0" marR="0" algn="r">
                        <a:spcBef>
                          <a:spcPts val="0"/>
                        </a:spcBef>
                        <a:spcAft>
                          <a:spcPts val="0"/>
                        </a:spcAft>
                      </a:pPr>
                      <a:r>
                        <a:rPr lang="en-US" sz="2800" dirty="0">
                          <a:effectLst/>
                          <a:sym typeface="Wingdings"/>
                        </a:rPr>
                        <a:t></a:t>
                      </a:r>
                      <a:endParaRPr lang="en-US" sz="1200" dirty="0">
                        <a:effectLst/>
                        <a:latin typeface="Cambria"/>
                        <a:ea typeface="Times New Roman"/>
                        <a:cs typeface="Times New Roman"/>
                      </a:endParaRPr>
                    </a:p>
                  </a:txBody>
                  <a:tcPr marL="68580" marR="68580" marT="0" marB="0" anchor="ctr"/>
                </a:tc>
                <a:tc>
                  <a:txBody>
                    <a:bodyPr/>
                    <a:lstStyle/>
                    <a:p>
                      <a:pPr marL="0" marR="0">
                        <a:spcBef>
                          <a:spcPts val="0"/>
                        </a:spcBef>
                        <a:spcAft>
                          <a:spcPts val="1200"/>
                        </a:spcAft>
                      </a:pPr>
                      <a:r>
                        <a:rPr lang="en-US" sz="2200" dirty="0">
                          <a:effectLst/>
                        </a:rPr>
                        <a:t>Measures a change in student achievement between two points in time </a:t>
                      </a:r>
                      <a:r>
                        <a:rPr lang="en-US" sz="1600" dirty="0">
                          <a:effectLst/>
                        </a:rPr>
                        <a:t>(WAC 392-191A-030</a:t>
                      </a:r>
                      <a:r>
                        <a:rPr lang="en-US" sz="1600" dirty="0" smtClean="0">
                          <a:effectLst/>
                        </a:rPr>
                        <a:t>)</a:t>
                      </a:r>
                    </a:p>
                    <a:p>
                      <a:pPr marL="0" marR="0">
                        <a:spcBef>
                          <a:spcPts val="0"/>
                        </a:spcBef>
                        <a:spcAft>
                          <a:spcPts val="1200"/>
                        </a:spcAft>
                      </a:pPr>
                      <a:endParaRPr lang="en-US" sz="1600" dirty="0" smtClean="0">
                        <a:effectLst/>
                        <a:latin typeface="Cambria"/>
                        <a:ea typeface="Times New Roman"/>
                        <a:cs typeface="Times New Roman"/>
                      </a:endParaRPr>
                    </a:p>
                    <a:p>
                      <a:pPr marL="0" marR="0">
                        <a:spcBef>
                          <a:spcPts val="0"/>
                        </a:spcBef>
                        <a:spcAft>
                          <a:spcPts val="1200"/>
                        </a:spcAft>
                      </a:pPr>
                      <a:endParaRPr lang="en-US" sz="1600" dirty="0" smtClean="0">
                        <a:effectLst/>
                        <a:latin typeface="Cambria"/>
                        <a:ea typeface="Times New Roman"/>
                        <a:cs typeface="Times New Roman"/>
                      </a:endParaRPr>
                    </a:p>
                    <a:p>
                      <a:pPr marL="0" marR="0">
                        <a:spcBef>
                          <a:spcPts val="0"/>
                        </a:spcBef>
                        <a:spcAft>
                          <a:spcPts val="1200"/>
                        </a:spcAft>
                      </a:pPr>
                      <a:endParaRPr lang="en-US" sz="1200" dirty="0">
                        <a:effectLst/>
                        <a:latin typeface="Cambria"/>
                        <a:ea typeface="Times New Roman"/>
                        <a:cs typeface="Times New Roman"/>
                      </a:endParaRPr>
                    </a:p>
                  </a:txBody>
                  <a:tcPr marL="68580" marR="68580" marT="0" marB="0"/>
                </a:tc>
              </a:tr>
              <a:tr h="1440597">
                <a:tc>
                  <a:txBody>
                    <a:bodyPr/>
                    <a:lstStyle/>
                    <a:p>
                      <a:pPr marL="0" marR="0" algn="r">
                        <a:spcBef>
                          <a:spcPts val="0"/>
                        </a:spcBef>
                        <a:spcAft>
                          <a:spcPts val="0"/>
                        </a:spcAft>
                      </a:pPr>
                      <a:r>
                        <a:rPr lang="en-US" sz="2800">
                          <a:effectLst/>
                          <a:sym typeface="Wingdings"/>
                        </a:rPr>
                        <a:t></a:t>
                      </a:r>
                      <a:endParaRPr lang="en-US" sz="1200">
                        <a:effectLst/>
                        <a:latin typeface="Cambria"/>
                        <a:ea typeface="Times New Roman"/>
                        <a:cs typeface="Times New Roman"/>
                      </a:endParaRPr>
                    </a:p>
                  </a:txBody>
                  <a:tcPr marL="68580" marR="68580" marT="0" marB="0" anchor="ctr"/>
                </a:tc>
                <a:tc>
                  <a:txBody>
                    <a:bodyPr/>
                    <a:lstStyle/>
                    <a:p>
                      <a:pPr marL="0" marR="0">
                        <a:spcBef>
                          <a:spcPts val="0"/>
                        </a:spcBef>
                        <a:spcAft>
                          <a:spcPts val="1200"/>
                        </a:spcAft>
                      </a:pPr>
                      <a:r>
                        <a:rPr lang="en-US" sz="2200" dirty="0">
                          <a:effectLst/>
                        </a:rPr>
                        <a:t>Identifies multiple, high-quality sources of data to monitor, adjust, and evaluate achievement of goals</a:t>
                      </a:r>
                      <a:r>
                        <a:rPr lang="en-US" sz="2200" dirty="0" smtClean="0">
                          <a:effectLst/>
                          <a:sym typeface="Wingdings"/>
                        </a:rPr>
                        <a:t></a:t>
                      </a:r>
                    </a:p>
                    <a:p>
                      <a:pPr marL="0" marR="0">
                        <a:spcBef>
                          <a:spcPts val="0"/>
                        </a:spcBef>
                        <a:spcAft>
                          <a:spcPts val="1200"/>
                        </a:spcAft>
                      </a:pPr>
                      <a:endParaRPr lang="en-US" sz="2200" dirty="0" smtClean="0">
                        <a:effectLst/>
                        <a:latin typeface="Cambria"/>
                        <a:ea typeface="Times New Roman"/>
                        <a:cs typeface="Times New Roman"/>
                        <a:sym typeface="Wingdings"/>
                      </a:endParaRPr>
                    </a:p>
                    <a:p>
                      <a:pPr marL="0" marR="0">
                        <a:spcBef>
                          <a:spcPts val="0"/>
                        </a:spcBef>
                        <a:spcAft>
                          <a:spcPts val="1200"/>
                        </a:spcAft>
                      </a:pPr>
                      <a:endParaRPr lang="en-US" sz="1200" dirty="0">
                        <a:effectLst/>
                        <a:latin typeface="Cambria"/>
                        <a:ea typeface="Times New Roman"/>
                        <a:cs typeface="Times New Roman"/>
                      </a:endParaRPr>
                    </a:p>
                  </a:txBody>
                  <a:tcPr marL="68580" marR="68580" marT="0" marB="0"/>
                </a:tc>
              </a:tr>
              <a:tr h="1248629">
                <a:tc>
                  <a:txBody>
                    <a:bodyPr/>
                    <a:lstStyle/>
                    <a:p>
                      <a:pPr marL="0" marR="0" algn="r">
                        <a:spcBef>
                          <a:spcPts val="0"/>
                        </a:spcBef>
                        <a:spcAft>
                          <a:spcPts val="0"/>
                        </a:spcAft>
                      </a:pPr>
                      <a:r>
                        <a:rPr lang="en-US" sz="2800">
                          <a:effectLst/>
                          <a:sym typeface="Wingdings"/>
                        </a:rPr>
                        <a:t></a:t>
                      </a:r>
                      <a:endParaRPr lang="en-US" sz="1200">
                        <a:effectLst/>
                        <a:latin typeface="Cambria"/>
                        <a:ea typeface="Times New Roman"/>
                        <a:cs typeface="Times New Roman"/>
                      </a:endParaRPr>
                    </a:p>
                  </a:txBody>
                  <a:tcPr marL="68580" marR="68580" marT="0" marB="0" anchor="ctr"/>
                </a:tc>
                <a:tc>
                  <a:txBody>
                    <a:bodyPr/>
                    <a:lstStyle/>
                    <a:p>
                      <a:pPr marL="0" marR="0">
                        <a:spcBef>
                          <a:spcPts val="0"/>
                        </a:spcBef>
                        <a:spcAft>
                          <a:spcPts val="1200"/>
                        </a:spcAft>
                      </a:pPr>
                      <a:r>
                        <a:rPr lang="en-US" sz="2200" dirty="0">
                          <a:effectLst/>
                        </a:rPr>
                        <a:t>Is appropriate for identified sub-group, whole class, or group </a:t>
                      </a:r>
                      <a:r>
                        <a:rPr lang="en-US" sz="2200" dirty="0">
                          <a:effectLst/>
                          <a:sym typeface="Wingdings"/>
                        </a:rPr>
                        <a:t></a:t>
                      </a:r>
                      <a:endParaRPr lang="en-US" sz="1200" dirty="0">
                        <a:effectLst/>
                        <a:latin typeface="Cambria"/>
                        <a:ea typeface="Times New Roman"/>
                        <a:cs typeface="Times New Roman"/>
                      </a:endParaRPr>
                    </a:p>
                  </a:txBody>
                  <a:tcPr marL="68580" marR="68580" marT="0" marB="0"/>
                </a:tc>
              </a:tr>
            </a:tbl>
          </a:graphicData>
        </a:graphic>
      </p:graphicFrame>
      <p:sp>
        <p:nvSpPr>
          <p:cNvPr id="3" name="Slide Number Placeholder 2"/>
          <p:cNvSpPr>
            <a:spLocks noGrp="1"/>
          </p:cNvSpPr>
          <p:nvPr>
            <p:ph type="sldNum" sz="quarter" idx="4"/>
          </p:nvPr>
        </p:nvSpPr>
        <p:spPr/>
        <p:txBody>
          <a:bodyPr/>
          <a:lstStyle/>
          <a:p>
            <a:fld id="{8194C599-13CF-4858-B1C2-ED3636FB1023}" type="slidenum">
              <a:rPr lang="en-US" smtClean="0"/>
              <a:pPr/>
              <a:t>25</a:t>
            </a:fld>
            <a:endParaRPr lang="en-US" dirty="0"/>
          </a:p>
        </p:txBody>
      </p:sp>
      <p:sp>
        <p:nvSpPr>
          <p:cNvPr id="4" name="Title 3"/>
          <p:cNvSpPr>
            <a:spLocks noGrp="1"/>
          </p:cNvSpPr>
          <p:nvPr>
            <p:ph type="title"/>
          </p:nvPr>
        </p:nvSpPr>
        <p:spPr/>
        <p:txBody>
          <a:bodyPr/>
          <a:lstStyle/>
          <a:p>
            <a:r>
              <a:rPr lang="en-US" dirty="0" smtClean="0"/>
              <a:t>Washington’s  ‘Guidance’</a:t>
            </a:r>
            <a:endParaRPr lang="en-US" dirty="0"/>
          </a:p>
        </p:txBody>
      </p:sp>
    </p:spTree>
    <p:extLst>
      <p:ext uri="{BB962C8B-B14F-4D97-AF65-F5344CB8AC3E}">
        <p14:creationId xmlns:p14="http://schemas.microsoft.com/office/powerpoint/2010/main" val="339619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Examples:</a:t>
            </a:r>
            <a:endParaRPr lang="en-US" dirty="0"/>
          </a:p>
        </p:txBody>
      </p:sp>
      <p:sp>
        <p:nvSpPr>
          <p:cNvPr id="3" name="Content Placeholder 2"/>
          <p:cNvSpPr>
            <a:spLocks noGrp="1"/>
          </p:cNvSpPr>
          <p:nvPr>
            <p:ph idx="1"/>
          </p:nvPr>
        </p:nvSpPr>
        <p:spPr/>
        <p:txBody>
          <a:bodyPr/>
          <a:lstStyle/>
          <a:p>
            <a:r>
              <a:rPr lang="en-US" dirty="0" smtClean="0"/>
              <a:t>Read through the SGG examples in your packet (also posted on OSPI’s TPEP website</a:t>
            </a:r>
            <a:r>
              <a:rPr lang="en-US" dirty="0" smtClean="0"/>
              <a:t>).</a:t>
            </a:r>
          </a:p>
          <a:p>
            <a:pPr marL="0" indent="0">
              <a:buNone/>
            </a:pPr>
            <a:endParaRPr lang="en-US" dirty="0" smtClean="0"/>
          </a:p>
          <a:p>
            <a:r>
              <a:rPr lang="en-US" dirty="0" smtClean="0"/>
              <a:t>Use the list of qualities of Sound Student Growth Goals to review examples</a:t>
            </a:r>
            <a:r>
              <a:rPr lang="en-US" dirty="0" smtClean="0"/>
              <a:t>.</a:t>
            </a:r>
          </a:p>
          <a:p>
            <a:pPr marL="0" indent="0">
              <a:buNone/>
            </a:pPr>
            <a:endParaRPr lang="en-US" dirty="0" smtClean="0"/>
          </a:p>
          <a:p>
            <a:r>
              <a:rPr lang="en-US" dirty="0" smtClean="0"/>
              <a:t>What is common among these examples?</a:t>
            </a:r>
          </a:p>
          <a:p>
            <a:pPr marL="0" indent="0">
              <a:buNone/>
            </a:pPr>
            <a:endParaRPr lang="en-US" dirty="0" smtClean="0"/>
          </a:p>
          <a:p>
            <a:r>
              <a:rPr lang="en-US" dirty="0" smtClean="0"/>
              <a:t>Use the common factors to construct a rubric for your district….</a:t>
            </a:r>
            <a:endParaRPr lang="en-US" dirty="0"/>
          </a:p>
        </p:txBody>
      </p:sp>
    </p:spTree>
    <p:extLst>
      <p:ext uri="{BB962C8B-B14F-4D97-AF65-F5344CB8AC3E}">
        <p14:creationId xmlns:p14="http://schemas.microsoft.com/office/powerpoint/2010/main" val="1479322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194C599-13CF-4858-B1C2-ED3636FB1023}" type="slidenum">
              <a:rPr lang="en-US" smtClean="0"/>
              <a:pPr/>
              <a:t>27</a:t>
            </a:fld>
            <a:endParaRPr lang="en-US" dirty="0"/>
          </a:p>
        </p:txBody>
      </p:sp>
      <p:sp>
        <p:nvSpPr>
          <p:cNvPr id="4" name="Title 3"/>
          <p:cNvSpPr>
            <a:spLocks noGrp="1"/>
          </p:cNvSpPr>
          <p:nvPr>
            <p:ph type="title"/>
          </p:nvPr>
        </p:nvSpPr>
        <p:spPr/>
        <p:txBody>
          <a:bodyPr/>
          <a:lstStyle/>
          <a:p>
            <a:r>
              <a:rPr lang="en-US" dirty="0" smtClean="0"/>
              <a:t>LUNCH!</a:t>
            </a:r>
            <a:endParaRPr lang="en-US" dirty="0"/>
          </a:p>
        </p:txBody>
      </p:sp>
      <p:pic>
        <p:nvPicPr>
          <p:cNvPr id="1026" name="Picture 2" descr="C:\Users\kshoop\AppData\Local\Microsoft\Windows\Temporary Internet Files\Content.IE5\GU9JRX27\MP900406479[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650108" y="1233488"/>
            <a:ext cx="3892996"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67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194C599-13CF-4858-B1C2-ED3636FB1023}" type="slidenum">
              <a:rPr lang="en-US" smtClean="0"/>
              <a:pPr/>
              <a:t>28</a:t>
            </a:fld>
            <a:endParaRPr lang="en-US" dirty="0"/>
          </a:p>
        </p:txBody>
      </p:sp>
      <p:sp>
        <p:nvSpPr>
          <p:cNvPr id="6" name="Content Placeholder 5"/>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3600" dirty="0" smtClean="0"/>
              <a:t>What needs to be added to your ‘what to do back home’ list???</a:t>
            </a:r>
            <a:endParaRPr lang="en-US" sz="3600" dirty="0"/>
          </a:p>
        </p:txBody>
      </p:sp>
      <p:pic>
        <p:nvPicPr>
          <p:cNvPr id="3074" name="Picture 2" descr="C:\Users\kshoop\AppData\Local\Microsoft\Windows\Temporary Internet Files\Content.IE5\ME8ROKLN\MC900104872[1].wmf"/>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5202621" y="1749972"/>
            <a:ext cx="3200400" cy="33580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Morning in Review	</a:t>
            </a:r>
            <a:endParaRPr lang="en-US" dirty="0"/>
          </a:p>
        </p:txBody>
      </p:sp>
    </p:spTree>
    <p:extLst>
      <p:ext uri="{BB962C8B-B14F-4D97-AF65-F5344CB8AC3E}">
        <p14:creationId xmlns:p14="http://schemas.microsoft.com/office/powerpoint/2010/main" val="700614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Determining an Appropriate Goal </a:t>
            </a:r>
            <a:endParaRPr lang="en-US" dirty="0"/>
          </a:p>
        </p:txBody>
      </p:sp>
      <p:sp>
        <p:nvSpPr>
          <p:cNvPr id="3" name="Text Placeholder 2"/>
          <p:cNvSpPr>
            <a:spLocks noGrp="1"/>
          </p:cNvSpPr>
          <p:nvPr>
            <p:ph type="body" idx="1"/>
          </p:nvPr>
        </p:nvSpPr>
        <p:spPr/>
        <p:txBody>
          <a:bodyPr/>
          <a:lstStyle/>
          <a:p>
            <a:r>
              <a:rPr lang="en-US" dirty="0" smtClean="0"/>
              <a:t>What is an appropriate goal for your students in your setting?</a:t>
            </a:r>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29</a:t>
            </a:fld>
            <a:endParaRPr lang="en-US" dirty="0"/>
          </a:p>
        </p:txBody>
      </p:sp>
    </p:spTree>
    <p:extLst>
      <p:ext uri="{BB962C8B-B14F-4D97-AF65-F5344CB8AC3E}">
        <p14:creationId xmlns:p14="http://schemas.microsoft.com/office/powerpoint/2010/main" val="263165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0"/>
            <a:r>
              <a:rPr lang="en-US" dirty="0" smtClean="0"/>
              <a:t>Pausing</a:t>
            </a:r>
          </a:p>
          <a:p>
            <a:pPr lvl="0"/>
            <a:r>
              <a:rPr lang="en-US" dirty="0" smtClean="0"/>
              <a:t>Paraphrasing</a:t>
            </a:r>
          </a:p>
          <a:p>
            <a:pPr lvl="0"/>
            <a:r>
              <a:rPr lang="en-US" dirty="0" smtClean="0"/>
              <a:t>Posing Questions</a:t>
            </a:r>
          </a:p>
          <a:p>
            <a:pPr lvl="0"/>
            <a:r>
              <a:rPr lang="en-US" dirty="0" smtClean="0"/>
              <a:t>Putting Ideas on the Table</a:t>
            </a:r>
          </a:p>
          <a:p>
            <a:pPr lvl="0"/>
            <a:r>
              <a:rPr lang="en-US" dirty="0" smtClean="0"/>
              <a:t>Providing Data</a:t>
            </a:r>
          </a:p>
          <a:p>
            <a:pPr lvl="0"/>
            <a:r>
              <a:rPr lang="en-US" dirty="0" smtClean="0"/>
              <a:t>Paying Attention to Self and Others</a:t>
            </a:r>
          </a:p>
          <a:p>
            <a:pPr lvl="0"/>
            <a:r>
              <a:rPr lang="en-US" dirty="0" smtClean="0"/>
              <a:t>Presuming Positive Intentions</a:t>
            </a:r>
          </a:p>
          <a:p>
            <a:pPr lvl="0"/>
            <a:endParaRPr lang="en-US" dirty="0" smtClean="0"/>
          </a:p>
          <a:p>
            <a:endParaRPr lang="en-US" dirty="0"/>
          </a:p>
        </p:txBody>
      </p:sp>
      <p:sp>
        <p:nvSpPr>
          <p:cNvPr id="4" name="Slide Number Placeholder 3"/>
          <p:cNvSpPr>
            <a:spLocks noGrp="1"/>
          </p:cNvSpPr>
          <p:nvPr>
            <p:ph type="sldNum" sz="quarter" idx="4"/>
          </p:nvPr>
        </p:nvSpPr>
        <p:spPr>
          <a:xfrm>
            <a:off x="612775" y="6356350"/>
            <a:ext cx="1981200" cy="365125"/>
          </a:xfrm>
        </p:spPr>
        <p:txBody>
          <a:bodyPr/>
          <a:lstStyle/>
          <a:p>
            <a:fld id="{8194C599-13CF-4858-B1C2-ED3636FB1023}" type="slidenum">
              <a:rPr lang="en-US" smtClean="0"/>
              <a:pPr/>
              <a:t>3</a:t>
            </a:fld>
            <a:endParaRPr lang="en-US" dirty="0"/>
          </a:p>
        </p:txBody>
      </p:sp>
      <p:sp>
        <p:nvSpPr>
          <p:cNvPr id="2" name="Title 1"/>
          <p:cNvSpPr>
            <a:spLocks noGrp="1"/>
          </p:cNvSpPr>
          <p:nvPr>
            <p:ph type="title"/>
          </p:nvPr>
        </p:nvSpPr>
        <p:spPr/>
        <p:txBody>
          <a:bodyPr/>
          <a:lstStyle/>
          <a:p>
            <a:r>
              <a:rPr lang="en-US" dirty="0" smtClean="0"/>
              <a:t>Session Norms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4067167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2607537520"/>
              </p:ext>
            </p:extLst>
          </p:nvPr>
        </p:nvGraphicFramePr>
        <p:xfrm>
          <a:off x="474663" y="1233488"/>
          <a:ext cx="8243887"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8194C599-13CF-4858-B1C2-ED3636FB1023}" type="slidenum">
              <a:rPr lang="en-US" smtClean="0"/>
              <a:pPr/>
              <a:t>30</a:t>
            </a:fld>
            <a:endParaRPr lang="en-US" dirty="0"/>
          </a:p>
        </p:txBody>
      </p:sp>
      <p:sp>
        <p:nvSpPr>
          <p:cNvPr id="5" name="Title 4"/>
          <p:cNvSpPr>
            <a:spLocks noGrp="1"/>
          </p:cNvSpPr>
          <p:nvPr>
            <p:ph type="title"/>
          </p:nvPr>
        </p:nvSpPr>
        <p:spPr/>
        <p:txBody>
          <a:bodyPr/>
          <a:lstStyle/>
          <a:p>
            <a:r>
              <a:rPr lang="en-US" dirty="0" smtClean="0"/>
              <a:t>Follow a Sequence:</a:t>
            </a:r>
            <a:endParaRPr lang="en-US" dirty="0"/>
          </a:p>
        </p:txBody>
      </p:sp>
    </p:spTree>
    <p:extLst>
      <p:ext uri="{BB962C8B-B14F-4D97-AF65-F5344CB8AC3E}">
        <p14:creationId xmlns:p14="http://schemas.microsoft.com/office/powerpoint/2010/main" val="4261982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dirty="0" smtClean="0"/>
              <a:t>Part 1 (5 minutes):</a:t>
            </a:r>
          </a:p>
          <a:p>
            <a:pPr marL="0" indent="0">
              <a:buNone/>
            </a:pPr>
            <a:r>
              <a:rPr lang="en-US" dirty="0" smtClean="0"/>
              <a:t>Look over the data charts. </a:t>
            </a:r>
          </a:p>
          <a:p>
            <a:r>
              <a:rPr lang="en-US" dirty="0" smtClean="0"/>
              <a:t>Consider the strand and demographic</a:t>
            </a:r>
            <a:r>
              <a:rPr lang="en-US" dirty="0"/>
              <a:t> </a:t>
            </a:r>
            <a:r>
              <a:rPr lang="en-US" dirty="0" smtClean="0"/>
              <a:t>data.  </a:t>
            </a:r>
          </a:p>
          <a:p>
            <a:r>
              <a:rPr lang="en-US" dirty="0" smtClean="0"/>
              <a:t>Consider the differences between classrooms.</a:t>
            </a:r>
          </a:p>
          <a:p>
            <a:r>
              <a:rPr lang="en-US" dirty="0" smtClean="0"/>
              <a:t>What are the learning (and perhaps instructional) gaps?</a:t>
            </a:r>
          </a:p>
          <a:p>
            <a:endParaRPr lang="en-US" dirty="0" smtClean="0"/>
          </a:p>
          <a:p>
            <a:pPr marL="0" indent="0">
              <a:buNone/>
            </a:pPr>
            <a:r>
              <a:rPr lang="en-US" dirty="0" smtClean="0"/>
              <a:t>Part 2:  (10 minutes): </a:t>
            </a:r>
          </a:p>
          <a:p>
            <a:r>
              <a:rPr lang="en-US" dirty="0" smtClean="0"/>
              <a:t>Share </a:t>
            </a:r>
            <a:r>
              <a:rPr lang="en-US" dirty="0" err="1" smtClean="0"/>
              <a:t>noticings</a:t>
            </a:r>
            <a:r>
              <a:rPr lang="en-US" dirty="0" smtClean="0"/>
              <a:t> and wonderings with your two nearest team members.</a:t>
            </a:r>
          </a:p>
          <a:p>
            <a:r>
              <a:rPr lang="en-US" dirty="0" smtClean="0"/>
              <a:t>What might be a good goal </a:t>
            </a:r>
            <a:r>
              <a:rPr lang="en-US" b="1" dirty="0" smtClean="0"/>
              <a:t>area</a:t>
            </a:r>
            <a:r>
              <a:rPr lang="en-US" dirty="0" smtClean="0"/>
              <a:t> for 3.1, 6.1, or 8.1? Why?</a:t>
            </a:r>
          </a:p>
          <a:p>
            <a:endParaRPr lang="en-US" dirty="0"/>
          </a:p>
          <a:p>
            <a:pPr marL="0" indent="0">
              <a:buNone/>
            </a:pP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31</a:t>
            </a:fld>
            <a:endParaRPr lang="en-US" dirty="0"/>
          </a:p>
        </p:txBody>
      </p:sp>
      <p:sp>
        <p:nvSpPr>
          <p:cNvPr id="4" name="Title 3"/>
          <p:cNvSpPr>
            <a:spLocks noGrp="1"/>
          </p:cNvSpPr>
          <p:nvPr>
            <p:ph type="title"/>
          </p:nvPr>
        </p:nvSpPr>
        <p:spPr/>
        <p:txBody>
          <a:bodyPr/>
          <a:lstStyle/>
          <a:p>
            <a:r>
              <a:rPr lang="en-US" dirty="0" smtClean="0"/>
              <a:t>Step 1:  What does assessment data reveal about student learning needs?</a:t>
            </a:r>
            <a:endParaRPr lang="en-US" dirty="0"/>
          </a:p>
        </p:txBody>
      </p:sp>
    </p:spTree>
    <p:extLst>
      <p:ext uri="{BB962C8B-B14F-4D97-AF65-F5344CB8AC3E}">
        <p14:creationId xmlns:p14="http://schemas.microsoft.com/office/powerpoint/2010/main" val="2261178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sz="2800" dirty="0" smtClean="0"/>
              <a:t>For any subject taught in school, we might ask if it’s something an adult would need to know AND whether knowing it makes someone a more ‘Career and College Ready’ adult.</a:t>
            </a:r>
          </a:p>
          <a:p>
            <a:endParaRPr lang="en-US" dirty="0"/>
          </a:p>
          <a:p>
            <a:pPr marL="274320" lvl="2" indent="-274320">
              <a:spcBef>
                <a:spcPts val="600"/>
              </a:spcBef>
              <a:buClr>
                <a:schemeClr val="accent1"/>
              </a:buClr>
            </a:pPr>
            <a:r>
              <a:rPr lang="en-US" altLang="en-US" sz="2800" dirty="0" smtClean="0"/>
              <a:t>If something is ‘enduring’ it is worthy of  </a:t>
            </a:r>
            <a:r>
              <a:rPr lang="en-US" altLang="en-US" sz="2800" i="1" dirty="0" smtClean="0"/>
              <a:t>transfer – </a:t>
            </a:r>
            <a:r>
              <a:rPr lang="en-US" altLang="en-US" sz="2800" dirty="0" smtClean="0"/>
              <a:t>the learner should be </a:t>
            </a:r>
            <a:r>
              <a:rPr lang="en-US" altLang="en-US" sz="2800" dirty="0"/>
              <a:t>able to use what </a:t>
            </a:r>
            <a:r>
              <a:rPr lang="en-US" altLang="en-US" sz="2800" dirty="0" smtClean="0"/>
              <a:t>is </a:t>
            </a:r>
            <a:r>
              <a:rPr lang="en-US" altLang="en-US" sz="2800" dirty="0"/>
              <a:t>have learned in new and sometimes confusing settings.  </a:t>
            </a:r>
            <a:endParaRPr lang="en-US" sz="2800" dirty="0" smtClean="0"/>
          </a:p>
          <a:p>
            <a:endParaRPr lang="en-US" dirty="0"/>
          </a:p>
          <a:p>
            <a:r>
              <a:rPr lang="en-US" altLang="en-US" sz="2400" dirty="0">
                <a:latin typeface="Verdana" pitchFamily="-128" charset="0"/>
              </a:rPr>
              <a:t>(Wiggins &amp; </a:t>
            </a:r>
            <a:r>
              <a:rPr lang="en-US" altLang="en-US" sz="2400" dirty="0" err="1" smtClean="0">
                <a:latin typeface="Verdana" pitchFamily="-128" charset="0"/>
              </a:rPr>
              <a:t>McTighe</a:t>
            </a:r>
            <a:r>
              <a:rPr lang="en-US" altLang="en-US" sz="2400" dirty="0">
                <a:latin typeface="Verdana" pitchFamily="-128" charset="0"/>
              </a:rPr>
              <a:t>)</a:t>
            </a: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32</a:t>
            </a:fld>
            <a:endParaRPr lang="en-US" dirty="0"/>
          </a:p>
        </p:txBody>
      </p:sp>
      <p:sp>
        <p:nvSpPr>
          <p:cNvPr id="4" name="Title 3"/>
          <p:cNvSpPr>
            <a:spLocks noGrp="1"/>
          </p:cNvSpPr>
          <p:nvPr>
            <p:ph type="title"/>
          </p:nvPr>
        </p:nvSpPr>
        <p:spPr>
          <a:xfrm>
            <a:off x="474662" y="155575"/>
            <a:ext cx="8383588" cy="1023937"/>
          </a:xfrm>
        </p:spPr>
        <p:txBody>
          <a:bodyPr/>
          <a:lstStyle/>
          <a:p>
            <a:r>
              <a:rPr lang="en-US" dirty="0" smtClean="0"/>
              <a:t>Step 2: What do we mean by ‘Enduring’?</a:t>
            </a:r>
            <a:endParaRPr lang="en-US" dirty="0"/>
          </a:p>
        </p:txBody>
      </p:sp>
    </p:spTree>
    <p:extLst>
      <p:ext uri="{BB962C8B-B14F-4D97-AF65-F5344CB8AC3E}">
        <p14:creationId xmlns:p14="http://schemas.microsoft.com/office/powerpoint/2010/main" val="1177290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194C599-13CF-4858-B1C2-ED3636FB1023}" type="slidenum">
              <a:rPr lang="en-US" smtClean="0"/>
              <a:pPr/>
              <a:t>33</a:t>
            </a:fld>
            <a:endParaRPr lang="en-US" dirty="0"/>
          </a:p>
        </p:txBody>
      </p:sp>
      <p:sp>
        <p:nvSpPr>
          <p:cNvPr id="6" name="Content Placeholder 5"/>
          <p:cNvSpPr>
            <a:spLocks noGrp="1"/>
          </p:cNvSpPr>
          <p:nvPr>
            <p:ph sz="quarter" idx="1"/>
          </p:nvPr>
        </p:nvSpPr>
        <p:spPr/>
        <p:txBody>
          <a:bodyPr/>
          <a:lstStyle/>
          <a:p>
            <a:r>
              <a:rPr lang="en-US" sz="2800" dirty="0" smtClean="0"/>
              <a:t>Is found in student achievement data</a:t>
            </a:r>
          </a:p>
          <a:p>
            <a:r>
              <a:rPr lang="en-US" sz="2800" dirty="0" smtClean="0"/>
              <a:t>Is relevant to 3.1, 6.1, or 8.1</a:t>
            </a:r>
          </a:p>
          <a:p>
            <a:r>
              <a:rPr lang="en-US" sz="2800" dirty="0" smtClean="0"/>
              <a:t>Is enduring</a:t>
            </a:r>
          </a:p>
          <a:p>
            <a:r>
              <a:rPr lang="en-US" sz="2800" dirty="0" smtClean="0"/>
              <a:t>Is within the instructional control of the teacher</a:t>
            </a:r>
          </a:p>
          <a:p>
            <a:endParaRPr lang="en-US" dirty="0"/>
          </a:p>
        </p:txBody>
      </p:sp>
      <p:sp>
        <p:nvSpPr>
          <p:cNvPr id="5" name="Title 4"/>
          <p:cNvSpPr>
            <a:spLocks noGrp="1"/>
          </p:cNvSpPr>
          <p:nvPr>
            <p:ph type="title"/>
          </p:nvPr>
        </p:nvSpPr>
        <p:spPr/>
        <p:txBody>
          <a:bodyPr/>
          <a:lstStyle/>
          <a:p>
            <a:r>
              <a:rPr lang="en-US" dirty="0" smtClean="0"/>
              <a:t>Step 3: The General Goal Area</a:t>
            </a:r>
            <a:endParaRPr lang="en-US" dirty="0"/>
          </a:p>
        </p:txBody>
      </p:sp>
      <p:pic>
        <p:nvPicPr>
          <p:cNvPr id="1026" name="Picture 2" descr="C:\Users\kshoop.ESD189\AppData\Local\Microsoft\Windows\Temporary Internet Files\Content.IE5\AE3DWY8O\MP900385960[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918415" y="1233488"/>
            <a:ext cx="3514044" cy="491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94C599-13CF-4858-B1C2-ED3636FB1023}" type="slidenum">
              <a:rPr lang="en-US" smtClean="0"/>
              <a:pPr/>
              <a:t>34</a:t>
            </a:fld>
            <a:endParaRPr lang="en-US" dirty="0"/>
          </a:p>
        </p:txBody>
      </p:sp>
      <p:sp>
        <p:nvSpPr>
          <p:cNvPr id="7" name="Title 6"/>
          <p:cNvSpPr>
            <a:spLocks noGrp="1"/>
          </p:cNvSpPr>
          <p:nvPr>
            <p:ph type="title"/>
          </p:nvPr>
        </p:nvSpPr>
        <p:spPr/>
        <p:txBody>
          <a:bodyPr/>
          <a:lstStyle/>
          <a:p>
            <a:r>
              <a:rPr lang="en-US" dirty="0" smtClean="0"/>
              <a:t>Washington and Kentucky…?</a:t>
            </a:r>
            <a:endParaRPr lang="en-US" dirty="0"/>
          </a:p>
        </p:txBody>
      </p:sp>
      <p:pic>
        <p:nvPicPr>
          <p:cNvPr id="1026" name="Picture 2" descr="C:\Users\kshoop\AppData\Local\Microsoft\Windows\Temporary Internet Files\Content.IE5\4JHUZ5J3\MC900437433[1].wmf"/>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861816" y="2419350"/>
            <a:ext cx="2571153" cy="2562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shoop\AppData\Local\Microsoft\Windows\Temporary Internet Files\Content.IE5\E9UQ7N12\MC900436970[1].wmf"/>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819650" y="2542522"/>
            <a:ext cx="2972199" cy="265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95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94C599-13CF-4858-B1C2-ED3636FB1023}" type="slidenum">
              <a:rPr lang="en-US" smtClean="0"/>
              <a:pPr/>
              <a:t>35</a:t>
            </a:fld>
            <a:endParaRPr lang="en-US" dirty="0"/>
          </a:p>
        </p:txBody>
      </p:sp>
      <p:sp>
        <p:nvSpPr>
          <p:cNvPr id="11" name="Content Placeholder 10"/>
          <p:cNvSpPr>
            <a:spLocks noGrp="1"/>
          </p:cNvSpPr>
          <p:nvPr>
            <p:ph sz="quarter" idx="1"/>
          </p:nvPr>
        </p:nvSpPr>
        <p:spPr/>
        <p:txBody>
          <a:bodyPr/>
          <a:lstStyle/>
          <a:p>
            <a:pPr marL="0" indent="0">
              <a:buNone/>
            </a:pPr>
            <a:r>
              <a:rPr lang="en-US" b="1" dirty="0" smtClean="0">
                <a:solidFill>
                  <a:srgbClr val="7030A0"/>
                </a:solidFill>
              </a:rPr>
              <a:t>Why?</a:t>
            </a:r>
          </a:p>
          <a:p>
            <a:pPr marL="0" indent="0">
              <a:buNone/>
            </a:pPr>
            <a:endParaRPr lang="en-US" b="1" dirty="0" smtClean="0">
              <a:solidFill>
                <a:srgbClr val="7030A0"/>
              </a:solidFill>
            </a:endParaRPr>
          </a:p>
          <a:p>
            <a:r>
              <a:rPr lang="en-US" dirty="0" smtClean="0"/>
              <a:t>Washington is Kentucky’s ‘Critical Friend’.</a:t>
            </a:r>
          </a:p>
          <a:p>
            <a:r>
              <a:rPr lang="en-US" dirty="0" smtClean="0"/>
              <a:t>Washington Leaders have been following Kentucky’s progress and learning from it.</a:t>
            </a:r>
            <a:endParaRPr lang="en-US" dirty="0"/>
          </a:p>
        </p:txBody>
      </p:sp>
      <p:sp>
        <p:nvSpPr>
          <p:cNvPr id="12" name="Content Placeholder 11"/>
          <p:cNvSpPr>
            <a:spLocks noGrp="1"/>
          </p:cNvSpPr>
          <p:nvPr>
            <p:ph sz="quarter" idx="2"/>
          </p:nvPr>
        </p:nvSpPr>
        <p:spPr/>
        <p:txBody>
          <a:bodyPr/>
          <a:lstStyle/>
          <a:p>
            <a:pPr marL="0" indent="0">
              <a:buNone/>
            </a:pPr>
            <a:r>
              <a:rPr lang="en-US" b="1" dirty="0" smtClean="0">
                <a:solidFill>
                  <a:srgbClr val="7030A0"/>
                </a:solidFill>
              </a:rPr>
              <a:t>Differences?</a:t>
            </a:r>
          </a:p>
          <a:p>
            <a:pPr marL="0" indent="0">
              <a:buNone/>
            </a:pPr>
            <a:r>
              <a:rPr lang="en-US" dirty="0" smtClean="0">
                <a:solidFill>
                  <a:schemeClr val="tx1"/>
                </a:solidFill>
              </a:rPr>
              <a:t>Kentucky requires:</a:t>
            </a:r>
          </a:p>
          <a:p>
            <a:pPr marL="0" indent="0">
              <a:buNone/>
            </a:pPr>
            <a:endParaRPr lang="en-US" dirty="0" smtClean="0">
              <a:solidFill>
                <a:schemeClr val="tx1"/>
              </a:solidFill>
            </a:endParaRPr>
          </a:p>
          <a:p>
            <a:r>
              <a:rPr lang="en-US" dirty="0" smtClean="0">
                <a:solidFill>
                  <a:schemeClr val="tx1"/>
                </a:solidFill>
              </a:rPr>
              <a:t>2 kinds of student goals: growth and proficiency.</a:t>
            </a:r>
          </a:p>
          <a:p>
            <a:pPr marL="0" indent="0">
              <a:buNone/>
            </a:pPr>
            <a:endParaRPr lang="en-US" dirty="0" smtClean="0">
              <a:solidFill>
                <a:schemeClr val="tx1"/>
              </a:solidFill>
            </a:endParaRPr>
          </a:p>
          <a:p>
            <a:r>
              <a:rPr lang="en-US" dirty="0" smtClean="0">
                <a:solidFill>
                  <a:schemeClr val="tx1"/>
                </a:solidFill>
              </a:rPr>
              <a:t>Use of ‘Enduring’ Skills to determine goal and use of ‘rationale’ to write the goal. </a:t>
            </a:r>
          </a:p>
        </p:txBody>
      </p:sp>
      <p:sp>
        <p:nvSpPr>
          <p:cNvPr id="10" name="Title 9"/>
          <p:cNvSpPr>
            <a:spLocks noGrp="1"/>
          </p:cNvSpPr>
          <p:nvPr>
            <p:ph type="title"/>
          </p:nvPr>
        </p:nvSpPr>
        <p:spPr/>
        <p:txBody>
          <a:bodyPr/>
          <a:lstStyle/>
          <a:p>
            <a:r>
              <a:rPr lang="en-US" dirty="0" smtClean="0"/>
              <a:t>Kentucky and Washington	</a:t>
            </a:r>
            <a:endParaRPr lang="en-US" dirty="0"/>
          </a:p>
        </p:txBody>
      </p:sp>
    </p:spTree>
    <p:extLst>
      <p:ext uri="{BB962C8B-B14F-4D97-AF65-F5344CB8AC3E}">
        <p14:creationId xmlns:p14="http://schemas.microsoft.com/office/powerpoint/2010/main" val="3611136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pPr marL="0" indent="0">
              <a:buNone/>
            </a:pPr>
            <a:r>
              <a:rPr lang="en-US" dirty="0" smtClean="0"/>
              <a:t>You’ll need a facilitator and a recorder….</a:t>
            </a:r>
          </a:p>
          <a:p>
            <a:pPr marL="0" indent="0">
              <a:buNone/>
            </a:pPr>
            <a:endParaRPr lang="en-US" dirty="0"/>
          </a:p>
          <a:p>
            <a:pPr marL="0" indent="0">
              <a:buNone/>
            </a:pPr>
            <a:r>
              <a:rPr lang="en-US" dirty="0" smtClean="0"/>
              <a:t>10 minutes:   You </a:t>
            </a:r>
            <a:r>
              <a:rPr lang="en-US" dirty="0" smtClean="0"/>
              <a:t>have a scenario for a teacher who went through the process of setting a student growth goal.</a:t>
            </a:r>
          </a:p>
          <a:p>
            <a:pPr marL="0" indent="0">
              <a:buNone/>
            </a:pPr>
            <a:r>
              <a:rPr lang="en-US" dirty="0" smtClean="0"/>
              <a:t>Read </a:t>
            </a:r>
            <a:r>
              <a:rPr lang="en-US" dirty="0" smtClean="0"/>
              <a:t>the scenario and highlight process steps you think are important for your District to consider.</a:t>
            </a:r>
          </a:p>
          <a:p>
            <a:pPr marL="0" indent="0">
              <a:buNone/>
            </a:pPr>
            <a:endParaRPr lang="en-US" dirty="0"/>
          </a:p>
          <a:p>
            <a:pPr marL="0" indent="0">
              <a:buNone/>
            </a:pPr>
            <a:r>
              <a:rPr lang="en-US" dirty="0" smtClean="0"/>
              <a:t>10 minutes:  Share ideas from the group about what worked enough that it should be replicated in your district.</a:t>
            </a:r>
          </a:p>
          <a:p>
            <a:pPr marL="0" indent="0">
              <a:buNone/>
            </a:pPr>
            <a:endParaRPr lang="en-US" dirty="0"/>
          </a:p>
          <a:p>
            <a:pPr marL="0" indent="0">
              <a:buNone/>
            </a:pPr>
            <a:r>
              <a:rPr lang="en-US" dirty="0" smtClean="0"/>
              <a:t>Facilitator: Make sure all voices are heard.</a:t>
            </a:r>
          </a:p>
          <a:p>
            <a:pPr marL="0" indent="0">
              <a:buNone/>
            </a:pPr>
            <a:r>
              <a:rPr lang="en-US" dirty="0" smtClean="0"/>
              <a:t>Recorder: Record your ideas on a poster. </a:t>
            </a:r>
            <a:endParaRPr lang="en-US" dirty="0" smtClean="0"/>
          </a:p>
          <a:p>
            <a:pPr marL="0" indent="0">
              <a:buNone/>
            </a:pP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36</a:t>
            </a:fld>
            <a:endParaRPr lang="en-US" dirty="0"/>
          </a:p>
        </p:txBody>
      </p:sp>
      <p:sp>
        <p:nvSpPr>
          <p:cNvPr id="4" name="Title 3"/>
          <p:cNvSpPr>
            <a:spLocks noGrp="1"/>
          </p:cNvSpPr>
          <p:nvPr>
            <p:ph type="title"/>
          </p:nvPr>
        </p:nvSpPr>
        <p:spPr/>
        <p:txBody>
          <a:bodyPr/>
          <a:lstStyle/>
          <a:p>
            <a:r>
              <a:rPr lang="en-US" dirty="0" smtClean="0"/>
              <a:t>Scenario Protocol:  20-25 minutes</a:t>
            </a:r>
            <a:endParaRPr lang="en-US" dirty="0"/>
          </a:p>
        </p:txBody>
      </p:sp>
    </p:spTree>
    <p:extLst>
      <p:ext uri="{BB962C8B-B14F-4D97-AF65-F5344CB8AC3E}">
        <p14:creationId xmlns:p14="http://schemas.microsoft.com/office/powerpoint/2010/main" val="200622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Writing Student Growth Goals</a:t>
            </a:r>
            <a:endParaRPr lang="en-US" dirty="0"/>
          </a:p>
        </p:txBody>
      </p:sp>
      <p:sp>
        <p:nvSpPr>
          <p:cNvPr id="3" name="Text Placeholder 2"/>
          <p:cNvSpPr>
            <a:spLocks noGrp="1"/>
          </p:cNvSpPr>
          <p:nvPr>
            <p:ph type="body" idx="1"/>
          </p:nvPr>
        </p:nvSpPr>
        <p:spPr/>
        <p:txBody>
          <a:bodyPr/>
          <a:lstStyle/>
          <a:p>
            <a:r>
              <a:rPr lang="en-US" dirty="0" smtClean="0"/>
              <a:t>Your turn</a:t>
            </a:r>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37</a:t>
            </a:fld>
            <a:endParaRPr lang="en-US" dirty="0"/>
          </a:p>
        </p:txBody>
      </p:sp>
    </p:spTree>
    <p:extLst>
      <p:ext uri="{BB962C8B-B14F-4D97-AF65-F5344CB8AC3E}">
        <p14:creationId xmlns:p14="http://schemas.microsoft.com/office/powerpoint/2010/main" val="2631659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title"/>
          </p:nvPr>
        </p:nvSpPr>
        <p:spPr>
          <a:xfrm>
            <a:off x="990600" y="381000"/>
            <a:ext cx="7313613" cy="1143000"/>
          </a:xfrm>
        </p:spPr>
        <p:txBody>
          <a:bodyPr/>
          <a:lstStyle/>
          <a:p>
            <a:pPr algn="ctr" eaLnBrk="1" hangingPunct="1"/>
            <a:r>
              <a:rPr lang="en-US" altLang="en-US" sz="4400" dirty="0" smtClean="0"/>
              <a:t>SMART Goal Process for Student Growth</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259812616"/>
              </p:ext>
            </p:extLst>
          </p:nvPr>
        </p:nvGraphicFramePr>
        <p:xfrm>
          <a:off x="381000" y="1600200"/>
          <a:ext cx="8458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803E1766-F60B-426A-AA9D-A50CD2630881}" type="slidenum">
              <a:rPr lang="en-US" smtClean="0"/>
              <a:pPr>
                <a:defRPr/>
              </a:pPr>
              <a:t>38</a:t>
            </a:fld>
            <a:endParaRPr lang="en-US" dirty="0"/>
          </a:p>
        </p:txBody>
      </p:sp>
    </p:spTree>
    <p:extLst>
      <p:ext uri="{BB962C8B-B14F-4D97-AF65-F5344CB8AC3E}">
        <p14:creationId xmlns:p14="http://schemas.microsoft.com/office/powerpoint/2010/main" val="1914088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066800"/>
          </a:xfrm>
        </p:spPr>
        <p:txBody>
          <a:bodyPr/>
          <a:lstStyle/>
          <a:p>
            <a:pPr>
              <a:defRPr/>
            </a:pPr>
            <a:r>
              <a:rPr lang="en-US" sz="7200" b="1" dirty="0" smtClean="0">
                <a:solidFill>
                  <a:srgbClr val="333366"/>
                </a:solidFill>
                <a:effectLst>
                  <a:outerShdw blurRad="38100" dist="38100" dir="2700000" algn="tl">
                    <a:srgbClr val="000000">
                      <a:alpha val="43137"/>
                    </a:srgbClr>
                  </a:outerShdw>
                </a:effectLst>
              </a:rPr>
              <a:t>SPECIFIC</a:t>
            </a:r>
            <a:endParaRPr lang="en-US" sz="7200" b="1" dirty="0">
              <a:solidFill>
                <a:srgbClr val="333366"/>
              </a:solidFill>
              <a:effectLst>
                <a:outerShdw blurRad="38100" dist="38100" dir="2700000" algn="tl">
                  <a:srgbClr val="000000">
                    <a:alpha val="43137"/>
                  </a:srgbClr>
                </a:outerShdw>
              </a:effectLst>
            </a:endParaRPr>
          </a:p>
        </p:txBody>
      </p:sp>
      <p:sp>
        <p:nvSpPr>
          <p:cNvPr id="137219" name="Content Placeholder 5"/>
          <p:cNvSpPr>
            <a:spLocks noGrp="1"/>
          </p:cNvSpPr>
          <p:nvPr>
            <p:ph idx="1"/>
          </p:nvPr>
        </p:nvSpPr>
        <p:spPr>
          <a:xfrm>
            <a:off x="381000" y="990600"/>
            <a:ext cx="8229600" cy="5638800"/>
          </a:xfrm>
        </p:spPr>
        <p:txBody>
          <a:bodyPr/>
          <a:lstStyle/>
          <a:p>
            <a:r>
              <a:rPr lang="en-US" altLang="en-US" sz="4000" dirty="0" smtClean="0"/>
              <a:t>Does the goal identify a specific area of need within the content, based on a learning standard?</a:t>
            </a:r>
          </a:p>
          <a:p>
            <a:r>
              <a:rPr lang="en-US" altLang="en-US" sz="4000" dirty="0" smtClean="0"/>
              <a:t>Is the goal necessary for the next level of instruction?</a:t>
            </a:r>
          </a:p>
          <a:p>
            <a:r>
              <a:rPr lang="en-US" altLang="en-US" sz="4000" dirty="0" smtClean="0"/>
              <a:t>Is the goal clearly written?</a:t>
            </a:r>
          </a:p>
          <a:p>
            <a:pPr marL="0" indent="0">
              <a:buNone/>
            </a:pPr>
            <a:endParaRPr lang="en-US" altLang="en-US" dirty="0" smtClean="0"/>
          </a:p>
          <a:p>
            <a:endParaRPr lang="en-US" altLang="en-US" dirty="0" smtClean="0"/>
          </a:p>
        </p:txBody>
      </p:sp>
      <p:sp>
        <p:nvSpPr>
          <p:cNvPr id="137220"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51E616E-E1C5-47B8-8119-B2E812604CFD}" type="slidenum">
              <a:rPr lang="en-US" altLang="en-US" sz="1200" smtClean="0">
                <a:solidFill>
                  <a:srgbClr val="898989"/>
                </a:solidFill>
                <a:latin typeface="Arial" charset="0"/>
              </a:rPr>
              <a:pPr eaLnBrk="1" hangingPunct="1">
                <a:spcBef>
                  <a:spcPct val="0"/>
                </a:spcBef>
                <a:buFontTx/>
                <a:buNone/>
              </a:pPr>
              <a:t>39</a:t>
            </a:fld>
            <a:endParaRPr lang="en-US" altLang="en-US" sz="1200" dirty="0" smtClean="0">
              <a:solidFill>
                <a:srgbClr val="898989"/>
              </a:solidFill>
              <a:latin typeface="Arial" charset="0"/>
            </a:endParaRPr>
          </a:p>
        </p:txBody>
      </p:sp>
    </p:spTree>
    <p:extLst>
      <p:ext uri="{BB962C8B-B14F-4D97-AF65-F5344CB8AC3E}">
        <p14:creationId xmlns:p14="http://schemas.microsoft.com/office/powerpoint/2010/main" val="1281761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nSpc>
                <a:spcPct val="120000"/>
              </a:lnSpc>
              <a:buNone/>
            </a:pPr>
            <a:r>
              <a:rPr lang="en-US" b="1" dirty="0" smtClean="0"/>
              <a:t>Participants will:</a:t>
            </a:r>
          </a:p>
          <a:p>
            <a:pPr lvl="0"/>
            <a:r>
              <a:rPr lang="en-US" sz="2400" dirty="0"/>
              <a:t>Increase understanding of the legislative requirements for using student growth data as one of several measures in an educator’s evaluation in Washington state.</a:t>
            </a:r>
          </a:p>
          <a:p>
            <a:pPr lvl="0"/>
            <a:r>
              <a:rPr lang="en-US" sz="2400" dirty="0"/>
              <a:t>Increase deep understanding of the student growth rubric and the language within it.</a:t>
            </a:r>
          </a:p>
          <a:p>
            <a:pPr lvl="0"/>
            <a:r>
              <a:rPr lang="en-US" sz="2400" dirty="0"/>
              <a:t>Understand, through deep analysis, model student goals and related rubrics to begin development of a District Student Goal Rubric and Sample District </a:t>
            </a:r>
            <a:r>
              <a:rPr lang="en-US" sz="2400" dirty="0" smtClean="0"/>
              <a:t>Goals.</a:t>
            </a:r>
            <a:endParaRPr lang="en-US" sz="2400" dirty="0"/>
          </a:p>
          <a:p>
            <a:pPr lvl="0"/>
            <a:r>
              <a:rPr lang="en-US" sz="2400" dirty="0"/>
              <a:t>Consider implications for District planning.</a:t>
            </a:r>
          </a:p>
          <a:p>
            <a:pPr lvl="0">
              <a:lnSpc>
                <a:spcPct val="120000"/>
              </a:lnSpc>
            </a:pPr>
            <a:endParaRPr lang="en-US" dirty="0" smtClean="0"/>
          </a:p>
          <a:p>
            <a:pPr lvl="0">
              <a:lnSpc>
                <a:spcPct val="120000"/>
              </a:lnSpc>
            </a:pPr>
            <a:endParaRPr lang="en-US" dirty="0" smtClean="0"/>
          </a:p>
          <a:p>
            <a:pPr lvl="0">
              <a:lnSpc>
                <a:spcPct val="120000"/>
              </a:lnSpc>
            </a:pPr>
            <a:endParaRPr lang="en-US" dirty="0" smtClean="0"/>
          </a:p>
        </p:txBody>
      </p:sp>
      <p:sp>
        <p:nvSpPr>
          <p:cNvPr id="4" name="Slide Number Placeholder 3"/>
          <p:cNvSpPr>
            <a:spLocks noGrp="1"/>
          </p:cNvSpPr>
          <p:nvPr>
            <p:ph type="sldNum" sz="quarter" idx="4"/>
          </p:nvPr>
        </p:nvSpPr>
        <p:spPr>
          <a:xfrm>
            <a:off x="612775" y="6356350"/>
            <a:ext cx="1981200" cy="365125"/>
          </a:xfrm>
        </p:spPr>
        <p:txBody>
          <a:bodyPr/>
          <a:lstStyle/>
          <a:p>
            <a:pPr algn="ctr"/>
            <a:fld id="{DFAE8961-AD70-4C69-AD1D-19A81039985E}" type="slidenum">
              <a:rPr lang="en-US" u="sng"/>
              <a:pPr algn="ctr"/>
              <a:t>4</a:t>
            </a:fld>
            <a:endParaRPr lang="en-US" u="sng" dirty="0"/>
          </a:p>
        </p:txBody>
      </p:sp>
      <p:sp>
        <p:nvSpPr>
          <p:cNvPr id="2" name="Title 1"/>
          <p:cNvSpPr>
            <a:spLocks noGrp="1"/>
          </p:cNvSpPr>
          <p:nvPr>
            <p:ph type="title"/>
          </p:nvPr>
        </p:nvSpPr>
        <p:spPr/>
        <p:txBody>
          <a:bodyPr/>
          <a:lstStyle/>
          <a:p>
            <a:r>
              <a:rPr lang="en-US" dirty="0" smtClean="0"/>
              <a:t>Intended Participant Outcomes for </a:t>
            </a:r>
            <a:br>
              <a:rPr lang="en-US" dirty="0" smtClean="0"/>
            </a:br>
            <a:r>
              <a:rPr lang="en-US" dirty="0" smtClean="0"/>
              <a:t>This Module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1906346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050"/>
            <a:ext cx="8229600" cy="1143000"/>
          </a:xfrm>
        </p:spPr>
        <p:txBody>
          <a:bodyPr rtlCol="0">
            <a:normAutofit fontScale="90000"/>
          </a:bodyPr>
          <a:lstStyle/>
          <a:p>
            <a:pPr eaLnBrk="1" fontAlgn="auto" hangingPunct="1">
              <a:spcAft>
                <a:spcPts val="0"/>
              </a:spcAft>
              <a:defRPr/>
            </a:pPr>
            <a:r>
              <a:rPr lang="en-US" sz="7200" b="1" dirty="0" smtClean="0">
                <a:solidFill>
                  <a:srgbClr val="333366"/>
                </a:solidFill>
                <a:effectLst>
                  <a:outerShdw blurRad="38100" dist="38100" dir="2700000" algn="tl">
                    <a:srgbClr val="000000">
                      <a:alpha val="43137"/>
                    </a:srgbClr>
                  </a:outerShdw>
                </a:effectLst>
              </a:rPr>
              <a:t>MEASURABLE</a:t>
            </a:r>
            <a:endParaRPr lang="en-US" sz="7200" b="1" dirty="0">
              <a:solidFill>
                <a:srgbClr val="333366"/>
              </a:solidFill>
              <a:effectLst>
                <a:outerShdw blurRad="38100" dist="38100" dir="2700000" algn="tl">
                  <a:srgbClr val="000000">
                    <a:alpha val="43137"/>
                  </a:srgbClr>
                </a:outerShdw>
              </a:effectLst>
            </a:endParaRPr>
          </a:p>
        </p:txBody>
      </p:sp>
      <p:sp>
        <p:nvSpPr>
          <p:cNvPr id="141315" name="Content Placeholder 5"/>
          <p:cNvSpPr>
            <a:spLocks noGrp="1"/>
          </p:cNvSpPr>
          <p:nvPr>
            <p:ph idx="1"/>
          </p:nvPr>
        </p:nvSpPr>
        <p:spPr>
          <a:xfrm>
            <a:off x="457200" y="1219200"/>
            <a:ext cx="8229600" cy="5257800"/>
          </a:xfrm>
        </p:spPr>
        <p:txBody>
          <a:bodyPr>
            <a:normAutofit lnSpcReduction="10000"/>
          </a:bodyPr>
          <a:lstStyle/>
          <a:p>
            <a:pPr eaLnBrk="1" hangingPunct="1">
              <a:defRPr/>
            </a:pPr>
            <a:r>
              <a:rPr lang="en-US" altLang="en-US" sz="4000" dirty="0" smtClean="0"/>
              <a:t>Does the goal identify the sources of evidence/measures that will be used to show student growth?</a:t>
            </a:r>
          </a:p>
          <a:p>
            <a:pPr eaLnBrk="1" hangingPunct="1">
              <a:defRPr/>
            </a:pPr>
            <a:r>
              <a:rPr lang="en-US" altLang="en-US" sz="4000" dirty="0" smtClean="0"/>
              <a:t>Are the sources of evidence/measures appropriate for demonstrating growth for the identified area of need?</a:t>
            </a:r>
          </a:p>
          <a:p>
            <a:pPr eaLnBrk="1" hangingPunct="1">
              <a:defRPr/>
            </a:pPr>
            <a:r>
              <a:rPr lang="en-US" altLang="en-US" sz="4000" dirty="0" smtClean="0"/>
              <a:t>Are there two or more points in time indicated?</a:t>
            </a:r>
          </a:p>
        </p:txBody>
      </p:sp>
      <p:sp>
        <p:nvSpPr>
          <p:cNvPr id="140292"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3862CA4-E33A-49B0-9175-440EDA9B6D9D}" type="slidenum">
              <a:rPr lang="en-US" altLang="en-US" sz="1200" smtClean="0">
                <a:solidFill>
                  <a:srgbClr val="898989"/>
                </a:solidFill>
                <a:latin typeface="Arial" charset="0"/>
              </a:rPr>
              <a:pPr eaLnBrk="1" hangingPunct="1">
                <a:spcBef>
                  <a:spcPct val="0"/>
                </a:spcBef>
                <a:buFontTx/>
                <a:buNone/>
              </a:pPr>
              <a:t>40</a:t>
            </a:fld>
            <a:endParaRPr lang="en-US" altLang="en-US" sz="1200" dirty="0" smtClean="0">
              <a:solidFill>
                <a:srgbClr val="898989"/>
              </a:solidFill>
              <a:latin typeface="Arial" charset="0"/>
            </a:endParaRPr>
          </a:p>
        </p:txBody>
      </p:sp>
    </p:spTree>
    <p:extLst>
      <p:ext uri="{BB962C8B-B14F-4D97-AF65-F5344CB8AC3E}">
        <p14:creationId xmlns:p14="http://schemas.microsoft.com/office/powerpoint/2010/main" val="3933775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7200" b="1" dirty="0" smtClean="0">
                <a:solidFill>
                  <a:srgbClr val="333366"/>
                </a:solidFill>
                <a:effectLst>
                  <a:outerShdw blurRad="38100" dist="38100" dir="2700000" algn="tl">
                    <a:srgbClr val="000000">
                      <a:alpha val="43137"/>
                    </a:srgbClr>
                  </a:outerShdw>
                </a:effectLst>
              </a:rPr>
              <a:t>APPROPRIATE</a:t>
            </a:r>
            <a:endParaRPr lang="en-US" sz="7200" b="1" dirty="0">
              <a:solidFill>
                <a:srgbClr val="333366"/>
              </a:solidFill>
              <a:effectLst>
                <a:outerShdw blurRad="38100" dist="38100" dir="2700000" algn="tl">
                  <a:srgbClr val="000000">
                    <a:alpha val="43137"/>
                  </a:srgbClr>
                </a:outerShdw>
              </a:effectLst>
            </a:endParaRPr>
          </a:p>
        </p:txBody>
      </p:sp>
      <p:sp>
        <p:nvSpPr>
          <p:cNvPr id="144387" name="Content Placeholder 5"/>
          <p:cNvSpPr>
            <a:spLocks noGrp="1"/>
          </p:cNvSpPr>
          <p:nvPr>
            <p:ph idx="1"/>
          </p:nvPr>
        </p:nvSpPr>
        <p:spPr/>
        <p:txBody>
          <a:bodyPr>
            <a:normAutofit/>
          </a:bodyPr>
          <a:lstStyle/>
          <a:p>
            <a:r>
              <a:rPr lang="en-US" altLang="en-US" sz="4000" dirty="0" smtClean="0"/>
              <a:t>Is the goal standards-based and directly related to the subject and students taught?</a:t>
            </a:r>
          </a:p>
          <a:p>
            <a:r>
              <a:rPr lang="en-US" altLang="en-US" sz="4000" dirty="0"/>
              <a:t>Does the content selected represent </a:t>
            </a:r>
            <a:r>
              <a:rPr lang="en-US" altLang="en-US" sz="4000" dirty="0" smtClean="0"/>
              <a:t>enduring </a:t>
            </a:r>
            <a:r>
              <a:rPr lang="en-US" altLang="en-US" sz="4000" dirty="0"/>
              <a:t>skills, concepts </a:t>
            </a:r>
            <a:r>
              <a:rPr lang="en-US" altLang="en-US" sz="4000" dirty="0" smtClean="0"/>
              <a:t>or processes</a:t>
            </a:r>
            <a:r>
              <a:rPr lang="en-US" altLang="en-US" sz="4000" dirty="0"/>
              <a:t>?</a:t>
            </a:r>
          </a:p>
          <a:p>
            <a:pPr marL="0" indent="0">
              <a:buNone/>
            </a:pPr>
            <a:endParaRPr lang="en-US" altLang="en-US" sz="4000" dirty="0" smtClean="0"/>
          </a:p>
        </p:txBody>
      </p:sp>
      <p:sp>
        <p:nvSpPr>
          <p:cNvPr id="144388"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BAFFA62-556C-4EC4-9305-5C8656112B7F}" type="slidenum">
              <a:rPr lang="en-US" altLang="en-US" sz="1200" smtClean="0">
                <a:solidFill>
                  <a:srgbClr val="898989"/>
                </a:solidFill>
                <a:latin typeface="Arial" charset="0"/>
              </a:rPr>
              <a:pPr eaLnBrk="1" hangingPunct="1">
                <a:spcBef>
                  <a:spcPct val="0"/>
                </a:spcBef>
                <a:buFontTx/>
                <a:buNone/>
              </a:pPr>
              <a:t>41</a:t>
            </a:fld>
            <a:endParaRPr lang="en-US" altLang="en-US" sz="1200" dirty="0" smtClean="0">
              <a:solidFill>
                <a:srgbClr val="898989"/>
              </a:solidFill>
              <a:latin typeface="Arial" charset="0"/>
            </a:endParaRPr>
          </a:p>
        </p:txBody>
      </p:sp>
    </p:spTree>
    <p:extLst>
      <p:ext uri="{BB962C8B-B14F-4D97-AF65-F5344CB8AC3E}">
        <p14:creationId xmlns:p14="http://schemas.microsoft.com/office/powerpoint/2010/main" val="1220213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7200" b="1" dirty="0" smtClean="0">
                <a:solidFill>
                  <a:srgbClr val="333366"/>
                </a:solidFill>
                <a:effectLst>
                  <a:outerShdw blurRad="38100" dist="38100" dir="2700000" algn="tl">
                    <a:srgbClr val="000000">
                      <a:alpha val="43137"/>
                    </a:srgbClr>
                  </a:outerShdw>
                </a:effectLst>
              </a:rPr>
              <a:t>REALISTIC</a:t>
            </a:r>
            <a:endParaRPr lang="en-US" sz="7200" b="1" dirty="0">
              <a:solidFill>
                <a:srgbClr val="333366"/>
              </a:solidFill>
              <a:effectLst>
                <a:outerShdw blurRad="38100" dist="38100" dir="2700000" algn="tl">
                  <a:srgbClr val="000000">
                    <a:alpha val="43137"/>
                  </a:srgbClr>
                </a:outerShdw>
              </a:effectLst>
            </a:endParaRPr>
          </a:p>
        </p:txBody>
      </p:sp>
      <p:sp>
        <p:nvSpPr>
          <p:cNvPr id="147459" name="Content Placeholder 5"/>
          <p:cNvSpPr>
            <a:spLocks noGrp="1"/>
          </p:cNvSpPr>
          <p:nvPr>
            <p:ph idx="1"/>
          </p:nvPr>
        </p:nvSpPr>
        <p:spPr/>
        <p:txBody>
          <a:bodyPr/>
          <a:lstStyle/>
          <a:p>
            <a:r>
              <a:rPr lang="en-US" altLang="en-US" sz="4000" dirty="0" smtClean="0"/>
              <a:t>Is the goal doable, but rigorous enough to stretch the outer bounds of what is attainable?</a:t>
            </a:r>
          </a:p>
          <a:p>
            <a:endParaRPr lang="en-US" altLang="en-US" sz="4000" dirty="0" smtClean="0"/>
          </a:p>
          <a:p>
            <a:r>
              <a:rPr lang="en-US" altLang="en-US" sz="4000" dirty="0" smtClean="0"/>
              <a:t>Is there a good match between the goal and the level of rigor expected in the standards addressed? </a:t>
            </a:r>
          </a:p>
        </p:txBody>
      </p:sp>
      <p:sp>
        <p:nvSpPr>
          <p:cNvPr id="147460"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7155B4C-9965-4FA1-82D6-F475C0A97730}" type="slidenum">
              <a:rPr lang="en-US" altLang="en-US" sz="1200" smtClean="0">
                <a:solidFill>
                  <a:srgbClr val="898989"/>
                </a:solidFill>
                <a:latin typeface="Arial" charset="0"/>
              </a:rPr>
              <a:pPr eaLnBrk="1" hangingPunct="1">
                <a:spcBef>
                  <a:spcPct val="0"/>
                </a:spcBef>
                <a:buFontTx/>
                <a:buNone/>
              </a:pPr>
              <a:t>42</a:t>
            </a:fld>
            <a:endParaRPr lang="en-US" altLang="en-US" sz="1200" dirty="0" smtClean="0">
              <a:solidFill>
                <a:srgbClr val="898989"/>
              </a:solidFill>
              <a:latin typeface="Arial" charset="0"/>
            </a:endParaRPr>
          </a:p>
        </p:txBody>
      </p:sp>
    </p:spTree>
    <p:extLst>
      <p:ext uri="{BB962C8B-B14F-4D97-AF65-F5344CB8AC3E}">
        <p14:creationId xmlns:p14="http://schemas.microsoft.com/office/powerpoint/2010/main" val="1772737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634" y="219236"/>
            <a:ext cx="8243888" cy="1023937"/>
          </a:xfrm>
        </p:spPr>
        <p:txBody>
          <a:bodyPr/>
          <a:lstStyle/>
          <a:p>
            <a:pPr>
              <a:defRPr/>
            </a:pPr>
            <a:r>
              <a:rPr lang="en-US" sz="7200" b="1" dirty="0" smtClean="0">
                <a:solidFill>
                  <a:srgbClr val="333366"/>
                </a:solidFill>
                <a:effectLst>
                  <a:outerShdw blurRad="38100" dist="38100" dir="2700000" algn="tl">
                    <a:srgbClr val="000000">
                      <a:alpha val="43137"/>
                    </a:srgbClr>
                  </a:outerShdw>
                </a:effectLst>
              </a:rPr>
              <a:t>TIME-BOUND</a:t>
            </a:r>
            <a:endParaRPr lang="en-US" sz="7200" b="1" dirty="0">
              <a:solidFill>
                <a:srgbClr val="333366"/>
              </a:solidFill>
              <a:effectLst>
                <a:outerShdw blurRad="38100" dist="38100" dir="2700000" algn="tl">
                  <a:srgbClr val="000000">
                    <a:alpha val="43137"/>
                  </a:srgbClr>
                </a:outerShdw>
              </a:effectLst>
            </a:endParaRPr>
          </a:p>
        </p:txBody>
      </p:sp>
      <p:sp>
        <p:nvSpPr>
          <p:cNvPr id="151555" name="Content Placeholder 5"/>
          <p:cNvSpPr>
            <a:spLocks noGrp="1"/>
          </p:cNvSpPr>
          <p:nvPr>
            <p:ph idx="1"/>
          </p:nvPr>
        </p:nvSpPr>
        <p:spPr>
          <a:xfrm>
            <a:off x="2743200" y="1516063"/>
            <a:ext cx="5791200" cy="4525962"/>
          </a:xfrm>
        </p:spPr>
        <p:txBody>
          <a:bodyPr/>
          <a:lstStyle/>
          <a:p>
            <a:r>
              <a:rPr lang="en-US" altLang="en-US" sz="4000" dirty="0" smtClean="0"/>
              <a:t>Is there sufficient time within the interval of instruction to determine goal attainment?</a:t>
            </a:r>
          </a:p>
        </p:txBody>
      </p:sp>
      <p:sp>
        <p:nvSpPr>
          <p:cNvPr id="151556"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F19CE28-EBF7-4522-8C21-41D1B6BC7F92}" type="slidenum">
              <a:rPr lang="en-US" altLang="en-US" sz="1200" smtClean="0">
                <a:solidFill>
                  <a:srgbClr val="898989"/>
                </a:solidFill>
                <a:latin typeface="Arial" charset="0"/>
              </a:rPr>
              <a:pPr eaLnBrk="1" hangingPunct="1">
                <a:spcBef>
                  <a:spcPct val="0"/>
                </a:spcBef>
                <a:buFontTx/>
                <a:buNone/>
              </a:pPr>
              <a:t>43</a:t>
            </a:fld>
            <a:endParaRPr lang="en-US" altLang="en-US" sz="1200" dirty="0" smtClean="0">
              <a:solidFill>
                <a:srgbClr val="898989"/>
              </a:solidFill>
              <a:latin typeface="Arial" charset="0"/>
            </a:endParaRPr>
          </a:p>
        </p:txBody>
      </p:sp>
      <p:sp>
        <p:nvSpPr>
          <p:cNvPr id="11" name="Rounded Rectangle 4"/>
          <p:cNvSpPr/>
          <p:nvPr/>
        </p:nvSpPr>
        <p:spPr bwMode="auto">
          <a:xfrm>
            <a:off x="695325" y="1493838"/>
            <a:ext cx="1593850" cy="1485900"/>
          </a:xfrm>
          <a:prstGeom prst="rect">
            <a:avLst/>
          </a:prstGeom>
          <a:noFill/>
          <a:ln>
            <a:noFill/>
          </a:ln>
          <a:effectLst/>
        </p:spPr>
        <p:txBody>
          <a:bodyPr lIns="247650" tIns="247650" rIns="247650" bIns="247650" spcCol="1270" anchor="ctr"/>
          <a:lstStyle/>
          <a:p>
            <a:pPr algn="ctr" defTabSz="2889250" fontAlgn="auto">
              <a:lnSpc>
                <a:spcPct val="90000"/>
              </a:lnSpc>
              <a:spcAft>
                <a:spcPct val="35000"/>
              </a:spcAft>
              <a:defRPr/>
            </a:pPr>
            <a:endParaRPr lang="en-US" sz="6500" dirty="0">
              <a:solidFill>
                <a:srgbClr val="000000">
                  <a:hueOff val="0"/>
                  <a:satOff val="0"/>
                  <a:lumOff val="0"/>
                  <a:alphaOff val="0"/>
                </a:srgbClr>
              </a:solidFill>
              <a:latin typeface="Verdana"/>
              <a:cs typeface="+mn-cs"/>
            </a:endParaRPr>
          </a:p>
        </p:txBody>
      </p:sp>
      <p:grpSp>
        <p:nvGrpSpPr>
          <p:cNvPr id="151559" name="Group 20"/>
          <p:cNvGrpSpPr>
            <a:grpSpLocks/>
          </p:cNvGrpSpPr>
          <p:nvPr/>
        </p:nvGrpSpPr>
        <p:grpSpPr bwMode="auto">
          <a:xfrm>
            <a:off x="601331" y="1886674"/>
            <a:ext cx="1687843" cy="2158678"/>
            <a:chOff x="7018901" y="3210501"/>
            <a:chExt cx="1275337" cy="1493396"/>
          </a:xfrm>
        </p:grpSpPr>
        <p:sp>
          <p:nvSpPr>
            <p:cNvPr id="151560" name="Rounded Rectangle 21"/>
            <p:cNvSpPr>
              <a:spLocks noChangeArrowheads="1"/>
            </p:cNvSpPr>
            <p:nvPr/>
          </p:nvSpPr>
          <p:spPr bwMode="auto">
            <a:xfrm>
              <a:off x="7018901" y="3210501"/>
              <a:ext cx="1275337" cy="1493396"/>
            </a:xfrm>
            <a:prstGeom prst="roundRect">
              <a:avLst>
                <a:gd name="adj" fmla="val 10000"/>
              </a:avLst>
            </a:prstGeom>
            <a:solidFill>
              <a:srgbClr val="FFFF00"/>
            </a:solidFill>
            <a:ln w="25400" algn="ctr">
              <a:solidFill>
                <a:srgbClr val="8AB9B9"/>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23" name="Rounded Rectangle 4"/>
            <p:cNvSpPr/>
            <p:nvPr/>
          </p:nvSpPr>
          <p:spPr>
            <a:xfrm>
              <a:off x="7057018" y="3248590"/>
              <a:ext cx="1199103" cy="1417219"/>
            </a:xfrm>
            <a:prstGeom prst="rect">
              <a:avLst/>
            </a:prstGeom>
            <a:noFill/>
            <a:ln>
              <a:noFill/>
            </a:ln>
            <a:effectLst/>
          </p:spPr>
          <p:txBody>
            <a:bodyPr lIns="30480" tIns="22860" rIns="30480" bIns="22860" spcCol="1270" anchor="ctr"/>
            <a:lstStyle/>
            <a:p>
              <a:pPr algn="ctr" defTabSz="533400" fontAlgn="auto">
                <a:lnSpc>
                  <a:spcPct val="90000"/>
                </a:lnSpc>
                <a:spcAft>
                  <a:spcPct val="35000"/>
                </a:spcAft>
                <a:defRPr/>
              </a:pPr>
              <a:r>
                <a:rPr lang="en-US" sz="1400" dirty="0">
                  <a:solidFill>
                    <a:srgbClr val="000000">
                      <a:hueOff val="0"/>
                      <a:satOff val="0"/>
                      <a:lumOff val="0"/>
                      <a:alphaOff val="0"/>
                    </a:srgbClr>
                  </a:solidFill>
                  <a:latin typeface="Verdana"/>
                  <a:cs typeface="+mn-cs"/>
                </a:rPr>
                <a:t>The goal is bound by a  timeline </a:t>
              </a:r>
              <a:r>
                <a:rPr lang="en-US" sz="1400" dirty="0" smtClean="0">
                  <a:solidFill>
                    <a:srgbClr val="000000">
                      <a:hueOff val="0"/>
                      <a:satOff val="0"/>
                      <a:lumOff val="0"/>
                      <a:alphaOff val="0"/>
                    </a:srgbClr>
                  </a:solidFill>
                  <a:latin typeface="Verdana"/>
                  <a:cs typeface="+mn-cs"/>
                </a:rPr>
                <a:t>that is </a:t>
              </a:r>
              <a:r>
                <a:rPr lang="en-US" sz="1400" dirty="0">
                  <a:solidFill>
                    <a:srgbClr val="000000">
                      <a:hueOff val="0"/>
                      <a:satOff val="0"/>
                      <a:lumOff val="0"/>
                      <a:alphaOff val="0"/>
                    </a:srgbClr>
                  </a:solidFill>
                  <a:latin typeface="Verdana"/>
                  <a:cs typeface="+mn-cs"/>
                </a:rPr>
                <a:t>definitive and allows for determining goal attainment</a:t>
              </a:r>
              <a:r>
                <a:rPr lang="en-US" sz="1200" dirty="0">
                  <a:solidFill>
                    <a:srgbClr val="000000">
                      <a:hueOff val="0"/>
                      <a:satOff val="0"/>
                      <a:lumOff val="0"/>
                      <a:alphaOff val="0"/>
                    </a:srgbClr>
                  </a:solidFill>
                  <a:latin typeface="Verdana"/>
                  <a:cs typeface="+mn-cs"/>
                </a:rPr>
                <a:t>.</a:t>
              </a:r>
            </a:p>
          </p:txBody>
        </p:sp>
      </p:grpSp>
    </p:spTree>
    <p:extLst>
      <p:ext uri="{BB962C8B-B14F-4D97-AF65-F5344CB8AC3E}">
        <p14:creationId xmlns:p14="http://schemas.microsoft.com/office/powerpoint/2010/main" val="3403532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Using what you have learned and reviewed today, write a goal for </a:t>
            </a:r>
          </a:p>
          <a:p>
            <a:r>
              <a:rPr lang="en-US" dirty="0" smtClean="0"/>
              <a:t>3.1 and/ or</a:t>
            </a:r>
          </a:p>
          <a:p>
            <a:r>
              <a:rPr lang="en-US" dirty="0" smtClean="0"/>
              <a:t>6.1 and/ or</a:t>
            </a:r>
          </a:p>
          <a:p>
            <a:r>
              <a:rPr lang="en-US" dirty="0" smtClean="0"/>
              <a:t>8.1</a:t>
            </a:r>
          </a:p>
          <a:p>
            <a:endParaRPr lang="en-US" dirty="0"/>
          </a:p>
          <a:p>
            <a:endParaRPr lang="en-US" dirty="0" smtClean="0"/>
          </a:p>
          <a:p>
            <a:r>
              <a:rPr lang="en-US" dirty="0" smtClean="0"/>
              <a:t>You have 10 minutes…</a:t>
            </a: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44</a:t>
            </a:fld>
            <a:endParaRPr lang="en-US" dirty="0"/>
          </a:p>
        </p:txBody>
      </p:sp>
      <p:sp>
        <p:nvSpPr>
          <p:cNvPr id="4" name="Title 3"/>
          <p:cNvSpPr>
            <a:spLocks noGrp="1"/>
          </p:cNvSpPr>
          <p:nvPr>
            <p:ph type="title"/>
          </p:nvPr>
        </p:nvSpPr>
        <p:spPr/>
        <p:txBody>
          <a:bodyPr/>
          <a:lstStyle/>
          <a:p>
            <a:r>
              <a:rPr lang="en-US" dirty="0" smtClean="0"/>
              <a:t>Writing your Goal</a:t>
            </a:r>
            <a:endParaRPr lang="en-US" dirty="0"/>
          </a:p>
        </p:txBody>
      </p:sp>
      <p:pic>
        <p:nvPicPr>
          <p:cNvPr id="1031" name="Picture 7" descr="C:\Users\sparker\AppData\Local\Microsoft\Windows\INetCache\IE\MR8GXM2D\MP9004424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911350"/>
            <a:ext cx="2997200" cy="46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45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dirty="0" smtClean="0"/>
              <a:t>Pass the goals around the table</a:t>
            </a:r>
          </a:p>
          <a:p>
            <a:r>
              <a:rPr lang="en-US" dirty="0" smtClean="0"/>
              <a:t>Each participant provides specific feedback to the writer on how to improve the goal</a:t>
            </a:r>
          </a:p>
          <a:p>
            <a:r>
              <a:rPr lang="en-US" dirty="0" smtClean="0"/>
              <a:t>Keep passing until the goal returns to the </a:t>
            </a:r>
            <a:r>
              <a:rPr lang="en-US" dirty="0" smtClean="0"/>
              <a:t>writer</a:t>
            </a:r>
          </a:p>
          <a:p>
            <a:pPr marL="0" indent="0">
              <a:buNone/>
            </a:pPr>
            <a:r>
              <a:rPr lang="en-US" dirty="0" smtClean="0">
                <a:solidFill>
                  <a:srgbClr val="FF0000"/>
                </a:solidFill>
              </a:rPr>
              <a:t>15 minutes for this section.</a:t>
            </a:r>
            <a:endParaRPr lang="en-US" dirty="0">
              <a:solidFill>
                <a:srgbClr val="FF0000"/>
              </a:solidFill>
            </a:endParaRPr>
          </a:p>
          <a:p>
            <a:pPr marL="0" indent="0">
              <a:buNone/>
            </a:pPr>
            <a:endParaRPr lang="en-US" dirty="0" smtClean="0"/>
          </a:p>
          <a:p>
            <a:r>
              <a:rPr lang="en-US" dirty="0" smtClean="0"/>
              <a:t>Once the goals are back with the author, he/she rewrites them based on feedback. </a:t>
            </a:r>
          </a:p>
          <a:p>
            <a:r>
              <a:rPr lang="en-US" dirty="0" smtClean="0"/>
              <a:t>Shares with a partner </a:t>
            </a:r>
          </a:p>
          <a:p>
            <a:r>
              <a:rPr lang="en-US" dirty="0" smtClean="0"/>
              <a:t>All participants select their best goal, write it on a </a:t>
            </a:r>
            <a:r>
              <a:rPr lang="en-US" i="1" dirty="0" smtClean="0"/>
              <a:t>Post-it</a:t>
            </a:r>
            <a:r>
              <a:rPr lang="en-US" dirty="0" smtClean="0"/>
              <a:t> and put in on the appropriate chart</a:t>
            </a:r>
            <a:r>
              <a:rPr lang="en-US" dirty="0" smtClean="0"/>
              <a:t>.</a:t>
            </a:r>
          </a:p>
          <a:p>
            <a:pPr marL="0" indent="0">
              <a:buNone/>
            </a:pPr>
            <a:r>
              <a:rPr lang="en-US" dirty="0" smtClean="0">
                <a:solidFill>
                  <a:srgbClr val="FF0000"/>
                </a:solidFill>
              </a:rPr>
              <a:t>10 minutes  for this section</a:t>
            </a:r>
            <a:r>
              <a:rPr lang="en-US" dirty="0" smtClean="0"/>
              <a:t>. </a:t>
            </a: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45</a:t>
            </a:fld>
            <a:endParaRPr lang="en-US" dirty="0"/>
          </a:p>
        </p:txBody>
      </p:sp>
      <p:sp>
        <p:nvSpPr>
          <p:cNvPr id="4" name="Title 3"/>
          <p:cNvSpPr>
            <a:spLocks noGrp="1"/>
          </p:cNvSpPr>
          <p:nvPr>
            <p:ph type="title"/>
          </p:nvPr>
        </p:nvSpPr>
        <p:spPr/>
        <p:txBody>
          <a:bodyPr/>
          <a:lstStyle/>
          <a:p>
            <a:r>
              <a:rPr lang="en-US" dirty="0" smtClean="0"/>
              <a:t>Getting Feedback</a:t>
            </a:r>
            <a:endParaRPr lang="en-US" dirty="0"/>
          </a:p>
        </p:txBody>
      </p:sp>
    </p:spTree>
    <p:extLst>
      <p:ext uri="{BB962C8B-B14F-4D97-AF65-F5344CB8AC3E}">
        <p14:creationId xmlns:p14="http://schemas.microsoft.com/office/powerpoint/2010/main" val="4180809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Prep for the last session:  creating the survey</a:t>
            </a:r>
          </a:p>
          <a:p>
            <a:endParaRPr lang="en-US" dirty="0"/>
          </a:p>
          <a:p>
            <a:r>
              <a:rPr lang="en-US" dirty="0" smtClean="0"/>
              <a:t>Take a look at the survey questions.  Highlight the items you would like to have your staff answer….</a:t>
            </a:r>
          </a:p>
          <a:p>
            <a:endParaRPr lang="en-US" dirty="0"/>
          </a:p>
          <a:p>
            <a:r>
              <a:rPr lang="en-US" dirty="0" smtClean="0"/>
              <a:t>If you have ideas for additional items, write those on the back.  Return before you go.</a:t>
            </a:r>
          </a:p>
          <a:p>
            <a:endParaRPr lang="en-US" dirty="0"/>
          </a:p>
          <a:p>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46</a:t>
            </a:fld>
            <a:endParaRPr lang="en-US" dirty="0"/>
          </a:p>
        </p:txBody>
      </p:sp>
      <p:sp>
        <p:nvSpPr>
          <p:cNvPr id="4" name="Title 3"/>
          <p:cNvSpPr>
            <a:spLocks noGrp="1"/>
          </p:cNvSpPr>
          <p:nvPr>
            <p:ph type="title"/>
          </p:nvPr>
        </p:nvSpPr>
        <p:spPr/>
        <p:txBody>
          <a:bodyPr/>
          <a:lstStyle/>
          <a:p>
            <a:r>
              <a:rPr lang="en-US" dirty="0" smtClean="0"/>
              <a:t>Almost Team Time…</a:t>
            </a:r>
            <a:endParaRPr lang="en-US" dirty="0"/>
          </a:p>
        </p:txBody>
      </p:sp>
    </p:spTree>
    <p:extLst>
      <p:ext uri="{BB962C8B-B14F-4D97-AF65-F5344CB8AC3E}">
        <p14:creationId xmlns:p14="http://schemas.microsoft.com/office/powerpoint/2010/main" val="632891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194C599-13CF-4858-B1C2-ED3636FB1023}" type="slidenum">
              <a:rPr lang="en-US" smtClean="0"/>
              <a:pPr/>
              <a:t>47</a:t>
            </a:fld>
            <a:endParaRPr lang="en-US" dirty="0"/>
          </a:p>
        </p:txBody>
      </p:sp>
      <p:sp>
        <p:nvSpPr>
          <p:cNvPr id="4" name="Title 3"/>
          <p:cNvSpPr>
            <a:spLocks noGrp="1"/>
          </p:cNvSpPr>
          <p:nvPr>
            <p:ph type="title"/>
          </p:nvPr>
        </p:nvSpPr>
        <p:spPr/>
        <p:txBody>
          <a:bodyPr/>
          <a:lstStyle/>
          <a:p>
            <a:r>
              <a:rPr lang="en-US" dirty="0" smtClean="0"/>
              <a:t>How do you take this home?</a:t>
            </a:r>
            <a:endParaRPr lang="en-US" dirty="0"/>
          </a:p>
        </p:txBody>
      </p:sp>
      <p:pic>
        <p:nvPicPr>
          <p:cNvPr id="4098" name="Picture 2" descr="C:\Users\kshoop\AppData\Local\Microsoft\Windows\Temporary Internet Files\Content.IE5\MCCQ12BV\MP900407131[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13035" y="1813035"/>
            <a:ext cx="5912068" cy="383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1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194C599-13CF-4858-B1C2-ED3636FB1023}" type="slidenum">
              <a:rPr lang="en-US" smtClean="0"/>
              <a:pPr/>
              <a:t>48</a:t>
            </a:fld>
            <a:endParaRPr lang="en-US" dirty="0"/>
          </a:p>
        </p:txBody>
      </p:sp>
      <p:sp>
        <p:nvSpPr>
          <p:cNvPr id="4" name="Title 3"/>
          <p:cNvSpPr>
            <a:spLocks noGrp="1"/>
          </p:cNvSpPr>
          <p:nvPr>
            <p:ph type="title"/>
          </p:nvPr>
        </p:nvSpPr>
        <p:spPr/>
        <p:txBody>
          <a:bodyPr/>
          <a:lstStyle/>
          <a:p>
            <a:r>
              <a:rPr lang="en-US" dirty="0" smtClean="0"/>
              <a:t>Team Time</a:t>
            </a:r>
            <a:endParaRPr lang="en-US" dirty="0"/>
          </a:p>
        </p:txBody>
      </p:sp>
      <p:pic>
        <p:nvPicPr>
          <p:cNvPr id="1026" name="Picture 2" descr="C:\Users\sparker\AppData\Local\Microsoft\Windows\INetCache\IE\FOGN8O0J\MC900288976[1].wmf"/>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272631" y="2823369"/>
            <a:ext cx="2647950" cy="17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09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the Session  </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49</a:t>
            </a:fld>
            <a:endParaRPr lang="en-US" dirty="0"/>
          </a:p>
        </p:txBody>
      </p:sp>
    </p:spTree>
    <p:extLst>
      <p:ext uri="{BB962C8B-B14F-4D97-AF65-F5344CB8AC3E}">
        <p14:creationId xmlns:p14="http://schemas.microsoft.com/office/powerpoint/2010/main" val="86577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1: TPEP SG 2.0</a:t>
            </a:r>
            <a:br>
              <a:rPr lang="en-US" dirty="0" smtClean="0"/>
            </a:br>
            <a:r>
              <a:rPr lang="en-US" dirty="0" smtClean="0"/>
              <a:t>What’s New?</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5</a:t>
            </a:fld>
            <a:endParaRPr lang="en-US" dirty="0"/>
          </a:p>
        </p:txBody>
      </p:sp>
    </p:spTree>
    <p:extLst>
      <p:ext uri="{BB962C8B-B14F-4D97-AF65-F5344CB8AC3E}">
        <p14:creationId xmlns:p14="http://schemas.microsoft.com/office/powerpoint/2010/main" val="264709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pPr marL="0" indent="0">
              <a:buNone/>
            </a:pPr>
            <a:r>
              <a:rPr lang="en-US" sz="3000" b="1" dirty="0" smtClean="0"/>
              <a:t>  Did you Review . . .</a:t>
            </a:r>
          </a:p>
          <a:p>
            <a:pPr lvl="1">
              <a:spcBef>
                <a:spcPts val="600"/>
              </a:spcBef>
            </a:pPr>
            <a:r>
              <a:rPr lang="en-US" sz="2400" dirty="0" smtClean="0"/>
              <a:t>the </a:t>
            </a:r>
            <a:r>
              <a:rPr lang="en-US" sz="2400" dirty="0"/>
              <a:t>legislative requirements for using student </a:t>
            </a:r>
            <a:r>
              <a:rPr lang="en-US" sz="2400" dirty="0" smtClean="0"/>
              <a:t>growth?</a:t>
            </a:r>
            <a:endParaRPr lang="en-US" sz="2400" dirty="0"/>
          </a:p>
          <a:p>
            <a:pPr lvl="1">
              <a:spcBef>
                <a:spcPts val="600"/>
              </a:spcBef>
            </a:pPr>
            <a:r>
              <a:rPr lang="en-US" sz="2400" dirty="0" smtClean="0"/>
              <a:t>the </a:t>
            </a:r>
            <a:r>
              <a:rPr lang="en-US" sz="2400" dirty="0"/>
              <a:t>Student Growth Goal Rubric language and vocabulary and understand the importance of common </a:t>
            </a:r>
            <a:r>
              <a:rPr lang="en-US" sz="2400" dirty="0" smtClean="0"/>
              <a:t>definitions? </a:t>
            </a:r>
          </a:p>
          <a:p>
            <a:pPr marL="274320" lvl="1" indent="0">
              <a:spcBef>
                <a:spcPts val="600"/>
              </a:spcBef>
              <a:buNone/>
            </a:pPr>
            <a:r>
              <a:rPr lang="en-US" sz="3000" b="1" dirty="0" smtClean="0"/>
              <a:t>Do you better Understand . . . </a:t>
            </a:r>
            <a:endParaRPr lang="en-US" sz="3000" b="1" dirty="0"/>
          </a:p>
          <a:p>
            <a:pPr lvl="1">
              <a:spcBef>
                <a:spcPts val="600"/>
              </a:spcBef>
            </a:pPr>
            <a:r>
              <a:rPr lang="en-US" sz="2400" dirty="0" smtClean="0"/>
              <a:t>the </a:t>
            </a:r>
            <a:r>
              <a:rPr lang="en-US" sz="2400" dirty="0"/>
              <a:t>role of aligning Standards, Instruction and Assessment in the SGG process</a:t>
            </a:r>
            <a:r>
              <a:rPr lang="en-US" sz="2400" dirty="0" smtClean="0"/>
              <a:t>.?</a:t>
            </a:r>
            <a:endParaRPr lang="en-US" sz="2400" dirty="0"/>
          </a:p>
          <a:p>
            <a:pPr lvl="1">
              <a:spcBef>
                <a:spcPts val="600"/>
              </a:spcBef>
            </a:pPr>
            <a:r>
              <a:rPr lang="en-US" sz="2400" dirty="0" smtClean="0"/>
              <a:t>the key elements </a:t>
            </a:r>
            <a:r>
              <a:rPr lang="en-US" sz="2400" dirty="0"/>
              <a:t>of the 2014 state-identified </a:t>
            </a:r>
            <a:r>
              <a:rPr lang="en-US" sz="2400" dirty="0" smtClean="0"/>
              <a:t>SGG examples? </a:t>
            </a:r>
            <a:r>
              <a:rPr lang="en-US" sz="2400" b="1" dirty="0" smtClean="0"/>
              <a:t> </a:t>
            </a:r>
            <a:endParaRPr lang="en-US" sz="2400" b="1" dirty="0"/>
          </a:p>
          <a:p>
            <a:pPr lvl="1">
              <a:spcBef>
                <a:spcPts val="600"/>
              </a:spcBef>
            </a:pPr>
            <a:r>
              <a:rPr lang="en-US" sz="2400" dirty="0"/>
              <a:t>h</a:t>
            </a:r>
            <a:r>
              <a:rPr lang="en-US" sz="2400" dirty="0" smtClean="0"/>
              <a:t>ow to determine an appropriate goal </a:t>
            </a:r>
            <a:r>
              <a:rPr lang="en-US" sz="2400" dirty="0"/>
              <a:t>area based on </a:t>
            </a:r>
            <a:r>
              <a:rPr lang="en-US" sz="2400" dirty="0" smtClean="0"/>
              <a:t>your context</a:t>
            </a:r>
            <a:r>
              <a:rPr lang="en-US" sz="2400" dirty="0"/>
              <a:t>?</a:t>
            </a:r>
            <a:r>
              <a:rPr lang="en-US" sz="2400" b="1" dirty="0" smtClean="0"/>
              <a:t> </a:t>
            </a:r>
            <a:endParaRPr lang="en-US" sz="2400" b="1" dirty="0"/>
          </a:p>
          <a:p>
            <a:pPr lvl="1">
              <a:spcBef>
                <a:spcPts val="600"/>
              </a:spcBef>
            </a:pPr>
            <a:r>
              <a:rPr lang="en-US" sz="2400" dirty="0"/>
              <a:t>h</a:t>
            </a:r>
            <a:r>
              <a:rPr lang="en-US" sz="2400" dirty="0" smtClean="0"/>
              <a:t>ow to write your own sound </a:t>
            </a:r>
            <a:r>
              <a:rPr lang="en-US" sz="2400" dirty="0"/>
              <a:t>Student Growth Goal for 3.1, 6.1 and </a:t>
            </a:r>
            <a:r>
              <a:rPr lang="en-US" sz="2400" dirty="0" smtClean="0"/>
              <a:t>8.2</a:t>
            </a:r>
            <a:r>
              <a:rPr lang="en-US" sz="2400" dirty="0"/>
              <a:t>?</a:t>
            </a:r>
            <a:endParaRPr lang="en-US" sz="2400" b="1" dirty="0"/>
          </a:p>
          <a:p>
            <a:pPr lvl="1">
              <a:spcBef>
                <a:spcPts val="600"/>
              </a:spcBef>
            </a:pPr>
            <a:r>
              <a:rPr lang="en-US" sz="2400" dirty="0" smtClean="0"/>
              <a:t>how you will monitor, collect </a:t>
            </a:r>
            <a:r>
              <a:rPr lang="en-US" sz="2400" dirty="0"/>
              <a:t>evidence and </a:t>
            </a:r>
            <a:r>
              <a:rPr lang="en-US" sz="2400" dirty="0" smtClean="0"/>
              <a:t>report </a:t>
            </a:r>
            <a:r>
              <a:rPr lang="en-US" sz="2400" dirty="0"/>
              <a:t>on </a:t>
            </a:r>
            <a:r>
              <a:rPr lang="en-US" sz="2400" dirty="0" smtClean="0"/>
              <a:t>your Student </a:t>
            </a:r>
            <a:r>
              <a:rPr lang="en-US" sz="2400" dirty="0"/>
              <a:t>Growth </a:t>
            </a:r>
            <a:r>
              <a:rPr lang="en-US" sz="2400" dirty="0" smtClean="0"/>
              <a:t>Goals? </a:t>
            </a:r>
            <a:endParaRPr lang="en-US" sz="2400" dirty="0"/>
          </a:p>
          <a:p>
            <a:pPr lvl="1"/>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50</a:t>
            </a:fld>
            <a:endParaRPr lang="en-US" dirty="0"/>
          </a:p>
        </p:txBody>
      </p:sp>
      <p:sp>
        <p:nvSpPr>
          <p:cNvPr id="4" name="Title 3"/>
          <p:cNvSpPr>
            <a:spLocks noGrp="1"/>
          </p:cNvSpPr>
          <p:nvPr>
            <p:ph type="title"/>
          </p:nvPr>
        </p:nvSpPr>
        <p:spPr/>
        <p:txBody>
          <a:bodyPr/>
          <a:lstStyle/>
          <a:p>
            <a:r>
              <a:rPr lang="en-US" dirty="0" smtClean="0"/>
              <a:t>How did we do?</a:t>
            </a:r>
            <a:endParaRPr lang="en-US" dirty="0"/>
          </a:p>
        </p:txBody>
      </p:sp>
    </p:spTree>
    <p:extLst>
      <p:ext uri="{BB962C8B-B14F-4D97-AF65-F5344CB8AC3E}">
        <p14:creationId xmlns:p14="http://schemas.microsoft.com/office/powerpoint/2010/main" val="2186164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dirty="0" smtClean="0">
                <a:solidFill>
                  <a:srgbClr val="FF0000"/>
                </a:solidFill>
              </a:rPr>
              <a:t> </a:t>
            </a:r>
          </a:p>
          <a:p>
            <a:endParaRPr lang="en-US" dirty="0"/>
          </a:p>
          <a:p>
            <a:endParaRPr lang="en-US" dirty="0" smtClean="0"/>
          </a:p>
          <a:p>
            <a:endParaRPr lang="en-US" dirty="0"/>
          </a:p>
          <a:p>
            <a:pPr marL="0" indent="0">
              <a:buNone/>
            </a:pPr>
            <a:endParaRPr lang="en-US" sz="3600" b="1" dirty="0" smtClean="0"/>
          </a:p>
        </p:txBody>
      </p:sp>
      <p:sp>
        <p:nvSpPr>
          <p:cNvPr id="3" name="Slide Number Placeholder 2"/>
          <p:cNvSpPr>
            <a:spLocks noGrp="1"/>
          </p:cNvSpPr>
          <p:nvPr>
            <p:ph type="sldNum" sz="quarter" idx="4"/>
          </p:nvPr>
        </p:nvSpPr>
        <p:spPr/>
        <p:txBody>
          <a:bodyPr/>
          <a:lstStyle/>
          <a:p>
            <a:fld id="{8194C599-13CF-4858-B1C2-ED3636FB1023}" type="slidenum">
              <a:rPr lang="en-US" smtClean="0"/>
              <a:pPr/>
              <a:t>51</a:t>
            </a:fld>
            <a:endParaRPr lang="en-US" dirty="0"/>
          </a:p>
        </p:txBody>
      </p:sp>
      <p:sp>
        <p:nvSpPr>
          <p:cNvPr id="4" name="Title 3"/>
          <p:cNvSpPr>
            <a:spLocks noGrp="1"/>
          </p:cNvSpPr>
          <p:nvPr>
            <p:ph type="title"/>
          </p:nvPr>
        </p:nvSpPr>
        <p:spPr/>
        <p:txBody>
          <a:bodyPr/>
          <a:lstStyle/>
          <a:p>
            <a:r>
              <a:rPr lang="en-US" dirty="0" smtClean="0"/>
              <a:t>Additional Regional Professional Learning Opportunities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26218312"/>
              </p:ext>
            </p:extLst>
          </p:nvPr>
        </p:nvGraphicFramePr>
        <p:xfrm>
          <a:off x="1524000" y="1397000"/>
          <a:ext cx="6096000" cy="439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Topic</a:t>
                      </a:r>
                      <a:endParaRPr lang="en-US" dirty="0"/>
                    </a:p>
                  </a:txBody>
                  <a:tcPr/>
                </a:tc>
                <a:tc>
                  <a:txBody>
                    <a:bodyPr/>
                    <a:lstStyle/>
                    <a:p>
                      <a:pPr algn="ctr"/>
                      <a:r>
                        <a:rPr lang="en-US" dirty="0" smtClean="0"/>
                        <a:t>Date</a:t>
                      </a:r>
                      <a:endParaRPr lang="en-US" dirty="0"/>
                    </a:p>
                  </a:txBody>
                  <a:tcPr/>
                </a:tc>
                <a:tc>
                  <a:txBody>
                    <a:bodyPr/>
                    <a:lstStyle/>
                    <a:p>
                      <a:pPr algn="ctr"/>
                      <a:r>
                        <a:rPr lang="en-US" dirty="0" smtClean="0"/>
                        <a:t>Location</a:t>
                      </a:r>
                      <a:endParaRPr lang="en-US" dirty="0"/>
                    </a:p>
                  </a:txBody>
                  <a:tcPr/>
                </a:tc>
              </a:tr>
              <a:tr h="370840">
                <a:tc>
                  <a:txBody>
                    <a:bodyPr/>
                    <a:lstStyle/>
                    <a:p>
                      <a:pPr algn="ctr"/>
                      <a:r>
                        <a:rPr lang="en-US" b="1" dirty="0" smtClean="0"/>
                        <a:t>Student Growth 2.0 Repeated</a:t>
                      </a:r>
                      <a:endParaRPr lang="en-US" b="1" dirty="0"/>
                    </a:p>
                  </a:txBody>
                  <a:tcPr/>
                </a:tc>
                <a:tc>
                  <a:txBody>
                    <a:bodyPr/>
                    <a:lstStyle/>
                    <a:p>
                      <a:pPr algn="ctr"/>
                      <a:r>
                        <a:rPr lang="en-US" dirty="0" smtClean="0"/>
                        <a:t>10/13/14</a:t>
                      </a:r>
                      <a:endParaRPr lang="en-US" dirty="0"/>
                    </a:p>
                  </a:txBody>
                  <a:tcPr/>
                </a:tc>
                <a:tc>
                  <a:txBody>
                    <a:bodyPr/>
                    <a:lstStyle/>
                    <a:p>
                      <a:pPr algn="ctr"/>
                      <a:r>
                        <a:rPr lang="en-US" dirty="0" smtClean="0"/>
                        <a:t>OESD 114</a:t>
                      </a:r>
                      <a:endParaRPr lang="en-US" dirty="0"/>
                    </a:p>
                  </a:txBody>
                  <a:tcPr/>
                </a:tc>
              </a:tr>
              <a:tr h="370840">
                <a:tc>
                  <a:txBody>
                    <a:bodyPr/>
                    <a:lstStyle/>
                    <a:p>
                      <a:pPr algn="ctr"/>
                      <a:r>
                        <a:rPr lang="en-US" b="1" dirty="0" smtClean="0"/>
                        <a:t>Student Growth Supports</a:t>
                      </a:r>
                      <a:endParaRPr lang="en-US" b="1" dirty="0"/>
                    </a:p>
                  </a:txBody>
                  <a:tcPr/>
                </a:tc>
                <a:tc>
                  <a:txBody>
                    <a:bodyPr/>
                    <a:lstStyle/>
                    <a:p>
                      <a:pPr algn="ctr"/>
                      <a:r>
                        <a:rPr lang="en-US" dirty="0" smtClean="0"/>
                        <a:t>To</a:t>
                      </a:r>
                      <a:r>
                        <a:rPr lang="en-US" baseline="0" dirty="0" smtClean="0"/>
                        <a:t> be Arranged with Districts</a:t>
                      </a:r>
                      <a:endParaRPr lang="en-US" dirty="0"/>
                    </a:p>
                  </a:txBody>
                  <a:tcPr/>
                </a:tc>
                <a:tc>
                  <a:txBody>
                    <a:bodyPr/>
                    <a:lstStyle/>
                    <a:p>
                      <a:pPr algn="ctr"/>
                      <a:r>
                        <a:rPr lang="en-US" dirty="0" smtClean="0"/>
                        <a:t>Regionally</a:t>
                      </a:r>
                    </a:p>
                  </a:txBody>
                  <a:tcPr/>
                </a:tc>
              </a:tr>
              <a:tr h="370840">
                <a:tc>
                  <a:txBody>
                    <a:bodyPr/>
                    <a:lstStyle/>
                    <a:p>
                      <a:pPr algn="ctr"/>
                      <a:r>
                        <a:rPr lang="en-US" b="1" dirty="0" err="1" smtClean="0"/>
                        <a:t>Wa</a:t>
                      </a:r>
                      <a:r>
                        <a:rPr lang="en-US" b="1" dirty="0" smtClean="0"/>
                        <a:t>.</a:t>
                      </a:r>
                      <a:r>
                        <a:rPr lang="en-US" b="1" baseline="0" dirty="0" smtClean="0"/>
                        <a:t> State Learning Standards/ TPEP Connection</a:t>
                      </a:r>
                      <a:endParaRPr lang="en-US" b="1" dirty="0"/>
                    </a:p>
                  </a:txBody>
                  <a:tcPr/>
                </a:tc>
                <a:tc>
                  <a:txBody>
                    <a:bodyPr/>
                    <a:lstStyle/>
                    <a:p>
                      <a:pPr algn="ctr"/>
                      <a:r>
                        <a:rPr lang="en-US" dirty="0" smtClean="0"/>
                        <a:t>11/12/14</a:t>
                      </a:r>
                      <a:endParaRPr lang="en-US" dirty="0"/>
                    </a:p>
                  </a:txBody>
                  <a:tcPr/>
                </a:tc>
                <a:tc>
                  <a:txBody>
                    <a:bodyPr/>
                    <a:lstStyle/>
                    <a:p>
                      <a:pPr algn="ctr"/>
                      <a:r>
                        <a:rPr lang="en-US" dirty="0" smtClean="0"/>
                        <a:t>OESD 114</a:t>
                      </a:r>
                      <a:endParaRPr lang="en-US" dirty="0"/>
                    </a:p>
                  </a:txBody>
                  <a:tcPr/>
                </a:tc>
              </a:tr>
              <a:tr h="370840">
                <a:tc>
                  <a:txBody>
                    <a:bodyPr/>
                    <a:lstStyle/>
                    <a:p>
                      <a:pPr algn="ctr"/>
                      <a:r>
                        <a:rPr lang="en-US" b="1" dirty="0" smtClean="0"/>
                        <a:t>Rater Agreement Practices</a:t>
                      </a:r>
                      <a:endParaRPr lang="en-US" b="1" dirty="0"/>
                    </a:p>
                  </a:txBody>
                  <a:tcPr/>
                </a:tc>
                <a:tc>
                  <a:txBody>
                    <a:bodyPr/>
                    <a:lstStyle/>
                    <a:p>
                      <a:pPr algn="ctr"/>
                      <a:r>
                        <a:rPr lang="en-US" dirty="0" smtClean="0"/>
                        <a:t>12/3/14</a:t>
                      </a:r>
                      <a:endParaRPr lang="en-US" dirty="0"/>
                    </a:p>
                  </a:txBody>
                  <a:tcPr/>
                </a:tc>
                <a:tc>
                  <a:txBody>
                    <a:bodyPr/>
                    <a:lstStyle/>
                    <a:p>
                      <a:pPr algn="ctr"/>
                      <a:r>
                        <a:rPr lang="en-US" dirty="0" smtClean="0"/>
                        <a:t>OESD 114</a:t>
                      </a:r>
                      <a:endParaRPr lang="en-US" dirty="0"/>
                    </a:p>
                  </a:txBody>
                  <a:tcPr/>
                </a:tc>
              </a:tr>
              <a:tr h="370840">
                <a:tc>
                  <a:txBody>
                    <a:bodyPr/>
                    <a:lstStyle/>
                    <a:p>
                      <a:pPr algn="ctr"/>
                      <a:r>
                        <a:rPr lang="en-US" b="1" dirty="0" smtClean="0"/>
                        <a:t>Resource Sharing</a:t>
                      </a:r>
                      <a:endParaRPr lang="en-US" b="1" dirty="0"/>
                    </a:p>
                  </a:txBody>
                  <a:tcPr/>
                </a:tc>
                <a:tc>
                  <a:txBody>
                    <a:bodyPr/>
                    <a:lstStyle/>
                    <a:p>
                      <a:pPr algn="ctr"/>
                      <a:r>
                        <a:rPr lang="en-US" dirty="0" smtClean="0"/>
                        <a:t>TBD</a:t>
                      </a:r>
                      <a:endParaRPr lang="en-US" dirty="0"/>
                    </a:p>
                  </a:txBody>
                  <a:tcPr/>
                </a:tc>
                <a:tc>
                  <a:txBody>
                    <a:bodyPr/>
                    <a:lstStyle/>
                    <a:p>
                      <a:pPr algn="ctr"/>
                      <a:r>
                        <a:rPr lang="en-US" dirty="0" smtClean="0"/>
                        <a:t>Webinar</a:t>
                      </a:r>
                      <a:endParaRPr lang="en-US" dirty="0"/>
                    </a:p>
                  </a:txBody>
                  <a:tcPr/>
                </a:tc>
              </a:tr>
            </a:tbl>
          </a:graphicData>
        </a:graphic>
      </p:graphicFrame>
    </p:spTree>
    <p:extLst>
      <p:ext uri="{BB962C8B-B14F-4D97-AF65-F5344CB8AC3E}">
        <p14:creationId xmlns:p14="http://schemas.microsoft.com/office/powerpoint/2010/main" val="2551551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94C599-13CF-4858-B1C2-ED3636FB1023}" type="slidenum">
              <a:rPr lang="en-US" smtClean="0"/>
              <a:pPr/>
              <a:t>6</a:t>
            </a:fld>
            <a:endParaRPr lang="en-US"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b="1" dirty="0" smtClean="0">
                <a:sym typeface="Helvetica Neue Light" pitchFamily="1" charset="0"/>
              </a:rPr>
              <a:t>Both E2SSB 6696 and ESSB 5895 contain language around student growth, including:</a:t>
            </a:r>
          </a:p>
          <a:p>
            <a:r>
              <a:rPr lang="en-US" dirty="0" smtClean="0"/>
              <a:t>Student growth data that is relevant to the teacher and subject matter must be a factor in the evaluation process and must be based on multiple measures that can include classroom-based, school-based, district-based, and state-based tools. Student growth means the change in student achievement between two points in time. </a:t>
            </a:r>
            <a:endParaRPr lang="en-US" dirty="0"/>
          </a:p>
        </p:txBody>
      </p:sp>
      <p:sp>
        <p:nvSpPr>
          <p:cNvPr id="4" name="Content Placeholder 3"/>
          <p:cNvSpPr>
            <a:spLocks noGrp="1"/>
          </p:cNvSpPr>
          <p:nvPr>
            <p:ph sz="quarter" idx="2"/>
          </p:nvPr>
        </p:nvSpPr>
        <p:spPr/>
        <p:txBody>
          <a:bodyPr>
            <a:normAutofit fontScale="85000" lnSpcReduction="20000"/>
          </a:bodyPr>
          <a:lstStyle/>
          <a:p>
            <a:pPr marL="0" indent="0">
              <a:buNone/>
            </a:pPr>
            <a:r>
              <a:rPr lang="en-US" b="1" dirty="0" smtClean="0">
                <a:sym typeface="Helvetica Neue Light" pitchFamily="1" charset="0"/>
              </a:rPr>
              <a:t>Changes…</a:t>
            </a:r>
          </a:p>
          <a:p>
            <a:r>
              <a:rPr lang="en-US" dirty="0" smtClean="0">
                <a:sym typeface="Helvetica Neue Light" pitchFamily="1" charset="0"/>
              </a:rPr>
              <a:t>Student growth data must be a substantial factor in evaluating the summative performance of certificated classroom teachers for at least three of the evaluation criteria.</a:t>
            </a:r>
          </a:p>
          <a:p>
            <a:endParaRPr lang="en-US" dirty="0" smtClean="0">
              <a:sym typeface="Helvetica Neue Light" pitchFamily="1" charset="0"/>
            </a:endParaRPr>
          </a:p>
          <a:p>
            <a:r>
              <a:rPr lang="en-US" dirty="0" smtClean="0">
                <a:sym typeface="Helvetica Neue Light" pitchFamily="1" charset="0"/>
              </a:rPr>
              <a:t>Student growth data elements may include the teacher’s performance as a member of a grade-level, subject matter, or other instructional team within a school when the use of this data is relevant and appropriate.</a:t>
            </a:r>
            <a:endParaRPr lang="en-US" dirty="0">
              <a:sym typeface="Helvetica Neue Light" pitchFamily="1" charset="0"/>
            </a:endParaRPr>
          </a:p>
        </p:txBody>
      </p:sp>
      <p:sp>
        <p:nvSpPr>
          <p:cNvPr id="5" name="Title 4"/>
          <p:cNvSpPr>
            <a:spLocks noGrp="1"/>
          </p:cNvSpPr>
          <p:nvPr>
            <p:ph type="title"/>
          </p:nvPr>
        </p:nvSpPr>
        <p:spPr/>
        <p:txBody>
          <a:bodyPr/>
          <a:lstStyle/>
          <a:p>
            <a:r>
              <a:rPr lang="en-US" dirty="0" smtClean="0">
                <a:sym typeface="Helvetica Neue Light" pitchFamily="1" charset="0"/>
              </a:rPr>
              <a:t>ESSB 5895 Establishes New Definitions Around Student Growth Measures</a:t>
            </a:r>
            <a:endParaRPr lang="en-US" dirty="0"/>
          </a:p>
        </p:txBody>
      </p:sp>
      <p:sp>
        <p:nvSpPr>
          <p:cNvPr id="6" name="Text Box 1"/>
          <p:cNvSpPr txBox="1"/>
          <p:nvPr/>
        </p:nvSpPr>
        <p:spPr>
          <a:xfrm>
            <a:off x="7880350" y="558772"/>
            <a:ext cx="838200"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2810112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194C599-13CF-4858-B1C2-ED3636FB1023}" type="slidenum">
              <a:rPr lang="en-US" smtClean="0"/>
              <a:pPr/>
              <a:t>7</a:t>
            </a:fld>
            <a:endParaRPr lang="en-US" dirty="0"/>
          </a:p>
        </p:txBody>
      </p:sp>
      <p:sp>
        <p:nvSpPr>
          <p:cNvPr id="2" name="Title 1"/>
          <p:cNvSpPr>
            <a:spLocks noGrp="1"/>
          </p:cNvSpPr>
          <p:nvPr>
            <p:ph type="title"/>
          </p:nvPr>
        </p:nvSpPr>
        <p:spPr/>
        <p:txBody>
          <a:bodyPr/>
          <a:lstStyle/>
          <a:p>
            <a:r>
              <a:rPr lang="en-US" dirty="0" smtClean="0"/>
              <a:t>In Washington…</a:t>
            </a:r>
            <a:endParaRPr lang="en-US" dirty="0"/>
          </a:p>
        </p:txBody>
      </p:sp>
      <p:grpSp>
        <p:nvGrpSpPr>
          <p:cNvPr id="6" name="Group 5"/>
          <p:cNvGrpSpPr/>
          <p:nvPr/>
        </p:nvGrpSpPr>
        <p:grpSpPr>
          <a:xfrm>
            <a:off x="1543292" y="5152418"/>
            <a:ext cx="6018900" cy="966887"/>
            <a:chOff x="1571285" y="5188043"/>
            <a:chExt cx="6018900" cy="966887"/>
          </a:xfrm>
        </p:grpSpPr>
        <p:grpSp>
          <p:nvGrpSpPr>
            <p:cNvPr id="4" name="Group 3"/>
            <p:cNvGrpSpPr/>
            <p:nvPr/>
          </p:nvGrpSpPr>
          <p:grpSpPr>
            <a:xfrm>
              <a:off x="1571285" y="5188043"/>
              <a:ext cx="6018900" cy="966887"/>
              <a:chOff x="1586834" y="5231585"/>
              <a:chExt cx="6018900" cy="966887"/>
            </a:xfrm>
          </p:grpSpPr>
          <p:sp>
            <p:nvSpPr>
              <p:cNvPr id="18" name="Text Box 2"/>
              <p:cNvSpPr txBox="1">
                <a:spLocks noChangeArrowheads="1"/>
              </p:cNvSpPr>
              <p:nvPr/>
            </p:nvSpPr>
            <p:spPr bwMode="auto">
              <a:xfrm>
                <a:off x="1586834" y="5300582"/>
                <a:ext cx="6011188" cy="8978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Franklin Gothic Book"/>
                  </a:rPr>
                  <a:t>					 </a:t>
                </a:r>
              </a:p>
            </p:txBody>
          </p:sp>
          <p:sp>
            <p:nvSpPr>
              <p:cNvPr id="19" name="Text Box 2"/>
              <p:cNvSpPr txBox="1">
                <a:spLocks noChangeArrowheads="1"/>
              </p:cNvSpPr>
              <p:nvPr/>
            </p:nvSpPr>
            <p:spPr bwMode="auto">
              <a:xfrm>
                <a:off x="2493277" y="5365633"/>
                <a:ext cx="1785620" cy="76778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Franklin Gothic Book"/>
                  </a:rPr>
                  <a:t>A capital “G!” indicates that the guidance represents Washington </a:t>
                </a:r>
                <a:r>
                  <a:rPr lang="en-US" sz="1000" dirty="0" smtClean="0">
                    <a:latin typeface="Arial"/>
                    <a:ea typeface="Franklin Gothic Book"/>
                  </a:rPr>
                  <a:t>s</a:t>
                </a:r>
                <a:r>
                  <a:rPr lang="en-US" sz="1000" dirty="0" smtClean="0">
                    <a:effectLst/>
                    <a:latin typeface="Arial"/>
                    <a:ea typeface="Franklin Gothic Book"/>
                  </a:rPr>
                  <a:t>tate law (RCW) or rules (WAC).</a:t>
                </a:r>
                <a:endParaRPr lang="en-US" sz="1000" dirty="0">
                  <a:effectLst/>
                  <a:latin typeface="Arial"/>
                  <a:ea typeface="Franklin Gothic Book"/>
                </a:endParaRPr>
              </a:p>
            </p:txBody>
          </p:sp>
          <p:sp>
            <p:nvSpPr>
              <p:cNvPr id="20" name="Text Box 2"/>
              <p:cNvSpPr txBox="1">
                <a:spLocks noChangeArrowheads="1"/>
              </p:cNvSpPr>
              <p:nvPr/>
            </p:nvSpPr>
            <p:spPr bwMode="auto">
              <a:xfrm>
                <a:off x="4921632" y="5437903"/>
                <a:ext cx="2684102" cy="623248"/>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000" dirty="0">
                    <a:effectLst/>
                    <a:latin typeface="Arial"/>
                    <a:ea typeface="Franklin Gothic Book"/>
                  </a:rPr>
                  <a:t>A lower-case “g” indicates that the guidance represents research-based best practice but is not mandated by </a:t>
                </a:r>
                <a:r>
                  <a:rPr lang="en-US" sz="1000" dirty="0" smtClean="0">
                    <a:effectLst/>
                    <a:latin typeface="Arial"/>
                    <a:ea typeface="Franklin Gothic Book"/>
                  </a:rPr>
                  <a:t>law or rules.</a:t>
                </a:r>
                <a:endParaRPr lang="en-US" sz="1000" dirty="0">
                  <a:effectLst/>
                  <a:latin typeface="Arial"/>
                  <a:ea typeface="Franklin Gothic Book"/>
                </a:endParaRPr>
              </a:p>
            </p:txBody>
          </p:sp>
          <p:sp>
            <p:nvSpPr>
              <p:cNvPr id="23" name="Text Box 1"/>
              <p:cNvSpPr txBox="1"/>
              <p:nvPr/>
            </p:nvSpPr>
            <p:spPr>
              <a:xfrm>
                <a:off x="4177633" y="5231585"/>
                <a:ext cx="685800" cy="830997"/>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48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endParaRPr lang="en-US" sz="900" dirty="0">
                  <a:effectLst/>
                  <a:latin typeface="Arial Narrow" pitchFamily="34" charset="0"/>
                  <a:ea typeface="ＭＳ 明朝"/>
                  <a:cs typeface="Times New Roman"/>
                </a:endParaRPr>
              </a:p>
            </p:txBody>
          </p:sp>
          <p:sp>
            <p:nvSpPr>
              <p:cNvPr id="24" name="Text Box 1"/>
              <p:cNvSpPr txBox="1"/>
              <p:nvPr/>
            </p:nvSpPr>
            <p:spPr>
              <a:xfrm>
                <a:off x="1622085" y="5382417"/>
                <a:ext cx="823682"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grpSp>
        <p:sp>
          <p:nvSpPr>
            <p:cNvPr id="21" name="Equal 20"/>
            <p:cNvSpPr/>
            <p:nvPr/>
          </p:nvSpPr>
          <p:spPr>
            <a:xfrm>
              <a:off x="2322842" y="5663802"/>
              <a:ext cx="189865" cy="189865"/>
            </a:xfrm>
            <a:prstGeom prst="mathEqual">
              <a:avLst/>
            </a:prstGeom>
            <a:solidFill>
              <a:schemeClr val="tx2"/>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Equal 21"/>
            <p:cNvSpPr/>
            <p:nvPr/>
          </p:nvSpPr>
          <p:spPr>
            <a:xfrm>
              <a:off x="4757749" y="5656816"/>
              <a:ext cx="189865" cy="189865"/>
            </a:xfrm>
            <a:prstGeom prst="mathEqual">
              <a:avLst/>
            </a:prstGeom>
            <a:solidFill>
              <a:schemeClr val="tx2"/>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1"/>
          <p:cNvSpPr txBox="1"/>
          <p:nvPr/>
        </p:nvSpPr>
        <p:spPr>
          <a:xfrm>
            <a:off x="7707163" y="3937403"/>
            <a:ext cx="823682"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sp>
        <p:nvSpPr>
          <p:cNvPr id="27" name="Text Box 1"/>
          <p:cNvSpPr txBox="1"/>
          <p:nvPr/>
        </p:nvSpPr>
        <p:spPr>
          <a:xfrm>
            <a:off x="7010477" y="2288372"/>
            <a:ext cx="823682"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sp>
        <p:nvSpPr>
          <p:cNvPr id="28" name="Text Box 1"/>
          <p:cNvSpPr txBox="1"/>
          <p:nvPr/>
        </p:nvSpPr>
        <p:spPr>
          <a:xfrm>
            <a:off x="4155655" y="636187"/>
            <a:ext cx="823682"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sp>
        <p:nvSpPr>
          <p:cNvPr id="29" name="Text Box 1"/>
          <p:cNvSpPr txBox="1"/>
          <p:nvPr/>
        </p:nvSpPr>
        <p:spPr>
          <a:xfrm>
            <a:off x="1266399" y="2288372"/>
            <a:ext cx="823682"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sp>
        <p:nvSpPr>
          <p:cNvPr id="30" name="Text Box 1"/>
          <p:cNvSpPr txBox="1"/>
          <p:nvPr/>
        </p:nvSpPr>
        <p:spPr>
          <a:xfrm>
            <a:off x="607814" y="3937403"/>
            <a:ext cx="823682" cy="738664"/>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sz="36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G</a:t>
            </a:r>
            <a:r>
              <a:rPr lang="en-US" sz="3600" b="1" dirty="0" smtClean="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mbria"/>
                <a:ea typeface="ＭＳ 明朝"/>
                <a:cs typeface="Times New Roman"/>
              </a:rPr>
              <a:t>!</a:t>
            </a:r>
          </a:p>
          <a:p>
            <a:pPr algn="ctr"/>
            <a:r>
              <a:rPr lang="en-US" sz="600" dirty="0">
                <a:latin typeface="Arial Narrow" pitchFamily="34" charset="0"/>
              </a:rPr>
              <a:t>RCW 28A.405.100</a:t>
            </a:r>
            <a:endParaRPr lang="en-US" sz="600" dirty="0">
              <a:effectLst/>
              <a:latin typeface="Arial Narrow" pitchFamily="34" charset="0"/>
              <a:ea typeface="ＭＳ 明朝"/>
              <a:cs typeface="Times New Roman"/>
            </a:endParaRPr>
          </a:p>
        </p:txBody>
      </p:sp>
      <p:graphicFrame>
        <p:nvGraphicFramePr>
          <p:cNvPr id="25" name="Diagram 24"/>
          <p:cNvGraphicFramePr/>
          <p:nvPr>
            <p:extLst>
              <p:ext uri="{D42A27DB-BD31-4B8C-83A1-F6EECF244321}">
                <p14:modId xmlns:p14="http://schemas.microsoft.com/office/powerpoint/2010/main" val="2283886033"/>
              </p:ext>
            </p:extLst>
          </p:nvPr>
        </p:nvGraphicFramePr>
        <p:xfrm>
          <a:off x="1458763" y="748267"/>
          <a:ext cx="6248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4520" y="6241954"/>
            <a:ext cx="1641324" cy="527264"/>
          </a:xfrm>
          <a:prstGeom prst="rect">
            <a:avLst/>
          </a:prstGeom>
        </p:spPr>
      </p:pic>
    </p:spTree>
    <p:extLst>
      <p:ext uri="{BB962C8B-B14F-4D97-AF65-F5344CB8AC3E}">
        <p14:creationId xmlns:p14="http://schemas.microsoft.com/office/powerpoint/2010/main" val="3929724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WACs</a:t>
            </a:r>
          </a:p>
          <a:p>
            <a:r>
              <a:rPr lang="en-US" dirty="0" smtClean="0"/>
              <a:t>AWSP Document</a:t>
            </a:r>
          </a:p>
          <a:p>
            <a:r>
              <a:rPr lang="en-US" dirty="0" smtClean="0"/>
              <a:t>Decision Matrix: NEW!</a:t>
            </a:r>
          </a:p>
          <a:p>
            <a:r>
              <a:rPr lang="en-US" dirty="0" smtClean="0"/>
              <a:t>FAQs from TPEP website: NEW!</a:t>
            </a:r>
          </a:p>
          <a:p>
            <a:pPr lvl="1"/>
            <a:r>
              <a:rPr lang="en-US" dirty="0">
                <a:hlinkClick r:id="rId3"/>
              </a:rPr>
              <a:t>http://tpep-wa.org/about-tpep/faqs</a:t>
            </a:r>
            <a:r>
              <a:rPr lang="en-US" dirty="0" smtClean="0">
                <a:hlinkClick r:id="rId3"/>
              </a:rPr>
              <a:t>/</a:t>
            </a:r>
            <a:endParaRPr lang="en-US" dirty="0" smtClean="0"/>
          </a:p>
          <a:p>
            <a:pPr marL="274320" lvl="1" indent="0">
              <a:buNone/>
            </a:pP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8</a:t>
            </a:fld>
            <a:endParaRPr lang="en-US" dirty="0"/>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84024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dirty="0" smtClean="0"/>
          </a:p>
          <a:p>
            <a:r>
              <a:rPr lang="en-US" dirty="0" smtClean="0"/>
              <a:t>4 minutes:    Do a quick scan of the  WAC document to find the term ‘inquiry’.</a:t>
            </a:r>
          </a:p>
          <a:p>
            <a:endParaRPr lang="en-US" dirty="0"/>
          </a:p>
          <a:p>
            <a:r>
              <a:rPr lang="en-US" dirty="0" smtClean="0"/>
              <a:t>2 minutes:  In </a:t>
            </a:r>
            <a:r>
              <a:rPr lang="en-US" dirty="0"/>
              <a:t> </a:t>
            </a:r>
            <a:r>
              <a:rPr lang="en-US" dirty="0" smtClean="0"/>
              <a:t>which sections do you see the term used? Which type of evaluation do those sections define?</a:t>
            </a:r>
          </a:p>
          <a:p>
            <a:endParaRPr lang="en-US" dirty="0"/>
          </a:p>
          <a:p>
            <a:r>
              <a:rPr lang="en-US" dirty="0" smtClean="0"/>
              <a:t>1 minute:  Share out.</a:t>
            </a:r>
          </a:p>
          <a:p>
            <a:endParaRPr lang="en-US" dirty="0"/>
          </a:p>
          <a:p>
            <a:r>
              <a:rPr lang="en-US" dirty="0" smtClean="0"/>
              <a:t>Impact of this…..???</a:t>
            </a:r>
          </a:p>
        </p:txBody>
      </p:sp>
      <p:sp>
        <p:nvSpPr>
          <p:cNvPr id="3" name="Slide Number Placeholder 2"/>
          <p:cNvSpPr>
            <a:spLocks noGrp="1"/>
          </p:cNvSpPr>
          <p:nvPr>
            <p:ph type="sldNum" sz="quarter" idx="4"/>
          </p:nvPr>
        </p:nvSpPr>
        <p:spPr/>
        <p:txBody>
          <a:bodyPr/>
          <a:lstStyle/>
          <a:p>
            <a:fld id="{8194C599-13CF-4858-B1C2-ED3636FB1023}" type="slidenum">
              <a:rPr lang="en-US" smtClean="0"/>
              <a:pPr/>
              <a:t>9</a:t>
            </a:fld>
            <a:endParaRPr lang="en-US" dirty="0"/>
          </a:p>
        </p:txBody>
      </p:sp>
      <p:sp>
        <p:nvSpPr>
          <p:cNvPr id="4" name="Title 3"/>
          <p:cNvSpPr>
            <a:spLocks noGrp="1"/>
          </p:cNvSpPr>
          <p:nvPr>
            <p:ph type="title"/>
          </p:nvPr>
        </p:nvSpPr>
        <p:spPr/>
        <p:txBody>
          <a:bodyPr/>
          <a:lstStyle/>
          <a:p>
            <a:r>
              <a:rPr lang="en-US" dirty="0" smtClean="0"/>
              <a:t>Inquiring Minds…..</a:t>
            </a:r>
            <a:endParaRPr lang="en-US" dirty="0"/>
          </a:p>
        </p:txBody>
      </p:sp>
    </p:spTree>
    <p:extLst>
      <p:ext uri="{BB962C8B-B14F-4D97-AF65-F5344CB8AC3E}">
        <p14:creationId xmlns:p14="http://schemas.microsoft.com/office/powerpoint/2010/main" val="30395392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c">
  <a:themeElements>
    <a:clrScheme name="TPEP">
      <a:dk1>
        <a:sysClr val="windowText" lastClr="000000"/>
      </a:dk1>
      <a:lt1>
        <a:sysClr val="window" lastClr="FFFFFF"/>
      </a:lt1>
      <a:dk2>
        <a:srgbClr val="464653"/>
      </a:dk2>
      <a:lt2>
        <a:srgbClr val="DDE9EC"/>
      </a:lt2>
      <a:accent1>
        <a:srgbClr val="1F777E"/>
      </a:accent1>
      <a:accent2>
        <a:srgbClr val="3F3F3F"/>
      </a:accent2>
      <a:accent3>
        <a:srgbClr val="595959"/>
      </a:accent3>
      <a:accent4>
        <a:srgbClr val="7F7F7F"/>
      </a:accent4>
      <a:accent5>
        <a:srgbClr val="A5A5A5"/>
      </a:accent5>
      <a:accent6>
        <a:srgbClr val="D8D8D8"/>
      </a:accent6>
      <a:hlink>
        <a:srgbClr val="518592"/>
      </a:hlink>
      <a:folHlink>
        <a:srgbClr val="6B5680"/>
      </a:folHlink>
    </a:clrScheme>
    <a:fontScheme name="TPEP">
      <a:majorFont>
        <a:latin typeface="Bookman Old Style"/>
        <a:ea typeface=""/>
        <a:cs typeface=""/>
      </a:majorFont>
      <a:minorFont>
        <a:latin typeface="Gill Sans MT"/>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36C7E8-B98F-4888-8327-7AB87C9B4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C557F87-B50E-49BA-A6BA-E01BE22F1535}">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72AAB436-863D-4CDE-ACEA-E1AE01C4FC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19694</TotalTime>
  <Words>4724</Words>
  <Application>Microsoft Office PowerPoint</Application>
  <PresentationFormat>On-screen Show (4:3)</PresentationFormat>
  <Paragraphs>590</Paragraphs>
  <Slides>51</Slides>
  <Notes>42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Basic</vt:lpstr>
      <vt:lpstr>Student Growth 2.0 Fall, 2014</vt:lpstr>
      <vt:lpstr>TPEP Sessions for 2014-15</vt:lpstr>
      <vt:lpstr>Session Norms</vt:lpstr>
      <vt:lpstr>Intended Participant Outcomes for  This Module </vt:lpstr>
      <vt:lpstr>Workshop 1: TPEP SG 2.0 What’s New?</vt:lpstr>
      <vt:lpstr>ESSB 5895 Establishes New Definitions Around Student Growth Measures</vt:lpstr>
      <vt:lpstr>In Washington…</vt:lpstr>
      <vt:lpstr>Resources</vt:lpstr>
      <vt:lpstr>Inquiring Minds…..</vt:lpstr>
      <vt:lpstr>Workshop 2:  Student Growth in 2014-15</vt:lpstr>
      <vt:lpstr>Reviewing Key Terms</vt:lpstr>
      <vt:lpstr>Student Growth Rubrics</vt:lpstr>
      <vt:lpstr>Student Growth Rubric for use in 14-15</vt:lpstr>
      <vt:lpstr>Using District, School, and  Classroom-Based Data (Teachers)</vt:lpstr>
      <vt:lpstr>Essential Question</vt:lpstr>
      <vt:lpstr>Checking on Common Understandings:</vt:lpstr>
      <vt:lpstr>Operational Definitions </vt:lpstr>
      <vt:lpstr>Operational Definitions of  Rubric Terms</vt:lpstr>
      <vt:lpstr>Pulse check……’To do back home..’</vt:lpstr>
      <vt:lpstr>Workshop 3:  Using/Creating Tools to Analyze Examples </vt:lpstr>
      <vt:lpstr>Several states have tools they have developed. . .</vt:lpstr>
      <vt:lpstr>From the Reform Support Network: </vt:lpstr>
      <vt:lpstr>Kentucky Example</vt:lpstr>
      <vt:lpstr>Oregon Example</vt:lpstr>
      <vt:lpstr>Washington’s  ‘Guidance’</vt:lpstr>
      <vt:lpstr>Student Growth Examples:</vt:lpstr>
      <vt:lpstr>LUNCH!</vt:lpstr>
      <vt:lpstr>Morning in Review </vt:lpstr>
      <vt:lpstr>5 Determining an Appropriate Goal </vt:lpstr>
      <vt:lpstr>Follow a Sequence:</vt:lpstr>
      <vt:lpstr>Step 1:  What does assessment data reveal about student learning needs?</vt:lpstr>
      <vt:lpstr>Step 2: What do we mean by ‘Enduring’?</vt:lpstr>
      <vt:lpstr>Step 3: The General Goal Area</vt:lpstr>
      <vt:lpstr>Washington and Kentucky…?</vt:lpstr>
      <vt:lpstr>Kentucky and Washington </vt:lpstr>
      <vt:lpstr>Scenario Protocol:  20-25 minutes</vt:lpstr>
      <vt:lpstr>6 Writing Student Growth Goals</vt:lpstr>
      <vt:lpstr>SMART Goal Process for Student Growth</vt:lpstr>
      <vt:lpstr>SPECIFIC</vt:lpstr>
      <vt:lpstr>MEASURABLE</vt:lpstr>
      <vt:lpstr>APPROPRIATE</vt:lpstr>
      <vt:lpstr>REALISTIC</vt:lpstr>
      <vt:lpstr>TIME-BOUND</vt:lpstr>
      <vt:lpstr>Writing your Goal</vt:lpstr>
      <vt:lpstr>Getting Feedback</vt:lpstr>
      <vt:lpstr>Almost Team Time…</vt:lpstr>
      <vt:lpstr>How do you take this home?</vt:lpstr>
      <vt:lpstr>Team Time</vt:lpstr>
      <vt:lpstr>Concluding the Session  </vt:lpstr>
      <vt:lpstr>How did we do?</vt:lpstr>
      <vt:lpstr>Additional Regional Professional Learning Opportunities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Teacher/Principal Evaluation Program</dc:title>
  <dc:creator>Linda Pady</dc:creator>
  <cp:lastModifiedBy>Kathy Shoop</cp:lastModifiedBy>
  <cp:revision>869</cp:revision>
  <cp:lastPrinted>2014-09-24T14:54:20Z</cp:lastPrinted>
  <dcterms:created xsi:type="dcterms:W3CDTF">2012-03-28T20:51:55Z</dcterms:created>
  <dcterms:modified xsi:type="dcterms:W3CDTF">2014-10-14T20:38:13Z</dcterms:modified>
</cp:coreProperties>
</file>