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53"/>
  </p:notesMasterIdLst>
  <p:handoutMasterIdLst>
    <p:handoutMasterId r:id="rId54"/>
  </p:handoutMasterIdLst>
  <p:sldIdLst>
    <p:sldId id="256" r:id="rId5"/>
    <p:sldId id="388" r:id="rId6"/>
    <p:sldId id="309" r:id="rId7"/>
    <p:sldId id="310" r:id="rId8"/>
    <p:sldId id="312" r:id="rId9"/>
    <p:sldId id="387" r:id="rId10"/>
    <p:sldId id="316" r:id="rId11"/>
    <p:sldId id="317" r:id="rId12"/>
    <p:sldId id="374" r:id="rId13"/>
    <p:sldId id="319" r:id="rId14"/>
    <p:sldId id="375" r:id="rId15"/>
    <p:sldId id="376" r:id="rId16"/>
    <p:sldId id="323" r:id="rId17"/>
    <p:sldId id="324" r:id="rId18"/>
    <p:sldId id="407" r:id="rId19"/>
    <p:sldId id="409" r:id="rId20"/>
    <p:sldId id="400" r:id="rId21"/>
    <p:sldId id="401" r:id="rId22"/>
    <p:sldId id="396" r:id="rId23"/>
    <p:sldId id="403" r:id="rId24"/>
    <p:sldId id="418" r:id="rId25"/>
    <p:sldId id="327" r:id="rId26"/>
    <p:sldId id="377" r:id="rId27"/>
    <p:sldId id="378" r:id="rId28"/>
    <p:sldId id="411" r:id="rId29"/>
    <p:sldId id="331" r:id="rId30"/>
    <p:sldId id="338" r:id="rId31"/>
    <p:sldId id="333" r:id="rId32"/>
    <p:sldId id="416" r:id="rId33"/>
    <p:sldId id="417" r:id="rId34"/>
    <p:sldId id="412" r:id="rId35"/>
    <p:sldId id="413" r:id="rId36"/>
    <p:sldId id="414" r:id="rId37"/>
    <p:sldId id="384" r:id="rId38"/>
    <p:sldId id="337" r:id="rId39"/>
    <p:sldId id="404" r:id="rId40"/>
    <p:sldId id="349" r:id="rId41"/>
    <p:sldId id="350" r:id="rId42"/>
    <p:sldId id="351" r:id="rId43"/>
    <p:sldId id="379" r:id="rId44"/>
    <p:sldId id="354" r:id="rId45"/>
    <p:sldId id="355" r:id="rId46"/>
    <p:sldId id="369" r:id="rId47"/>
    <p:sldId id="406" r:id="rId48"/>
    <p:sldId id="370" r:id="rId49"/>
    <p:sldId id="371" r:id="rId50"/>
    <p:sldId id="372" r:id="rId51"/>
    <p:sldId id="304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VIz8elEMeSZzSbli7lW3Uw==" hashData="Y2TnsQ2JTdy/pBNcIgqzKW511Os="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weber" initials="g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35D"/>
    <a:srgbClr val="FF4F4F"/>
    <a:srgbClr val="FFFF66"/>
    <a:srgbClr val="19646B"/>
    <a:srgbClr val="3366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04" autoAdjust="0"/>
    <p:restoredTop sz="92559" autoAdjust="0"/>
  </p:normalViewPr>
  <p:slideViewPr>
    <p:cSldViewPr snapToGrid="0">
      <p:cViewPr>
        <p:scale>
          <a:sx n="80" d="100"/>
          <a:sy n="80" d="100"/>
        </p:scale>
        <p:origin x="-1122" y="-444"/>
      </p:cViewPr>
      <p:guideLst>
        <p:guide orient="horz" pos="35"/>
        <p:guide orient="horz" pos="3630"/>
        <p:guide orient="horz" pos="665"/>
        <p:guide orient="horz" pos="857"/>
        <p:guide pos="4789"/>
        <p:guide pos="3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32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20D0E-D6F2-4F10-A683-1EFB0AA5EC8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43DD06-133F-4372-93D9-FB03847F1A11}">
      <dgm:prSet phldrT="[Text]"/>
      <dgm:spPr/>
      <dgm:t>
        <a:bodyPr/>
        <a:lstStyle/>
        <a:p>
          <a:r>
            <a:rPr lang="en-US" dirty="0" smtClean="0"/>
            <a:t>Educator Evaluation</a:t>
          </a:r>
          <a:endParaRPr lang="en-US" dirty="0"/>
        </a:p>
      </dgm:t>
    </dgm:pt>
    <dgm:pt modelId="{3254844E-D33E-4320-B66B-581125293704}" type="parTrans" cxnId="{3DA19A9D-99C2-4696-A80F-BEF720D60061}">
      <dgm:prSet/>
      <dgm:spPr/>
      <dgm:t>
        <a:bodyPr/>
        <a:lstStyle/>
        <a:p>
          <a:endParaRPr lang="en-US"/>
        </a:p>
      </dgm:t>
    </dgm:pt>
    <dgm:pt modelId="{9E43A30C-BDB5-442E-8681-A77ACC70B31C}" type="sibTrans" cxnId="{3DA19A9D-99C2-4696-A80F-BEF720D60061}">
      <dgm:prSet/>
      <dgm:spPr/>
      <dgm:t>
        <a:bodyPr/>
        <a:lstStyle/>
        <a:p>
          <a:endParaRPr lang="en-US"/>
        </a:p>
      </dgm:t>
    </dgm:pt>
    <dgm:pt modelId="{DC6DB655-88CA-4DA1-BE2C-5257444A01B1}">
      <dgm:prSet/>
      <dgm:spPr/>
      <dgm:t>
        <a:bodyPr/>
        <a:lstStyle/>
        <a:p>
          <a:r>
            <a:rPr lang="en-US" dirty="0" smtClean="0"/>
            <a:t>WAC</a:t>
          </a:r>
          <a:endParaRPr lang="en-US" dirty="0"/>
        </a:p>
      </dgm:t>
    </dgm:pt>
    <dgm:pt modelId="{A52DF5C5-5668-43B2-A846-7548659B081E}" type="parTrans" cxnId="{4B8C5875-345B-4D8F-BDD5-DAAC075B4670}">
      <dgm:prSet/>
      <dgm:spPr/>
      <dgm:t>
        <a:bodyPr/>
        <a:lstStyle/>
        <a:p>
          <a:endParaRPr lang="en-US"/>
        </a:p>
      </dgm:t>
    </dgm:pt>
    <dgm:pt modelId="{787279CD-C0F4-41A4-B3F5-AF0EB0AD6110}" type="sibTrans" cxnId="{4B8C5875-345B-4D8F-BDD5-DAAC075B4670}">
      <dgm:prSet/>
      <dgm:spPr/>
      <dgm:t>
        <a:bodyPr/>
        <a:lstStyle/>
        <a:p>
          <a:endParaRPr lang="en-US"/>
        </a:p>
      </dgm:t>
    </dgm:pt>
    <dgm:pt modelId="{4A40AB92-3BF6-48AB-B160-BC29F2B2BC02}">
      <dgm:prSet/>
      <dgm:spPr/>
      <dgm:t>
        <a:bodyPr/>
        <a:lstStyle/>
        <a:p>
          <a:r>
            <a:rPr lang="en-US" dirty="0" smtClean="0"/>
            <a:t>RCW 28A.405.100</a:t>
          </a:r>
        </a:p>
      </dgm:t>
    </dgm:pt>
    <dgm:pt modelId="{FD1A0555-1958-436B-A7F6-604A26F53409}" type="parTrans" cxnId="{AC9819D2-BDCB-48BA-A7DB-56A92018CF6A}">
      <dgm:prSet/>
      <dgm:spPr/>
      <dgm:t>
        <a:bodyPr/>
        <a:lstStyle/>
        <a:p>
          <a:endParaRPr lang="en-US"/>
        </a:p>
      </dgm:t>
    </dgm:pt>
    <dgm:pt modelId="{9084694B-7EDF-42C8-8250-7BB3F5AF5B19}" type="sibTrans" cxnId="{AC9819D2-BDCB-48BA-A7DB-56A92018CF6A}">
      <dgm:prSet/>
      <dgm:spPr/>
      <dgm:t>
        <a:bodyPr/>
        <a:lstStyle/>
        <a:p>
          <a:endParaRPr lang="en-US"/>
        </a:p>
      </dgm:t>
    </dgm:pt>
    <dgm:pt modelId="{2CEFD289-C498-4E73-A434-A75EBC0F5DC6}">
      <dgm:prSet/>
      <dgm:spPr/>
      <dgm:t>
        <a:bodyPr/>
        <a:lstStyle/>
        <a:p>
          <a:r>
            <a:rPr lang="en-US" dirty="0" smtClean="0"/>
            <a:t>8 Criteria - Teachers</a:t>
          </a:r>
        </a:p>
        <a:p>
          <a:r>
            <a:rPr lang="en-US" dirty="0" smtClean="0"/>
            <a:t>8 Criteria - Principals</a:t>
          </a:r>
          <a:endParaRPr lang="en-US" dirty="0"/>
        </a:p>
      </dgm:t>
    </dgm:pt>
    <dgm:pt modelId="{55942D67-472F-46B7-B5FB-950AAFF36825}" type="parTrans" cxnId="{22194FFA-C828-40DF-B4EE-549E7EAB009B}">
      <dgm:prSet/>
      <dgm:spPr/>
      <dgm:t>
        <a:bodyPr/>
        <a:lstStyle/>
        <a:p>
          <a:endParaRPr lang="en-US"/>
        </a:p>
      </dgm:t>
    </dgm:pt>
    <dgm:pt modelId="{9C099693-A4BE-430C-B1A9-E5869DCB4492}" type="sibTrans" cxnId="{22194FFA-C828-40DF-B4EE-549E7EAB009B}">
      <dgm:prSet/>
      <dgm:spPr/>
      <dgm:t>
        <a:bodyPr/>
        <a:lstStyle/>
        <a:p>
          <a:endParaRPr lang="en-US"/>
        </a:p>
      </dgm:t>
    </dgm:pt>
    <dgm:pt modelId="{C345780A-3A8C-4FE2-AAB8-23E9FA403913}">
      <dgm:prSet/>
      <dgm:spPr/>
      <dgm:t>
        <a:bodyPr/>
        <a:lstStyle/>
        <a:p>
          <a:r>
            <a:rPr lang="en-US" dirty="0" smtClean="0"/>
            <a:t>Instructional and Leadership Frameworks</a:t>
          </a:r>
          <a:endParaRPr lang="en-US" dirty="0"/>
        </a:p>
      </dgm:t>
    </dgm:pt>
    <dgm:pt modelId="{479CD2B9-6C53-4B94-BE6F-00FB59784F91}" type="parTrans" cxnId="{919DA5D1-1B9F-435C-BCD5-4CF915769F0C}">
      <dgm:prSet/>
      <dgm:spPr/>
      <dgm:t>
        <a:bodyPr/>
        <a:lstStyle/>
        <a:p>
          <a:endParaRPr lang="en-US"/>
        </a:p>
      </dgm:t>
    </dgm:pt>
    <dgm:pt modelId="{C9762E62-3308-4298-B468-81B9A0F39402}" type="sibTrans" cxnId="{919DA5D1-1B9F-435C-BCD5-4CF915769F0C}">
      <dgm:prSet/>
      <dgm:spPr/>
      <dgm:t>
        <a:bodyPr/>
        <a:lstStyle/>
        <a:p>
          <a:endParaRPr lang="en-US"/>
        </a:p>
      </dgm:t>
    </dgm:pt>
    <dgm:pt modelId="{ADE5B039-456F-4A86-88CE-6308D5E0F106}">
      <dgm:prSet/>
      <dgm:spPr/>
      <dgm:t>
        <a:bodyPr/>
        <a:lstStyle/>
        <a:p>
          <a:r>
            <a:rPr lang="en-US" dirty="0" smtClean="0"/>
            <a:t>Student Growth Rubrics</a:t>
          </a:r>
          <a:endParaRPr lang="en-US" dirty="0"/>
        </a:p>
      </dgm:t>
    </dgm:pt>
    <dgm:pt modelId="{413AAED8-A201-42AA-9CF9-77EFA5E0066C}" type="parTrans" cxnId="{EA81244E-2D54-4E3C-B246-28951E666E58}">
      <dgm:prSet/>
      <dgm:spPr/>
      <dgm:t>
        <a:bodyPr/>
        <a:lstStyle/>
        <a:p>
          <a:endParaRPr lang="en-US"/>
        </a:p>
      </dgm:t>
    </dgm:pt>
    <dgm:pt modelId="{08E16FE5-E42F-4FB8-AF77-81D7626FC352}" type="sibTrans" cxnId="{EA81244E-2D54-4E3C-B246-28951E666E58}">
      <dgm:prSet/>
      <dgm:spPr/>
      <dgm:t>
        <a:bodyPr/>
        <a:lstStyle/>
        <a:p>
          <a:endParaRPr lang="en-US"/>
        </a:p>
      </dgm:t>
    </dgm:pt>
    <dgm:pt modelId="{CB066AE7-D7C2-44F4-9951-63CABB9E9717}" type="pres">
      <dgm:prSet presAssocID="{70A20D0E-D6F2-4F10-A683-1EFB0AA5EC8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C9EC07-23FD-4707-BD13-05C88E9D6491}" type="pres">
      <dgm:prSet presAssocID="{D743DD06-133F-4372-93D9-FB03847F1A11}" presName="centerShape" presStyleLbl="node0" presStyleIdx="0" presStyleCnt="1"/>
      <dgm:spPr/>
      <dgm:t>
        <a:bodyPr/>
        <a:lstStyle/>
        <a:p>
          <a:endParaRPr lang="en-US"/>
        </a:p>
      </dgm:t>
    </dgm:pt>
    <dgm:pt modelId="{8BDC070F-A6BE-4E4E-8DAB-FBC31DF47B29}" type="pres">
      <dgm:prSet presAssocID="{A52DF5C5-5668-43B2-A846-7548659B081E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7F97FF37-ACE8-4A82-BE65-E9E6E359FFF1}" type="pres">
      <dgm:prSet presAssocID="{DC6DB655-88CA-4DA1-BE2C-5257444A01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BD49C-46EA-4AB6-B2EC-F22D10C34F5A}" type="pres">
      <dgm:prSet presAssocID="{FD1A0555-1958-436B-A7F6-604A26F53409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88754992-4039-4A60-B74B-2FFF0A84CD46}" type="pres">
      <dgm:prSet presAssocID="{4A40AB92-3BF6-48AB-B160-BC29F2B2BC0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8CED1-6FF6-4E24-BB38-AC5DE141E0CE}" type="pres">
      <dgm:prSet presAssocID="{55942D67-472F-46B7-B5FB-950AAFF36825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C2B8792C-F436-47ED-B444-461BB49CC6CD}" type="pres">
      <dgm:prSet presAssocID="{2CEFD289-C498-4E73-A434-A75EBC0F5D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F56D9-5874-4F40-BE1C-E4D03DF6C6FF}" type="pres">
      <dgm:prSet presAssocID="{479CD2B9-6C53-4B94-BE6F-00FB59784F91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C148C6CC-2745-4F77-9F45-16F16746DC20}" type="pres">
      <dgm:prSet presAssocID="{C345780A-3A8C-4FE2-AAB8-23E9FA40391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C8BC6-AC76-4323-A9FA-4F1F19F8ED08}" type="pres">
      <dgm:prSet presAssocID="{413AAED8-A201-42AA-9CF9-77EFA5E0066C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DD567DC6-CD0B-421B-A55A-B7C1F06CF1A6}" type="pres">
      <dgm:prSet presAssocID="{ADE5B039-456F-4A86-88CE-6308D5E0F10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0D6DBB-A01D-41A8-B86B-E8A85B4C1BFF}" type="presOf" srcId="{55942D67-472F-46B7-B5FB-950AAFF36825}" destId="{D678CED1-6FF6-4E24-BB38-AC5DE141E0CE}" srcOrd="0" destOrd="0" presId="urn:microsoft.com/office/officeart/2005/8/layout/radial4"/>
    <dgm:cxn modelId="{3DA19A9D-99C2-4696-A80F-BEF720D60061}" srcId="{70A20D0E-D6F2-4F10-A683-1EFB0AA5EC80}" destId="{D743DD06-133F-4372-93D9-FB03847F1A11}" srcOrd="0" destOrd="0" parTransId="{3254844E-D33E-4320-B66B-581125293704}" sibTransId="{9E43A30C-BDB5-442E-8681-A77ACC70B31C}"/>
    <dgm:cxn modelId="{22194FFA-C828-40DF-B4EE-549E7EAB009B}" srcId="{D743DD06-133F-4372-93D9-FB03847F1A11}" destId="{2CEFD289-C498-4E73-A434-A75EBC0F5DC6}" srcOrd="2" destOrd="0" parTransId="{55942D67-472F-46B7-B5FB-950AAFF36825}" sibTransId="{9C099693-A4BE-430C-B1A9-E5869DCB4492}"/>
    <dgm:cxn modelId="{02ABA8EC-518A-4F9C-BA56-E3384CA2C213}" type="presOf" srcId="{479CD2B9-6C53-4B94-BE6F-00FB59784F91}" destId="{98BF56D9-5874-4F40-BE1C-E4D03DF6C6FF}" srcOrd="0" destOrd="0" presId="urn:microsoft.com/office/officeart/2005/8/layout/radial4"/>
    <dgm:cxn modelId="{7703FC26-3828-4E45-9E15-67677E3BA776}" type="presOf" srcId="{2CEFD289-C498-4E73-A434-A75EBC0F5DC6}" destId="{C2B8792C-F436-47ED-B444-461BB49CC6CD}" srcOrd="0" destOrd="0" presId="urn:microsoft.com/office/officeart/2005/8/layout/radial4"/>
    <dgm:cxn modelId="{00A471E4-696A-4D99-B6A8-61408B5B2585}" type="presOf" srcId="{4A40AB92-3BF6-48AB-B160-BC29F2B2BC02}" destId="{88754992-4039-4A60-B74B-2FFF0A84CD46}" srcOrd="0" destOrd="0" presId="urn:microsoft.com/office/officeart/2005/8/layout/radial4"/>
    <dgm:cxn modelId="{04408E20-A5C6-466B-A644-833C569784A6}" type="presOf" srcId="{413AAED8-A201-42AA-9CF9-77EFA5E0066C}" destId="{4C7C8BC6-AC76-4323-A9FA-4F1F19F8ED08}" srcOrd="0" destOrd="0" presId="urn:microsoft.com/office/officeart/2005/8/layout/radial4"/>
    <dgm:cxn modelId="{D30037B9-DF39-4614-A4A8-5EA951BF0780}" type="presOf" srcId="{C345780A-3A8C-4FE2-AAB8-23E9FA403913}" destId="{C148C6CC-2745-4F77-9F45-16F16746DC20}" srcOrd="0" destOrd="0" presId="urn:microsoft.com/office/officeart/2005/8/layout/radial4"/>
    <dgm:cxn modelId="{EA81244E-2D54-4E3C-B246-28951E666E58}" srcId="{D743DD06-133F-4372-93D9-FB03847F1A11}" destId="{ADE5B039-456F-4A86-88CE-6308D5E0F106}" srcOrd="4" destOrd="0" parTransId="{413AAED8-A201-42AA-9CF9-77EFA5E0066C}" sibTransId="{08E16FE5-E42F-4FB8-AF77-81D7626FC352}"/>
    <dgm:cxn modelId="{EE8DA743-4AD8-4218-B260-61306B9D3E51}" type="presOf" srcId="{DC6DB655-88CA-4DA1-BE2C-5257444A01B1}" destId="{7F97FF37-ACE8-4A82-BE65-E9E6E359FFF1}" srcOrd="0" destOrd="0" presId="urn:microsoft.com/office/officeart/2005/8/layout/radial4"/>
    <dgm:cxn modelId="{2D41B133-04A0-46C8-B8CD-D3BBD4967988}" type="presOf" srcId="{ADE5B039-456F-4A86-88CE-6308D5E0F106}" destId="{DD567DC6-CD0B-421B-A55A-B7C1F06CF1A6}" srcOrd="0" destOrd="0" presId="urn:microsoft.com/office/officeart/2005/8/layout/radial4"/>
    <dgm:cxn modelId="{4B8C5875-345B-4D8F-BDD5-DAAC075B4670}" srcId="{D743DD06-133F-4372-93D9-FB03847F1A11}" destId="{DC6DB655-88CA-4DA1-BE2C-5257444A01B1}" srcOrd="0" destOrd="0" parTransId="{A52DF5C5-5668-43B2-A846-7548659B081E}" sibTransId="{787279CD-C0F4-41A4-B3F5-AF0EB0AD6110}"/>
    <dgm:cxn modelId="{BC5F59D8-6383-451F-9882-1A579B50A35A}" type="presOf" srcId="{D743DD06-133F-4372-93D9-FB03847F1A11}" destId="{D1C9EC07-23FD-4707-BD13-05C88E9D6491}" srcOrd="0" destOrd="0" presId="urn:microsoft.com/office/officeart/2005/8/layout/radial4"/>
    <dgm:cxn modelId="{919DA5D1-1B9F-435C-BCD5-4CF915769F0C}" srcId="{D743DD06-133F-4372-93D9-FB03847F1A11}" destId="{C345780A-3A8C-4FE2-AAB8-23E9FA403913}" srcOrd="3" destOrd="0" parTransId="{479CD2B9-6C53-4B94-BE6F-00FB59784F91}" sibTransId="{C9762E62-3308-4298-B468-81B9A0F39402}"/>
    <dgm:cxn modelId="{AC9819D2-BDCB-48BA-A7DB-56A92018CF6A}" srcId="{D743DD06-133F-4372-93D9-FB03847F1A11}" destId="{4A40AB92-3BF6-48AB-B160-BC29F2B2BC02}" srcOrd="1" destOrd="0" parTransId="{FD1A0555-1958-436B-A7F6-604A26F53409}" sibTransId="{9084694B-7EDF-42C8-8250-7BB3F5AF5B19}"/>
    <dgm:cxn modelId="{9C03D441-66CB-4194-9C40-7F2593564099}" type="presOf" srcId="{FD1A0555-1958-436B-A7F6-604A26F53409}" destId="{7A1BD49C-46EA-4AB6-B2EC-F22D10C34F5A}" srcOrd="0" destOrd="0" presId="urn:microsoft.com/office/officeart/2005/8/layout/radial4"/>
    <dgm:cxn modelId="{BD44DB7F-267E-4A9D-B549-86239619F738}" type="presOf" srcId="{A52DF5C5-5668-43B2-A846-7548659B081E}" destId="{8BDC070F-A6BE-4E4E-8DAB-FBC31DF47B29}" srcOrd="0" destOrd="0" presId="urn:microsoft.com/office/officeart/2005/8/layout/radial4"/>
    <dgm:cxn modelId="{503EA8D2-3105-4CCC-B703-19F7CE0B5363}" type="presOf" srcId="{70A20D0E-D6F2-4F10-A683-1EFB0AA5EC80}" destId="{CB066AE7-D7C2-44F4-9951-63CABB9E9717}" srcOrd="0" destOrd="0" presId="urn:microsoft.com/office/officeart/2005/8/layout/radial4"/>
    <dgm:cxn modelId="{C83726DB-902F-4BC9-A245-34C64041C55D}" type="presParOf" srcId="{CB066AE7-D7C2-44F4-9951-63CABB9E9717}" destId="{D1C9EC07-23FD-4707-BD13-05C88E9D6491}" srcOrd="0" destOrd="0" presId="urn:microsoft.com/office/officeart/2005/8/layout/radial4"/>
    <dgm:cxn modelId="{4B204DC2-3FF5-4FD2-956F-239A7455ADEB}" type="presParOf" srcId="{CB066AE7-D7C2-44F4-9951-63CABB9E9717}" destId="{8BDC070F-A6BE-4E4E-8DAB-FBC31DF47B29}" srcOrd="1" destOrd="0" presId="urn:microsoft.com/office/officeart/2005/8/layout/radial4"/>
    <dgm:cxn modelId="{BC2B11F7-AE76-4D6C-AFEE-768AE6B58122}" type="presParOf" srcId="{CB066AE7-D7C2-44F4-9951-63CABB9E9717}" destId="{7F97FF37-ACE8-4A82-BE65-E9E6E359FFF1}" srcOrd="2" destOrd="0" presId="urn:microsoft.com/office/officeart/2005/8/layout/radial4"/>
    <dgm:cxn modelId="{7B6C6167-434A-4DFE-BF63-11BFC7902FD0}" type="presParOf" srcId="{CB066AE7-D7C2-44F4-9951-63CABB9E9717}" destId="{7A1BD49C-46EA-4AB6-B2EC-F22D10C34F5A}" srcOrd="3" destOrd="0" presId="urn:microsoft.com/office/officeart/2005/8/layout/radial4"/>
    <dgm:cxn modelId="{ED7FBC65-6247-4EBE-9CA1-C5DBCB18FE54}" type="presParOf" srcId="{CB066AE7-D7C2-44F4-9951-63CABB9E9717}" destId="{88754992-4039-4A60-B74B-2FFF0A84CD46}" srcOrd="4" destOrd="0" presId="urn:microsoft.com/office/officeart/2005/8/layout/radial4"/>
    <dgm:cxn modelId="{FCD1E6D1-E0B8-4837-AD3E-FEF237D4416D}" type="presParOf" srcId="{CB066AE7-D7C2-44F4-9951-63CABB9E9717}" destId="{D678CED1-6FF6-4E24-BB38-AC5DE141E0CE}" srcOrd="5" destOrd="0" presId="urn:microsoft.com/office/officeart/2005/8/layout/radial4"/>
    <dgm:cxn modelId="{37BDE3A1-D3BB-4511-9AF3-670BE1442B00}" type="presParOf" srcId="{CB066AE7-D7C2-44F4-9951-63CABB9E9717}" destId="{C2B8792C-F436-47ED-B444-461BB49CC6CD}" srcOrd="6" destOrd="0" presId="urn:microsoft.com/office/officeart/2005/8/layout/radial4"/>
    <dgm:cxn modelId="{E56FF69B-35E4-47A7-822F-A88F9F3AC793}" type="presParOf" srcId="{CB066AE7-D7C2-44F4-9951-63CABB9E9717}" destId="{98BF56D9-5874-4F40-BE1C-E4D03DF6C6FF}" srcOrd="7" destOrd="0" presId="urn:microsoft.com/office/officeart/2005/8/layout/radial4"/>
    <dgm:cxn modelId="{C967C5F7-EE59-475F-AA60-ECCE48EAB92E}" type="presParOf" srcId="{CB066AE7-D7C2-44F4-9951-63CABB9E9717}" destId="{C148C6CC-2745-4F77-9F45-16F16746DC20}" srcOrd="8" destOrd="0" presId="urn:microsoft.com/office/officeart/2005/8/layout/radial4"/>
    <dgm:cxn modelId="{B137DFB6-D42B-49D1-A32E-1E59940C07A9}" type="presParOf" srcId="{CB066AE7-D7C2-44F4-9951-63CABB9E9717}" destId="{4C7C8BC6-AC76-4323-A9FA-4F1F19F8ED08}" srcOrd="9" destOrd="0" presId="urn:microsoft.com/office/officeart/2005/8/layout/radial4"/>
    <dgm:cxn modelId="{C324F005-D27D-46ED-95BE-0DCBBB67606D}" type="presParOf" srcId="{CB066AE7-D7C2-44F4-9951-63CABB9E9717}" destId="{DD567DC6-CD0B-421B-A55A-B7C1F06CF1A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5B177-942B-F44C-9B7F-EB847747A8DD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6AFBC1A9-24B5-0649-AA53-0985430F863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 smtClean="0"/>
        </a:p>
        <a:p>
          <a:endParaRPr lang="en-US" sz="1100" dirty="0" smtClean="0">
            <a:solidFill>
              <a:srgbClr val="000000"/>
            </a:solidFill>
          </a:endParaRPr>
        </a:p>
        <a:p>
          <a:endParaRPr lang="en-US" sz="2000" dirty="0" smtClean="0">
            <a:solidFill>
              <a:srgbClr val="000000"/>
            </a:solidFill>
          </a:endParaRPr>
        </a:p>
        <a:p>
          <a:r>
            <a:rPr lang="en-US" sz="2000" dirty="0" smtClean="0">
              <a:solidFill>
                <a:srgbClr val="000000"/>
              </a:solidFill>
            </a:rPr>
            <a:t>Formal Tests in </a:t>
          </a:r>
        </a:p>
        <a:p>
          <a:r>
            <a:rPr lang="en-US" sz="2000" dirty="0" smtClean="0">
              <a:solidFill>
                <a:srgbClr val="000000"/>
              </a:solidFill>
            </a:rPr>
            <a:t>Core Subjects Only</a:t>
          </a:r>
          <a:endParaRPr lang="en-US" sz="2000" dirty="0">
            <a:solidFill>
              <a:srgbClr val="000000"/>
            </a:solidFill>
          </a:endParaRPr>
        </a:p>
      </dgm:t>
    </dgm:pt>
    <dgm:pt modelId="{2433C74C-B5EE-0042-B5A1-A76860C164C6}" type="parTrans" cxnId="{DBDADDB6-5834-A64D-9DE3-99657C30227D}">
      <dgm:prSet/>
      <dgm:spPr/>
      <dgm:t>
        <a:bodyPr/>
        <a:lstStyle/>
        <a:p>
          <a:endParaRPr lang="en-US"/>
        </a:p>
      </dgm:t>
    </dgm:pt>
    <dgm:pt modelId="{98BE3CED-24EF-7E43-8449-7ECCB5DA8F5C}" type="sibTrans" cxnId="{DBDADDB6-5834-A64D-9DE3-99657C30227D}">
      <dgm:prSet/>
      <dgm:spPr/>
      <dgm:t>
        <a:bodyPr/>
        <a:lstStyle/>
        <a:p>
          <a:endParaRPr lang="en-US"/>
        </a:p>
      </dgm:t>
    </dgm:pt>
    <dgm:pt modelId="{F7BD7E9C-45BC-9C47-8AEC-67C2E33F3FB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>
              <a:solidFill>
                <a:srgbClr val="000000"/>
              </a:solidFill>
            </a:rPr>
            <a:t>Knowledge and Learning That Can Be Measured</a:t>
          </a:r>
          <a:endParaRPr lang="en-US" sz="2800" dirty="0">
            <a:solidFill>
              <a:srgbClr val="000000"/>
            </a:solidFill>
          </a:endParaRPr>
        </a:p>
      </dgm:t>
    </dgm:pt>
    <dgm:pt modelId="{1A1D8E6B-61CF-374F-B9F1-39ED36E47FA9}" type="parTrans" cxnId="{FF5A7B44-D006-804F-8FC8-981255A10184}">
      <dgm:prSet/>
      <dgm:spPr/>
      <dgm:t>
        <a:bodyPr/>
        <a:lstStyle/>
        <a:p>
          <a:endParaRPr lang="en-US"/>
        </a:p>
      </dgm:t>
    </dgm:pt>
    <dgm:pt modelId="{E6611EA8-986E-7F42-B592-058FE92CD6B3}" type="sibTrans" cxnId="{FF5A7B44-D006-804F-8FC8-981255A10184}">
      <dgm:prSet/>
      <dgm:spPr/>
      <dgm:t>
        <a:bodyPr/>
        <a:lstStyle/>
        <a:p>
          <a:endParaRPr lang="en-US"/>
        </a:p>
      </dgm:t>
    </dgm:pt>
    <dgm:pt modelId="{D0D97BD6-3DB9-8F40-8D75-61DE21378C6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800" dirty="0" smtClean="0">
              <a:solidFill>
                <a:srgbClr val="000000"/>
              </a:solidFill>
            </a:rPr>
            <a:t>All Classroom Learning</a:t>
          </a:r>
          <a:endParaRPr lang="en-US" sz="4800" dirty="0">
            <a:solidFill>
              <a:srgbClr val="000000"/>
            </a:solidFill>
          </a:endParaRPr>
        </a:p>
      </dgm:t>
    </dgm:pt>
    <dgm:pt modelId="{AB8B429B-C7F1-2F4E-8CA2-EF92145667F0}" type="parTrans" cxnId="{145F4CC2-CB4D-FC4A-8BAD-0A75C062EAAC}">
      <dgm:prSet/>
      <dgm:spPr/>
      <dgm:t>
        <a:bodyPr/>
        <a:lstStyle/>
        <a:p>
          <a:endParaRPr lang="en-US"/>
        </a:p>
      </dgm:t>
    </dgm:pt>
    <dgm:pt modelId="{9C59D38E-781C-0B42-9E48-89D9504EEEF1}" type="sibTrans" cxnId="{145F4CC2-CB4D-FC4A-8BAD-0A75C062EAAC}">
      <dgm:prSet/>
      <dgm:spPr/>
      <dgm:t>
        <a:bodyPr/>
        <a:lstStyle/>
        <a:p>
          <a:endParaRPr lang="en-US"/>
        </a:p>
      </dgm:t>
    </dgm:pt>
    <dgm:pt modelId="{98153A6C-27A4-4546-9A01-C10F6A480BD5}" type="pres">
      <dgm:prSet presAssocID="{B0A5B177-942B-F44C-9B7F-EB847747A8DD}" presName="Name0" presStyleCnt="0">
        <dgm:presLayoutVars>
          <dgm:dir/>
          <dgm:animLvl val="lvl"/>
          <dgm:resizeHandles val="exact"/>
        </dgm:presLayoutVars>
      </dgm:prSet>
      <dgm:spPr/>
    </dgm:pt>
    <dgm:pt modelId="{895A3F48-F17D-A847-A076-7E3431FBEDA9}" type="pres">
      <dgm:prSet presAssocID="{6AFBC1A9-24B5-0649-AA53-0985430F863C}" presName="Name8" presStyleCnt="0"/>
      <dgm:spPr/>
    </dgm:pt>
    <dgm:pt modelId="{D166CE4E-DEED-DB41-8D80-3974A1857CEC}" type="pres">
      <dgm:prSet presAssocID="{6AFBC1A9-24B5-0649-AA53-0985430F863C}" presName="level" presStyleLbl="node1" presStyleIdx="0" presStyleCnt="3" custLinFactNeighborY="-15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2808B-06FE-4D45-8C16-73310FE0E36C}" type="pres">
      <dgm:prSet presAssocID="{6AFBC1A9-24B5-0649-AA53-0985430F86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989E61-07E1-B842-B7BD-F8328D56F519}" type="pres">
      <dgm:prSet presAssocID="{F7BD7E9C-45BC-9C47-8AEC-67C2E33F3FB9}" presName="Name8" presStyleCnt="0"/>
      <dgm:spPr/>
    </dgm:pt>
    <dgm:pt modelId="{6BC616C8-690A-344D-869F-705331E97DF5}" type="pres">
      <dgm:prSet presAssocID="{F7BD7E9C-45BC-9C47-8AEC-67C2E33F3FB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51D08-E1CD-A043-970E-623A59A355AA}" type="pres">
      <dgm:prSet presAssocID="{F7BD7E9C-45BC-9C47-8AEC-67C2E33F3F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9F026-5036-7344-84D5-9AA2E461927E}" type="pres">
      <dgm:prSet presAssocID="{D0D97BD6-3DB9-8F40-8D75-61DE21378C6A}" presName="Name8" presStyleCnt="0"/>
      <dgm:spPr/>
    </dgm:pt>
    <dgm:pt modelId="{CCD3EFC1-38FE-E24E-9FFD-2CE56283901C}" type="pres">
      <dgm:prSet presAssocID="{D0D97BD6-3DB9-8F40-8D75-61DE21378C6A}" presName="level" presStyleLbl="node1" presStyleIdx="2" presStyleCnt="3" custLinFactNeighborX="-518" custLinFactNeighborY="338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F9DC9-70A0-C94D-A72A-1FBA1FA59998}" type="pres">
      <dgm:prSet presAssocID="{D0D97BD6-3DB9-8F40-8D75-61DE21378C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AF757D-0491-9348-86A2-CF4422E9BDDD}" type="presOf" srcId="{B0A5B177-942B-F44C-9B7F-EB847747A8DD}" destId="{98153A6C-27A4-4546-9A01-C10F6A480BD5}" srcOrd="0" destOrd="0" presId="urn:microsoft.com/office/officeart/2005/8/layout/pyramid1"/>
    <dgm:cxn modelId="{DBDADDB6-5834-A64D-9DE3-99657C30227D}" srcId="{B0A5B177-942B-F44C-9B7F-EB847747A8DD}" destId="{6AFBC1A9-24B5-0649-AA53-0985430F863C}" srcOrd="0" destOrd="0" parTransId="{2433C74C-B5EE-0042-B5A1-A76860C164C6}" sibTransId="{98BE3CED-24EF-7E43-8449-7ECCB5DA8F5C}"/>
    <dgm:cxn modelId="{145F4CC2-CB4D-FC4A-8BAD-0A75C062EAAC}" srcId="{B0A5B177-942B-F44C-9B7F-EB847747A8DD}" destId="{D0D97BD6-3DB9-8F40-8D75-61DE21378C6A}" srcOrd="2" destOrd="0" parTransId="{AB8B429B-C7F1-2F4E-8CA2-EF92145667F0}" sibTransId="{9C59D38E-781C-0B42-9E48-89D9504EEEF1}"/>
    <dgm:cxn modelId="{A2776528-F57E-A64C-89E5-010A20E80CCB}" type="presOf" srcId="{6AFBC1A9-24B5-0649-AA53-0985430F863C}" destId="{D166CE4E-DEED-DB41-8D80-3974A1857CEC}" srcOrd="0" destOrd="0" presId="urn:microsoft.com/office/officeart/2005/8/layout/pyramid1"/>
    <dgm:cxn modelId="{B3D185DF-D44D-4649-B5C1-4E5F07A30FB0}" type="presOf" srcId="{F7BD7E9C-45BC-9C47-8AEC-67C2E33F3FB9}" destId="{34951D08-E1CD-A043-970E-623A59A355AA}" srcOrd="1" destOrd="0" presId="urn:microsoft.com/office/officeart/2005/8/layout/pyramid1"/>
    <dgm:cxn modelId="{C0F9C3AF-81B1-3B46-BF1E-0524AAD2B4F9}" type="presOf" srcId="{D0D97BD6-3DB9-8F40-8D75-61DE21378C6A}" destId="{A24F9DC9-70A0-C94D-A72A-1FBA1FA59998}" srcOrd="1" destOrd="0" presId="urn:microsoft.com/office/officeart/2005/8/layout/pyramid1"/>
    <dgm:cxn modelId="{933223EC-A0EB-6F47-B2B8-3A1D48F9D2F1}" type="presOf" srcId="{F7BD7E9C-45BC-9C47-8AEC-67C2E33F3FB9}" destId="{6BC616C8-690A-344D-869F-705331E97DF5}" srcOrd="0" destOrd="0" presId="urn:microsoft.com/office/officeart/2005/8/layout/pyramid1"/>
    <dgm:cxn modelId="{FF5A7B44-D006-804F-8FC8-981255A10184}" srcId="{B0A5B177-942B-F44C-9B7F-EB847747A8DD}" destId="{F7BD7E9C-45BC-9C47-8AEC-67C2E33F3FB9}" srcOrd="1" destOrd="0" parTransId="{1A1D8E6B-61CF-374F-B9F1-39ED36E47FA9}" sibTransId="{E6611EA8-986E-7F42-B592-058FE92CD6B3}"/>
    <dgm:cxn modelId="{16B4C55F-D34E-DB4D-AB96-9B8BE0FFA202}" type="presOf" srcId="{6AFBC1A9-24B5-0649-AA53-0985430F863C}" destId="{A922808B-06FE-4D45-8C16-73310FE0E36C}" srcOrd="1" destOrd="0" presId="urn:microsoft.com/office/officeart/2005/8/layout/pyramid1"/>
    <dgm:cxn modelId="{F78F11B2-02D4-2C42-B867-A559C05A2D5E}" type="presOf" srcId="{D0D97BD6-3DB9-8F40-8D75-61DE21378C6A}" destId="{CCD3EFC1-38FE-E24E-9FFD-2CE56283901C}" srcOrd="0" destOrd="0" presId="urn:microsoft.com/office/officeart/2005/8/layout/pyramid1"/>
    <dgm:cxn modelId="{72E20CA4-5D3B-614C-8D40-DD1AB833D7E3}" type="presParOf" srcId="{98153A6C-27A4-4546-9A01-C10F6A480BD5}" destId="{895A3F48-F17D-A847-A076-7E3431FBEDA9}" srcOrd="0" destOrd="0" presId="urn:microsoft.com/office/officeart/2005/8/layout/pyramid1"/>
    <dgm:cxn modelId="{845CC019-7AF2-F64C-BA56-F4E4C0A716CA}" type="presParOf" srcId="{895A3F48-F17D-A847-A076-7E3431FBEDA9}" destId="{D166CE4E-DEED-DB41-8D80-3974A1857CEC}" srcOrd="0" destOrd="0" presId="urn:microsoft.com/office/officeart/2005/8/layout/pyramid1"/>
    <dgm:cxn modelId="{2AD03B24-329E-1343-941C-F7B253EEB4A1}" type="presParOf" srcId="{895A3F48-F17D-A847-A076-7E3431FBEDA9}" destId="{A922808B-06FE-4D45-8C16-73310FE0E36C}" srcOrd="1" destOrd="0" presId="urn:microsoft.com/office/officeart/2005/8/layout/pyramid1"/>
    <dgm:cxn modelId="{7C300A14-4058-E042-8445-CDA8B88C7B00}" type="presParOf" srcId="{98153A6C-27A4-4546-9A01-C10F6A480BD5}" destId="{84989E61-07E1-B842-B7BD-F8328D56F519}" srcOrd="1" destOrd="0" presId="urn:microsoft.com/office/officeart/2005/8/layout/pyramid1"/>
    <dgm:cxn modelId="{FFF0AA62-B965-E54F-BF90-E6B6690FB6E0}" type="presParOf" srcId="{84989E61-07E1-B842-B7BD-F8328D56F519}" destId="{6BC616C8-690A-344D-869F-705331E97DF5}" srcOrd="0" destOrd="0" presId="urn:microsoft.com/office/officeart/2005/8/layout/pyramid1"/>
    <dgm:cxn modelId="{2542996B-475E-9E48-B3F2-985B2192899D}" type="presParOf" srcId="{84989E61-07E1-B842-B7BD-F8328D56F519}" destId="{34951D08-E1CD-A043-970E-623A59A355AA}" srcOrd="1" destOrd="0" presId="urn:microsoft.com/office/officeart/2005/8/layout/pyramid1"/>
    <dgm:cxn modelId="{87F33E6B-6E45-0F43-9068-E6B6D5A2477C}" type="presParOf" srcId="{98153A6C-27A4-4546-9A01-C10F6A480BD5}" destId="{8609F026-5036-7344-84D5-9AA2E461927E}" srcOrd="2" destOrd="0" presId="urn:microsoft.com/office/officeart/2005/8/layout/pyramid1"/>
    <dgm:cxn modelId="{A65925B0-18EE-274E-A0A0-BA71BE403E9D}" type="presParOf" srcId="{8609F026-5036-7344-84D5-9AA2E461927E}" destId="{CCD3EFC1-38FE-E24E-9FFD-2CE56283901C}" srcOrd="0" destOrd="0" presId="urn:microsoft.com/office/officeart/2005/8/layout/pyramid1"/>
    <dgm:cxn modelId="{9DE92C4C-3B7C-B643-BBF3-C3F39A6CF220}" type="presParOf" srcId="{8609F026-5036-7344-84D5-9AA2E461927E}" destId="{A24F9DC9-70A0-C94D-A72A-1FBA1FA5999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F38BC-F7E9-4552-8D8E-45DE10C338D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B7F8C2F-40E7-4B97-A117-B8C0B9492F7C}">
      <dgm:prSet phldrT="[Text]" custT="1"/>
      <dgm:spPr/>
      <dgm:t>
        <a:bodyPr/>
        <a:lstStyle/>
        <a:p>
          <a:r>
            <a:rPr lang="en-US" sz="1800" dirty="0" smtClean="0">
              <a:solidFill>
                <a:srgbClr val="FFFF00"/>
              </a:solidFill>
            </a:rPr>
            <a:t>If </a:t>
          </a:r>
          <a:r>
            <a:rPr lang="en-US" sz="1800" dirty="0" smtClean="0"/>
            <a:t>state leaders </a:t>
          </a:r>
          <a:r>
            <a:rPr lang="en-US" sz="1800" dirty="0" smtClean="0">
              <a:solidFill>
                <a:srgbClr val="FFFF00"/>
              </a:solidFill>
            </a:rPr>
            <a:t>allocate</a:t>
          </a:r>
          <a:r>
            <a:rPr lang="en-US" sz="1800" dirty="0" smtClean="0"/>
            <a:t> student growth funds and </a:t>
          </a:r>
          <a:r>
            <a:rPr lang="en-US" sz="1800" dirty="0" smtClean="0">
              <a:solidFill>
                <a:srgbClr val="FFFF00"/>
              </a:solidFill>
            </a:rPr>
            <a:t>provide a viable structure </a:t>
          </a:r>
          <a:r>
            <a:rPr lang="en-US" sz="1800" dirty="0" smtClean="0"/>
            <a:t>for setting, monitoring, and evaluating student learning goals…</a:t>
          </a:r>
          <a:endParaRPr lang="en-US" sz="1800" dirty="0"/>
        </a:p>
      </dgm:t>
    </dgm:pt>
    <dgm:pt modelId="{E66AF0CD-782F-4D0B-B547-FFE51A014214}" type="parTrans" cxnId="{BAFDF42A-EBFD-4C29-82C2-C2DBD6C7D4E5}">
      <dgm:prSet/>
      <dgm:spPr/>
      <dgm:t>
        <a:bodyPr/>
        <a:lstStyle/>
        <a:p>
          <a:endParaRPr lang="en-US"/>
        </a:p>
      </dgm:t>
    </dgm:pt>
    <dgm:pt modelId="{38C07F9C-CEEE-4FB4-9E12-946B59EFAF43}" type="sibTrans" cxnId="{BAFDF42A-EBFD-4C29-82C2-C2DBD6C7D4E5}">
      <dgm:prSet/>
      <dgm:spPr/>
      <dgm:t>
        <a:bodyPr/>
        <a:lstStyle/>
        <a:p>
          <a:endParaRPr lang="en-US"/>
        </a:p>
      </dgm:t>
    </dgm:pt>
    <dgm:pt modelId="{07D61C23-8F30-40E4-9E28-B344F909B9CB}">
      <dgm:prSet phldrT="[Text]" custT="1"/>
      <dgm:spPr/>
      <dgm:t>
        <a:bodyPr/>
        <a:lstStyle/>
        <a:p>
          <a:r>
            <a:rPr lang="en-US" sz="1800" dirty="0" smtClean="0"/>
            <a:t>Then teachers and principals will set </a:t>
          </a:r>
          <a:r>
            <a:rPr lang="en-US" sz="1800" dirty="0" smtClean="0">
              <a:solidFill>
                <a:srgbClr val="FFFF00"/>
              </a:solidFill>
            </a:rPr>
            <a:t>meaningful learning targets and monitor growth </a:t>
          </a:r>
          <a:r>
            <a:rPr lang="en-US" sz="1800" dirty="0" smtClean="0"/>
            <a:t>for all students… </a:t>
          </a:r>
        </a:p>
        <a:p>
          <a:r>
            <a:rPr lang="en-US" sz="1800" dirty="0" smtClean="0"/>
            <a:t>(3.1, 6.1,8.1)</a:t>
          </a:r>
          <a:endParaRPr lang="en-US" sz="1800" dirty="0"/>
        </a:p>
      </dgm:t>
    </dgm:pt>
    <dgm:pt modelId="{EB4417C8-D456-450D-B0AF-D6B4C767948E}" type="parTrans" cxnId="{F28CF9F3-4FC0-4DF5-96E6-0F3092C7958B}">
      <dgm:prSet/>
      <dgm:spPr/>
      <dgm:t>
        <a:bodyPr/>
        <a:lstStyle/>
        <a:p>
          <a:endParaRPr lang="en-US"/>
        </a:p>
      </dgm:t>
    </dgm:pt>
    <dgm:pt modelId="{676BC660-7433-45F2-8EE6-2AE58DEA4DCC}" type="sibTrans" cxnId="{F28CF9F3-4FC0-4DF5-96E6-0F3092C7958B}">
      <dgm:prSet/>
      <dgm:spPr/>
      <dgm:t>
        <a:bodyPr/>
        <a:lstStyle/>
        <a:p>
          <a:endParaRPr lang="en-US"/>
        </a:p>
      </dgm:t>
    </dgm:pt>
    <dgm:pt modelId="{A34DAB61-7964-48D4-8613-F7106FE5A197}">
      <dgm:prSet phldrT="[Text]"/>
      <dgm:spPr/>
      <dgm:t>
        <a:bodyPr/>
        <a:lstStyle/>
        <a:p>
          <a:r>
            <a:rPr lang="en-US" dirty="0" smtClean="0"/>
            <a:t>And specific outcomes for students will result in </a:t>
          </a:r>
          <a:r>
            <a:rPr lang="en-US" dirty="0" smtClean="0">
              <a:solidFill>
                <a:srgbClr val="FFFF00"/>
              </a:solidFill>
            </a:rPr>
            <a:t>all students reaching their full learning potential.</a:t>
          </a:r>
        </a:p>
        <a:p>
          <a:r>
            <a:rPr lang="en-US" dirty="0" smtClean="0"/>
            <a:t>(3.2, 6.2)</a:t>
          </a:r>
          <a:endParaRPr lang="en-US" dirty="0"/>
        </a:p>
      </dgm:t>
    </dgm:pt>
    <dgm:pt modelId="{094F5D1E-C112-443A-8E76-FC435E927821}" type="parTrans" cxnId="{A87D8B57-65BF-4021-9387-094ACA9980E3}">
      <dgm:prSet/>
      <dgm:spPr/>
      <dgm:t>
        <a:bodyPr/>
        <a:lstStyle/>
        <a:p>
          <a:endParaRPr lang="en-US"/>
        </a:p>
      </dgm:t>
    </dgm:pt>
    <dgm:pt modelId="{012E368F-ECA5-4846-97BC-4D7B9072D5EC}" type="sibTrans" cxnId="{A87D8B57-65BF-4021-9387-094ACA9980E3}">
      <dgm:prSet/>
      <dgm:spPr/>
      <dgm:t>
        <a:bodyPr/>
        <a:lstStyle/>
        <a:p>
          <a:endParaRPr lang="en-US"/>
        </a:p>
      </dgm:t>
    </dgm:pt>
    <dgm:pt modelId="{28BF450D-58F3-4808-8419-6268708CC54E}">
      <dgm:prSet custT="1"/>
      <dgm:spPr/>
      <dgm:t>
        <a:bodyPr/>
        <a:lstStyle/>
        <a:p>
          <a:r>
            <a:rPr lang="en-US" sz="1800" dirty="0" smtClean="0"/>
            <a:t>Then district leaders will </a:t>
          </a:r>
          <a:r>
            <a:rPr lang="en-US" sz="1800" dirty="0" smtClean="0">
              <a:solidFill>
                <a:srgbClr val="FFFF00"/>
              </a:solidFill>
            </a:rPr>
            <a:t>present a vision for student learning</a:t>
          </a:r>
          <a:r>
            <a:rPr lang="en-US" sz="1800" dirty="0" smtClean="0"/>
            <a:t> that starts with the </a:t>
          </a:r>
          <a:r>
            <a:rPr lang="en-US" sz="1800" dirty="0" smtClean="0">
              <a:solidFill>
                <a:srgbClr val="FFFF00"/>
              </a:solidFill>
            </a:rPr>
            <a:t>students,</a:t>
          </a:r>
          <a:r>
            <a:rPr lang="en-US" sz="1800" dirty="0" smtClean="0"/>
            <a:t> data, and standards…</a:t>
          </a:r>
          <a:endParaRPr lang="en-US" sz="1800" dirty="0"/>
        </a:p>
      </dgm:t>
    </dgm:pt>
    <dgm:pt modelId="{26B263A7-B2A6-4D89-BD02-C1EDD433FE40}" type="parTrans" cxnId="{C3A111AD-22F6-468E-BC1A-08A1278138B4}">
      <dgm:prSet/>
      <dgm:spPr/>
      <dgm:t>
        <a:bodyPr/>
        <a:lstStyle/>
        <a:p>
          <a:endParaRPr lang="en-US"/>
        </a:p>
      </dgm:t>
    </dgm:pt>
    <dgm:pt modelId="{AAE06879-CB8F-4565-9120-1077DB040028}" type="sibTrans" cxnId="{C3A111AD-22F6-468E-BC1A-08A1278138B4}">
      <dgm:prSet/>
      <dgm:spPr/>
      <dgm:t>
        <a:bodyPr/>
        <a:lstStyle/>
        <a:p>
          <a:endParaRPr lang="en-US"/>
        </a:p>
      </dgm:t>
    </dgm:pt>
    <dgm:pt modelId="{F5A8CAAC-5529-4A89-976D-642B4895583F}" type="pres">
      <dgm:prSet presAssocID="{73CF38BC-F7E9-4552-8D8E-45DE10C338DB}" presName="CompostProcess" presStyleCnt="0">
        <dgm:presLayoutVars>
          <dgm:dir/>
          <dgm:resizeHandles val="exact"/>
        </dgm:presLayoutVars>
      </dgm:prSet>
      <dgm:spPr/>
    </dgm:pt>
    <dgm:pt modelId="{EC55F489-2C9C-4239-8AEE-81CAA0310947}" type="pres">
      <dgm:prSet presAssocID="{73CF38BC-F7E9-4552-8D8E-45DE10C338DB}" presName="arrow" presStyleLbl="bgShp" presStyleIdx="0" presStyleCnt="1"/>
      <dgm:spPr/>
    </dgm:pt>
    <dgm:pt modelId="{F6AD609C-B4C7-4CD8-95BB-C67E75597B57}" type="pres">
      <dgm:prSet presAssocID="{73CF38BC-F7E9-4552-8D8E-45DE10C338DB}" presName="linearProcess" presStyleCnt="0"/>
      <dgm:spPr/>
    </dgm:pt>
    <dgm:pt modelId="{936AE076-4F57-4E8A-8237-46562252BA3F}" type="pres">
      <dgm:prSet presAssocID="{9B7F8C2F-40E7-4B97-A117-B8C0B9492F7C}" presName="textNode" presStyleLbl="node1" presStyleIdx="0" presStyleCnt="4" custScaleY="141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EF2DC-86DA-4724-87F3-58959A172B77}" type="pres">
      <dgm:prSet presAssocID="{38C07F9C-CEEE-4FB4-9E12-946B59EFAF43}" presName="sibTrans" presStyleCnt="0"/>
      <dgm:spPr/>
    </dgm:pt>
    <dgm:pt modelId="{8E61745D-DE9B-4B5B-9BED-AC480BFCE1B8}" type="pres">
      <dgm:prSet presAssocID="{28BF450D-58F3-4808-8419-6268708CC54E}" presName="textNode" presStyleLbl="node1" presStyleIdx="1" presStyleCnt="4" custScaleY="14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07B35-F1F5-48C9-A025-A53F57A6D92A}" type="pres">
      <dgm:prSet presAssocID="{AAE06879-CB8F-4565-9120-1077DB040028}" presName="sibTrans" presStyleCnt="0"/>
      <dgm:spPr/>
    </dgm:pt>
    <dgm:pt modelId="{3D19110B-2A49-48E5-ACD9-7CE491F2F6F7}" type="pres">
      <dgm:prSet presAssocID="{07D61C23-8F30-40E4-9E28-B344F909B9CB}" presName="textNode" presStyleLbl="node1" presStyleIdx="2" presStyleCnt="4" custScaleY="141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6D1C3-19CC-41C3-91BE-9AF0213F66AC}" type="pres">
      <dgm:prSet presAssocID="{676BC660-7433-45F2-8EE6-2AE58DEA4DCC}" presName="sibTrans" presStyleCnt="0"/>
      <dgm:spPr/>
    </dgm:pt>
    <dgm:pt modelId="{603AE3ED-BDAC-4832-9D58-9974EF91FFBF}" type="pres">
      <dgm:prSet presAssocID="{A34DAB61-7964-48D4-8613-F7106FE5A197}" presName="textNode" presStyleLbl="node1" presStyleIdx="3" presStyleCnt="4" custScaleY="141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CF9F3-4FC0-4DF5-96E6-0F3092C7958B}" srcId="{73CF38BC-F7E9-4552-8D8E-45DE10C338DB}" destId="{07D61C23-8F30-40E4-9E28-B344F909B9CB}" srcOrd="2" destOrd="0" parTransId="{EB4417C8-D456-450D-B0AF-D6B4C767948E}" sibTransId="{676BC660-7433-45F2-8EE6-2AE58DEA4DCC}"/>
    <dgm:cxn modelId="{5A0FAA2B-06C9-154A-903C-6CFD2F25B444}" type="presOf" srcId="{A34DAB61-7964-48D4-8613-F7106FE5A197}" destId="{603AE3ED-BDAC-4832-9D58-9974EF91FFBF}" srcOrd="0" destOrd="0" presId="urn:microsoft.com/office/officeart/2005/8/layout/hProcess9"/>
    <dgm:cxn modelId="{C3A111AD-22F6-468E-BC1A-08A1278138B4}" srcId="{73CF38BC-F7E9-4552-8D8E-45DE10C338DB}" destId="{28BF450D-58F3-4808-8419-6268708CC54E}" srcOrd="1" destOrd="0" parTransId="{26B263A7-B2A6-4D89-BD02-C1EDD433FE40}" sibTransId="{AAE06879-CB8F-4565-9120-1077DB040028}"/>
    <dgm:cxn modelId="{FD956F4B-8E2D-0A49-A966-8CABEBDA54FD}" type="presOf" srcId="{9B7F8C2F-40E7-4B97-A117-B8C0B9492F7C}" destId="{936AE076-4F57-4E8A-8237-46562252BA3F}" srcOrd="0" destOrd="0" presId="urn:microsoft.com/office/officeart/2005/8/layout/hProcess9"/>
    <dgm:cxn modelId="{DE615C30-A4CC-2E42-8A22-9929C2B46C59}" type="presOf" srcId="{07D61C23-8F30-40E4-9E28-B344F909B9CB}" destId="{3D19110B-2A49-48E5-ACD9-7CE491F2F6F7}" srcOrd="0" destOrd="0" presId="urn:microsoft.com/office/officeart/2005/8/layout/hProcess9"/>
    <dgm:cxn modelId="{B2A38110-20BF-114C-BB7E-37E56DCA3838}" type="presOf" srcId="{73CF38BC-F7E9-4552-8D8E-45DE10C338DB}" destId="{F5A8CAAC-5529-4A89-976D-642B4895583F}" srcOrd="0" destOrd="0" presId="urn:microsoft.com/office/officeart/2005/8/layout/hProcess9"/>
    <dgm:cxn modelId="{A87D8B57-65BF-4021-9387-094ACA9980E3}" srcId="{73CF38BC-F7E9-4552-8D8E-45DE10C338DB}" destId="{A34DAB61-7964-48D4-8613-F7106FE5A197}" srcOrd="3" destOrd="0" parTransId="{094F5D1E-C112-443A-8E76-FC435E927821}" sibTransId="{012E368F-ECA5-4846-97BC-4D7B9072D5EC}"/>
    <dgm:cxn modelId="{BAFDF42A-EBFD-4C29-82C2-C2DBD6C7D4E5}" srcId="{73CF38BC-F7E9-4552-8D8E-45DE10C338DB}" destId="{9B7F8C2F-40E7-4B97-A117-B8C0B9492F7C}" srcOrd="0" destOrd="0" parTransId="{E66AF0CD-782F-4D0B-B547-FFE51A014214}" sibTransId="{38C07F9C-CEEE-4FB4-9E12-946B59EFAF43}"/>
    <dgm:cxn modelId="{7D19C65E-EF00-A94F-B850-B5FC2D175BA2}" type="presOf" srcId="{28BF450D-58F3-4808-8419-6268708CC54E}" destId="{8E61745D-DE9B-4B5B-9BED-AC480BFCE1B8}" srcOrd="0" destOrd="0" presId="urn:microsoft.com/office/officeart/2005/8/layout/hProcess9"/>
    <dgm:cxn modelId="{EE90A45E-3BCB-1E44-A5A7-F77B28B59E88}" type="presParOf" srcId="{F5A8CAAC-5529-4A89-976D-642B4895583F}" destId="{EC55F489-2C9C-4239-8AEE-81CAA0310947}" srcOrd="0" destOrd="0" presId="urn:microsoft.com/office/officeart/2005/8/layout/hProcess9"/>
    <dgm:cxn modelId="{CA98C86D-0065-3C40-AD1B-CD0F5292875A}" type="presParOf" srcId="{F5A8CAAC-5529-4A89-976D-642B4895583F}" destId="{F6AD609C-B4C7-4CD8-95BB-C67E75597B57}" srcOrd="1" destOrd="0" presId="urn:microsoft.com/office/officeart/2005/8/layout/hProcess9"/>
    <dgm:cxn modelId="{01FB0447-D56D-914A-8CFA-6E0E9F1C5418}" type="presParOf" srcId="{F6AD609C-B4C7-4CD8-95BB-C67E75597B57}" destId="{936AE076-4F57-4E8A-8237-46562252BA3F}" srcOrd="0" destOrd="0" presId="urn:microsoft.com/office/officeart/2005/8/layout/hProcess9"/>
    <dgm:cxn modelId="{AD8B0BDA-F0C8-8041-B9A3-AA01D6505733}" type="presParOf" srcId="{F6AD609C-B4C7-4CD8-95BB-C67E75597B57}" destId="{41DEF2DC-86DA-4724-87F3-58959A172B77}" srcOrd="1" destOrd="0" presId="urn:microsoft.com/office/officeart/2005/8/layout/hProcess9"/>
    <dgm:cxn modelId="{B7B8A73D-8644-7240-8514-269ED2264438}" type="presParOf" srcId="{F6AD609C-B4C7-4CD8-95BB-C67E75597B57}" destId="{8E61745D-DE9B-4B5B-9BED-AC480BFCE1B8}" srcOrd="2" destOrd="0" presId="urn:microsoft.com/office/officeart/2005/8/layout/hProcess9"/>
    <dgm:cxn modelId="{64611F24-D5EE-7048-8DE6-4F50F021BD69}" type="presParOf" srcId="{F6AD609C-B4C7-4CD8-95BB-C67E75597B57}" destId="{92E07B35-F1F5-48C9-A025-A53F57A6D92A}" srcOrd="3" destOrd="0" presId="urn:microsoft.com/office/officeart/2005/8/layout/hProcess9"/>
    <dgm:cxn modelId="{5B149CFB-6B37-924D-9969-AC6C261C9835}" type="presParOf" srcId="{F6AD609C-B4C7-4CD8-95BB-C67E75597B57}" destId="{3D19110B-2A49-48E5-ACD9-7CE491F2F6F7}" srcOrd="4" destOrd="0" presId="urn:microsoft.com/office/officeart/2005/8/layout/hProcess9"/>
    <dgm:cxn modelId="{6F7FD667-96E1-1C43-8038-05065DE3E270}" type="presParOf" srcId="{F6AD609C-B4C7-4CD8-95BB-C67E75597B57}" destId="{F6D6D1C3-19CC-41C3-91BE-9AF0213F66AC}" srcOrd="5" destOrd="0" presId="urn:microsoft.com/office/officeart/2005/8/layout/hProcess9"/>
    <dgm:cxn modelId="{3E0E3B01-3EDC-584C-8757-F7997C871C23}" type="presParOf" srcId="{F6AD609C-B4C7-4CD8-95BB-C67E75597B57}" destId="{603AE3ED-BDAC-4832-9D58-9974EF91FFB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5CFA72-1F65-4068-B694-8EF6F8E9E845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</dgm:pt>
    <dgm:pt modelId="{54FDA4F6-98D0-46E5-BED0-84A10CB1C9A6}">
      <dgm:prSet phldrT="[Text]" custT="1"/>
      <dgm:spPr/>
      <dgm:t>
        <a:bodyPr/>
        <a:lstStyle/>
        <a:p>
          <a:r>
            <a:rPr lang="en-US" sz="1100" dirty="0" smtClean="0"/>
            <a:t>Entry/exit slips, quiz, homework, quick checks, focus task, summary task, think-pair-share, student reflection, note check, student dialogue/discourse/demonstration, student white boards, conferring with students, diagram labeled with words (ELL), student interviews, hand votes, written responses, science lab, math practice</a:t>
          </a:r>
          <a:endParaRPr lang="en-US" sz="1100" dirty="0"/>
        </a:p>
      </dgm:t>
    </dgm:pt>
    <dgm:pt modelId="{CFB9C9BA-6409-433D-B1F5-845616C56B8F}" type="parTrans" cxnId="{423000BC-B82F-4725-89D4-AD6CE4DF1678}">
      <dgm:prSet/>
      <dgm:spPr/>
      <dgm:t>
        <a:bodyPr/>
        <a:lstStyle/>
        <a:p>
          <a:endParaRPr lang="en-US"/>
        </a:p>
      </dgm:t>
    </dgm:pt>
    <dgm:pt modelId="{779FB808-D293-4026-A548-4DB4058DBD0B}" type="sibTrans" cxnId="{423000BC-B82F-4725-89D4-AD6CE4DF1678}">
      <dgm:prSet/>
      <dgm:spPr/>
      <dgm:t>
        <a:bodyPr/>
        <a:lstStyle/>
        <a:p>
          <a:endParaRPr lang="en-US"/>
        </a:p>
      </dgm:t>
    </dgm:pt>
    <dgm:pt modelId="{D15A49D0-2EC2-4AAF-BC46-18421015327B}">
      <dgm:prSet custT="1"/>
      <dgm:spPr/>
      <dgm:t>
        <a:bodyPr/>
        <a:lstStyle/>
        <a:p>
          <a:r>
            <a:rPr lang="en-US" sz="1100" dirty="0" smtClean="0"/>
            <a:t>Unit test/project, common formative assessment, essays </a:t>
          </a:r>
          <a:br>
            <a:rPr lang="en-US" sz="1100" dirty="0" smtClean="0"/>
          </a:br>
          <a:r>
            <a:rPr lang="en-US" sz="1100" dirty="0" smtClean="0"/>
            <a:t>(all content areas), literature circles, writing groups presentation and projects with rubric criteria, peer assessments, quizzes, writing samples, student self assessment, timed writing probes, weekly math-fact fluency, writers workshop writing samples, AIMS (reading/math assessment), running records</a:t>
          </a:r>
          <a:endParaRPr lang="en-US" sz="1100" dirty="0"/>
        </a:p>
      </dgm:t>
    </dgm:pt>
    <dgm:pt modelId="{F99F7CCC-DAA5-4FE7-8FF9-7792F826CE25}" type="parTrans" cxnId="{D89DFCB6-1889-40DE-AA3C-4E9DCFB201B2}">
      <dgm:prSet/>
      <dgm:spPr/>
      <dgm:t>
        <a:bodyPr/>
        <a:lstStyle/>
        <a:p>
          <a:endParaRPr lang="en-US"/>
        </a:p>
      </dgm:t>
    </dgm:pt>
    <dgm:pt modelId="{B4B81DDD-A246-4E9F-96D3-70D3ED6E1471}" type="sibTrans" cxnId="{D89DFCB6-1889-40DE-AA3C-4E9DCFB201B2}">
      <dgm:prSet/>
      <dgm:spPr/>
      <dgm:t>
        <a:bodyPr/>
        <a:lstStyle/>
        <a:p>
          <a:endParaRPr lang="en-US"/>
        </a:p>
      </dgm:t>
    </dgm:pt>
    <dgm:pt modelId="{A94996A0-F404-4A34-B1CB-47AD0F39F85F}">
      <dgm:prSet custT="1"/>
      <dgm:spPr/>
      <dgm:t>
        <a:bodyPr/>
        <a:lstStyle/>
        <a:p>
          <a:r>
            <a:rPr lang="en-US" sz="1100" dirty="0" smtClean="0"/>
            <a:t>Unit test, project/exam = summative demonstration, practice MSP portfolio, grade-level common assessments, oral exams, skills performance test, collaborative with classroom teachers - 6 trait writing: transferable learning, PB exams, RCBM, </a:t>
          </a:r>
          <a:br>
            <a:rPr lang="en-US" sz="1100" dirty="0" smtClean="0"/>
          </a:br>
          <a:r>
            <a:rPr lang="en-US" sz="1100" dirty="0" smtClean="0"/>
            <a:t>Performance tasks</a:t>
          </a:r>
          <a:endParaRPr lang="en-US" sz="1100" dirty="0"/>
        </a:p>
      </dgm:t>
    </dgm:pt>
    <dgm:pt modelId="{9592EBA4-77C4-451A-AD96-A8E7620032D8}" type="parTrans" cxnId="{55280F7F-6028-4FBB-9F3D-EFDB6CA9F0AE}">
      <dgm:prSet/>
      <dgm:spPr/>
      <dgm:t>
        <a:bodyPr/>
        <a:lstStyle/>
        <a:p>
          <a:endParaRPr lang="en-US"/>
        </a:p>
      </dgm:t>
    </dgm:pt>
    <dgm:pt modelId="{7D57EE8C-8EC7-4E81-B654-0798B966141D}" type="sibTrans" cxnId="{55280F7F-6028-4FBB-9F3D-EFDB6CA9F0AE}">
      <dgm:prSet/>
      <dgm:spPr/>
      <dgm:t>
        <a:bodyPr/>
        <a:lstStyle/>
        <a:p>
          <a:endParaRPr lang="en-US"/>
        </a:p>
      </dgm:t>
    </dgm:pt>
    <dgm:pt modelId="{4D3B52B3-7587-43FC-B8C1-55A89866E0C2}">
      <dgm:prSet custT="1"/>
      <dgm:spPr/>
      <dgm:t>
        <a:bodyPr/>
        <a:lstStyle/>
        <a:p>
          <a:r>
            <a:rPr lang="en-US" sz="1100" dirty="0" smtClean="0"/>
            <a:t>Benchmark assessments, MAP (Measure of Academic Process), DIBELS, music performances,) finals/mid-terms, common assessments, RBA (ELA), fit-n-fun day </a:t>
          </a:r>
          <a:endParaRPr lang="en-US" sz="1100" dirty="0"/>
        </a:p>
      </dgm:t>
    </dgm:pt>
    <dgm:pt modelId="{79F47692-3A1C-433A-808A-A9CF42DFCB7B}" type="parTrans" cxnId="{FBDB4740-0F30-4222-99F3-A2B4A4BEEFED}">
      <dgm:prSet/>
      <dgm:spPr/>
      <dgm:t>
        <a:bodyPr/>
        <a:lstStyle/>
        <a:p>
          <a:endParaRPr lang="en-US"/>
        </a:p>
      </dgm:t>
    </dgm:pt>
    <dgm:pt modelId="{421F394C-7B30-4732-A0E1-B5130A647B64}" type="sibTrans" cxnId="{FBDB4740-0F30-4222-99F3-A2B4A4BEEFED}">
      <dgm:prSet/>
      <dgm:spPr/>
      <dgm:t>
        <a:bodyPr/>
        <a:lstStyle/>
        <a:p>
          <a:endParaRPr lang="en-US"/>
        </a:p>
      </dgm:t>
    </dgm:pt>
    <dgm:pt modelId="{C7507BA6-7544-44EE-9550-531ED0D0192C}">
      <dgm:prSet custT="1"/>
      <dgm:spPr/>
      <dgm:t>
        <a:bodyPr/>
        <a:lstStyle/>
        <a:p>
          <a:pPr defTabSz="488950"/>
          <a:endParaRPr lang="en-US" sz="1100" dirty="0" smtClean="0"/>
        </a:p>
        <a:p>
          <a:pPr defTabSz="488950"/>
          <a:endParaRPr lang="en-US" sz="1100" dirty="0" smtClean="0"/>
        </a:p>
        <a:p>
          <a:pPr marL="111125" indent="0" defTabSz="803275">
            <a:tabLst/>
          </a:pPr>
          <a:r>
            <a:rPr lang="en-US" sz="1100" dirty="0" smtClean="0"/>
            <a:t>End </a:t>
          </a:r>
          <a:r>
            <a:rPr lang="en-US" sz="1100" smtClean="0"/>
            <a:t>of course exam (</a:t>
          </a:r>
          <a:r>
            <a:rPr lang="en-US" sz="1100" dirty="0" smtClean="0"/>
            <a:t>EOC), MSP, ACT, SAT, ASVAB, PSAT, IB tests, AP tests, WELPA (ELL), district finals</a:t>
          </a:r>
          <a:endParaRPr lang="en-US" sz="1100" dirty="0"/>
        </a:p>
      </dgm:t>
    </dgm:pt>
    <dgm:pt modelId="{5DB92606-3304-42E3-ABB7-E893C232535C}" type="parTrans" cxnId="{52612CDA-17FC-4DD7-B879-649ED9383746}">
      <dgm:prSet/>
      <dgm:spPr/>
      <dgm:t>
        <a:bodyPr/>
        <a:lstStyle/>
        <a:p>
          <a:endParaRPr lang="en-US"/>
        </a:p>
      </dgm:t>
    </dgm:pt>
    <dgm:pt modelId="{22A65F8E-2733-44E5-8178-1E8C579CE614}" type="sibTrans" cxnId="{52612CDA-17FC-4DD7-B879-649ED9383746}">
      <dgm:prSet/>
      <dgm:spPr/>
      <dgm:t>
        <a:bodyPr/>
        <a:lstStyle/>
        <a:p>
          <a:endParaRPr lang="en-US"/>
        </a:p>
      </dgm:t>
    </dgm:pt>
    <dgm:pt modelId="{B6570A30-4299-44E5-95AC-0263281D54C1}" type="pres">
      <dgm:prSet presAssocID="{555CFA72-1F65-4068-B694-8EF6F8E9E845}" presName="Name0" presStyleCnt="0">
        <dgm:presLayoutVars>
          <dgm:dir/>
          <dgm:animLvl val="lvl"/>
          <dgm:resizeHandles val="exact"/>
        </dgm:presLayoutVars>
      </dgm:prSet>
      <dgm:spPr/>
    </dgm:pt>
    <dgm:pt modelId="{ECB1BA53-ABD1-46CA-9E83-F9E14F17808E}" type="pres">
      <dgm:prSet presAssocID="{C7507BA6-7544-44EE-9550-531ED0D0192C}" presName="Name8" presStyleCnt="0"/>
      <dgm:spPr/>
    </dgm:pt>
    <dgm:pt modelId="{7583B93A-5321-4A34-8E13-57B6767A6701}" type="pres">
      <dgm:prSet presAssocID="{C7507BA6-7544-44EE-9550-531ED0D0192C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227A9-A8A2-4F10-BABF-6F241B9F320A}" type="pres">
      <dgm:prSet presAssocID="{C7507BA6-7544-44EE-9550-531ED0D0192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B118B-5674-43D1-8C69-EAE46D030376}" type="pres">
      <dgm:prSet presAssocID="{4D3B52B3-7587-43FC-B8C1-55A89866E0C2}" presName="Name8" presStyleCnt="0"/>
      <dgm:spPr/>
    </dgm:pt>
    <dgm:pt modelId="{F8E9E8C6-8FD4-47B0-9CC5-8E9B2783B444}" type="pres">
      <dgm:prSet presAssocID="{4D3B52B3-7587-43FC-B8C1-55A89866E0C2}" presName="level" presStyleLbl="node1" presStyleIdx="1" presStyleCnt="5" custScaleY="770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4B9DA-BE9C-4AAD-BB23-F0E7D53BE7C0}" type="pres">
      <dgm:prSet presAssocID="{4D3B52B3-7587-43FC-B8C1-55A89866E0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9AC6-DD0E-4019-8CFB-5F550F643FB2}" type="pres">
      <dgm:prSet presAssocID="{A94996A0-F404-4A34-B1CB-47AD0F39F85F}" presName="Name8" presStyleCnt="0"/>
      <dgm:spPr/>
    </dgm:pt>
    <dgm:pt modelId="{CC1CC2C4-FCFB-4F14-B5FD-B6CE095A67AB}" type="pres">
      <dgm:prSet presAssocID="{A94996A0-F404-4A34-B1CB-47AD0F39F85F}" presName="level" presStyleLbl="node1" presStyleIdx="2" presStyleCnt="5" custScaleY="834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C62FA-3927-48FC-9BFB-C4CE75610824}" type="pres">
      <dgm:prSet presAssocID="{A94996A0-F404-4A34-B1CB-47AD0F39F8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11101-ED0A-4BBF-9556-2710AC77B013}" type="pres">
      <dgm:prSet presAssocID="{D15A49D0-2EC2-4AAF-BC46-18421015327B}" presName="Name8" presStyleCnt="0"/>
      <dgm:spPr/>
    </dgm:pt>
    <dgm:pt modelId="{4E67C7AD-7E4B-4857-986C-446929BAA870}" type="pres">
      <dgm:prSet presAssocID="{D15A49D0-2EC2-4AAF-BC46-18421015327B}" presName="level" presStyleLbl="node1" presStyleIdx="3" presStyleCnt="5" custScaleY="916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4E8A4-5A79-41D7-8BA6-98061992378F}" type="pres">
      <dgm:prSet presAssocID="{D15A49D0-2EC2-4AAF-BC46-18421015327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F0362-0387-4F06-9021-9F271C6B0407}" type="pres">
      <dgm:prSet presAssocID="{54FDA4F6-98D0-46E5-BED0-84A10CB1C9A6}" presName="Name8" presStyleCnt="0"/>
      <dgm:spPr/>
    </dgm:pt>
    <dgm:pt modelId="{6114E99E-644B-4A1D-BA1D-77074E427FA2}" type="pres">
      <dgm:prSet presAssocID="{54FDA4F6-98D0-46E5-BED0-84A10CB1C9A6}" presName="level" presStyleLbl="node1" presStyleIdx="4" presStyleCnt="5" custScaleY="730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21570-A2D7-4453-81D6-6B5D5DC34E3F}" type="pres">
      <dgm:prSet presAssocID="{54FDA4F6-98D0-46E5-BED0-84A10CB1C9A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554CFC-0EE3-574A-ABD5-A3C242BF15DE}" type="presOf" srcId="{A94996A0-F404-4A34-B1CB-47AD0F39F85F}" destId="{C0AC62FA-3927-48FC-9BFB-C4CE75610824}" srcOrd="1" destOrd="0" presId="urn:microsoft.com/office/officeart/2005/8/layout/pyramid1"/>
    <dgm:cxn modelId="{5F75E641-CCE2-7E47-8E75-D030F884422E}" type="presOf" srcId="{555CFA72-1F65-4068-B694-8EF6F8E9E845}" destId="{B6570A30-4299-44E5-95AC-0263281D54C1}" srcOrd="0" destOrd="0" presId="urn:microsoft.com/office/officeart/2005/8/layout/pyramid1"/>
    <dgm:cxn modelId="{84BD9D8F-0B73-D542-A0F5-14CE8804F320}" type="presOf" srcId="{4D3B52B3-7587-43FC-B8C1-55A89866E0C2}" destId="{1E54B9DA-BE9C-4AAD-BB23-F0E7D53BE7C0}" srcOrd="1" destOrd="0" presId="urn:microsoft.com/office/officeart/2005/8/layout/pyramid1"/>
    <dgm:cxn modelId="{55280F7F-6028-4FBB-9F3D-EFDB6CA9F0AE}" srcId="{555CFA72-1F65-4068-B694-8EF6F8E9E845}" destId="{A94996A0-F404-4A34-B1CB-47AD0F39F85F}" srcOrd="2" destOrd="0" parTransId="{9592EBA4-77C4-451A-AD96-A8E7620032D8}" sibTransId="{7D57EE8C-8EC7-4E81-B654-0798B966141D}"/>
    <dgm:cxn modelId="{84BC4B77-522C-F24F-9209-0226445006F0}" type="presOf" srcId="{54FDA4F6-98D0-46E5-BED0-84A10CB1C9A6}" destId="{6114E99E-644B-4A1D-BA1D-77074E427FA2}" srcOrd="0" destOrd="0" presId="urn:microsoft.com/office/officeart/2005/8/layout/pyramid1"/>
    <dgm:cxn modelId="{C337E3FF-7191-8F42-9D2E-2A3777D70398}" type="presOf" srcId="{C7507BA6-7544-44EE-9550-531ED0D0192C}" destId="{7583B93A-5321-4A34-8E13-57B6767A6701}" srcOrd="0" destOrd="0" presId="urn:microsoft.com/office/officeart/2005/8/layout/pyramid1"/>
    <dgm:cxn modelId="{B72A1FD4-29FF-FB4B-A7CE-BCEB0D68DF2D}" type="presOf" srcId="{A94996A0-F404-4A34-B1CB-47AD0F39F85F}" destId="{CC1CC2C4-FCFB-4F14-B5FD-B6CE095A67AB}" srcOrd="0" destOrd="0" presId="urn:microsoft.com/office/officeart/2005/8/layout/pyramid1"/>
    <dgm:cxn modelId="{561DA514-24DF-E541-A4D4-34FF29A0D479}" type="presOf" srcId="{D15A49D0-2EC2-4AAF-BC46-18421015327B}" destId="{4E67C7AD-7E4B-4857-986C-446929BAA870}" srcOrd="0" destOrd="0" presId="urn:microsoft.com/office/officeart/2005/8/layout/pyramid1"/>
    <dgm:cxn modelId="{423000BC-B82F-4725-89D4-AD6CE4DF1678}" srcId="{555CFA72-1F65-4068-B694-8EF6F8E9E845}" destId="{54FDA4F6-98D0-46E5-BED0-84A10CB1C9A6}" srcOrd="4" destOrd="0" parTransId="{CFB9C9BA-6409-433D-B1F5-845616C56B8F}" sibTransId="{779FB808-D293-4026-A548-4DB4058DBD0B}"/>
    <dgm:cxn modelId="{983892BE-A320-C146-807C-492C8A874213}" type="presOf" srcId="{D15A49D0-2EC2-4AAF-BC46-18421015327B}" destId="{8464E8A4-5A79-41D7-8BA6-98061992378F}" srcOrd="1" destOrd="0" presId="urn:microsoft.com/office/officeart/2005/8/layout/pyramid1"/>
    <dgm:cxn modelId="{FC50A3F5-8288-E941-BBD1-D60963FB9402}" type="presOf" srcId="{C7507BA6-7544-44EE-9550-531ED0D0192C}" destId="{F13227A9-A8A2-4F10-BABF-6F241B9F320A}" srcOrd="1" destOrd="0" presId="urn:microsoft.com/office/officeart/2005/8/layout/pyramid1"/>
    <dgm:cxn modelId="{72EB26A3-F9DA-1648-A491-650C5FFED57D}" type="presOf" srcId="{54FDA4F6-98D0-46E5-BED0-84A10CB1C9A6}" destId="{AF821570-A2D7-4453-81D6-6B5D5DC34E3F}" srcOrd="1" destOrd="0" presId="urn:microsoft.com/office/officeart/2005/8/layout/pyramid1"/>
    <dgm:cxn modelId="{36C51B9E-5BB8-8541-847D-156A17199E95}" type="presOf" srcId="{4D3B52B3-7587-43FC-B8C1-55A89866E0C2}" destId="{F8E9E8C6-8FD4-47B0-9CC5-8E9B2783B444}" srcOrd="0" destOrd="0" presId="urn:microsoft.com/office/officeart/2005/8/layout/pyramid1"/>
    <dgm:cxn modelId="{52612CDA-17FC-4DD7-B879-649ED9383746}" srcId="{555CFA72-1F65-4068-B694-8EF6F8E9E845}" destId="{C7507BA6-7544-44EE-9550-531ED0D0192C}" srcOrd="0" destOrd="0" parTransId="{5DB92606-3304-42E3-ABB7-E893C232535C}" sibTransId="{22A65F8E-2733-44E5-8178-1E8C579CE614}"/>
    <dgm:cxn modelId="{FBDB4740-0F30-4222-99F3-A2B4A4BEEFED}" srcId="{555CFA72-1F65-4068-B694-8EF6F8E9E845}" destId="{4D3B52B3-7587-43FC-B8C1-55A89866E0C2}" srcOrd="1" destOrd="0" parTransId="{79F47692-3A1C-433A-808A-A9CF42DFCB7B}" sibTransId="{421F394C-7B30-4732-A0E1-B5130A647B64}"/>
    <dgm:cxn modelId="{D89DFCB6-1889-40DE-AA3C-4E9DCFB201B2}" srcId="{555CFA72-1F65-4068-B694-8EF6F8E9E845}" destId="{D15A49D0-2EC2-4AAF-BC46-18421015327B}" srcOrd="3" destOrd="0" parTransId="{F99F7CCC-DAA5-4FE7-8FF9-7792F826CE25}" sibTransId="{B4B81DDD-A246-4E9F-96D3-70D3ED6E1471}"/>
    <dgm:cxn modelId="{E793678C-92B7-534F-9EA1-19494281AB04}" type="presParOf" srcId="{B6570A30-4299-44E5-95AC-0263281D54C1}" destId="{ECB1BA53-ABD1-46CA-9E83-F9E14F17808E}" srcOrd="0" destOrd="0" presId="urn:microsoft.com/office/officeart/2005/8/layout/pyramid1"/>
    <dgm:cxn modelId="{F90BDC54-3FC0-6B4D-9D10-C7B1301BF651}" type="presParOf" srcId="{ECB1BA53-ABD1-46CA-9E83-F9E14F17808E}" destId="{7583B93A-5321-4A34-8E13-57B6767A6701}" srcOrd="0" destOrd="0" presId="urn:microsoft.com/office/officeart/2005/8/layout/pyramid1"/>
    <dgm:cxn modelId="{4F3B369C-5B13-1C4C-A9F4-4043CC1DB459}" type="presParOf" srcId="{ECB1BA53-ABD1-46CA-9E83-F9E14F17808E}" destId="{F13227A9-A8A2-4F10-BABF-6F241B9F320A}" srcOrd="1" destOrd="0" presId="urn:microsoft.com/office/officeart/2005/8/layout/pyramid1"/>
    <dgm:cxn modelId="{D86D04F4-71D4-5F4C-A33C-416A1CD18956}" type="presParOf" srcId="{B6570A30-4299-44E5-95AC-0263281D54C1}" destId="{FEEB118B-5674-43D1-8C69-EAE46D030376}" srcOrd="1" destOrd="0" presId="urn:microsoft.com/office/officeart/2005/8/layout/pyramid1"/>
    <dgm:cxn modelId="{55DF55A4-F4B5-0647-B7AC-8CF5BFC46990}" type="presParOf" srcId="{FEEB118B-5674-43D1-8C69-EAE46D030376}" destId="{F8E9E8C6-8FD4-47B0-9CC5-8E9B2783B444}" srcOrd="0" destOrd="0" presId="urn:microsoft.com/office/officeart/2005/8/layout/pyramid1"/>
    <dgm:cxn modelId="{54C6B63E-83B9-854C-ACC1-72325BA28B68}" type="presParOf" srcId="{FEEB118B-5674-43D1-8C69-EAE46D030376}" destId="{1E54B9DA-BE9C-4AAD-BB23-F0E7D53BE7C0}" srcOrd="1" destOrd="0" presId="urn:microsoft.com/office/officeart/2005/8/layout/pyramid1"/>
    <dgm:cxn modelId="{68CCF2A0-DAF6-3C45-BEFB-189419CDCA2C}" type="presParOf" srcId="{B6570A30-4299-44E5-95AC-0263281D54C1}" destId="{22639AC6-DD0E-4019-8CFB-5F550F643FB2}" srcOrd="2" destOrd="0" presId="urn:microsoft.com/office/officeart/2005/8/layout/pyramid1"/>
    <dgm:cxn modelId="{E194DF4C-E705-B742-B3BA-4680A8C765D2}" type="presParOf" srcId="{22639AC6-DD0E-4019-8CFB-5F550F643FB2}" destId="{CC1CC2C4-FCFB-4F14-B5FD-B6CE095A67AB}" srcOrd="0" destOrd="0" presId="urn:microsoft.com/office/officeart/2005/8/layout/pyramid1"/>
    <dgm:cxn modelId="{DE70E03E-C20C-844D-8D1B-FAC966E18379}" type="presParOf" srcId="{22639AC6-DD0E-4019-8CFB-5F550F643FB2}" destId="{C0AC62FA-3927-48FC-9BFB-C4CE75610824}" srcOrd="1" destOrd="0" presId="urn:microsoft.com/office/officeart/2005/8/layout/pyramid1"/>
    <dgm:cxn modelId="{A3A98718-8E7E-D64C-9BDC-987EC70B4907}" type="presParOf" srcId="{B6570A30-4299-44E5-95AC-0263281D54C1}" destId="{AFD11101-ED0A-4BBF-9556-2710AC77B013}" srcOrd="3" destOrd="0" presId="urn:microsoft.com/office/officeart/2005/8/layout/pyramid1"/>
    <dgm:cxn modelId="{74F47ADF-F23C-274F-A1C3-83E11B06A713}" type="presParOf" srcId="{AFD11101-ED0A-4BBF-9556-2710AC77B013}" destId="{4E67C7AD-7E4B-4857-986C-446929BAA870}" srcOrd="0" destOrd="0" presId="urn:microsoft.com/office/officeart/2005/8/layout/pyramid1"/>
    <dgm:cxn modelId="{DE06A095-C7C1-E743-BBD2-8C1CE4EB6004}" type="presParOf" srcId="{AFD11101-ED0A-4BBF-9556-2710AC77B013}" destId="{8464E8A4-5A79-41D7-8BA6-98061992378F}" srcOrd="1" destOrd="0" presId="urn:microsoft.com/office/officeart/2005/8/layout/pyramid1"/>
    <dgm:cxn modelId="{891B1F99-A92F-3940-8495-82F13BEAD131}" type="presParOf" srcId="{B6570A30-4299-44E5-95AC-0263281D54C1}" destId="{279F0362-0387-4F06-9021-9F271C6B0407}" srcOrd="4" destOrd="0" presId="urn:microsoft.com/office/officeart/2005/8/layout/pyramid1"/>
    <dgm:cxn modelId="{AFE182B8-3E53-3941-8EEA-AF95505AD4AD}" type="presParOf" srcId="{279F0362-0387-4F06-9021-9F271C6B0407}" destId="{6114E99E-644B-4A1D-BA1D-77074E427FA2}" srcOrd="0" destOrd="0" presId="urn:microsoft.com/office/officeart/2005/8/layout/pyramid1"/>
    <dgm:cxn modelId="{4DE0800B-0DA5-554F-896A-241A1A93C07D}" type="presParOf" srcId="{279F0362-0387-4F06-9021-9F271C6B0407}" destId="{AF821570-A2D7-4453-81D6-6B5D5DC34E3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5CFA72-1F65-4068-B694-8EF6F8E9E845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</dgm:pt>
    <dgm:pt modelId="{D0374DFF-1BC3-6048-8F3C-1A1DD00E5886}">
      <dgm:prSet/>
      <dgm:spPr/>
      <dgm:t>
        <a:bodyPr/>
        <a:lstStyle/>
        <a:p>
          <a:endParaRPr lang="en-US" dirty="0"/>
        </a:p>
      </dgm:t>
    </dgm:pt>
    <dgm:pt modelId="{155D5454-0AB5-1E4A-9204-5FD94D862A31}" type="parTrans" cxnId="{11025535-9B09-4F47-9F97-4987B6A511F4}">
      <dgm:prSet/>
      <dgm:spPr/>
      <dgm:t>
        <a:bodyPr/>
        <a:lstStyle/>
        <a:p>
          <a:endParaRPr lang="en-US"/>
        </a:p>
      </dgm:t>
    </dgm:pt>
    <dgm:pt modelId="{32071667-9D2A-2A44-8A99-385B92A83F15}" type="sibTrans" cxnId="{11025535-9B09-4F47-9F97-4987B6A511F4}">
      <dgm:prSet/>
      <dgm:spPr/>
      <dgm:t>
        <a:bodyPr/>
        <a:lstStyle/>
        <a:p>
          <a:endParaRPr lang="en-US"/>
        </a:p>
      </dgm:t>
    </dgm:pt>
    <dgm:pt modelId="{93688368-5B73-2B40-B36C-28C168911CD9}">
      <dgm:prSet/>
      <dgm:spPr/>
      <dgm:t>
        <a:bodyPr/>
        <a:lstStyle/>
        <a:p>
          <a:endParaRPr lang="en-US" dirty="0"/>
        </a:p>
      </dgm:t>
    </dgm:pt>
    <dgm:pt modelId="{50687ECB-E8A0-AF42-B83E-ABD8FD6611DD}" type="parTrans" cxnId="{F02D6D4A-9ACD-8F4B-B333-6D6E61A0E782}">
      <dgm:prSet/>
      <dgm:spPr/>
      <dgm:t>
        <a:bodyPr/>
        <a:lstStyle/>
        <a:p>
          <a:endParaRPr lang="en-US"/>
        </a:p>
      </dgm:t>
    </dgm:pt>
    <dgm:pt modelId="{A5565E65-8F81-1D40-AFA7-A30450A3DCCF}" type="sibTrans" cxnId="{F02D6D4A-9ACD-8F4B-B333-6D6E61A0E782}">
      <dgm:prSet/>
      <dgm:spPr/>
      <dgm:t>
        <a:bodyPr/>
        <a:lstStyle/>
        <a:p>
          <a:endParaRPr lang="en-US"/>
        </a:p>
      </dgm:t>
    </dgm:pt>
    <dgm:pt modelId="{DE72FA71-652C-E548-954D-BBDBD084FAAE}">
      <dgm:prSet/>
      <dgm:spPr/>
      <dgm:t>
        <a:bodyPr/>
        <a:lstStyle/>
        <a:p>
          <a:endParaRPr lang="en-US" dirty="0"/>
        </a:p>
      </dgm:t>
    </dgm:pt>
    <dgm:pt modelId="{2B071B8E-4D4C-1E4C-A49D-35022202E5E4}" type="parTrans" cxnId="{BD90AFE0-05AD-B946-8CE7-735E2F8AA5F9}">
      <dgm:prSet/>
      <dgm:spPr/>
      <dgm:t>
        <a:bodyPr/>
        <a:lstStyle/>
        <a:p>
          <a:endParaRPr lang="en-US"/>
        </a:p>
      </dgm:t>
    </dgm:pt>
    <dgm:pt modelId="{726BA3D4-8A99-954A-A2C4-DED2C8FB186F}" type="sibTrans" cxnId="{BD90AFE0-05AD-B946-8CE7-735E2F8AA5F9}">
      <dgm:prSet/>
      <dgm:spPr/>
      <dgm:t>
        <a:bodyPr/>
        <a:lstStyle/>
        <a:p>
          <a:endParaRPr lang="en-US"/>
        </a:p>
      </dgm:t>
    </dgm:pt>
    <dgm:pt modelId="{46715E05-02CF-9549-BCF0-E101B7FC2F8E}">
      <dgm:prSet/>
      <dgm:spPr/>
      <dgm:t>
        <a:bodyPr/>
        <a:lstStyle/>
        <a:p>
          <a:endParaRPr lang="en-US" dirty="0"/>
        </a:p>
      </dgm:t>
    </dgm:pt>
    <dgm:pt modelId="{EDEE7945-2202-B34A-BD1A-A93CB5554671}" type="parTrans" cxnId="{1D64D60C-14D8-374B-8B8D-B7B7B3B8EED5}">
      <dgm:prSet/>
      <dgm:spPr/>
      <dgm:t>
        <a:bodyPr/>
        <a:lstStyle/>
        <a:p>
          <a:endParaRPr lang="en-US"/>
        </a:p>
      </dgm:t>
    </dgm:pt>
    <dgm:pt modelId="{7BFB8BF2-3A41-0940-9629-BBE61DE97E53}" type="sibTrans" cxnId="{1D64D60C-14D8-374B-8B8D-B7B7B3B8EED5}">
      <dgm:prSet/>
      <dgm:spPr/>
      <dgm:t>
        <a:bodyPr/>
        <a:lstStyle/>
        <a:p>
          <a:endParaRPr lang="en-US"/>
        </a:p>
      </dgm:t>
    </dgm:pt>
    <dgm:pt modelId="{BBE1DA92-B177-7A45-B77A-B9A433F5557D}">
      <dgm:prSet/>
      <dgm:spPr/>
      <dgm:t>
        <a:bodyPr/>
        <a:lstStyle/>
        <a:p>
          <a:endParaRPr lang="en-US" dirty="0"/>
        </a:p>
      </dgm:t>
    </dgm:pt>
    <dgm:pt modelId="{883EB637-BF09-D947-A4DA-3280904625FB}" type="parTrans" cxnId="{FEC72538-11E3-8C44-9F12-67E83C835A7A}">
      <dgm:prSet/>
      <dgm:spPr/>
      <dgm:t>
        <a:bodyPr/>
        <a:lstStyle/>
        <a:p>
          <a:endParaRPr lang="en-US"/>
        </a:p>
      </dgm:t>
    </dgm:pt>
    <dgm:pt modelId="{C0CC97C6-34CB-684C-9DAD-D3CE6651F817}" type="sibTrans" cxnId="{FEC72538-11E3-8C44-9F12-67E83C835A7A}">
      <dgm:prSet/>
      <dgm:spPr/>
      <dgm:t>
        <a:bodyPr/>
        <a:lstStyle/>
        <a:p>
          <a:endParaRPr lang="en-US"/>
        </a:p>
      </dgm:t>
    </dgm:pt>
    <dgm:pt modelId="{B6570A30-4299-44E5-95AC-0263281D54C1}" type="pres">
      <dgm:prSet presAssocID="{555CFA72-1F65-4068-B694-8EF6F8E9E845}" presName="Name0" presStyleCnt="0">
        <dgm:presLayoutVars>
          <dgm:dir/>
          <dgm:animLvl val="lvl"/>
          <dgm:resizeHandles val="exact"/>
        </dgm:presLayoutVars>
      </dgm:prSet>
      <dgm:spPr/>
    </dgm:pt>
    <dgm:pt modelId="{1F4E5919-5E68-A94B-B739-57FCCE8DC981}" type="pres">
      <dgm:prSet presAssocID="{93688368-5B73-2B40-B36C-28C168911CD9}" presName="Name8" presStyleCnt="0"/>
      <dgm:spPr/>
    </dgm:pt>
    <dgm:pt modelId="{ABB6E2C5-DF27-C346-8AB1-571314CEEF83}" type="pres">
      <dgm:prSet presAssocID="{93688368-5B73-2B40-B36C-28C168911CD9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12100-9463-4644-AB1F-5BC456D33A8B}" type="pres">
      <dgm:prSet presAssocID="{93688368-5B73-2B40-B36C-28C168911C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D872F-0B98-4E45-81A3-EC80A6CA923E}" type="pres">
      <dgm:prSet presAssocID="{DE72FA71-652C-E548-954D-BBDBD084FAAE}" presName="Name8" presStyleCnt="0"/>
      <dgm:spPr/>
    </dgm:pt>
    <dgm:pt modelId="{B0E4101F-69E2-D14A-8DD8-0D14E27B212D}" type="pres">
      <dgm:prSet presAssocID="{DE72FA71-652C-E548-954D-BBDBD084FAA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815DF-C400-764A-A603-9D99CF4D41C1}" type="pres">
      <dgm:prSet presAssocID="{DE72FA71-652C-E548-954D-BBDBD084FAA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51600-B21E-BA48-B40F-4F9155A15410}" type="pres">
      <dgm:prSet presAssocID="{46715E05-02CF-9549-BCF0-E101B7FC2F8E}" presName="Name8" presStyleCnt="0"/>
      <dgm:spPr/>
    </dgm:pt>
    <dgm:pt modelId="{98A08B8B-8BC5-7343-8261-357B887177EB}" type="pres">
      <dgm:prSet presAssocID="{46715E05-02CF-9549-BCF0-E101B7FC2F8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1904A-3D26-F946-B8FE-A9F437C22E95}" type="pres">
      <dgm:prSet presAssocID="{46715E05-02CF-9549-BCF0-E101B7FC2F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512C8-23B3-9443-B3B5-BE135C502A4D}" type="pres">
      <dgm:prSet presAssocID="{BBE1DA92-B177-7A45-B77A-B9A433F5557D}" presName="Name8" presStyleCnt="0"/>
      <dgm:spPr/>
    </dgm:pt>
    <dgm:pt modelId="{0F2B39C1-9190-274D-8045-C20ADB550F8F}" type="pres">
      <dgm:prSet presAssocID="{BBE1DA92-B177-7A45-B77A-B9A433F5557D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3EC2D-C42A-244F-88E7-9F1FEBFAC8D6}" type="pres">
      <dgm:prSet presAssocID="{BBE1DA92-B177-7A45-B77A-B9A433F555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4E754-4E93-2648-8FDF-693EE12247C1}" type="pres">
      <dgm:prSet presAssocID="{D0374DFF-1BC3-6048-8F3C-1A1DD00E5886}" presName="Name8" presStyleCnt="0"/>
      <dgm:spPr/>
    </dgm:pt>
    <dgm:pt modelId="{92F5D183-91DD-7C47-B3DE-97C3E4773F3B}" type="pres">
      <dgm:prSet presAssocID="{D0374DFF-1BC3-6048-8F3C-1A1DD00E588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F41F5-51BE-A145-8698-D019FEAF89F0}" type="pres">
      <dgm:prSet presAssocID="{D0374DFF-1BC3-6048-8F3C-1A1DD00E58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5EF570-EC00-4D4D-9C57-95701195590B}" type="presOf" srcId="{BBE1DA92-B177-7A45-B77A-B9A433F5557D}" destId="{7323EC2D-C42A-244F-88E7-9F1FEBFAC8D6}" srcOrd="1" destOrd="0" presId="urn:microsoft.com/office/officeart/2005/8/layout/pyramid1"/>
    <dgm:cxn modelId="{9A013FC4-1DDC-0C4D-B46B-D108578F9F18}" type="presOf" srcId="{46715E05-02CF-9549-BCF0-E101B7FC2F8E}" destId="{98A08B8B-8BC5-7343-8261-357B887177EB}" srcOrd="0" destOrd="0" presId="urn:microsoft.com/office/officeart/2005/8/layout/pyramid1"/>
    <dgm:cxn modelId="{2D7575D9-5BEE-F34F-882A-EFE31EB629EF}" type="presOf" srcId="{46715E05-02CF-9549-BCF0-E101B7FC2F8E}" destId="{20F1904A-3D26-F946-B8FE-A9F437C22E95}" srcOrd="1" destOrd="0" presId="urn:microsoft.com/office/officeart/2005/8/layout/pyramid1"/>
    <dgm:cxn modelId="{77845D38-1048-B84E-B502-65DB176867A8}" type="presOf" srcId="{BBE1DA92-B177-7A45-B77A-B9A433F5557D}" destId="{0F2B39C1-9190-274D-8045-C20ADB550F8F}" srcOrd="0" destOrd="0" presId="urn:microsoft.com/office/officeart/2005/8/layout/pyramid1"/>
    <dgm:cxn modelId="{F02D6D4A-9ACD-8F4B-B333-6D6E61A0E782}" srcId="{555CFA72-1F65-4068-B694-8EF6F8E9E845}" destId="{93688368-5B73-2B40-B36C-28C168911CD9}" srcOrd="0" destOrd="0" parTransId="{50687ECB-E8A0-AF42-B83E-ABD8FD6611DD}" sibTransId="{A5565E65-8F81-1D40-AFA7-A30450A3DCCF}"/>
    <dgm:cxn modelId="{1D64D60C-14D8-374B-8B8D-B7B7B3B8EED5}" srcId="{555CFA72-1F65-4068-B694-8EF6F8E9E845}" destId="{46715E05-02CF-9549-BCF0-E101B7FC2F8E}" srcOrd="2" destOrd="0" parTransId="{EDEE7945-2202-B34A-BD1A-A93CB5554671}" sibTransId="{7BFB8BF2-3A41-0940-9629-BBE61DE97E53}"/>
    <dgm:cxn modelId="{BD90AFE0-05AD-B946-8CE7-735E2F8AA5F9}" srcId="{555CFA72-1F65-4068-B694-8EF6F8E9E845}" destId="{DE72FA71-652C-E548-954D-BBDBD084FAAE}" srcOrd="1" destOrd="0" parTransId="{2B071B8E-4D4C-1E4C-A49D-35022202E5E4}" sibTransId="{726BA3D4-8A99-954A-A2C4-DED2C8FB186F}"/>
    <dgm:cxn modelId="{11025535-9B09-4F47-9F97-4987B6A511F4}" srcId="{555CFA72-1F65-4068-B694-8EF6F8E9E845}" destId="{D0374DFF-1BC3-6048-8F3C-1A1DD00E5886}" srcOrd="4" destOrd="0" parTransId="{155D5454-0AB5-1E4A-9204-5FD94D862A31}" sibTransId="{32071667-9D2A-2A44-8A99-385B92A83F15}"/>
    <dgm:cxn modelId="{45C8E635-9FA8-D04A-A435-63AC82B9E96A}" type="presOf" srcId="{93688368-5B73-2B40-B36C-28C168911CD9}" destId="{54112100-9463-4644-AB1F-5BC456D33A8B}" srcOrd="1" destOrd="0" presId="urn:microsoft.com/office/officeart/2005/8/layout/pyramid1"/>
    <dgm:cxn modelId="{CFC0EEE6-44F5-EB4D-812A-C1FF7DB4489C}" type="presOf" srcId="{DE72FA71-652C-E548-954D-BBDBD084FAAE}" destId="{73E815DF-C400-764A-A603-9D99CF4D41C1}" srcOrd="1" destOrd="0" presId="urn:microsoft.com/office/officeart/2005/8/layout/pyramid1"/>
    <dgm:cxn modelId="{63E8FC8D-5E3F-8245-BE68-902AF527944A}" type="presOf" srcId="{D0374DFF-1BC3-6048-8F3C-1A1DD00E5886}" destId="{92F5D183-91DD-7C47-B3DE-97C3E4773F3B}" srcOrd="0" destOrd="0" presId="urn:microsoft.com/office/officeart/2005/8/layout/pyramid1"/>
    <dgm:cxn modelId="{F7A46506-D19D-EF4E-9514-45AD423D9751}" type="presOf" srcId="{DE72FA71-652C-E548-954D-BBDBD084FAAE}" destId="{B0E4101F-69E2-D14A-8DD8-0D14E27B212D}" srcOrd="0" destOrd="0" presId="urn:microsoft.com/office/officeart/2005/8/layout/pyramid1"/>
    <dgm:cxn modelId="{FEC72538-11E3-8C44-9F12-67E83C835A7A}" srcId="{555CFA72-1F65-4068-B694-8EF6F8E9E845}" destId="{BBE1DA92-B177-7A45-B77A-B9A433F5557D}" srcOrd="3" destOrd="0" parTransId="{883EB637-BF09-D947-A4DA-3280904625FB}" sibTransId="{C0CC97C6-34CB-684C-9DAD-D3CE6651F817}"/>
    <dgm:cxn modelId="{7D3E25B1-FBE1-0747-965D-1714A53EF3E3}" type="presOf" srcId="{D0374DFF-1BC3-6048-8F3C-1A1DD00E5886}" destId="{D8DF41F5-51BE-A145-8698-D019FEAF89F0}" srcOrd="1" destOrd="0" presId="urn:microsoft.com/office/officeart/2005/8/layout/pyramid1"/>
    <dgm:cxn modelId="{42319F58-CAF6-5B49-A0FD-61342E5D8086}" type="presOf" srcId="{555CFA72-1F65-4068-B694-8EF6F8E9E845}" destId="{B6570A30-4299-44E5-95AC-0263281D54C1}" srcOrd="0" destOrd="0" presId="urn:microsoft.com/office/officeart/2005/8/layout/pyramid1"/>
    <dgm:cxn modelId="{FA71AD00-45E0-8944-B524-D81716ECE4E9}" type="presOf" srcId="{93688368-5B73-2B40-B36C-28C168911CD9}" destId="{ABB6E2C5-DF27-C346-8AB1-571314CEEF83}" srcOrd="0" destOrd="0" presId="urn:microsoft.com/office/officeart/2005/8/layout/pyramid1"/>
    <dgm:cxn modelId="{72C3AD49-5372-1345-B365-2B0F0916BDB9}" type="presParOf" srcId="{B6570A30-4299-44E5-95AC-0263281D54C1}" destId="{1F4E5919-5E68-A94B-B739-57FCCE8DC981}" srcOrd="0" destOrd="0" presId="urn:microsoft.com/office/officeart/2005/8/layout/pyramid1"/>
    <dgm:cxn modelId="{9E8956B9-EEEA-2F48-A5CD-A807D8DB1D64}" type="presParOf" srcId="{1F4E5919-5E68-A94B-B739-57FCCE8DC981}" destId="{ABB6E2C5-DF27-C346-8AB1-571314CEEF83}" srcOrd="0" destOrd="0" presId="urn:microsoft.com/office/officeart/2005/8/layout/pyramid1"/>
    <dgm:cxn modelId="{76FFA954-D239-1E49-A12F-EE9D3B69DCA5}" type="presParOf" srcId="{1F4E5919-5E68-A94B-B739-57FCCE8DC981}" destId="{54112100-9463-4644-AB1F-5BC456D33A8B}" srcOrd="1" destOrd="0" presId="urn:microsoft.com/office/officeart/2005/8/layout/pyramid1"/>
    <dgm:cxn modelId="{70ABBB9E-CB8A-5743-9D97-8B634484C21A}" type="presParOf" srcId="{B6570A30-4299-44E5-95AC-0263281D54C1}" destId="{E10D872F-0B98-4E45-81A3-EC80A6CA923E}" srcOrd="1" destOrd="0" presId="urn:microsoft.com/office/officeart/2005/8/layout/pyramid1"/>
    <dgm:cxn modelId="{1656F3E9-31A7-E74E-98F1-1EB8BCE3185F}" type="presParOf" srcId="{E10D872F-0B98-4E45-81A3-EC80A6CA923E}" destId="{B0E4101F-69E2-D14A-8DD8-0D14E27B212D}" srcOrd="0" destOrd="0" presId="urn:microsoft.com/office/officeart/2005/8/layout/pyramid1"/>
    <dgm:cxn modelId="{EDB9636A-39D3-DB48-83A7-7B1DAA2BFD4D}" type="presParOf" srcId="{E10D872F-0B98-4E45-81A3-EC80A6CA923E}" destId="{73E815DF-C400-764A-A603-9D99CF4D41C1}" srcOrd="1" destOrd="0" presId="urn:microsoft.com/office/officeart/2005/8/layout/pyramid1"/>
    <dgm:cxn modelId="{A0A26621-3F8A-4B47-90B6-26ABB742A506}" type="presParOf" srcId="{B6570A30-4299-44E5-95AC-0263281D54C1}" destId="{2D551600-B21E-BA48-B40F-4F9155A15410}" srcOrd="2" destOrd="0" presId="urn:microsoft.com/office/officeart/2005/8/layout/pyramid1"/>
    <dgm:cxn modelId="{5C24B70A-16C3-3E4B-8D59-25B3B12E7A20}" type="presParOf" srcId="{2D551600-B21E-BA48-B40F-4F9155A15410}" destId="{98A08B8B-8BC5-7343-8261-357B887177EB}" srcOrd="0" destOrd="0" presId="urn:microsoft.com/office/officeart/2005/8/layout/pyramid1"/>
    <dgm:cxn modelId="{E75124A0-8B99-B549-922C-AD7723D1A7CF}" type="presParOf" srcId="{2D551600-B21E-BA48-B40F-4F9155A15410}" destId="{20F1904A-3D26-F946-B8FE-A9F437C22E95}" srcOrd="1" destOrd="0" presId="urn:microsoft.com/office/officeart/2005/8/layout/pyramid1"/>
    <dgm:cxn modelId="{242C4C0B-2C62-F24C-889F-A43350303332}" type="presParOf" srcId="{B6570A30-4299-44E5-95AC-0263281D54C1}" destId="{3A8512C8-23B3-9443-B3B5-BE135C502A4D}" srcOrd="3" destOrd="0" presId="urn:microsoft.com/office/officeart/2005/8/layout/pyramid1"/>
    <dgm:cxn modelId="{9D7EC774-C8BD-4B49-9756-979F10C330E0}" type="presParOf" srcId="{3A8512C8-23B3-9443-B3B5-BE135C502A4D}" destId="{0F2B39C1-9190-274D-8045-C20ADB550F8F}" srcOrd="0" destOrd="0" presId="urn:microsoft.com/office/officeart/2005/8/layout/pyramid1"/>
    <dgm:cxn modelId="{E5F84142-C711-6F43-8D7C-BC8D83744E20}" type="presParOf" srcId="{3A8512C8-23B3-9443-B3B5-BE135C502A4D}" destId="{7323EC2D-C42A-244F-88E7-9F1FEBFAC8D6}" srcOrd="1" destOrd="0" presId="urn:microsoft.com/office/officeart/2005/8/layout/pyramid1"/>
    <dgm:cxn modelId="{E6A0E1FD-0313-9044-BD99-E6E8BB8E4305}" type="presParOf" srcId="{B6570A30-4299-44E5-95AC-0263281D54C1}" destId="{6B74E754-4E93-2648-8FDF-693EE12247C1}" srcOrd="4" destOrd="0" presId="urn:microsoft.com/office/officeart/2005/8/layout/pyramid1"/>
    <dgm:cxn modelId="{2BBDA690-7BA4-D440-826A-7878B8B1FD31}" type="presParOf" srcId="{6B74E754-4E93-2648-8FDF-693EE12247C1}" destId="{92F5D183-91DD-7C47-B3DE-97C3E4773F3B}" srcOrd="0" destOrd="0" presId="urn:microsoft.com/office/officeart/2005/8/layout/pyramid1"/>
    <dgm:cxn modelId="{7C0546AB-E41B-A349-9DF4-BB12FB369C31}" type="presParOf" srcId="{6B74E754-4E93-2648-8FDF-693EE12247C1}" destId="{D8DF41F5-51BE-A145-8698-D019FEAF89F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9EC07-23FD-4707-BD13-05C88E9D6491}">
      <dsp:nvSpPr>
        <dsp:cNvPr id="0" name=""/>
        <dsp:cNvSpPr/>
      </dsp:nvSpPr>
      <dsp:spPr>
        <a:xfrm>
          <a:off x="2320206" y="2832191"/>
          <a:ext cx="1607986" cy="1607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Educator Evaluation</a:t>
          </a:r>
          <a:endParaRPr lang="en-US" sz="2100" kern="1200" dirty="0"/>
        </a:p>
      </dsp:txBody>
      <dsp:txXfrm>
        <a:off x="2555690" y="3067675"/>
        <a:ext cx="1137018" cy="1137018"/>
      </dsp:txXfrm>
    </dsp:sp>
    <dsp:sp modelId="{8BDC070F-A6BE-4E4E-8DAB-FBC31DF47B29}">
      <dsp:nvSpPr>
        <dsp:cNvPr id="0" name=""/>
        <dsp:cNvSpPr/>
      </dsp:nvSpPr>
      <dsp:spPr>
        <a:xfrm rot="10800000">
          <a:off x="764272" y="3407046"/>
          <a:ext cx="1470358" cy="4582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7FF37-ACE8-4A82-BE65-E9E6E359FFF1}">
      <dsp:nvSpPr>
        <dsp:cNvPr id="0" name=""/>
        <dsp:cNvSpPr/>
      </dsp:nvSpPr>
      <dsp:spPr>
        <a:xfrm>
          <a:off x="478" y="3025149"/>
          <a:ext cx="1527587" cy="122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WAC</a:t>
          </a:r>
          <a:endParaRPr lang="en-US" sz="1800" kern="1200" dirty="0"/>
        </a:p>
      </dsp:txBody>
      <dsp:txXfrm>
        <a:off x="36271" y="3060942"/>
        <a:ext cx="1456001" cy="1150483"/>
      </dsp:txXfrm>
    </dsp:sp>
    <dsp:sp modelId="{7A1BD49C-46EA-4AB6-B2EC-F22D10C34F5A}">
      <dsp:nvSpPr>
        <dsp:cNvPr id="0" name=""/>
        <dsp:cNvSpPr/>
      </dsp:nvSpPr>
      <dsp:spPr>
        <a:xfrm rot="13500000">
          <a:off x="1240149" y="2258175"/>
          <a:ext cx="1470358" cy="4582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54992-4039-4A60-B74B-2FFF0A84CD46}">
      <dsp:nvSpPr>
        <dsp:cNvPr id="0" name=""/>
        <dsp:cNvSpPr/>
      </dsp:nvSpPr>
      <dsp:spPr>
        <a:xfrm>
          <a:off x="691685" y="1356428"/>
          <a:ext cx="1527587" cy="122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RCW 28A.405.100</a:t>
          </a:r>
        </a:p>
      </dsp:txBody>
      <dsp:txXfrm>
        <a:off x="727478" y="1392221"/>
        <a:ext cx="1456001" cy="1150483"/>
      </dsp:txXfrm>
    </dsp:sp>
    <dsp:sp modelId="{D678CED1-6FF6-4E24-BB38-AC5DE141E0CE}">
      <dsp:nvSpPr>
        <dsp:cNvPr id="0" name=""/>
        <dsp:cNvSpPr/>
      </dsp:nvSpPr>
      <dsp:spPr>
        <a:xfrm rot="16200000">
          <a:off x="2389020" y="1782297"/>
          <a:ext cx="1470358" cy="4582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8792C-F436-47ED-B444-461BB49CC6CD}">
      <dsp:nvSpPr>
        <dsp:cNvPr id="0" name=""/>
        <dsp:cNvSpPr/>
      </dsp:nvSpPr>
      <dsp:spPr>
        <a:xfrm>
          <a:off x="2360406" y="665221"/>
          <a:ext cx="1527587" cy="122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8 Criteria - Teachers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8 Criteria - Principals</a:t>
          </a:r>
          <a:endParaRPr lang="en-US" sz="1800" kern="1200" dirty="0"/>
        </a:p>
      </dsp:txBody>
      <dsp:txXfrm>
        <a:off x="2396199" y="701014"/>
        <a:ext cx="1456001" cy="1150483"/>
      </dsp:txXfrm>
    </dsp:sp>
    <dsp:sp modelId="{98BF56D9-5874-4F40-BE1C-E4D03DF6C6FF}">
      <dsp:nvSpPr>
        <dsp:cNvPr id="0" name=""/>
        <dsp:cNvSpPr/>
      </dsp:nvSpPr>
      <dsp:spPr>
        <a:xfrm rot="18900000">
          <a:off x="3537891" y="2258175"/>
          <a:ext cx="1470358" cy="4582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8C6CC-2745-4F77-9F45-16F16746DC20}">
      <dsp:nvSpPr>
        <dsp:cNvPr id="0" name=""/>
        <dsp:cNvSpPr/>
      </dsp:nvSpPr>
      <dsp:spPr>
        <a:xfrm>
          <a:off x="4029127" y="1356428"/>
          <a:ext cx="1527587" cy="122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Instructional and Leadership Frameworks</a:t>
          </a:r>
          <a:endParaRPr lang="en-US" sz="1800" kern="1200" dirty="0"/>
        </a:p>
      </dsp:txBody>
      <dsp:txXfrm>
        <a:off x="4064920" y="1392221"/>
        <a:ext cx="1456001" cy="1150483"/>
      </dsp:txXfrm>
    </dsp:sp>
    <dsp:sp modelId="{4C7C8BC6-AC76-4323-A9FA-4F1F19F8ED08}">
      <dsp:nvSpPr>
        <dsp:cNvPr id="0" name=""/>
        <dsp:cNvSpPr/>
      </dsp:nvSpPr>
      <dsp:spPr>
        <a:xfrm>
          <a:off x="4013769" y="3407046"/>
          <a:ext cx="1470358" cy="4582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67DC6-CD0B-421B-A55A-B7C1F06CF1A6}">
      <dsp:nvSpPr>
        <dsp:cNvPr id="0" name=""/>
        <dsp:cNvSpPr/>
      </dsp:nvSpPr>
      <dsp:spPr>
        <a:xfrm>
          <a:off x="4720334" y="3025149"/>
          <a:ext cx="1527587" cy="1222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Student Growth Rubrics</a:t>
          </a:r>
          <a:endParaRPr lang="en-US" sz="1800" kern="1200" dirty="0"/>
        </a:p>
      </dsp:txBody>
      <dsp:txXfrm>
        <a:off x="4756127" y="3060942"/>
        <a:ext cx="1456001" cy="1150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6CE4E-DEED-DB41-8D80-3974A1857CEC}">
      <dsp:nvSpPr>
        <dsp:cNvPr id="0" name=""/>
        <dsp:cNvSpPr/>
      </dsp:nvSpPr>
      <dsp:spPr>
        <a:xfrm>
          <a:off x="2743199" y="0"/>
          <a:ext cx="2743200" cy="1508760"/>
        </a:xfrm>
        <a:prstGeom prst="trapezoid">
          <a:avLst>
            <a:gd name="adj" fmla="val 90909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>
            <a:solidFill>
              <a:srgbClr val="0000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rgbClr val="00000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Formal Tests in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0000"/>
              </a:solidFill>
            </a:rPr>
            <a:t>Core Subjects Only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2743199" y="0"/>
        <a:ext cx="2743200" cy="1508760"/>
      </dsp:txXfrm>
    </dsp:sp>
    <dsp:sp modelId="{6BC616C8-690A-344D-869F-705331E97DF5}">
      <dsp:nvSpPr>
        <dsp:cNvPr id="0" name=""/>
        <dsp:cNvSpPr/>
      </dsp:nvSpPr>
      <dsp:spPr>
        <a:xfrm>
          <a:off x="1371599" y="1508760"/>
          <a:ext cx="5486400" cy="1508760"/>
        </a:xfrm>
        <a:prstGeom prst="trapezoid">
          <a:avLst>
            <a:gd name="adj" fmla="val 90909"/>
          </a:avLst>
        </a:prstGeom>
        <a:gradFill rotWithShape="1">
          <a:gsLst>
            <a:gs pos="0">
              <a:schemeClr val="accent1">
                <a:tint val="45000"/>
                <a:satMod val="200000"/>
              </a:schemeClr>
            </a:gs>
            <a:gs pos="30000">
              <a:schemeClr val="accent1">
                <a:tint val="61000"/>
                <a:satMod val="200000"/>
              </a:schemeClr>
            </a:gs>
            <a:gs pos="45000">
              <a:schemeClr val="accent1">
                <a:tint val="66000"/>
                <a:satMod val="200000"/>
              </a:schemeClr>
            </a:gs>
            <a:gs pos="55000">
              <a:schemeClr val="accent1">
                <a:tint val="66000"/>
                <a:satMod val="200000"/>
              </a:schemeClr>
            </a:gs>
            <a:gs pos="73000">
              <a:schemeClr val="accent1">
                <a:tint val="61000"/>
                <a:satMod val="200000"/>
              </a:schemeClr>
            </a:gs>
            <a:gs pos="100000">
              <a:schemeClr val="accent1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00"/>
              </a:solidFill>
            </a:rPr>
            <a:t>Knowledge and Learning That Can Be Measured</a:t>
          </a:r>
          <a:endParaRPr lang="en-US" sz="2800" kern="1200" dirty="0">
            <a:solidFill>
              <a:srgbClr val="000000"/>
            </a:solidFill>
          </a:endParaRPr>
        </a:p>
      </dsp:txBody>
      <dsp:txXfrm>
        <a:off x="2331719" y="1508760"/>
        <a:ext cx="3566160" cy="1508760"/>
      </dsp:txXfrm>
    </dsp:sp>
    <dsp:sp modelId="{CCD3EFC1-38FE-E24E-9FFD-2CE56283901C}">
      <dsp:nvSpPr>
        <dsp:cNvPr id="0" name=""/>
        <dsp:cNvSpPr/>
      </dsp:nvSpPr>
      <dsp:spPr>
        <a:xfrm>
          <a:off x="0" y="3017520"/>
          <a:ext cx="8229600" cy="1508760"/>
        </a:xfrm>
        <a:prstGeom prst="trapezoid">
          <a:avLst>
            <a:gd name="adj" fmla="val 90909"/>
          </a:avLst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rgbClr val="000000"/>
              </a:solidFill>
            </a:rPr>
            <a:t>All Classroom Learning</a:t>
          </a:r>
          <a:endParaRPr lang="en-US" sz="4800" kern="1200" dirty="0">
            <a:solidFill>
              <a:srgbClr val="000000"/>
            </a:solidFill>
          </a:endParaRPr>
        </a:p>
      </dsp:txBody>
      <dsp:txXfrm>
        <a:off x="1440179" y="3017520"/>
        <a:ext cx="5349240" cy="1508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5F489-2C9C-4239-8AEE-81CAA0310947}">
      <dsp:nvSpPr>
        <dsp:cNvPr id="0" name=""/>
        <dsp:cNvSpPr/>
      </dsp:nvSpPr>
      <dsp:spPr>
        <a:xfrm>
          <a:off x="618291" y="0"/>
          <a:ext cx="7007303" cy="49275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AE076-4F57-4E8A-8237-46562252BA3F}">
      <dsp:nvSpPr>
        <dsp:cNvPr id="0" name=""/>
        <dsp:cNvSpPr/>
      </dsp:nvSpPr>
      <dsp:spPr>
        <a:xfrm>
          <a:off x="4125" y="1068274"/>
          <a:ext cx="1984490" cy="2791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FF00"/>
              </a:solidFill>
            </a:rPr>
            <a:t>If </a:t>
          </a:r>
          <a:r>
            <a:rPr lang="en-US" sz="1800" kern="1200" dirty="0" smtClean="0"/>
            <a:t>state leaders </a:t>
          </a:r>
          <a:r>
            <a:rPr lang="en-US" sz="1800" kern="1200" dirty="0" smtClean="0">
              <a:solidFill>
                <a:srgbClr val="FFFF00"/>
              </a:solidFill>
            </a:rPr>
            <a:t>allocate</a:t>
          </a:r>
          <a:r>
            <a:rPr lang="en-US" sz="1800" kern="1200" dirty="0" smtClean="0"/>
            <a:t> student growth funds and </a:t>
          </a:r>
          <a:r>
            <a:rPr lang="en-US" sz="1800" kern="1200" dirty="0" smtClean="0">
              <a:solidFill>
                <a:srgbClr val="FFFF00"/>
              </a:solidFill>
            </a:rPr>
            <a:t>provide a viable structure </a:t>
          </a:r>
          <a:r>
            <a:rPr lang="en-US" sz="1800" kern="1200" dirty="0" smtClean="0"/>
            <a:t>for setting, monitoring, and evaluating student learning goals…</a:t>
          </a:r>
          <a:endParaRPr lang="en-US" sz="1800" kern="1200" dirty="0"/>
        </a:p>
      </dsp:txBody>
      <dsp:txXfrm>
        <a:off x="101000" y="1165149"/>
        <a:ext cx="1790740" cy="2597301"/>
      </dsp:txXfrm>
    </dsp:sp>
    <dsp:sp modelId="{8E61745D-DE9B-4B5B-9BED-AC480BFCE1B8}">
      <dsp:nvSpPr>
        <dsp:cNvPr id="0" name=""/>
        <dsp:cNvSpPr/>
      </dsp:nvSpPr>
      <dsp:spPr>
        <a:xfrm>
          <a:off x="2087840" y="1069338"/>
          <a:ext cx="1984490" cy="2788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Then district leaders will </a:t>
          </a:r>
          <a:r>
            <a:rPr lang="en-US" sz="1800" kern="1200" dirty="0" smtClean="0">
              <a:solidFill>
                <a:srgbClr val="FFFF00"/>
              </a:solidFill>
            </a:rPr>
            <a:t>present a vision for student learning</a:t>
          </a:r>
          <a:r>
            <a:rPr lang="en-US" sz="1800" kern="1200" dirty="0" smtClean="0"/>
            <a:t> that starts with the </a:t>
          </a:r>
          <a:r>
            <a:rPr lang="en-US" sz="1800" kern="1200" dirty="0" smtClean="0">
              <a:solidFill>
                <a:srgbClr val="FFFF00"/>
              </a:solidFill>
            </a:rPr>
            <a:t>students,</a:t>
          </a:r>
          <a:r>
            <a:rPr lang="en-US" sz="1800" kern="1200" dirty="0" smtClean="0"/>
            <a:t> data, and standards…</a:t>
          </a:r>
          <a:endParaRPr lang="en-US" sz="1800" kern="1200" dirty="0"/>
        </a:p>
      </dsp:txBody>
      <dsp:txXfrm>
        <a:off x="2184715" y="1166213"/>
        <a:ext cx="1790740" cy="2595173"/>
      </dsp:txXfrm>
    </dsp:sp>
    <dsp:sp modelId="{3D19110B-2A49-48E5-ACD9-7CE491F2F6F7}">
      <dsp:nvSpPr>
        <dsp:cNvPr id="0" name=""/>
        <dsp:cNvSpPr/>
      </dsp:nvSpPr>
      <dsp:spPr>
        <a:xfrm>
          <a:off x="4171555" y="1068274"/>
          <a:ext cx="1984490" cy="2791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Then teachers and principals will set </a:t>
          </a:r>
          <a:r>
            <a:rPr lang="en-US" sz="1800" kern="1200" dirty="0" smtClean="0">
              <a:solidFill>
                <a:srgbClr val="FFFF00"/>
              </a:solidFill>
            </a:rPr>
            <a:t>meaningful learning targets and monitor growth </a:t>
          </a:r>
          <a:r>
            <a:rPr lang="en-US" sz="1800" kern="1200" dirty="0" smtClean="0"/>
            <a:t>for all students…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(3.1, 6.1,8.1)</a:t>
          </a:r>
          <a:endParaRPr lang="en-US" sz="1800" kern="1200" dirty="0"/>
        </a:p>
      </dsp:txBody>
      <dsp:txXfrm>
        <a:off x="4268430" y="1165149"/>
        <a:ext cx="1790740" cy="2597301"/>
      </dsp:txXfrm>
    </dsp:sp>
    <dsp:sp modelId="{603AE3ED-BDAC-4832-9D58-9974EF91FFBF}">
      <dsp:nvSpPr>
        <dsp:cNvPr id="0" name=""/>
        <dsp:cNvSpPr/>
      </dsp:nvSpPr>
      <dsp:spPr>
        <a:xfrm>
          <a:off x="6255270" y="1068274"/>
          <a:ext cx="1984490" cy="27910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And specific outcomes for students will result in </a:t>
          </a:r>
          <a:r>
            <a:rPr lang="en-US" sz="1800" kern="1200" dirty="0" smtClean="0">
              <a:solidFill>
                <a:srgbClr val="FFFF00"/>
              </a:solidFill>
            </a:rPr>
            <a:t>all students reaching their full learning potential.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(3.2, 6.2)</a:t>
          </a:r>
          <a:endParaRPr lang="en-US" sz="1800" kern="1200" dirty="0"/>
        </a:p>
      </dsp:txBody>
      <dsp:txXfrm>
        <a:off x="6352145" y="1165149"/>
        <a:ext cx="1790740" cy="2597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8BB3B8-BA38-490D-8389-AB687964B7A5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CD4904-14C0-4C9C-BB2A-FD9509599E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B0623B-EE6C-44D7-818E-E21E2DCF3F76}" type="datetimeFigureOut">
              <a:rPr lang="en-US" smtClean="0"/>
              <a:pPr/>
              <a:t>10/10/2013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DE6250-C1F4-4909-A62B-AA110E59B3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leg.wa.gov/RCW/default.aspx?cite=41.59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Welcome…introductions       15 minutes for the intros and Slides   2-5.           20 min for the Decision-Matrix task on Slide</a:t>
            </a:r>
            <a:r>
              <a:rPr lang="en-US" baseline="0" dirty="0" smtClean="0"/>
              <a:t>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218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OSPI Assessment uses</a:t>
            </a:r>
            <a:r>
              <a:rPr lang="en-US" baseline="0" dirty="0" smtClean="0"/>
              <a:t> the same terms – consistent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58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Hidden.</a:t>
            </a:r>
            <a:r>
              <a:rPr lang="en-US" baseline="0" dirty="0" smtClean="0"/>
              <a:t>  </a:t>
            </a:r>
            <a:r>
              <a:rPr lang="en-US" dirty="0" smtClean="0"/>
              <a:t>Facilitator:  Decide whether</a:t>
            </a:r>
            <a:r>
              <a:rPr lang="en-US" baseline="0" dirty="0" smtClean="0"/>
              <a:t> to include this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38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relationship.  Handout:  Analysis of Student Growth</a:t>
            </a:r>
            <a:r>
              <a:rPr lang="en-US" baseline="0" dirty="0" smtClean="0"/>
              <a:t> Criteria for Principals and Teachers.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47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for the group to discuss and respond.  Use handout from previous slide, Analysis of Student Growth Criteria.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41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charts available on the TPEP</a:t>
            </a:r>
            <a:r>
              <a:rPr lang="en-US" baseline="0" dirty="0" smtClean="0"/>
              <a:t> website for each of the  5 frameworks.  HANDOUT charts for the frameworks that are relevant to your audience, or use just one as an example and state others are available on the TPEP website.       10-15 minutes for this slide and the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3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reason for the word “preliminary” is the fact that the student growth has not yet been computed.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81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growth scores are examined</a:t>
            </a:r>
            <a:r>
              <a:rPr lang="en-US" baseline="0" dirty="0" smtClean="0"/>
              <a:t> separately to determine the SG impact 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F65D-F3B6-224C-A7CE-D13CA32D2E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7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for C6.1 and 6.2      C8.1 (goal</a:t>
            </a:r>
            <a:r>
              <a:rPr lang="en-US" baseline="0" dirty="0" smtClean="0"/>
              <a:t> setting) does not have a companion performance measure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4F65D-F3B6-224C-A7CE-D13CA32D2E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4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n-US" b="1" dirty="0" smtClean="0"/>
              <a:t>ducators with preliminary rating of Distinguished with Average or High Student Growth Rating: </a:t>
            </a:r>
            <a:r>
              <a:rPr lang="en-US" dirty="0" smtClean="0"/>
              <a:t>These educators will receive an overall Distinguished Rating and will be formally recognized and/or rewarded (per regulations). </a:t>
            </a:r>
          </a:p>
          <a:p>
            <a:endParaRPr lang="en-US" dirty="0" smtClean="0"/>
          </a:p>
          <a:p>
            <a:r>
              <a:rPr lang="en-US" b="1" dirty="0" smtClean="0"/>
              <a:t>Educators with preliminary rating of Unsatisfactory and High Student Growth Rating: </a:t>
            </a:r>
            <a:r>
              <a:rPr lang="en-US" dirty="0" smtClean="0"/>
              <a:t>These evaluations will be reviewed by the evaluator’s supervisor when an educator is rated </a:t>
            </a:r>
            <a:r>
              <a:rPr lang="en-US" b="1" dirty="0" smtClean="0"/>
              <a:t>Unsatisfactory</a:t>
            </a:r>
            <a:r>
              <a:rPr lang="en-US" dirty="0" smtClean="0"/>
              <a:t> and receives a </a:t>
            </a:r>
            <a:r>
              <a:rPr lang="en-US" b="1" dirty="0" smtClean="0"/>
              <a:t>High</a:t>
            </a:r>
            <a:r>
              <a:rPr lang="en-US" dirty="0" smtClean="0"/>
              <a:t> student growth rating. The supervisor will take these discrepancies into account in the evaluator’s evaluation. </a:t>
            </a:r>
          </a:p>
          <a:p>
            <a:endParaRPr lang="en-US" dirty="0" smtClean="0"/>
          </a:p>
          <a:p>
            <a:r>
              <a:rPr lang="en-US" dirty="0" smtClean="0"/>
              <a:t>Educators who receive a score of 1 in on the Achievement of Student Growth Goals will automatically receive a low student growth rating</a:t>
            </a:r>
          </a:p>
          <a:p>
            <a:pPr marL="523967" indent="-523967">
              <a:buFont typeface="+mj-lt"/>
              <a:buAutoNum type="alphaUcPeriod" startAt="3"/>
            </a:pPr>
            <a:endParaRPr lang="en-US" dirty="0" smtClean="0"/>
          </a:p>
          <a:p>
            <a:r>
              <a:rPr lang="en-US" dirty="0" smtClean="0"/>
              <a:t>Questions:  What did you already know?  What surprised you?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8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still not sure there will be</a:t>
            </a:r>
            <a:r>
              <a:rPr lang="en-US" baseline="0" dirty="0" smtClean="0"/>
              <a:t> materials ready for a CCSS session – make sure you plan that for the last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44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charts available on the TPEP website for</a:t>
            </a:r>
            <a:r>
              <a:rPr lang="en-US" baseline="0" dirty="0" smtClean="0"/>
              <a:t> each of the 5 frameworks</a:t>
            </a:r>
          </a:p>
          <a:p>
            <a:r>
              <a:rPr lang="en-US" baseline="0" dirty="0" smtClean="0"/>
              <a:t>Perhaps adapt which example based on which districts in your region chose which framework(s)</a:t>
            </a:r>
          </a:p>
          <a:p>
            <a:r>
              <a:rPr lang="en-US" baseline="0" dirty="0" smtClean="0"/>
              <a:t>Point out that Student Growth Ratings are not used in a Focused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32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45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64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We will</a:t>
            </a:r>
            <a:r>
              <a:rPr lang="en-US" baseline="0" dirty="0" smtClean="0"/>
              <a:t> concentrate on Teacher samples today…. AWSP and OSPI are still working on similar examples for principals.   For now, think that at the most basic, a principal’s student growth is the aggregation of the student growth of all students in his/her charge.  </a:t>
            </a:r>
          </a:p>
          <a:p>
            <a:pPr defTabSz="931774">
              <a:defRPr/>
            </a:pPr>
            <a:endParaRPr lang="en-US" dirty="0" smtClean="0"/>
          </a:p>
          <a:p>
            <a:r>
              <a:rPr lang="en-US" dirty="0" smtClean="0"/>
              <a:t>Mention again</a:t>
            </a:r>
            <a:r>
              <a:rPr lang="en-US" baseline="0" dirty="0" smtClean="0"/>
              <a:t> that</a:t>
            </a:r>
            <a:r>
              <a:rPr lang="en-US" dirty="0" smtClean="0"/>
              <a:t>  there is no 8.2 – no assessment</a:t>
            </a:r>
            <a:r>
              <a:rPr lang="en-US" baseline="0" dirty="0" smtClean="0"/>
              <a:t> of goal attainment with a collective goal.   </a:t>
            </a:r>
          </a:p>
          <a:p>
            <a:r>
              <a:rPr lang="en-US" baseline="0" dirty="0" smtClean="0"/>
              <a:t>HANDOUT:  student growth rubrics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04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updated rubric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733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92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OR  Was this what you expected Student Growth Goals to be?</a:t>
            </a:r>
          </a:p>
          <a:p>
            <a:pPr lvl="1"/>
            <a:r>
              <a:rPr lang="en-US" dirty="0" smtClean="0"/>
              <a:t>Did anything surprise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26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50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teams discuss meaning of “substantial impact” means.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12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include language in criteria 8 about the work of the teacher because it is the premise of criterion 8.  </a:t>
            </a:r>
          </a:p>
          <a:p>
            <a:r>
              <a:rPr lang="en-US" baseline="0" dirty="0" smtClean="0"/>
              <a:t>Have teams discuss how they might revise these goals to better align to the rubric.  What needs to be explicitly spelled out and what is implied?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36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HANDOUT:  norms			</a:t>
            </a:r>
          </a:p>
          <a:p>
            <a:pPr defTabSz="931774">
              <a:defRPr/>
            </a:pPr>
            <a:r>
              <a:rPr lang="en-US" dirty="0" smtClean="0"/>
              <a:t>Use </a:t>
            </a:r>
            <a:r>
              <a:rPr lang="en-US" dirty="0" err="1" smtClean="0"/>
              <a:t>Garmston’s</a:t>
            </a:r>
            <a:r>
              <a:rPr lang="en-US" dirty="0" smtClean="0"/>
              <a:t> norms to:</a:t>
            </a:r>
          </a:p>
          <a:p>
            <a:pPr defTabSz="931774">
              <a:defRPr/>
            </a:pPr>
            <a:r>
              <a:rPr lang="en-US" dirty="0" smtClean="0"/>
              <a:t>Use </a:t>
            </a:r>
            <a:r>
              <a:rPr lang="en-US" dirty="0" err="1" smtClean="0"/>
              <a:t>Garmston’s</a:t>
            </a:r>
            <a:r>
              <a:rPr lang="en-US" dirty="0" smtClean="0"/>
              <a:t> norms to: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baseline="0" dirty="0" smtClean="0"/>
              <a:t>Review what contributes to highly effective work as a team</a:t>
            </a:r>
          </a:p>
          <a:p>
            <a:pPr marL="174708" indent="-174708" defTabSz="931774">
              <a:buFontTx/>
              <a:buChar char="-"/>
              <a:defRPr/>
            </a:pPr>
            <a:r>
              <a:rPr lang="en-US" baseline="0" dirty="0" smtClean="0"/>
              <a:t>Select one norm that if you were to focus on would contribute to your team’s effectiveness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505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column defines multiple measures (you can choose from a variety</a:t>
            </a:r>
            <a:r>
              <a:rPr lang="en-US" baseline="0" dirty="0" smtClean="0"/>
              <a:t> of sources).  </a:t>
            </a:r>
            <a:r>
              <a:rPr lang="en-US" dirty="0" smtClean="0"/>
              <a:t>Take the time to go over examples of classroom-based tools to lower anxiety.  Do</a:t>
            </a:r>
            <a:r>
              <a:rPr lang="en-US" baseline="0" dirty="0" smtClean="0"/>
              <a:t> a round robin of each level of Data Sources.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19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an example of how they could be written.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860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handout Sample SGG Formats.  (in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Dropbox</a:t>
            </a:r>
            <a:r>
              <a:rPr lang="en-US" dirty="0" smtClean="0"/>
              <a:t>)  These examples are not necessarily exemplars.  </a:t>
            </a:r>
          </a:p>
          <a:p>
            <a:r>
              <a:rPr lang="en-US" dirty="0" smtClean="0"/>
              <a:t>Use handout “Setting Student Growth Goals</a:t>
            </a:r>
            <a:r>
              <a:rPr lang="en-US" baseline="0" dirty="0" smtClean="0"/>
              <a:t> (in </a:t>
            </a:r>
            <a:r>
              <a:rPr lang="en-US" baseline="0" dirty="0" err="1" smtClean="0"/>
              <a:t>Dropbox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01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244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651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52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learned from the pilot</a:t>
            </a:r>
            <a:r>
              <a:rPr lang="en-US" baseline="0" dirty="0" smtClean="0"/>
              <a:t> districts.</a:t>
            </a:r>
          </a:p>
          <a:p>
            <a:r>
              <a:rPr lang="en-US" baseline="0" dirty="0" smtClean="0"/>
              <a:t>Talk at your table about the value of what the pilots learned.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382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most often think about assessments that are summative, or ones that occur as an</a:t>
            </a:r>
            <a:r>
              <a:rPr lang="en-US" baseline="0" dirty="0" smtClean="0"/>
              <a:t> integral part of classroom instruction.    There is an entire range of assessments that may be relevant and useful for measuring student growth.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75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formative assessment practices</a:t>
            </a:r>
            <a:r>
              <a:rPr lang="en-US" baseline="0" dirty="0" smtClean="0"/>
              <a:t> at the bottom are woven into instruction.   The rest of the pyramid is a mix of classroom, school, district and state-based measures that MAY be appropriate for use in setting student growth goals and measuring progress towards those goals.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91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</a:t>
            </a:r>
            <a:r>
              <a:rPr lang="en-US" baseline="0" dirty="0" smtClean="0"/>
              <a:t> a data map or data inventory of your own.    NOTE:  If you have a different format for this activity that gets at the same point but in a way that is familiar to your audience, feel free to substitute.  This will probably be a homework assignment or completed during team time.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hidden.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058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Whatever time is left…..  </a:t>
            </a:r>
            <a:r>
              <a:rPr lang="en-US" dirty="0" err="1" smtClean="0"/>
              <a:t>Approx</a:t>
            </a:r>
            <a:r>
              <a:rPr lang="en-US" dirty="0" smtClean="0"/>
              <a:t> 60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3507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Discussion:   Open up for general questions and comments prior to team time or after – or both?  Use planning tool (handout)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949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</a:t>
            </a:r>
            <a:r>
              <a:rPr lang="en-US" baseline="0" dirty="0" smtClean="0"/>
              <a:t> HANDOUTS FROM STUDENT GROWTH ONLINE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949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567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0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0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HANDOUT:  Decision Making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72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 minutes</a:t>
            </a:r>
            <a:r>
              <a:rPr lang="en-US" baseline="0" dirty="0" smtClean="0"/>
              <a:t> in this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34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145">
              <a:defRPr/>
            </a:pPr>
            <a:r>
              <a:rPr lang="en-US" dirty="0"/>
              <a:t>A capital “G!” indicates that the guidance represents the Revised Code of Washington (RCW), or Washington Administrative Code (WAC). </a:t>
            </a:r>
          </a:p>
          <a:p>
            <a:pPr defTabSz="917145">
              <a:defRPr/>
            </a:pPr>
            <a:endParaRPr lang="en-US" dirty="0"/>
          </a:p>
          <a:p>
            <a:pPr defTabSz="917145">
              <a:defRPr/>
            </a:pPr>
            <a:r>
              <a:rPr lang="en-US" dirty="0"/>
              <a:t>The RCW establishes the criteria for evaluations of certificated employees, including administrators; these include legislative findings about the purpose of evaluations, training for evaluators, training for educators on required evaluation procedures, and assistance for teachers following evaluations. </a:t>
            </a:r>
          </a:p>
          <a:p>
            <a:pPr defTabSz="917145">
              <a:defRPr/>
            </a:pPr>
            <a:endParaRPr lang="en-US" dirty="0"/>
          </a:p>
          <a:p>
            <a:pPr defTabSz="917145">
              <a:defRPr/>
            </a:pPr>
            <a:r>
              <a:rPr lang="en-US" dirty="0"/>
              <a:t>The WAC establishes the minimum criteria and minimum procedural standards to be adopted in accordance with Chapter </a:t>
            </a:r>
            <a:r>
              <a:rPr lang="en-US" u="sng" dirty="0">
                <a:hlinkClick r:id="rId3"/>
              </a:rPr>
              <a:t>41.59</a:t>
            </a:r>
            <a:r>
              <a:rPr lang="en-US" dirty="0"/>
              <a:t> RCW by districts for the evaluation of the professional performance capabilities and development of certificated classroom teachers and certificated support personnel.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83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Underline important</a:t>
            </a:r>
            <a:r>
              <a:rPr lang="en-US" baseline="0" dirty="0" smtClean="0"/>
              <a:t> points (both 6696 and 5895)</a:t>
            </a:r>
          </a:p>
          <a:p>
            <a:r>
              <a:rPr lang="en-US" baseline="0" dirty="0" smtClean="0"/>
              <a:t>What tie to make to decision-making matrix information</a:t>
            </a:r>
          </a:p>
          <a:p>
            <a:r>
              <a:rPr lang="en-US" baseline="0" dirty="0" smtClean="0"/>
              <a:t>Highlight significant learning or do a 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152400"/>
              <a:ext cx="2514600" cy="670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tpep-logo-project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914400"/>
              <a:ext cx="1600200" cy="1600200"/>
            </a:xfrm>
            <a:prstGeom prst="rect">
              <a:avLst/>
            </a:prstGeom>
            <a:effectLst/>
          </p:spPr>
        </p:pic>
        <p:sp>
          <p:nvSpPr>
            <p:cNvPr id="3" name="Rectangle 2"/>
            <p:cNvSpPr/>
            <p:nvPr userDrawn="1"/>
          </p:nvSpPr>
          <p:spPr>
            <a:xfrm>
              <a:off x="0" y="0"/>
              <a:ext cx="9144000" cy="304800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59" y="2722159"/>
              <a:ext cx="1566081" cy="156608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0" y="304800"/>
              <a:ext cx="9144000" cy="76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9"/>
            <p:cNvSpPr>
              <a:spLocks noChangeAspect="1"/>
            </p:cNvSpPr>
            <p:nvPr userDrawn="1"/>
          </p:nvSpPr>
          <p:spPr>
            <a:xfrm rot="5400000">
              <a:off x="419100" y="6467475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057399" y="3792476"/>
            <a:ext cx="6647691" cy="1200329"/>
          </a:xfrm>
        </p:spPr>
        <p:txBody>
          <a:bodyPr vert="horz" wrap="square" anchor="b" anchorCtr="0">
            <a:spAutoFit/>
          </a:bodyPr>
          <a:lstStyle>
            <a:lvl1pPr>
              <a:defRPr lang="en-US" sz="3600" dirty="0">
                <a:solidFill>
                  <a:schemeClr val="accent1"/>
                </a:solidFill>
              </a:defRPr>
            </a:lvl1pPr>
          </a:lstStyle>
          <a:p>
            <a:pPr lvl="0" algn="r"/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55759" y="5305565"/>
            <a:ext cx="6665159" cy="400110"/>
          </a:xfrm>
        </p:spPr>
        <p:txBody>
          <a:bodyPr vert="horz" wrap="square">
            <a:spAutoFit/>
          </a:bodyPr>
          <a:lstStyle>
            <a:lvl1pPr>
              <a:defRPr lang="en-US" sz="200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r">
              <a:buNone/>
            </a:pPr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accent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" y="-1"/>
            <a:ext cx="1471447" cy="6858004"/>
            <a:chOff x="1" y="-1"/>
            <a:chExt cx="1471447" cy="6858004"/>
          </a:xfrm>
        </p:grpSpPr>
        <p:sp>
          <p:nvSpPr>
            <p:cNvPr id="10" name="Rectangle 9"/>
            <p:cNvSpPr/>
            <p:nvPr userDrawn="1"/>
          </p:nvSpPr>
          <p:spPr>
            <a:xfrm rot="16200000">
              <a:off x="-2234818" y="3353940"/>
              <a:ext cx="6858002" cy="1501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 rot="16200000">
              <a:off x="-2917209" y="2917209"/>
              <a:ext cx="6858002" cy="1023581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>
              <a:spLocks noChangeAspect="1"/>
            </p:cNvSpPr>
            <p:nvPr userDrawn="1"/>
          </p:nvSpPr>
          <p:spPr>
            <a:xfrm rot="5400000">
              <a:off x="1315866" y="6455877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50" y="2133602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0550" y="3429002"/>
            <a:ext cx="6858000" cy="1143000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09414" y="6344752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74662" y="1233488"/>
            <a:ext cx="8243888" cy="492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74661" y="1233488"/>
            <a:ext cx="4087368" cy="4923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33488"/>
            <a:ext cx="4086352" cy="49204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1233488"/>
            <a:ext cx="408736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31182" y="1233488"/>
            <a:ext cx="408736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4663" y="1978925"/>
            <a:ext cx="4087368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31182" y="1978925"/>
            <a:ext cx="4087368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1530" y="304799"/>
            <a:ext cx="2437020" cy="874714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81530" y="1233488"/>
            <a:ext cx="2437020" cy="4927600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74661" y="304798"/>
            <a:ext cx="5623560" cy="585628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tact Informa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" y="-1"/>
            <a:ext cx="1471447" cy="6858004"/>
            <a:chOff x="1" y="-1"/>
            <a:chExt cx="1471447" cy="6858004"/>
          </a:xfrm>
        </p:grpSpPr>
        <p:sp>
          <p:nvSpPr>
            <p:cNvPr id="10" name="Rectangle 9"/>
            <p:cNvSpPr/>
            <p:nvPr userDrawn="1"/>
          </p:nvSpPr>
          <p:spPr>
            <a:xfrm rot="16200000">
              <a:off x="-2234818" y="3353940"/>
              <a:ext cx="6858002" cy="1501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 rot="16200000">
              <a:off x="-2917209" y="2917209"/>
              <a:ext cx="6858002" cy="1023581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>
              <a:spLocks noChangeAspect="1"/>
            </p:cNvSpPr>
            <p:nvPr userDrawn="1"/>
          </p:nvSpPr>
          <p:spPr>
            <a:xfrm rot="5400000">
              <a:off x="1315866" y="6455877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50" y="2133602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0550" y="3429002"/>
            <a:ext cx="6858000" cy="1143000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509414" y="6344752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87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277970"/>
              <a:ext cx="9144000" cy="5800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152400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>
              <a:spLocks noChangeAspect="1"/>
            </p:cNvSpPr>
            <p:nvPr userDrawn="1"/>
          </p:nvSpPr>
          <p:spPr>
            <a:xfrm rot="5400000">
              <a:off x="419100" y="6467475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482" y="5983317"/>
              <a:ext cx="783041" cy="783041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74662" y="155575"/>
            <a:ext cx="8243888" cy="1023937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74662" y="1233488"/>
            <a:ext cx="8243888" cy="492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6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4" r:id="rId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3"/>
        </a:buClr>
        <a:buSzPct val="76000"/>
        <a:buFont typeface="Wingdings 3"/>
        <a:buChar char="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 3" pitchFamily="18" charset="2"/>
        <a:buChar char="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5"/>
        </a:buClr>
        <a:buSzPct val="70000"/>
        <a:buFont typeface="Wingdings 3" pitchFamily="18" charset="2"/>
        <a:buChar char="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057399" y="2319867"/>
            <a:ext cx="6731001" cy="2672939"/>
          </a:xfrm>
        </p:spPr>
        <p:txBody>
          <a:bodyPr/>
          <a:lstStyle/>
          <a:p>
            <a:pPr algn="r"/>
            <a:r>
              <a:rPr lang="en-US" dirty="0" smtClean="0"/>
              <a:t>Including Student Growth </a:t>
            </a:r>
            <a:br>
              <a:rPr lang="en-US" dirty="0" smtClean="0"/>
            </a:br>
            <a:r>
              <a:rPr lang="en-US" dirty="0" smtClean="0"/>
              <a:t>in Educator Evaluation </a:t>
            </a:r>
            <a:br>
              <a:rPr lang="en-US" dirty="0" smtClean="0"/>
            </a:br>
            <a:r>
              <a:rPr lang="en-US" dirty="0" smtClean="0"/>
              <a:t>Day 1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055759" y="5130801"/>
            <a:ext cx="6665159" cy="1169551"/>
          </a:xfrm>
        </p:spPr>
        <p:txBody>
          <a:bodyPr/>
          <a:lstStyle/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Presented by:  Kathy Shoop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552700" y="5854700"/>
            <a:ext cx="6134100" cy="838200"/>
          </a:xfrm>
        </p:spPr>
        <p:txBody>
          <a:bodyPr/>
          <a:lstStyle/>
          <a:p>
            <a:r>
              <a:rPr lang="en-US" dirty="0" smtClean="0"/>
              <a:t> October, </a:t>
            </a:r>
            <a:r>
              <a:rPr lang="en-US" dirty="0"/>
              <a:t> </a:t>
            </a:r>
            <a:r>
              <a:rPr lang="en-US" dirty="0" smtClean="0"/>
              <a:t>2013 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5" y="4635446"/>
            <a:ext cx="2471518" cy="7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662" y="203199"/>
            <a:ext cx="8243888" cy="976313"/>
          </a:xfrm>
        </p:spPr>
        <p:txBody>
          <a:bodyPr/>
          <a:lstStyle/>
          <a:p>
            <a:r>
              <a:rPr lang="en-US" dirty="0" smtClean="0"/>
              <a:t>A Culture Shift: Evaluation Measures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73942841"/>
              </p:ext>
            </p:extLst>
          </p:nvPr>
        </p:nvGraphicFramePr>
        <p:xfrm>
          <a:off x="592136" y="1839457"/>
          <a:ext cx="8014834" cy="255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417"/>
                <a:gridCol w="4007417"/>
              </a:tblGrid>
              <a:tr h="637936">
                <a:tc>
                  <a:txBody>
                    <a:bodyPr/>
                    <a:lstStyle/>
                    <a:p>
                      <a:r>
                        <a:rPr lang="en-US" sz="2300" baseline="0" dirty="0" smtClean="0"/>
                        <a:t>Former Evaluation System</a:t>
                      </a:r>
                      <a:endParaRPr lang="en-US" sz="2300" dirty="0"/>
                    </a:p>
                  </a:txBody>
                  <a:tcPr marL="88899" marR="88899" marT="44450" marB="44450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Revised Evaluation</a:t>
                      </a:r>
                      <a:r>
                        <a:rPr lang="en-US" sz="2300" baseline="0" dirty="0" smtClean="0"/>
                        <a:t> System</a:t>
                      </a:r>
                      <a:endParaRPr lang="en-US" sz="2300" dirty="0"/>
                    </a:p>
                  </a:txBody>
                  <a:tcPr marL="88899" marR="88899" marT="44450" marB="44450"/>
                </a:tc>
              </a:tr>
              <a:tr h="637936">
                <a:tc>
                  <a:txBody>
                    <a:bodyPr/>
                    <a:lstStyle/>
                    <a:p>
                      <a:r>
                        <a:rPr lang="en-US" sz="3100" dirty="0" smtClean="0"/>
                        <a:t>Observation: YES</a:t>
                      </a:r>
                      <a:endParaRPr lang="en-US" sz="3100" dirty="0"/>
                    </a:p>
                  </a:txBody>
                  <a:tcPr marL="88899" marR="88899" marT="44450" marB="44450"/>
                </a:tc>
                <a:tc>
                  <a:txBody>
                    <a:bodyPr/>
                    <a:lstStyle/>
                    <a:p>
                      <a:r>
                        <a:rPr lang="en-US" sz="3100" dirty="0" smtClean="0"/>
                        <a:t>Observation: YES</a:t>
                      </a:r>
                    </a:p>
                  </a:txBody>
                  <a:tcPr marL="88899" marR="88899" marT="44450" marB="44450"/>
                </a:tc>
              </a:tr>
              <a:tr h="637936">
                <a:tc>
                  <a:txBody>
                    <a:bodyPr/>
                    <a:lstStyle/>
                    <a:p>
                      <a:r>
                        <a:rPr lang="en-US" sz="3100" dirty="0" smtClean="0"/>
                        <a:t>Student</a:t>
                      </a:r>
                      <a:r>
                        <a:rPr lang="en-US" sz="3100" baseline="0" dirty="0" smtClean="0"/>
                        <a:t> Growth: NO</a:t>
                      </a:r>
                      <a:endParaRPr lang="en-US" sz="3100" dirty="0"/>
                    </a:p>
                  </a:txBody>
                  <a:tcPr marL="88899" marR="88899" marT="44450" marB="4445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100" dirty="0" smtClean="0">
                          <a:solidFill>
                            <a:srgbClr val="FF0000"/>
                          </a:solidFill>
                        </a:rPr>
                        <a:t>Student</a:t>
                      </a:r>
                      <a:r>
                        <a:rPr lang="en-US" sz="3100" baseline="0" dirty="0" smtClean="0">
                          <a:solidFill>
                            <a:srgbClr val="FF0000"/>
                          </a:solidFill>
                        </a:rPr>
                        <a:t> Growth: YES</a:t>
                      </a:r>
                      <a:endParaRPr lang="en-US" sz="31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88899" marR="88899" marT="44450" marB="44450"/>
                </a:tc>
              </a:tr>
              <a:tr h="637936">
                <a:tc>
                  <a:txBody>
                    <a:bodyPr/>
                    <a:lstStyle/>
                    <a:p>
                      <a:r>
                        <a:rPr lang="en-US" sz="3100" dirty="0" smtClean="0"/>
                        <a:t>Other Evidence: NO</a:t>
                      </a:r>
                      <a:endParaRPr lang="en-US" sz="3100" dirty="0"/>
                    </a:p>
                  </a:txBody>
                  <a:tcPr marL="88899" marR="88899" marT="44450" marB="44450"/>
                </a:tc>
                <a:tc>
                  <a:txBody>
                    <a:bodyPr/>
                    <a:lstStyle/>
                    <a:p>
                      <a:r>
                        <a:rPr lang="en-US" sz="3100" dirty="0" smtClean="0"/>
                        <a:t>Other Evidence: YES</a:t>
                      </a:r>
                      <a:endParaRPr lang="en-US" sz="3100" dirty="0"/>
                    </a:p>
                  </a:txBody>
                  <a:tcPr marL="88899" marR="88899" marT="44450" marB="44450"/>
                </a:tc>
              </a:tr>
            </a:tbl>
          </a:graphicData>
        </a:graphic>
      </p:graphicFrame>
      <p:sp>
        <p:nvSpPr>
          <p:cNvPr id="9" name="Text Box 1"/>
          <p:cNvSpPr txBox="1"/>
          <p:nvPr/>
        </p:nvSpPr>
        <p:spPr>
          <a:xfrm>
            <a:off x="7880350" y="440849"/>
            <a:ext cx="838200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Student Achievement</a:t>
            </a:r>
            <a:r>
              <a:rPr lang="en-US" dirty="0"/>
              <a:t>: The status of subject-matter knowledge,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skills, </a:t>
            </a:r>
            <a:r>
              <a:rPr lang="en-US" dirty="0" smtClean="0">
                <a:solidFill>
                  <a:schemeClr val="tx1"/>
                </a:solidFill>
              </a:rPr>
              <a:t>understanding</a:t>
            </a:r>
            <a:r>
              <a:rPr lang="en-US" dirty="0" smtClean="0"/>
              <a:t> or performance </a:t>
            </a:r>
            <a:r>
              <a:rPr lang="en-US" dirty="0"/>
              <a:t>at </a:t>
            </a:r>
            <a:r>
              <a:rPr lang="en-US" dirty="0" smtClean="0"/>
              <a:t>a given </a:t>
            </a:r>
            <a:r>
              <a:rPr lang="en-US" dirty="0"/>
              <a:t>point in time.</a:t>
            </a:r>
          </a:p>
          <a:p>
            <a:r>
              <a:rPr lang="en-US" b="1" dirty="0"/>
              <a:t>Student </a:t>
            </a:r>
            <a:r>
              <a:rPr lang="en-US" b="1" dirty="0" smtClean="0"/>
              <a:t>Growth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dirty="0"/>
              <a:t>T</a:t>
            </a:r>
            <a:r>
              <a:rPr lang="en-US" dirty="0" smtClean="0"/>
              <a:t>he change in student achievement between two points in time.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Key Terms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52600" y="3490686"/>
            <a:ext cx="57150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It is student growth, not student achievement, that is relevant in demonstrating impacts </a:t>
            </a:r>
            <a:r>
              <a:rPr lang="en-US" sz="2200" dirty="0" smtClean="0">
                <a:solidFill>
                  <a:schemeClr val="bg1"/>
                </a:solidFill>
              </a:rPr>
              <a:t>teachers </a:t>
            </a:r>
            <a:r>
              <a:rPr lang="en-US" sz="2200" dirty="0">
                <a:solidFill>
                  <a:schemeClr val="bg1"/>
                </a:solidFill>
              </a:rPr>
              <a:t>and principals have on </a:t>
            </a:r>
            <a:r>
              <a:rPr lang="en-US" sz="2200" dirty="0" smtClean="0">
                <a:solidFill>
                  <a:schemeClr val="bg1"/>
                </a:solidFill>
              </a:rPr>
              <a:t>students.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778B"/>
                </a:solidFill>
              </a:rPr>
              <a:t>Student Growth Data Means…</a:t>
            </a:r>
            <a:endParaRPr lang="en-US" dirty="0"/>
          </a:p>
        </p:txBody>
      </p:sp>
      <p:graphicFrame>
        <p:nvGraphicFramePr>
          <p:cNvPr id="5" name="D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28427"/>
              </p:ext>
            </p:extLst>
          </p:nvPr>
        </p:nvGraphicFramePr>
        <p:xfrm>
          <a:off x="457200" y="1295783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eft Arrow 8"/>
          <p:cNvSpPr/>
          <p:nvPr/>
        </p:nvSpPr>
        <p:spPr>
          <a:xfrm rot="20102854">
            <a:off x="5446139" y="1254682"/>
            <a:ext cx="2118284" cy="10003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State-Based</a:t>
            </a:r>
          </a:p>
          <a:p>
            <a:pPr algn="ctr"/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740885">
            <a:off x="812479" y="2113154"/>
            <a:ext cx="1867674" cy="1508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District and School-Based Tools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18921725">
            <a:off x="7416233" y="3247753"/>
            <a:ext cx="1685080" cy="11593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Classroom-Based Tools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7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Student Growth</a:t>
            </a:r>
            <a:r>
              <a:rPr lang="en-US" dirty="0"/>
              <a:t> </a:t>
            </a:r>
            <a:r>
              <a:rPr lang="en-US" dirty="0" smtClean="0"/>
              <a:t>Theory of Action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08282530"/>
              </p:ext>
            </p:extLst>
          </p:nvPr>
        </p:nvGraphicFramePr>
        <p:xfrm>
          <a:off x="492126" y="1233488"/>
          <a:ext cx="8243887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Growth Is Embedded </a:t>
            </a:r>
            <a:br>
              <a:rPr lang="en-US" dirty="0" smtClean="0"/>
            </a:br>
            <a:r>
              <a:rPr lang="en-US" dirty="0" smtClean="0"/>
              <a:t>in the Criteria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8614" r="1486"/>
          <a:stretch/>
        </p:blipFill>
        <p:spPr bwMode="auto">
          <a:xfrm>
            <a:off x="120580" y="1115372"/>
            <a:ext cx="8902840" cy="466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743200" y="2743200"/>
            <a:ext cx="1828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200" y="3657600"/>
            <a:ext cx="1828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0580" y="1905000"/>
            <a:ext cx="1828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19826" y="1674739"/>
            <a:ext cx="1384419" cy="992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772400" y="2709492"/>
            <a:ext cx="1342571" cy="96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18816" y="4361544"/>
            <a:ext cx="1606609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Box 1"/>
          <p:cNvSpPr txBox="1"/>
          <p:nvPr/>
        </p:nvSpPr>
        <p:spPr>
          <a:xfrm>
            <a:off x="7880350" y="440849"/>
            <a:ext cx="838200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relationships between the principal and teacher student growth criteria?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"/>
          <a:stretch/>
        </p:blipFill>
        <p:spPr bwMode="auto">
          <a:xfrm>
            <a:off x="0" y="226828"/>
            <a:ext cx="81407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92" y="6408553"/>
            <a:ext cx="1224608" cy="3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97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2C778B"/>
                </a:solidFill>
              </a:rPr>
              <a:t>Teacher &amp; Principal Raw Score Model Sample</a:t>
            </a:r>
            <a:r>
              <a:rPr lang="en-US" sz="2800" dirty="0">
                <a:solidFill>
                  <a:srgbClr val="2C778B"/>
                </a:solidFill>
              </a:rPr>
              <a:t/>
            </a:r>
            <a:br>
              <a:rPr lang="en-US" sz="2800" dirty="0">
                <a:solidFill>
                  <a:srgbClr val="2C778B"/>
                </a:solidFill>
              </a:rPr>
            </a:br>
            <a:endParaRPr lang="en-US" sz="2800" dirty="0">
              <a:solidFill>
                <a:srgbClr val="2C778B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94499"/>
              </p:ext>
            </p:extLst>
          </p:nvPr>
        </p:nvGraphicFramePr>
        <p:xfrm>
          <a:off x="457200" y="609600"/>
          <a:ext cx="8305800" cy="4318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6600"/>
                <a:gridCol w="1219200"/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Evaluation Criteria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Student Growth- Teachers</a:t>
                      </a:r>
                      <a:endParaRPr lang="en-US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 Student Growth- Principals                                                    </a:t>
                      </a:r>
                      <a:endParaRPr lang="en-US" sz="1800" b="1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Overall Criterion </a:t>
                      </a:r>
                      <a:r>
                        <a:rPr lang="en-US" sz="1800" dirty="0" smtClean="0">
                          <a:effectLst/>
                        </a:rPr>
                        <a:t>Scores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 Criterion 1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70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  Criterion 2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70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          Criterion 3  */**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   Criterion 4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70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       Criterion 5 **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707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      Criterion 6 *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   Criterion 7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Criterion </a:t>
                      </a:r>
                      <a:r>
                        <a:rPr lang="en-US" sz="2400" b="1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*/**</a:t>
                      </a:r>
                      <a:endParaRPr lang="en-US" sz="24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86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Summative Score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9646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65091"/>
              </p:ext>
            </p:extLst>
          </p:nvPr>
        </p:nvGraphicFramePr>
        <p:xfrm>
          <a:off x="457200" y="4989663"/>
          <a:ext cx="8305800" cy="93091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56909"/>
                <a:gridCol w="1756529"/>
                <a:gridCol w="2050831"/>
                <a:gridCol w="2241531"/>
              </a:tblGrid>
              <a:tr h="329746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OSPI Approved Summative</a:t>
                      </a:r>
                      <a:r>
                        <a:rPr lang="en-US" sz="24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Scoring Band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3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8-14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15-21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22-28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29-32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08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1 - Unsatisfactory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2 - Basic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3 - Proficient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4 -Distinguished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534400" y="6367463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0208454-F4C1-4389-B1FA-97C4A09ED6F4}" type="slidenum">
              <a:rPr lang="en-US" sz="1400">
                <a:latin typeface="+mj-lt"/>
              </a:rPr>
              <a:pPr algn="r" eaLnBrk="1" hangingPunct="1"/>
              <a:t>17</a:t>
            </a:fld>
            <a:endParaRPr lang="en-US" sz="1400" dirty="0">
              <a:latin typeface="+mj-lt"/>
            </a:endParaRPr>
          </a:p>
        </p:txBody>
      </p:sp>
      <p:sp>
        <p:nvSpPr>
          <p:cNvPr id="7" name="Down Arrow 6"/>
          <p:cNvSpPr/>
          <p:nvPr/>
        </p:nvSpPr>
        <p:spPr>
          <a:xfrm rot="3305544">
            <a:off x="6451031" y="4635296"/>
            <a:ext cx="484632" cy="111863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88200" y="4479044"/>
            <a:ext cx="1006540" cy="5168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772"/>
            <a:ext cx="8229600" cy="878028"/>
          </a:xfrm>
        </p:spPr>
        <p:txBody>
          <a:bodyPr anchor="t">
            <a:normAutofit/>
          </a:bodyPr>
          <a:lstStyle/>
          <a:p>
            <a:pPr algn="ctr"/>
            <a:r>
              <a:rPr lang="en-US" sz="2400" dirty="0" smtClean="0">
                <a:solidFill>
                  <a:srgbClr val="1F777E"/>
                </a:solidFill>
              </a:rPr>
              <a:t>Student Growth Rubric and Rating</a:t>
            </a:r>
            <a:r>
              <a:rPr lang="en-US" sz="2400" dirty="0">
                <a:solidFill>
                  <a:srgbClr val="1F777E"/>
                </a:solidFill>
              </a:rPr>
              <a:t> </a:t>
            </a:r>
            <a:r>
              <a:rPr lang="en-US" sz="2400" dirty="0" smtClean="0">
                <a:solidFill>
                  <a:srgbClr val="1F777E"/>
                </a:solidFill>
              </a:rPr>
              <a:t>(Teacher)</a:t>
            </a:r>
            <a:endParaRPr lang="en-US" sz="2400" dirty="0">
              <a:solidFill>
                <a:srgbClr val="1F777E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492916"/>
              </p:ext>
            </p:extLst>
          </p:nvPr>
        </p:nvGraphicFramePr>
        <p:xfrm>
          <a:off x="761999" y="734030"/>
          <a:ext cx="7315201" cy="25450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981296"/>
                <a:gridCol w="1981296"/>
                <a:gridCol w="1949621"/>
                <a:gridCol w="1402988"/>
              </a:tblGrid>
              <a:tr h="38100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dirty="0">
                          <a:effectLst/>
                        </a:rPr>
                        <a:t>Student Growth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dirty="0">
                          <a:effectLst/>
                        </a:rPr>
                        <a:t>Goal-Setting Score Based on Rubric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>
                          <a:effectLst/>
                        </a:rPr>
                        <a:t>Student Growth* Score Based on Rubric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>
                          <a:effectLst/>
                        </a:rPr>
                        <a:t>Overall Student Growth Criterion Score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</a:tr>
              <a:tr h="2460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dirty="0">
                          <a:effectLst/>
                        </a:rPr>
                        <a:t>Criterion 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>
                          <a:effectLst/>
                        </a:rPr>
                        <a:t>2**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</a:tr>
              <a:tr h="3178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>
                          <a:effectLst/>
                        </a:rPr>
                        <a:t>Criterion 6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dirty="0">
                          <a:effectLst/>
                        </a:rPr>
                        <a:t>2**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</a:tr>
              <a:tr h="24600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dirty="0">
                          <a:effectLst/>
                        </a:rPr>
                        <a:t>Criterion 8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/>
                </a:tc>
              </a:tr>
              <a:tr h="4354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Student Growth Score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07390" algn="l"/>
                        </a:tabLs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059" marR="43059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5455" y="4643915"/>
            <a:ext cx="7784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*Must include a minimum of two student growth measures (i.e., state-, district-, school-, and classroom-based measures</a:t>
            </a:r>
            <a:r>
              <a:rPr lang="en-US" sz="1600" dirty="0" smtClean="0"/>
              <a:t>).</a:t>
            </a:r>
          </a:p>
          <a:p>
            <a:r>
              <a:rPr lang="en-US" sz="1600" b="1" dirty="0" smtClean="0"/>
              <a:t>** </a:t>
            </a:r>
            <a:r>
              <a:rPr lang="en-US" sz="1600" b="1" dirty="0"/>
              <a:t>A student growth score of “1” in any of the student growth rubrics will result in a Low growth rating</a:t>
            </a:r>
            <a:r>
              <a:rPr lang="en-US" sz="1600" b="1" dirty="0" smtClean="0"/>
              <a:t>.</a:t>
            </a:r>
          </a:p>
          <a:p>
            <a:pPr lvl="1"/>
            <a:r>
              <a:rPr lang="en-US" sz="1600" dirty="0" smtClean="0"/>
              <a:t>Evaluators </a:t>
            </a:r>
            <a:r>
              <a:rPr lang="en-US" sz="1600" dirty="0"/>
              <a:t>place teachers into summative rating categories based on score bands. </a:t>
            </a:r>
            <a:r>
              <a:rPr lang="en-US" sz="1600" b="1" dirty="0"/>
              <a:t>As illustrated below, this teacher would receive a low student growth rating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080262"/>
              </p:ext>
            </p:extLst>
          </p:nvPr>
        </p:nvGraphicFramePr>
        <p:xfrm>
          <a:off x="469900" y="3429000"/>
          <a:ext cx="7924800" cy="10363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86697"/>
                <a:gridCol w="2587134"/>
                <a:gridCol w="2450969"/>
              </a:tblGrid>
              <a:tr h="7620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OSPI Approved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Student Growth Impact Rating Scoring Band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5-12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13-17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18-20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Low</a:t>
                      </a:r>
                      <a:endParaRPr lang="en-US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Average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High</a:t>
                      </a:r>
                      <a:endParaRPr lang="en-US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534400" y="6367463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0208454-F4C1-4389-B1FA-97C4A09ED6F4}" type="slidenum">
              <a:rPr lang="en-US" sz="1400">
                <a:latin typeface="+mj-lt"/>
              </a:rPr>
              <a:pPr algn="r" eaLnBrk="1" hangingPunct="1"/>
              <a:t>18</a:t>
            </a:fld>
            <a:endParaRPr lang="en-US" sz="1400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77000" y="2768290"/>
            <a:ext cx="762000" cy="3429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4585741">
            <a:off x="2602264" y="3404261"/>
            <a:ext cx="484632" cy="1189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22627"/>
            <a:ext cx="1408941" cy="45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8590"/>
            <a:ext cx="8991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2C778B"/>
                </a:solidFill>
              </a:rPr>
              <a:t>Student Growth Teacher Rubric Language</a:t>
            </a:r>
            <a:br>
              <a:rPr lang="en-US" dirty="0" smtClean="0">
                <a:solidFill>
                  <a:srgbClr val="2C778B"/>
                </a:solidFill>
              </a:rPr>
            </a:br>
            <a:r>
              <a:rPr lang="en-US" sz="2200" dirty="0" smtClean="0">
                <a:solidFill>
                  <a:srgbClr val="2C778B"/>
                </a:solidFill>
              </a:rPr>
              <a:t>SG 3.1 &amp; 3.2</a:t>
            </a:r>
            <a:endParaRPr lang="en-US" sz="2200" dirty="0">
              <a:solidFill>
                <a:srgbClr val="2C778B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00368"/>
              </p:ext>
            </p:extLst>
          </p:nvPr>
        </p:nvGraphicFramePr>
        <p:xfrm>
          <a:off x="120044" y="991963"/>
          <a:ext cx="8820196" cy="4961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049"/>
                <a:gridCol w="2205049"/>
                <a:gridCol w="2205049"/>
                <a:gridCol w="2205049"/>
              </a:tblGrid>
              <a:tr h="416643">
                <a:tc gridSpan="4">
                  <a:txBody>
                    <a:bodyPr/>
                    <a:lstStyle/>
                    <a:p>
                      <a:r>
                        <a:rPr lang="en-US" sz="1200" b="1" u="non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Student Growth Criterion 3: Recognizing individual student learning needs and developing strategies to address those needs.</a:t>
                      </a:r>
                      <a:endParaRPr 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5084">
                <a:tc gridSpan="4">
                  <a:txBody>
                    <a:bodyPr/>
                    <a:lstStyle/>
                    <a:p>
                      <a:r>
                        <a:rPr lang="en-US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 Growth 3.1: </a:t>
                      </a:r>
                      <a:r>
                        <a:rPr lang="en-US" sz="1200" b="0" i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 Student Growth Goal(s)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4335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Unsatisfactory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</a:t>
                      </a:r>
                      <a:endParaRPr lang="en-US" sz="12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Proficient</a:t>
                      </a:r>
                      <a:endParaRPr lang="en-US" sz="12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Distinguished</a:t>
                      </a:r>
                      <a:endParaRPr lang="en-US" sz="12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132233">
                <a:tc>
                  <a:txBody>
                    <a:bodyPr/>
                    <a:lstStyle/>
                    <a:p>
                      <a:r>
                        <a:rPr lang="en-US" sz="1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establish student growth goals or establishes inappropriate goals for subgroups of students not reaching full learning potential.  Goals do not identify multiple, high-quality sources of data to monitor, adjust, and evaluate achievement of goals.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Establishes appropriate student growth goals for subgroups of students not reaching full learning potential.  Goals do not identify multiple, high-quality sources of data to monitor, adjust, and evaluate achievement of goals.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Establishes appropriate student growth goals for subgroups of students not reaching full learning potential.  Goals identify multiple, high-quality sources of data to monitor, adjust, and evaluate achievement of goals.</a:t>
                      </a:r>
                    </a:p>
                    <a:p>
                      <a:endParaRPr lang="en-US" sz="1200" u="non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DD7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Establishes appropriate student growth goals for subgroups of students not reaching full potential in collaboration with students, parents, and other school staff. Goals identify multiple, high-quality sources of data to monitor, adjust, and evaluate achievement of goals.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45084">
                <a:tc gridSpan="4">
                  <a:txBody>
                    <a:bodyPr/>
                    <a:lstStyle/>
                    <a:p>
                      <a:r>
                        <a:rPr lang="en-US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 Growth 3.2: </a:t>
                      </a:r>
                      <a:r>
                        <a:rPr lang="en-US" sz="1200" b="0" i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Achievement of Student Growth Goal(s)</a:t>
                      </a:r>
                      <a:endParaRPr lang="en-US" sz="1200" b="1" u="non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</a:tr>
              <a:tr h="244335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Unsatisfactory</a:t>
                      </a:r>
                      <a:endParaRPr lang="en-US" sz="1200" dirty="0"/>
                    </a:p>
                  </a:txBody>
                  <a:tcPr anchor="ctr">
                    <a:solidFill>
                      <a:srgbClr val="E9ED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Basic</a:t>
                      </a:r>
                      <a:endParaRPr lang="en-US" sz="12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Proficient</a:t>
                      </a:r>
                      <a:endParaRPr lang="en-US" sz="12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Distinguished</a:t>
                      </a:r>
                      <a:endParaRPr lang="en-US" sz="1200" b="0" u="non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EE"/>
                    </a:solidFill>
                  </a:tcPr>
                </a:tc>
              </a:tr>
              <a:tr h="1274438">
                <a:tc>
                  <a:txBody>
                    <a:bodyPr/>
                    <a:lstStyle/>
                    <a:p>
                      <a:r>
                        <a:rPr lang="en-US" sz="1200" b="0" i="0" u="non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Growth or achievement data from at least two points in time shows no evidence of growth for most students.</a:t>
                      </a:r>
                      <a:endParaRPr lang="en-US" sz="1200" b="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CDD7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Multiple sources of growth or achievement data from at least two points in time show some evidence of growth for some students.</a:t>
                      </a:r>
                      <a:endParaRPr lang="en-US" sz="1200" b="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CDD7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Multiple sources of growth or achievement data from at least two points in time show clear evidence of growth for most students.</a:t>
                      </a:r>
                      <a:endParaRPr lang="en-US" sz="1200" b="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CDD7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Multiple sources of growth or achievement data from at least two points in time show evidence of high growth for all or nearly all students.</a:t>
                      </a:r>
                      <a:endParaRPr lang="en-US" sz="1200" b="0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CDD7DA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34400" y="6367463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0208454-F4C1-4389-B1FA-97C4A09ED6F4}" type="slidenum">
              <a:rPr lang="en-US" sz="1400">
                <a:latin typeface="+mj-lt"/>
              </a:rPr>
              <a:pPr algn="r" eaLnBrk="1" hangingPunct="1"/>
              <a:t>19</a:t>
            </a:fld>
            <a:endParaRPr lang="en-US" sz="14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589289" y="812171"/>
            <a:ext cx="2971800" cy="1463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0335" y="3646849"/>
            <a:ext cx="3429000" cy="146304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1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Setting </a:t>
            </a:r>
            <a:r>
              <a:rPr lang="en-US" dirty="0" smtClean="0"/>
              <a:t>Student Growth Goals (SGGs)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Identifying Tools and Measures for SGGs</a:t>
            </a:r>
          </a:p>
          <a:p>
            <a:endParaRPr lang="en-US" dirty="0"/>
          </a:p>
          <a:p>
            <a:r>
              <a:rPr lang="en-US" dirty="0" smtClean="0"/>
              <a:t>Monitoring SGGs</a:t>
            </a:r>
          </a:p>
          <a:p>
            <a:endParaRPr lang="en-US" dirty="0"/>
          </a:p>
          <a:p>
            <a:r>
              <a:rPr lang="en-US" dirty="0" smtClean="0"/>
              <a:t>Reflecting and Evaluating SGGs</a:t>
            </a:r>
          </a:p>
          <a:p>
            <a:endParaRPr lang="en-US" dirty="0"/>
          </a:p>
          <a:p>
            <a:r>
              <a:rPr lang="en-US" dirty="0" smtClean="0"/>
              <a:t>Connecting with CCSS, SBAC and Other Initiatives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Sessions Addressing Student Growth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67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en-US" sz="2000" dirty="0">
                <a:solidFill>
                  <a:srgbClr val="2C778B"/>
                </a:solidFill>
              </a:rPr>
              <a:t>Summative Rating &amp; Impact on Student Learning Matrix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144931"/>
              </p:ext>
            </p:extLst>
          </p:nvPr>
        </p:nvGraphicFramePr>
        <p:xfrm>
          <a:off x="944179" y="688425"/>
          <a:ext cx="7391399" cy="538077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49195"/>
                <a:gridCol w="1649195"/>
                <a:gridCol w="1405227"/>
                <a:gridCol w="1418321"/>
                <a:gridCol w="1269461"/>
              </a:tblGrid>
              <a:tr h="1075002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Summative Rating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Distinguished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Proficient Rating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Growth Inquiry 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Distinguished Rating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91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Proficient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Proficient Rating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Growth Inquiry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Proficient Rating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59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Basic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Basic Rating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Growth Inquiry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Basic Rating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9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Unsatisfactory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Unsatisfactory Rating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Plan of Improvement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142">
                <a:tc rowSpan="2"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Consequences as a result of Intersection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between Summative Rating and Impact on Student Learning Rating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Low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Average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>
                    <a:lnL w="57150" cap="flat" cmpd="dbl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High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874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Impact on Student Learning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484" marR="524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28893" y="15970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534400" y="6367463"/>
            <a:ext cx="45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0208454-F4C1-4389-B1FA-97C4A09ED6F4}" type="slidenum">
              <a:rPr lang="en-US" sz="1400">
                <a:latin typeface="+mj-lt"/>
              </a:rPr>
              <a:pPr algn="r" eaLnBrk="1" hangingPunct="1"/>
              <a:t>20</a:t>
            </a:fld>
            <a:endParaRPr lang="en-US" sz="14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80794" y="562304"/>
            <a:ext cx="1983827" cy="13733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738180" y="5359960"/>
            <a:ext cx="978408" cy="66617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>
            <a:off x="1330314" y="3939248"/>
            <a:ext cx="978408" cy="6148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16428" y="1722821"/>
            <a:ext cx="2000750" cy="13602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77" y="6181203"/>
            <a:ext cx="1497741" cy="4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88"/>
            <a:ext cx="81819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59" y="6336849"/>
            <a:ext cx="1235034" cy="3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II: Unpacking Student Growth Rubrics for Teachers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pc="-10" dirty="0" smtClean="0"/>
              <a:t>Learn and apply the student growth rubric structure and language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509713" y="6345238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22</a:t>
            </a:fld>
            <a:r>
              <a:rPr lang="en-US" dirty="0" smtClean="0"/>
              <a:t>   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TPEP steering committee organizations approved statewide rubrics for student growth to ensure consistency in implementation of the evaluation system across Washington State. </a:t>
            </a:r>
          </a:p>
          <a:p>
            <a:pPr lvl="1"/>
            <a:r>
              <a:rPr lang="en-US" dirty="0"/>
              <a:t>The rubrics for student growth describe both </a:t>
            </a:r>
            <a:r>
              <a:rPr lang="en-US" dirty="0" smtClean="0"/>
              <a:t>goal setting </a:t>
            </a:r>
            <a:r>
              <a:rPr lang="en-US" dirty="0"/>
              <a:t>and outputs of student learning. </a:t>
            </a:r>
          </a:p>
          <a:p>
            <a:r>
              <a:rPr lang="en-US" dirty="0"/>
              <a:t>OSPI has provided student growth rubrics for each of the three criterion </a:t>
            </a:r>
          </a:p>
          <a:p>
            <a:pPr lvl="1"/>
            <a:r>
              <a:rPr lang="en-US" dirty="0" smtClean="0"/>
              <a:t>Teachers: 3</a:t>
            </a:r>
            <a:r>
              <a:rPr lang="en-US" dirty="0"/>
              <a:t>, </a:t>
            </a:r>
            <a:r>
              <a:rPr lang="en-US" dirty="0" smtClean="0"/>
              <a:t>6</a:t>
            </a:r>
            <a:r>
              <a:rPr lang="en-US" dirty="0"/>
              <a:t>, and </a:t>
            </a:r>
            <a:r>
              <a:rPr lang="en-US" dirty="0" smtClean="0"/>
              <a:t>8</a:t>
            </a:r>
            <a:endParaRPr lang="en-US" dirty="0"/>
          </a:p>
          <a:p>
            <a:pPr lvl="1"/>
            <a:r>
              <a:rPr lang="en-US" dirty="0" smtClean="0"/>
              <a:t>Principals: 3</a:t>
            </a:r>
            <a:r>
              <a:rPr lang="en-US" dirty="0"/>
              <a:t>, </a:t>
            </a:r>
            <a:r>
              <a:rPr lang="en-US" dirty="0" smtClean="0"/>
              <a:t>5</a:t>
            </a:r>
            <a:r>
              <a:rPr lang="en-US" dirty="0"/>
              <a:t>, and </a:t>
            </a:r>
            <a:r>
              <a:rPr lang="en-US" dirty="0" smtClean="0"/>
              <a:t>8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Growth Rubrics</a:t>
            </a:r>
          </a:p>
        </p:txBody>
      </p:sp>
      <p:sp>
        <p:nvSpPr>
          <p:cNvPr id="5" name="Text Box 1"/>
          <p:cNvSpPr txBox="1"/>
          <p:nvPr/>
        </p:nvSpPr>
        <p:spPr>
          <a:xfrm>
            <a:off x="7880350" y="440849"/>
            <a:ext cx="838200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798513" algn="l"/>
              </a:tabLst>
            </a:pPr>
            <a:r>
              <a:rPr lang="en-US" dirty="0" smtClean="0"/>
              <a:t>Five Student </a:t>
            </a:r>
            <a:r>
              <a:rPr lang="en-US" dirty="0"/>
              <a:t>Growth Criteria</a:t>
            </a:r>
          </a:p>
          <a:p>
            <a:pPr lvl="1">
              <a:tabLst>
                <a:tab pos="798513" algn="l"/>
              </a:tabLst>
            </a:pPr>
            <a:r>
              <a:rPr lang="en-US" dirty="0" smtClean="0"/>
              <a:t>3.1 Establish </a:t>
            </a:r>
            <a:r>
              <a:rPr lang="en-US" dirty="0"/>
              <a:t>Student Growth Goals</a:t>
            </a:r>
          </a:p>
          <a:p>
            <a:pPr marL="568325" lvl="2" indent="-22225">
              <a:buNone/>
            </a:pPr>
            <a:r>
              <a:rPr lang="en-US" dirty="0" smtClean="0"/>
              <a:t>Re</a:t>
            </a:r>
            <a:r>
              <a:rPr lang="en-US" dirty="0"/>
              <a:t>: individual or subgroups of </a:t>
            </a:r>
            <a:r>
              <a:rPr lang="en-US" dirty="0" smtClean="0"/>
              <a:t>students </a:t>
            </a:r>
            <a:r>
              <a:rPr lang="en-US" dirty="0"/>
              <a:t>(</a:t>
            </a:r>
            <a:r>
              <a:rPr lang="en-US" dirty="0" smtClean="0"/>
              <a:t>achievement/opportunity </a:t>
            </a:r>
            <a:r>
              <a:rPr lang="en-US" dirty="0"/>
              <a:t>gap)</a:t>
            </a:r>
          </a:p>
          <a:p>
            <a:pPr lvl="1">
              <a:tabLst>
                <a:tab pos="798513" algn="l"/>
              </a:tabLst>
            </a:pPr>
            <a:r>
              <a:rPr lang="en-US" dirty="0" smtClean="0"/>
              <a:t>3.2 Achievement </a:t>
            </a:r>
            <a:r>
              <a:rPr lang="en-US" dirty="0"/>
              <a:t>of Student Growth Goals</a:t>
            </a:r>
          </a:p>
          <a:p>
            <a:pPr marL="566738" lvl="2" indent="0">
              <a:buNone/>
              <a:tabLst>
                <a:tab pos="798513" algn="l"/>
              </a:tabLst>
            </a:pPr>
            <a:r>
              <a:rPr lang="en-US" dirty="0" smtClean="0"/>
              <a:t>Re</a:t>
            </a:r>
            <a:r>
              <a:rPr lang="en-US" dirty="0"/>
              <a:t>: individual or subgroups of </a:t>
            </a:r>
            <a:r>
              <a:rPr lang="en-US" dirty="0" smtClean="0"/>
              <a:t>students </a:t>
            </a:r>
            <a:r>
              <a:rPr lang="en-US" dirty="0"/>
              <a:t>(</a:t>
            </a:r>
            <a:r>
              <a:rPr lang="en-US" dirty="0" smtClean="0"/>
              <a:t>achievement/opportunity </a:t>
            </a:r>
            <a:r>
              <a:rPr lang="en-US" dirty="0"/>
              <a:t>gap)</a:t>
            </a:r>
          </a:p>
          <a:p>
            <a:pPr lvl="1">
              <a:tabLst>
                <a:tab pos="798513" algn="l"/>
              </a:tabLst>
            </a:pPr>
            <a:r>
              <a:rPr lang="en-US" dirty="0" smtClean="0"/>
              <a:t>6.1Establish </a:t>
            </a:r>
            <a:r>
              <a:rPr lang="en-US" dirty="0"/>
              <a:t>Student Growth Goals using Multiple Student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/>
              <a:t>Elements</a:t>
            </a:r>
          </a:p>
          <a:p>
            <a:pPr marL="568325" lvl="2" indent="0">
              <a:buNone/>
              <a:tabLst>
                <a:tab pos="798513" algn="l"/>
              </a:tabLst>
            </a:pPr>
            <a:r>
              <a:rPr lang="en-US" dirty="0" smtClean="0"/>
              <a:t>Re</a:t>
            </a:r>
            <a:r>
              <a:rPr lang="en-US" dirty="0"/>
              <a:t>: whole class based on grade-level standards and aligned to school and district goals</a:t>
            </a:r>
          </a:p>
          <a:p>
            <a:pPr lvl="1">
              <a:tabLst>
                <a:tab pos="798513" algn="l"/>
              </a:tabLst>
            </a:pPr>
            <a:r>
              <a:rPr lang="en-US" dirty="0" smtClean="0"/>
              <a:t>6.2 Achievement </a:t>
            </a:r>
            <a:r>
              <a:rPr lang="en-US" dirty="0"/>
              <a:t>of Student Growth Goals</a:t>
            </a:r>
          </a:p>
          <a:p>
            <a:pPr marL="566738" lvl="2" indent="0">
              <a:buNone/>
              <a:tabLst>
                <a:tab pos="798513" algn="l"/>
              </a:tabLst>
            </a:pPr>
            <a:r>
              <a:rPr lang="en-US" dirty="0" smtClean="0"/>
              <a:t>Re</a:t>
            </a:r>
            <a:r>
              <a:rPr lang="en-US" dirty="0"/>
              <a:t>: whole class based on grade-level standards and aligned to school and district goals</a:t>
            </a:r>
          </a:p>
          <a:p>
            <a:pPr lvl="1">
              <a:tabLst>
                <a:tab pos="798513" algn="l"/>
              </a:tabLst>
            </a:pPr>
            <a:r>
              <a:rPr lang="en-US" dirty="0" smtClean="0"/>
              <a:t>8.1 Establish </a:t>
            </a:r>
            <a:r>
              <a:rPr lang="en-US" dirty="0"/>
              <a:t>Team Student Growth Goals</a:t>
            </a:r>
          </a:p>
          <a:p>
            <a:pPr marL="517525" lvl="2" indent="22225">
              <a:buNone/>
              <a:tabLst>
                <a:tab pos="798513" algn="l"/>
              </a:tabLst>
            </a:pPr>
            <a:r>
              <a:rPr lang="en-US" spc="-20" dirty="0" smtClean="0"/>
              <a:t>Re</a:t>
            </a:r>
            <a:r>
              <a:rPr lang="en-US" spc="-20" dirty="0"/>
              <a:t>: Teacher as part of a grade-level, content area, or other school/district </a:t>
            </a:r>
            <a:r>
              <a:rPr lang="en-US" spc="-20" dirty="0" smtClean="0"/>
              <a:t>team</a:t>
            </a:r>
            <a:endParaRPr lang="en-US" spc="-2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District, School, and </a:t>
            </a:r>
            <a:br>
              <a:rPr lang="en-US" dirty="0"/>
            </a:br>
            <a:r>
              <a:rPr lang="en-US" dirty="0" smtClean="0"/>
              <a:t>Classroom-Based </a:t>
            </a:r>
            <a:r>
              <a:rPr lang="en-US" dirty="0"/>
              <a:t>Data (Teachers)</a:t>
            </a:r>
          </a:p>
        </p:txBody>
      </p:sp>
      <p:sp>
        <p:nvSpPr>
          <p:cNvPr id="5" name="Text Box 1"/>
          <p:cNvSpPr txBox="1"/>
          <p:nvPr/>
        </p:nvSpPr>
        <p:spPr>
          <a:xfrm>
            <a:off x="7903240" y="440849"/>
            <a:ext cx="838200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" y="123678"/>
            <a:ext cx="8243888" cy="1023937"/>
          </a:xfrm>
        </p:spPr>
        <p:txBody>
          <a:bodyPr/>
          <a:lstStyle/>
          <a:p>
            <a:r>
              <a:rPr lang="en-US" dirty="0" smtClean="0"/>
              <a:t>Student Growth Rubric for use in 13-14</a:t>
            </a:r>
            <a:endParaRPr lang="en-US" dirty="0"/>
          </a:p>
        </p:txBody>
      </p:sp>
      <p:sp>
        <p:nvSpPr>
          <p:cNvPr id="4" name="Text Box 1"/>
          <p:cNvSpPr txBox="1"/>
          <p:nvPr/>
        </p:nvSpPr>
        <p:spPr>
          <a:xfrm>
            <a:off x="8039839" y="983110"/>
            <a:ext cx="838200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840126"/>
              </p:ext>
            </p:extLst>
          </p:nvPr>
        </p:nvGraphicFramePr>
        <p:xfrm>
          <a:off x="890649" y="1352440"/>
          <a:ext cx="7149191" cy="50008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9164"/>
                <a:gridCol w="1659164"/>
                <a:gridCol w="1659164"/>
                <a:gridCol w="2171699"/>
              </a:tblGrid>
              <a:tr h="528701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200" b="1" dirty="0">
                          <a:effectLst/>
                        </a:rPr>
                        <a:t>Student Growth Criterion 3: Recognizing individual student learning needs and developing strategies to address those needs.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142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00" dirty="0">
                          <a:effectLst/>
                        </a:rPr>
                        <a:t>Student Growth 3.1: Establish Student Growth Goal(s)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1426210" algn="l"/>
                        </a:tabLst>
                      </a:pPr>
                      <a:r>
                        <a:rPr lang="en-US" sz="1000">
                          <a:effectLst/>
                        </a:rPr>
                        <a:t>Unsatisfactory – 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1426210" algn="l"/>
                        </a:tabLst>
                      </a:pPr>
                      <a:r>
                        <a:rPr lang="en-US" sz="1000">
                          <a:effectLst/>
                        </a:rPr>
                        <a:t>Basic – 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1426210" algn="l"/>
                        </a:tabLst>
                      </a:pPr>
                      <a:r>
                        <a:rPr lang="en-US" sz="1000">
                          <a:effectLst/>
                        </a:rPr>
                        <a:t>Proficient – 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1426210" algn="l"/>
                        </a:tabLst>
                      </a:pPr>
                      <a:r>
                        <a:rPr lang="en-US" sz="1000">
                          <a:effectLst/>
                        </a:rPr>
                        <a:t>Distinguished – 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21257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00" dirty="0">
                          <a:effectLst/>
                        </a:rPr>
                        <a:t>Does not establish student growth goal(s) or establishes inappropriate goal(s) for subgroups of students not reaching full learning potential.  Goal(s) do not identify multiple, high-quality sources of data to monitor, adjust, and evaluate achievement of goal(s).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00">
                          <a:effectLst/>
                        </a:rPr>
                        <a:t>Establishes appropriate student growth goal(s) for subgroups of students not reaching full learning potential.  Goal(s) do not identify multiple, high-quality sources of data to monitor, adjust, and evaluate achievement of goal(s).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00">
                          <a:effectLst/>
                        </a:rPr>
                        <a:t>Establishes appropriate student growth goal(s) for subgroups of students not reaching full learning potential.  Goal(s) identify multiple, high-quality sources of data to monitor, adjust, and evaluate achievement of goal(s).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00">
                          <a:effectLst/>
                        </a:rPr>
                        <a:t>Establishes appropriate student growth goal(s) for subgroups of students not reaching full potential in collaboration with students, parents, and other school staff. Goal(s) identify multiple, high-quality sources of data to monitor, adjust, and evaluate achievement of goal(s).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301142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00" dirty="0">
                          <a:effectLst/>
                        </a:rPr>
                        <a:t>Student Growth 3.2: Achievement of Student Growth Goal(s)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1426210" algn="l"/>
                        </a:tabLst>
                      </a:pPr>
                      <a:r>
                        <a:rPr lang="en-US" sz="1000">
                          <a:effectLst/>
                        </a:rPr>
                        <a:t>Unsatisfactory – 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1426210" algn="l"/>
                        </a:tabLst>
                      </a:pPr>
                      <a:r>
                        <a:rPr lang="en-US" sz="1000">
                          <a:effectLst/>
                        </a:rPr>
                        <a:t>Basic – 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1426210" algn="l"/>
                        </a:tabLst>
                      </a:pPr>
                      <a:r>
                        <a:rPr lang="en-US" sz="1000">
                          <a:effectLst/>
                        </a:rPr>
                        <a:t>Proficient – 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500"/>
                        </a:spcAft>
                        <a:tabLst>
                          <a:tab pos="1426210" algn="l"/>
                        </a:tabLst>
                      </a:pPr>
                      <a:r>
                        <a:rPr lang="en-US" sz="1000">
                          <a:effectLst/>
                        </a:rPr>
                        <a:t>Distinguished – 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</a:tr>
              <a:tr h="11446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00" dirty="0">
                          <a:effectLst/>
                        </a:rPr>
                        <a:t>Growth or achievement data from at least two points in time shows no evidence of growth for most students.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00">
                          <a:effectLst/>
                        </a:rPr>
                        <a:t>Multiple sources of growth or achievement data from at least two points in time show some evidence of growth for some students.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00">
                          <a:effectLst/>
                        </a:rPr>
                        <a:t>Multiple sources of growth or achievement data from at least two points in time show clear evidence of growth for most students.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000" dirty="0">
                          <a:effectLst/>
                        </a:rPr>
                        <a:t>Multiple sources of growth or achievement data from at least two points in time show evidence of high growth for all or nearly all students.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 W3"/>
                        <a:cs typeface="Times New Roman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6344446"/>
            <a:ext cx="1460665" cy="46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4660" y="1233488"/>
            <a:ext cx="4198939" cy="4923472"/>
          </a:xfrm>
        </p:spPr>
        <p:txBody>
          <a:bodyPr>
            <a:noAutofit/>
          </a:bodyPr>
          <a:lstStyle/>
          <a:p>
            <a:r>
              <a:rPr lang="en-US" sz="2000" dirty="0" smtClean="0"/>
              <a:t>Individually:</a:t>
            </a:r>
          </a:p>
          <a:p>
            <a:pPr lvl="1"/>
            <a:r>
              <a:rPr lang="en-US" sz="1800" b="1" dirty="0" smtClean="0"/>
              <a:t>Read</a:t>
            </a:r>
            <a:r>
              <a:rPr lang="en-US" sz="1800" dirty="0" smtClean="0"/>
              <a:t> across the rows and </a:t>
            </a:r>
            <a:r>
              <a:rPr lang="en-US" sz="1800" b="1" dirty="0" smtClean="0"/>
              <a:t>highlight the key descriptions </a:t>
            </a:r>
            <a:r>
              <a:rPr lang="en-US" sz="1800" dirty="0" smtClean="0"/>
              <a:t>of performance at each level.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Look down the column and </a:t>
            </a:r>
            <a:r>
              <a:rPr lang="en-US" sz="1800" b="1" dirty="0" smtClean="0"/>
              <a:t>circle the key words </a:t>
            </a:r>
            <a:r>
              <a:rPr lang="en-US" sz="1800" dirty="0" smtClean="0"/>
              <a:t>or ideas that best summarize each of the four performance levels.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As a table group/district team answer these questions and create 3 charts:</a:t>
            </a:r>
          </a:p>
          <a:p>
            <a:pPr lvl="1"/>
            <a:r>
              <a:rPr lang="en-US" sz="1800" dirty="0" smtClean="0"/>
              <a:t>What are the key differences between proficient and distinguished? Between proficient and basic? Between basic and unsatisfactory?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What does a teacher need </a:t>
            </a:r>
            <a:br>
              <a:rPr lang="en-US" sz="2000" dirty="0" smtClean="0"/>
            </a:br>
            <a:r>
              <a:rPr lang="en-US" sz="2000" dirty="0" smtClean="0"/>
              <a:t>to know, say, and do to demonstrate proficiency on these rubrics? Create a chart for each criterion.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Activity II: Unpacking the Student Growth Rubric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72313" y="2938541"/>
            <a:ext cx="2995386" cy="3139321"/>
            <a:chOff x="5486400" y="3185279"/>
            <a:chExt cx="3200400" cy="3354186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3185279"/>
              <a:ext cx="3200400" cy="335418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Criterion ___</a:t>
              </a:r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7" name="Picture 6" descr="stick person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3952875"/>
              <a:ext cx="895350" cy="15335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300865" y="3697875"/>
              <a:ext cx="381000" cy="38100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30965" y="3989598"/>
              <a:ext cx="381000" cy="38100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77000" y="5663444"/>
              <a:ext cx="381000" cy="38100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96100" y="5853944"/>
              <a:ext cx="381000" cy="38100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58050" y="5472944"/>
              <a:ext cx="381000" cy="38100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55000" y="3803272"/>
              <a:ext cx="381000" cy="38100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93050" y="4244597"/>
              <a:ext cx="381000" cy="381000"/>
            </a:xfrm>
            <a:prstGeom prst="rect">
              <a:avLst/>
            </a:prstGeom>
            <a:solidFill>
              <a:srgbClr val="FFFF66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753" y="6185711"/>
            <a:ext cx="1483712" cy="4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Discuss in triads: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did this activity affirm what you believed about student growth?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Did this activity change your thinking in any way?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 Learning Activity 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III: Creating Student Growth Goals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Understand the creation of student growth goals in alignment with the evaluation criteria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28</a:t>
            </a:fld>
            <a:r>
              <a:rPr lang="en-US" dirty="0" smtClean="0"/>
              <a:t>  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</a:t>
            </a:r>
            <a:r>
              <a:rPr lang="en-US" dirty="0" smtClean="0"/>
              <a:t>stablished from and aligned to multiple </a:t>
            </a:r>
            <a:r>
              <a:rPr lang="en-US" dirty="0"/>
              <a:t>sources of available data that reveal prior student learning</a:t>
            </a:r>
          </a:p>
          <a:p>
            <a:r>
              <a:rPr lang="en-US" dirty="0" smtClean="0"/>
              <a:t>Appropriate for, and aligned to, the context, instructional interval and content standard(s)</a:t>
            </a:r>
          </a:p>
          <a:p>
            <a:r>
              <a:rPr lang="en-US" dirty="0" smtClean="0"/>
              <a:t>Demonstrates substantial impact </a:t>
            </a:r>
          </a:p>
          <a:p>
            <a:r>
              <a:rPr lang="en-US" dirty="0" smtClean="0"/>
              <a:t>Identifies measures and states expected student growth</a:t>
            </a:r>
          </a:p>
          <a:p>
            <a:r>
              <a:rPr lang="en-US" dirty="0"/>
              <a:t>Specific, measurable and </a:t>
            </a:r>
            <a:r>
              <a:rPr lang="en-US" dirty="0" smtClean="0"/>
              <a:t>time-bound</a:t>
            </a:r>
          </a:p>
          <a:p>
            <a:r>
              <a:rPr lang="en-US" dirty="0" smtClean="0"/>
              <a:t>Ensure appropriate “grain size,” not too narrow or too broad</a:t>
            </a:r>
          </a:p>
          <a:p>
            <a:r>
              <a:rPr lang="en-US" dirty="0" smtClean="0"/>
              <a:t>Consider the relationship among 3.1, 6.1 &amp; 8.1, and determine if alignment is possible (nested goals)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a </a:t>
            </a:r>
            <a:r>
              <a:rPr lang="en-US" dirty="0"/>
              <a:t>S</a:t>
            </a:r>
            <a:r>
              <a:rPr lang="en-US" dirty="0" smtClean="0"/>
              <a:t>tudent </a:t>
            </a:r>
            <a:r>
              <a:rPr lang="en-US" dirty="0"/>
              <a:t>G</a:t>
            </a:r>
            <a:r>
              <a:rPr lang="en-US" dirty="0" smtClean="0"/>
              <a:t>rowth </a:t>
            </a:r>
            <a:r>
              <a:rPr lang="en-US" dirty="0"/>
              <a:t>G</a:t>
            </a:r>
            <a:r>
              <a:rPr lang="en-US" dirty="0" smtClean="0"/>
              <a:t>oal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Pausing</a:t>
            </a:r>
          </a:p>
          <a:p>
            <a:pPr lvl="0"/>
            <a:r>
              <a:rPr lang="en-US" dirty="0" smtClean="0"/>
              <a:t>Paraphrasing</a:t>
            </a:r>
          </a:p>
          <a:p>
            <a:pPr lvl="0"/>
            <a:r>
              <a:rPr lang="en-US" dirty="0" smtClean="0"/>
              <a:t>Posing Questions</a:t>
            </a:r>
          </a:p>
          <a:p>
            <a:pPr lvl="0"/>
            <a:r>
              <a:rPr lang="en-US" dirty="0" smtClean="0"/>
              <a:t>Putting Ideas on the Table</a:t>
            </a:r>
          </a:p>
          <a:p>
            <a:pPr lvl="0"/>
            <a:r>
              <a:rPr lang="en-US" dirty="0" smtClean="0"/>
              <a:t>Providing Data</a:t>
            </a:r>
          </a:p>
          <a:p>
            <a:pPr lvl="0"/>
            <a:r>
              <a:rPr lang="en-US" dirty="0" smtClean="0"/>
              <a:t>Paying Attention to Self and Others</a:t>
            </a:r>
          </a:p>
          <a:p>
            <a:pPr lvl="0"/>
            <a:r>
              <a:rPr lang="en-US" dirty="0" smtClean="0"/>
              <a:t>Presuming Positive Intentions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Else?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Norms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3.1 Establish Student Growth Goals (individual or subgroups of students)</a:t>
            </a:r>
          </a:p>
          <a:p>
            <a:pPr marL="0" indent="0">
              <a:buNone/>
            </a:pPr>
            <a:r>
              <a:rPr lang="en-US" sz="1400" dirty="0" smtClean="0"/>
              <a:t>Between September and May, all ELL students will increase their writing scores by one level as measured by the Harmon Middle School 4-point writing rubric.   </a:t>
            </a:r>
          </a:p>
          <a:p>
            <a:pPr marL="0" indent="0">
              <a:buNone/>
            </a:pPr>
            <a:r>
              <a:rPr lang="en-US" sz="1400" dirty="0" smtClean="0"/>
              <a:t> </a:t>
            </a:r>
          </a:p>
          <a:p>
            <a:pPr marL="0" indent="0">
              <a:buNone/>
            </a:pPr>
            <a:r>
              <a:rPr lang="en-US" sz="1400" b="1" dirty="0" smtClean="0"/>
              <a:t>6.1 Establish Student Growth Goals Using Multiple Student Data Elements (whole class based on grade-level standards and aligned to school and district goals)</a:t>
            </a:r>
          </a:p>
          <a:p>
            <a:pPr marL="0" indent="0">
              <a:buNone/>
            </a:pPr>
            <a:r>
              <a:rPr lang="en-US" sz="1400" dirty="0" smtClean="0"/>
              <a:t>Between </a:t>
            </a:r>
            <a:r>
              <a:rPr lang="en-US" sz="1400" dirty="0"/>
              <a:t>September and May, all </a:t>
            </a:r>
            <a:r>
              <a:rPr lang="en-US" sz="1400" dirty="0" smtClean="0"/>
              <a:t>students </a:t>
            </a:r>
            <a:r>
              <a:rPr lang="en-US" sz="1400" dirty="0"/>
              <a:t>will increase their writing scores by one level as measured by the </a:t>
            </a:r>
            <a:r>
              <a:rPr lang="en-US" sz="1400" dirty="0" smtClean="0"/>
              <a:t>Harmon </a:t>
            </a:r>
            <a:r>
              <a:rPr lang="en-US" sz="1400" dirty="0"/>
              <a:t>Middle School 4-point writing rubric. 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spc="-20" dirty="0" smtClean="0"/>
              <a:t>8.1 Establish Team Student Growth Goals (teacher as part of a grade-level, content area, or other school/district team)</a:t>
            </a:r>
          </a:p>
          <a:p>
            <a:pPr marL="0" indent="0">
              <a:buNone/>
            </a:pPr>
            <a:r>
              <a:rPr lang="en-US" sz="1400" dirty="0"/>
              <a:t>Between September and May, all 8th grade students will </a:t>
            </a:r>
            <a:r>
              <a:rPr lang="en-US" sz="1400" dirty="0" smtClean="0"/>
              <a:t>increase their writing scores by one level as measured by the Harmon Middle School  4-point rubric.   </a:t>
            </a:r>
            <a:r>
              <a:rPr lang="en-US" sz="1400" dirty="0"/>
              <a:t>The 8</a:t>
            </a:r>
            <a:r>
              <a:rPr lang="en-US" sz="1400" baseline="30000" dirty="0"/>
              <a:t>th</a:t>
            </a:r>
            <a:r>
              <a:rPr lang="en-US" sz="1400" dirty="0"/>
              <a:t> grade team will meet every six weeks through the year to examine student work and calibrate expectations. </a:t>
            </a:r>
            <a:r>
              <a:rPr lang="en-US" sz="1400" dirty="0" smtClean="0"/>
              <a:t>  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. </a:t>
            </a:r>
            <a:endParaRPr lang="en-US" sz="1400" dirty="0"/>
          </a:p>
          <a:p>
            <a:pPr marL="0" indent="0">
              <a:buNone/>
            </a:pPr>
            <a:endParaRPr lang="en-US" sz="1400" b="1" spc="-2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“Nested” Goals</a:t>
            </a:r>
            <a:endParaRPr lang="en-US" dirty="0"/>
          </a:p>
        </p:txBody>
      </p:sp>
      <p:sp>
        <p:nvSpPr>
          <p:cNvPr id="9" name="Text Box 1"/>
          <p:cNvSpPr txBox="1"/>
          <p:nvPr/>
        </p:nvSpPr>
        <p:spPr>
          <a:xfrm>
            <a:off x="8077200" y="304800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endParaRPr lang="en-US" sz="9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Goals measure “a change in student achievement between two points in time”  </a:t>
            </a:r>
            <a:r>
              <a:rPr lang="en-US" sz="1600" dirty="0" smtClean="0"/>
              <a:t>RCW28A.405.100</a:t>
            </a:r>
            <a:r>
              <a:rPr lang="en-US" sz="1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        </a:t>
            </a:r>
            <a:r>
              <a:rPr lang="en-US" sz="28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28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endParaRPr lang="en-US" dirty="0"/>
          </a:p>
          <a:p>
            <a:r>
              <a:rPr lang="en-US" dirty="0" smtClean="0"/>
              <a:t>Focus on important learning within the scope of the teacher’s responsibility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Growth is expected for all students</a:t>
            </a:r>
          </a:p>
          <a:p>
            <a:endParaRPr lang="en-US" dirty="0"/>
          </a:p>
          <a:p>
            <a:r>
              <a:rPr lang="en-US" dirty="0" smtClean="0"/>
              <a:t>Student growth goals are established from multiple sources of data:</a:t>
            </a:r>
          </a:p>
          <a:p>
            <a:pPr marL="0" indent="0">
              <a:buNone/>
            </a:pPr>
            <a:r>
              <a:rPr lang="en-US" dirty="0" smtClean="0"/>
              <a:t> 	Classroom-based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tools</a:t>
            </a:r>
          </a:p>
          <a:p>
            <a:pPr marL="0" indent="0">
              <a:buNone/>
            </a:pPr>
            <a:r>
              <a:rPr lang="en-US" dirty="0" smtClean="0"/>
              <a:t>	School-based tools</a:t>
            </a:r>
          </a:p>
          <a:p>
            <a:pPr marL="274320" lvl="1" indent="0">
              <a:buNone/>
            </a:pPr>
            <a:r>
              <a:rPr lang="en-US" dirty="0" smtClean="0"/>
              <a:t>	D</a:t>
            </a:r>
            <a:r>
              <a:rPr lang="en-US" sz="2600" dirty="0" smtClean="0"/>
              <a:t>istrict-based tools</a:t>
            </a:r>
          </a:p>
          <a:p>
            <a:pPr marL="0" indent="0">
              <a:buNone/>
            </a:pPr>
            <a:r>
              <a:rPr lang="en-US" dirty="0" smtClean="0"/>
              <a:t>	State-based tools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Student Growth Goals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3.1   for a subset of students in your class</a:t>
            </a:r>
          </a:p>
          <a:p>
            <a:endParaRPr lang="en-US" dirty="0"/>
          </a:p>
          <a:p>
            <a:r>
              <a:rPr lang="en-US" dirty="0" smtClean="0"/>
              <a:t>6.1   for all the students in your class or for all the students in one of your classes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8.1 for all students your collegial team is focusing on: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</a:t>
            </a:r>
            <a:r>
              <a:rPr lang="en-US" dirty="0" smtClean="0"/>
              <a:t>oals could be school-wide or PLC-wide or district-wide and  </a:t>
            </a:r>
          </a:p>
          <a:p>
            <a:r>
              <a:rPr lang="en-US" dirty="0" smtClean="0"/>
              <a:t>must be set by the teacher because the goals depend on context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Establishing Student Growth Goals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Multiple sources of growth or achievement data from at least two points in time show clear evidence of growth for students.      </a:t>
            </a:r>
            <a:r>
              <a:rPr lang="en-US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</a:t>
            </a:r>
            <a:endParaRPr lang="en-US" dirty="0"/>
          </a:p>
          <a:p>
            <a:r>
              <a:rPr lang="en-US" dirty="0" smtClean="0"/>
              <a:t>Demonstrates a significant impact on student learning of content (transferrable skills)</a:t>
            </a:r>
          </a:p>
          <a:p>
            <a:r>
              <a:rPr lang="en-US" dirty="0" smtClean="0"/>
              <a:t>Identifies formative and summative measures aligned to learning targets to monitor progress towards goals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Student growth goals are measured by multiple sources of data:</a:t>
            </a:r>
          </a:p>
          <a:p>
            <a:r>
              <a:rPr lang="en-US" dirty="0" smtClean="0"/>
              <a:t>Classroom-based tools (observations, exit slips, pre- and post-classroom assessment data, etc.)</a:t>
            </a:r>
          </a:p>
          <a:p>
            <a:r>
              <a:rPr lang="en-US" dirty="0" smtClean="0"/>
              <a:t>School-based tools</a:t>
            </a:r>
          </a:p>
          <a:p>
            <a:r>
              <a:rPr lang="en-US" dirty="0" smtClean="0"/>
              <a:t>D</a:t>
            </a:r>
            <a:r>
              <a:rPr lang="en-US" sz="2600" dirty="0" smtClean="0"/>
              <a:t>istrict-based tools</a:t>
            </a:r>
          </a:p>
          <a:p>
            <a:r>
              <a:rPr lang="en-US" dirty="0" smtClean="0"/>
              <a:t>State-based tools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Student Growth Goals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Specific</a:t>
            </a:r>
          </a:p>
          <a:p>
            <a:endParaRPr lang="en-US" dirty="0"/>
          </a:p>
          <a:p>
            <a:r>
              <a:rPr lang="en-US" i="1" dirty="0" smtClean="0"/>
              <a:t>Measurable</a:t>
            </a:r>
          </a:p>
          <a:p>
            <a:endParaRPr lang="en-US" i="1" dirty="0" smtClean="0"/>
          </a:p>
          <a:p>
            <a:r>
              <a:rPr lang="en-US" i="1" dirty="0" smtClean="0"/>
              <a:t>Appropriate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i="1" dirty="0" smtClean="0"/>
              <a:t>Realistic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Time</a:t>
            </a:r>
            <a:r>
              <a:rPr lang="en-US" i="1" dirty="0"/>
              <a:t>-</a:t>
            </a:r>
            <a:r>
              <a:rPr lang="en-US" i="1" dirty="0" smtClean="0"/>
              <a:t>bound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800" i="1" dirty="0" smtClean="0"/>
              <a:t>S</a:t>
            </a:r>
            <a:r>
              <a:rPr lang="en-US" sz="8800" dirty="0" smtClean="0"/>
              <a:t> – the goal is focused on a specific area of student need within the content and describes expected growth</a:t>
            </a:r>
          </a:p>
          <a:p>
            <a:r>
              <a:rPr lang="en-US" sz="8800" i="1" dirty="0" smtClean="0"/>
              <a:t>M</a:t>
            </a:r>
            <a:r>
              <a:rPr lang="en-US" sz="8800" dirty="0" smtClean="0"/>
              <a:t> – the goal will be assessed using an appropriate instrument.</a:t>
            </a:r>
          </a:p>
          <a:p>
            <a:r>
              <a:rPr lang="en-US" sz="8800" i="1" dirty="0" smtClean="0"/>
              <a:t>A</a:t>
            </a:r>
            <a:r>
              <a:rPr lang="en-US" sz="8800" dirty="0" smtClean="0"/>
              <a:t> – the goal is standards-based and directly related to the responsibilities of the teacher.</a:t>
            </a:r>
          </a:p>
          <a:p>
            <a:r>
              <a:rPr lang="en-US" sz="8800" i="1" dirty="0" smtClean="0"/>
              <a:t>R</a:t>
            </a:r>
            <a:r>
              <a:rPr lang="en-US" sz="8800" dirty="0" smtClean="0"/>
              <a:t> – the goal is doable, while rigorous, stretching the outer bounds of what is attainable.</a:t>
            </a:r>
          </a:p>
          <a:p>
            <a:r>
              <a:rPr lang="en-US" sz="8800" i="1" dirty="0" smtClean="0"/>
              <a:t>T</a:t>
            </a:r>
            <a:r>
              <a:rPr lang="en-US" sz="8800" dirty="0" smtClean="0"/>
              <a:t> – the goal specifies unit, semester, year or other timeframe.</a:t>
            </a:r>
          </a:p>
          <a:p>
            <a:endParaRPr lang="en-US" sz="9600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GOALS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Look over the sample student growth goals provided.</a:t>
            </a:r>
          </a:p>
          <a:p>
            <a:endParaRPr lang="en-US" dirty="0"/>
          </a:p>
          <a:p>
            <a:r>
              <a:rPr lang="en-US" dirty="0" smtClean="0"/>
              <a:t>Using a group of students you have now or had in the past, create two or three student growth goals.</a:t>
            </a:r>
          </a:p>
          <a:p>
            <a:endParaRPr lang="en-US" dirty="0"/>
          </a:p>
          <a:p>
            <a:r>
              <a:rPr lang="en-US" dirty="0" smtClean="0"/>
              <a:t>Share with a partner, solicit feedback.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Activity III: Creating Growth Goals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Questions?</a:t>
            </a:r>
          </a:p>
          <a:p>
            <a:endParaRPr lang="en-US" dirty="0"/>
          </a:p>
          <a:p>
            <a:r>
              <a:rPr lang="en-US" dirty="0" smtClean="0"/>
              <a:t>Comments?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Activity III: Creating Growth Goals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/>
              <a:t>I</a:t>
            </a:r>
            <a:r>
              <a:rPr lang="en-US" dirty="0" smtClean="0"/>
              <a:t>V: Student </a:t>
            </a:r>
            <a:br>
              <a:rPr lang="en-US" dirty="0" smtClean="0"/>
            </a:br>
            <a:r>
              <a:rPr lang="en-US" dirty="0" smtClean="0"/>
              <a:t>Learning Measures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Identify relevant measures of student growth in your </a:t>
            </a:r>
            <a:br>
              <a:rPr lang="en-US" dirty="0" smtClean="0"/>
            </a:br>
            <a:r>
              <a:rPr lang="en-US" dirty="0" smtClean="0"/>
              <a:t>district context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509713" y="6345238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37</a:t>
            </a:fld>
            <a:r>
              <a:rPr lang="en-US" dirty="0" smtClean="0"/>
              <a:t>    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law provides a great deal of control </a:t>
            </a:r>
            <a:r>
              <a:rPr lang="en-US" dirty="0"/>
              <a:t>over the classroom-, school-, and/or district-based tools used to measure and report student growth data.</a:t>
            </a:r>
          </a:p>
          <a:p>
            <a:r>
              <a:rPr lang="en-US" dirty="0" smtClean="0"/>
              <a:t>A student growth goal describes what students will know/be able to do at the end of an instructional period based on course- or grade-level content standards and district curriculum.  </a:t>
            </a:r>
          </a:p>
          <a:p>
            <a:r>
              <a:rPr lang="en-US" dirty="0" smtClean="0"/>
              <a:t>Student growth data means relevant multiple measures using classroom-based, school-based, district-based, and state-based tools.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District-Determined Measures</a:t>
            </a:r>
            <a:endParaRPr lang="en-US" dirty="0"/>
          </a:p>
        </p:txBody>
      </p:sp>
      <p:sp>
        <p:nvSpPr>
          <p:cNvPr id="6" name="Text Box 1"/>
          <p:cNvSpPr txBox="1"/>
          <p:nvPr/>
        </p:nvSpPr>
        <p:spPr>
          <a:xfrm>
            <a:off x="7880350" y="440849"/>
            <a:ext cx="838200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1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81025702"/>
              </p:ext>
            </p:extLst>
          </p:nvPr>
        </p:nvGraphicFramePr>
        <p:xfrm>
          <a:off x="568326" y="1277712"/>
          <a:ext cx="8042274" cy="4538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312"/>
                <a:gridCol w="980513"/>
                <a:gridCol w="1888907"/>
                <a:gridCol w="1735542"/>
                <a:gridCol w="2032000"/>
              </a:tblGrid>
              <a:tr h="422274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Multiple Measurement Tools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0" baseline="0" dirty="0">
                          <a:effectLst/>
                        </a:rPr>
                        <a:t>This chart represents data collected from TPEP districts and a sample of the strengths and limitations of </a:t>
                      </a:r>
                      <a:r>
                        <a:rPr lang="en-US" sz="1000" spc="0" baseline="0" dirty="0" smtClean="0">
                          <a:effectLst/>
                        </a:rPr>
                        <a:t>implementing measures</a:t>
                      </a:r>
                      <a:r>
                        <a:rPr lang="en-US" sz="1000" spc="0" baseline="0" dirty="0">
                          <a:effectLst/>
                        </a:rPr>
                        <a:t>.</a:t>
                      </a:r>
                      <a:endParaRPr lang="en-US" sz="1000" spc="0" baseline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8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Measure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% of teachers= assessment*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Examples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Strengths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Limitations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</a:tr>
              <a:tr h="10239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Classroom-Based Tools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100%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Student work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Graphic </a:t>
                      </a:r>
                      <a:r>
                        <a:rPr lang="en-US" sz="1100" dirty="0" smtClean="0">
                          <a:effectLst/>
                        </a:rPr>
                        <a:t>organizers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Performance </a:t>
                      </a:r>
                      <a:r>
                        <a:rPr lang="en-US" sz="1100" dirty="0" smtClean="0">
                          <a:effectLst/>
                        </a:rPr>
                        <a:t>tasks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Unit </a:t>
                      </a:r>
                      <a:r>
                        <a:rPr lang="en-US" sz="1100" dirty="0" smtClean="0">
                          <a:effectLst/>
                        </a:rPr>
                        <a:t>assessments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Art/PE </a:t>
                      </a:r>
                      <a:r>
                        <a:rPr lang="en-US" sz="1100" dirty="0" smtClean="0">
                          <a:effectLst/>
                        </a:rPr>
                        <a:t>performance assessments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Capture authentic student work and learning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Relevant to teachers to inform practice in a timely way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Difficult to compare across classrooms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May lack validity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More time involved to assess students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</a:tr>
              <a:tr h="85506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School-Based Tools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79%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Common </a:t>
                      </a:r>
                      <a:r>
                        <a:rPr lang="en-US" sz="1100" dirty="0" smtClean="0">
                          <a:effectLst/>
                        </a:rPr>
                        <a:t>formative assessments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r>
                        <a:rPr lang="en-US" sz="1100" baseline="0" dirty="0">
                          <a:effectLst/>
                        </a:rPr>
                        <a:t>th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grade writing samples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effectLst/>
                        </a:rPr>
                        <a:t>Kindergarten </a:t>
                      </a:r>
                      <a:r>
                        <a:rPr lang="en-US" sz="1100" dirty="0" smtClean="0">
                          <a:effectLst/>
                        </a:rPr>
                        <a:t>readiness 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 smtClean="0">
                          <a:effectLst/>
                        </a:rPr>
                        <a:t>Encourage </a:t>
                      </a:r>
                      <a:r>
                        <a:rPr lang="en-US" sz="1100" dirty="0">
                          <a:effectLst/>
                        </a:rPr>
                        <a:t>team goal setting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Relevant to both teacher/principal evaluations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May not be comparable between districts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Training for principals key to implementation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</a:tr>
              <a:tr h="100178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District-Based Tools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30.8%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 smtClean="0">
                          <a:effectLst/>
                        </a:rPr>
                        <a:t>District-developed benchmark </a:t>
                      </a:r>
                      <a:r>
                        <a:rPr lang="en-US" sz="1100" dirty="0">
                          <a:effectLst/>
                        </a:rPr>
                        <a:t>e</a:t>
                      </a:r>
                      <a:r>
                        <a:rPr lang="en-US" sz="1100" dirty="0" smtClean="0">
                          <a:effectLst/>
                        </a:rPr>
                        <a:t>xams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MAP </a:t>
                      </a:r>
                      <a:r>
                        <a:rPr lang="en-US" sz="1100" dirty="0" smtClean="0">
                          <a:effectLst/>
                        </a:rPr>
                        <a:t>assessments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 smtClean="0">
                          <a:effectLst/>
                        </a:rPr>
                        <a:t>DIBELS (literacy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Can compare across schools/districts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Useful in district-wide PLC and vertical teaming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May not have district capacity to support timely use of data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May lack reliability in administration of assessments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</a:tr>
              <a:tr h="8909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State-Based Tools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16.2%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MSP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HSPE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SAT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ACT 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AP </a:t>
                      </a:r>
                      <a:r>
                        <a:rPr lang="en-US" sz="1100" dirty="0" smtClean="0">
                          <a:effectLst/>
                        </a:rPr>
                        <a:t>exams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Higher likelihood of validity for assessing student performance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Widely available and public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Only relevant to a small percentage of teachers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"/>
                      </a:pPr>
                      <a:r>
                        <a:rPr lang="en-US" sz="1100" dirty="0">
                          <a:effectLst/>
                        </a:rPr>
                        <a:t>Data is not quickly accessible to quickly inform teaching practice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4" marR="68304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Student Growth Measures</a:t>
            </a:r>
            <a:br>
              <a:rPr lang="en-US" dirty="0" smtClean="0"/>
            </a:br>
            <a:r>
              <a:rPr lang="en-US" dirty="0" smtClean="0"/>
              <a:t>TPEP Pilot Site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session provides 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A review of the legislative requirements for using student growth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An overview of goal setting for student growth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</a:t>
            </a:r>
            <a:r>
              <a:rPr lang="en-US" dirty="0" smtClean="0"/>
              <a:t>n orientation to what it means to select classroom-based, school-based, district-based, and state-based tools and use student learning data in educator evaluation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</a:t>
            </a:r>
            <a:r>
              <a:rPr lang="en-US" dirty="0" smtClean="0"/>
              <a:t> process for establishing student growth goals, examples of student growth goals, and a process for determining the change in student achievement between two points in time.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</a:t>
            </a:r>
            <a:r>
              <a:rPr lang="en-US" dirty="0" smtClean="0"/>
              <a:t> review of the Washington State student growth rubrics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</a:t>
            </a:r>
            <a:r>
              <a:rPr lang="en-US" dirty="0" smtClean="0"/>
              <a:t>n orientation to templates and tools you can use to establish student growth as a measure in educator evaluation.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 Pyramid: What Kind of Data Do Teachers Use? How Often? </a:t>
            </a:r>
            <a:endParaRPr lang="en-US" dirty="0"/>
          </a:p>
        </p:txBody>
      </p:sp>
      <p:sp>
        <p:nvSpPr>
          <p:cNvPr id="4" name="Text Box 1"/>
          <p:cNvSpPr txBox="1"/>
          <p:nvPr/>
        </p:nvSpPr>
        <p:spPr>
          <a:xfrm>
            <a:off x="8077200" y="304800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endParaRPr lang="en-US" sz="9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sp>
        <p:nvSpPr>
          <p:cNvPr id="5" name="AutoShape 1"/>
          <p:cNvSpPr>
            <a:spLocks/>
          </p:cNvSpPr>
          <p:nvPr/>
        </p:nvSpPr>
        <p:spPr bwMode="auto">
          <a:xfrm>
            <a:off x="2174876" y="1312334"/>
            <a:ext cx="4911725" cy="4543045"/>
          </a:xfrm>
          <a:prstGeom prst="triangle">
            <a:avLst>
              <a:gd name="adj" fmla="val 50000"/>
            </a:avLst>
          </a:prstGeom>
          <a:solidFill>
            <a:schemeClr val="bg2">
              <a:lumMod val="90000"/>
              <a:alpha val="51764"/>
            </a:schemeClr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rot="10800000" flipH="1">
            <a:off x="2422070" y="5410200"/>
            <a:ext cx="4435929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rot="10800000" flipH="1">
            <a:off x="2743200" y="47244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rot="10800000" flipH="1" flipV="1">
            <a:off x="3191329" y="3962400"/>
            <a:ext cx="2922814" cy="2446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rot="10800000" flipH="1">
            <a:off x="3657600" y="3108637"/>
            <a:ext cx="1924051" cy="155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6"/>
          <p:cNvSpPr>
            <a:spLocks/>
          </p:cNvSpPr>
          <p:nvPr/>
        </p:nvSpPr>
        <p:spPr bwMode="auto">
          <a:xfrm>
            <a:off x="2584451" y="5461000"/>
            <a:ext cx="4117975" cy="30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Formative practices</a:t>
            </a:r>
            <a:endParaRPr lang="en-US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2589213" y="4892678"/>
            <a:ext cx="4116387" cy="30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2" name="Rectangle 8"/>
          <p:cNvSpPr>
            <a:spLocks/>
          </p:cNvSpPr>
          <p:nvPr/>
        </p:nvSpPr>
        <p:spPr bwMode="auto">
          <a:xfrm>
            <a:off x="2589213" y="4076702"/>
            <a:ext cx="411638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2589213" y="3281365"/>
            <a:ext cx="4116387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4" name="Rectangle 10"/>
          <p:cNvSpPr>
            <a:spLocks/>
          </p:cNvSpPr>
          <p:nvPr/>
        </p:nvSpPr>
        <p:spPr bwMode="auto">
          <a:xfrm>
            <a:off x="2589213" y="2214568"/>
            <a:ext cx="4116387" cy="78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Summative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</a:rPr>
              <a:t>assessments</a:t>
            </a:r>
            <a:endParaRPr lang="en-US" dirty="0">
              <a:solidFill>
                <a:srgbClr val="000000"/>
              </a:solidFill>
              <a:latin typeface="Gill Sans" charset="0"/>
              <a:ea typeface="ＭＳ Ｐゴシック" charset="0"/>
              <a:cs typeface="Gill Sans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1237345" y="5490631"/>
            <a:ext cx="723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Daily</a:t>
            </a:r>
          </a:p>
        </p:txBody>
      </p:sp>
      <p:sp>
        <p:nvSpPr>
          <p:cNvPr id="16" name="Rectangle 12"/>
          <p:cNvSpPr>
            <a:spLocks/>
          </p:cNvSpPr>
          <p:nvPr/>
        </p:nvSpPr>
        <p:spPr bwMode="auto">
          <a:xfrm>
            <a:off x="1262003" y="4775204"/>
            <a:ext cx="10643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1-4 times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a month</a:t>
            </a:r>
          </a:p>
        </p:txBody>
      </p:sp>
      <p:sp>
        <p:nvSpPr>
          <p:cNvPr id="17" name="Rectangle 13"/>
          <p:cNvSpPr>
            <a:spLocks/>
          </p:cNvSpPr>
          <p:nvPr/>
        </p:nvSpPr>
        <p:spPr bwMode="auto">
          <a:xfrm>
            <a:off x="1089995" y="4025195"/>
            <a:ext cx="15901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Quarterly or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end of the unit</a:t>
            </a: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2174247" y="3272978"/>
            <a:ext cx="10002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2-4 times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a year</a:t>
            </a:r>
          </a:p>
        </p:txBody>
      </p:sp>
      <p:sp>
        <p:nvSpPr>
          <p:cNvPr id="19" name="Rectangle 15"/>
          <p:cNvSpPr>
            <a:spLocks/>
          </p:cNvSpPr>
          <p:nvPr/>
        </p:nvSpPr>
        <p:spPr bwMode="auto">
          <a:xfrm>
            <a:off x="2725182" y="2446454"/>
            <a:ext cx="9746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Annually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62000" y="5867400"/>
            <a:ext cx="7543800" cy="44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6" tIns="45717" rIns="91436" bIns="45717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Adapted from N. Love, K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. 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. Stiles, S. Mundry, and K. DiRanna, 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Data Coach</a:t>
            </a:r>
            <a:r>
              <a:rPr lang="ja-JP" altLang="en-US" sz="11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 Guide to Improving Learning for All Students: Unleashing the Power of Collaborative Inquiry,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Thousand Oaks, CA: Corwin, 2008.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All rights reserved.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74" y="6262523"/>
            <a:ext cx="1496291" cy="48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Data Pyramid for Washington Educators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53623112"/>
              </p:ext>
            </p:extLst>
          </p:nvPr>
        </p:nvGraphicFramePr>
        <p:xfrm>
          <a:off x="752929" y="871672"/>
          <a:ext cx="7983084" cy="506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33162" y="1233488"/>
            <a:ext cx="1294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Annually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032000" y="1997528"/>
            <a:ext cx="1206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2-4 times </a:t>
            </a:r>
            <a:br>
              <a:rPr lang="en-US" sz="1600" dirty="0" smtClean="0"/>
            </a:br>
            <a:r>
              <a:rPr lang="en-US" sz="1600" dirty="0" smtClean="0"/>
              <a:t>a year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955448" y="3073400"/>
            <a:ext cx="13124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Quarterly or </a:t>
            </a:r>
            <a:br>
              <a:rPr lang="en-US" sz="1600" dirty="0" smtClean="0"/>
            </a:br>
            <a:r>
              <a:rPr lang="en-US" sz="1600" dirty="0" smtClean="0"/>
              <a:t>end of unit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30064" y="4124875"/>
            <a:ext cx="13030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1-4 times </a:t>
            </a:r>
            <a:br>
              <a:rPr lang="en-US" sz="1600" dirty="0" smtClean="0"/>
            </a:br>
            <a:r>
              <a:rPr lang="en-US" sz="1600" dirty="0" smtClean="0"/>
              <a:t>a month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-42409" y="5061214"/>
            <a:ext cx="12785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Formative Practices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889000" y="1669143"/>
            <a:ext cx="2839357" cy="36013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Activity IV: Creating Your Own Data Pyramid for Your District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42409" y="1179513"/>
            <a:ext cx="8359417" cy="4753202"/>
            <a:chOff x="-42409" y="1179513"/>
            <a:chExt cx="8359417" cy="4753202"/>
          </a:xfrm>
        </p:grpSpPr>
        <p:graphicFrame>
          <p:nvGraphicFramePr>
            <p:cNvPr id="16" name="Diagram 15"/>
            <p:cNvGraphicFramePr/>
            <p:nvPr>
              <p:extLst>
                <p:ext uri="{D42A27DB-BD31-4B8C-83A1-F6EECF244321}">
                  <p14:modId xmlns:p14="http://schemas.microsoft.com/office/powerpoint/2010/main" val="964926128"/>
                </p:ext>
              </p:extLst>
            </p:nvPr>
          </p:nvGraphicFramePr>
          <p:xfrm>
            <a:off x="752929" y="1179513"/>
            <a:ext cx="7564079" cy="47532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flipV="1">
              <a:off x="889000" y="1669143"/>
              <a:ext cx="2839357" cy="36013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877876" y="1233488"/>
              <a:ext cx="1294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Annually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32000" y="1997528"/>
              <a:ext cx="12065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2-4 times </a:t>
              </a:r>
              <a:br>
                <a:rPr lang="en-US" sz="1600" dirty="0" smtClean="0"/>
              </a:br>
              <a:r>
                <a:rPr lang="en-US" sz="1600" dirty="0" smtClean="0"/>
                <a:t>a year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55448" y="3073400"/>
              <a:ext cx="131240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Quarterly or </a:t>
              </a:r>
              <a:br>
                <a:rPr lang="en-US" sz="1600" dirty="0" smtClean="0"/>
              </a:br>
              <a:r>
                <a:rPr lang="en-US" sz="1600" dirty="0" smtClean="0"/>
                <a:t>end of unit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0064" y="4124875"/>
              <a:ext cx="130300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1-4 times </a:t>
              </a:r>
              <a:br>
                <a:rPr lang="en-US" sz="1600" dirty="0" smtClean="0"/>
              </a:br>
              <a:r>
                <a:rPr lang="en-US" sz="1600" dirty="0" smtClean="0"/>
                <a:t>a month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42409" y="5061214"/>
              <a:ext cx="103414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Daily/</a:t>
              </a:r>
              <a:br>
                <a:rPr lang="en-US" sz="1600" dirty="0" smtClean="0"/>
              </a:br>
              <a:r>
                <a:rPr lang="en-US" sz="1600" dirty="0" smtClean="0"/>
                <a:t>weekly</a:t>
              </a:r>
              <a:endParaRPr lang="en-US" sz="16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Implementing: </a:t>
            </a:r>
            <a:br>
              <a:rPr lang="en-US" dirty="0" smtClean="0"/>
            </a:br>
            <a:r>
              <a:rPr lang="en-US" dirty="0" smtClean="0"/>
              <a:t>District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pc="-10" dirty="0"/>
              <a:t>Determine the best approach, tools, and timeline for your district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43</a:t>
            </a:fld>
            <a:r>
              <a:rPr lang="en-US" dirty="0"/>
              <a:t>	</a:t>
            </a:r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can districts prepare for implementing the student growth component of the revised evaluation system?</a:t>
            </a:r>
          </a:p>
          <a:p>
            <a:endParaRPr lang="en-US" dirty="0"/>
          </a:p>
          <a:p>
            <a:pPr lvl="1"/>
            <a:r>
              <a:rPr lang="en-US" dirty="0" smtClean="0"/>
              <a:t>Goal setting:  Provide support for teachers and principals to set quality, rigorous goals that are aligned to content standards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Data:  Provide relevant student data prior to the time goals are due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Measures:  In 2013-14, stay close to the classroom, but experiment with school, district and state-based tools.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Planning Tool </a:t>
            </a:r>
            <a:endParaRPr lang="en-US" dirty="0"/>
          </a:p>
        </p:txBody>
      </p:sp>
      <p:sp>
        <p:nvSpPr>
          <p:cNvPr id="6" name="Text Box 1"/>
          <p:cNvSpPr txBox="1"/>
          <p:nvPr/>
        </p:nvSpPr>
        <p:spPr>
          <a:xfrm>
            <a:off x="8077200" y="304800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endParaRPr lang="en-US" sz="9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9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 handouts include a district planning tool you can use for the remaining time in this session to begin planning your approach to student growth.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Planning Tool </a:t>
            </a:r>
            <a:endParaRPr lang="en-US" dirty="0"/>
          </a:p>
        </p:txBody>
      </p:sp>
      <p:sp>
        <p:nvSpPr>
          <p:cNvPr id="6" name="Text Box 1"/>
          <p:cNvSpPr txBox="1"/>
          <p:nvPr/>
        </p:nvSpPr>
        <p:spPr>
          <a:xfrm>
            <a:off x="8077200" y="304800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endParaRPr lang="en-US" sz="9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46</a:t>
            </a:fld>
            <a:r>
              <a:rPr lang="en-US" dirty="0" smtClean="0"/>
              <a:t>     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5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Take a few minutes and create at least three sticky notes for the Stop/Start/Continue Chart on your way out.</a:t>
            </a:r>
          </a:p>
          <a:p>
            <a:pPr lvl="1"/>
            <a:r>
              <a:rPr lang="en-US" dirty="0" smtClean="0"/>
              <a:t>Stop: What didn’t work in this session?  What should not be included in the future?</a:t>
            </a:r>
          </a:p>
          <a:p>
            <a:pPr lvl="1"/>
            <a:r>
              <a:rPr lang="en-US" dirty="0" smtClean="0"/>
              <a:t>Start: What didn’t happen that should have in this session?  What should be planned for future sessions?</a:t>
            </a:r>
          </a:p>
          <a:p>
            <a:pPr lvl="1"/>
            <a:r>
              <a:rPr lang="en-US" dirty="0" smtClean="0"/>
              <a:t>Continue: What worked well and should be continued in future sessions like this?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99146"/>
              </p:ext>
            </p:extLst>
          </p:nvPr>
        </p:nvGraphicFramePr>
        <p:xfrm>
          <a:off x="1447800" y="4724400"/>
          <a:ext cx="6096000" cy="133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Continue</a:t>
                      </a:r>
                      <a:endParaRPr lang="en-US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04" y="6222669"/>
            <a:ext cx="1368661" cy="4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xxxxxxxxxxx@xxx.xxx</a:t>
            </a:r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9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Participants will: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Understand the legislative requirements for using student growth data as one of several measures in an educator’s evaluation in Washington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Understand student growth in a focused versus comprehensive evaluation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Learn and apply the student growth rubric structure and language</a:t>
            </a:r>
          </a:p>
          <a:p>
            <a:pPr lvl="0">
              <a:lnSpc>
                <a:spcPct val="120000"/>
              </a:lnSpc>
            </a:pPr>
            <a:r>
              <a:rPr lang="en-US" dirty="0" smtClean="0"/>
              <a:t>Consider implications for planning in your district </a:t>
            </a:r>
          </a:p>
          <a:p>
            <a:pPr lvl="0"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</p:spPr>
        <p:txBody>
          <a:bodyPr/>
          <a:lstStyle/>
          <a:p>
            <a:fld id="{DFAE8961-AD70-4C69-AD1D-19A81039985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Participant Outcomes for </a:t>
            </a:r>
            <a:br>
              <a:rPr lang="en-US" dirty="0" smtClean="0"/>
            </a:br>
            <a:r>
              <a:rPr lang="en-US" dirty="0" smtClean="0"/>
              <a:t>This Module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a team, use the Decision-Making Matrix to:</a:t>
            </a:r>
          </a:p>
          <a:p>
            <a:pPr lvl="1"/>
            <a:r>
              <a:rPr lang="en-US" dirty="0" smtClean="0"/>
              <a:t>Review the major evaluation components </a:t>
            </a:r>
          </a:p>
          <a:p>
            <a:pPr lvl="1"/>
            <a:r>
              <a:rPr lang="en-US" dirty="0" smtClean="0"/>
              <a:t>Highlight important information for implementation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information was confirmed for you?</a:t>
            </a:r>
            <a:endParaRPr lang="en-US" dirty="0"/>
          </a:p>
          <a:p>
            <a:r>
              <a:rPr lang="en-US" dirty="0" smtClean="0"/>
              <a:t>What was new or surprising to you?</a:t>
            </a:r>
          </a:p>
          <a:p>
            <a:r>
              <a:rPr lang="en-US" dirty="0" smtClean="0"/>
              <a:t>What do you need to explore more fully?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Decision-Making Matrix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233488"/>
            <a:ext cx="8464551" cy="1966914"/>
          </a:xfrm>
        </p:spPr>
        <p:txBody>
          <a:bodyPr/>
          <a:lstStyle/>
          <a:p>
            <a:r>
              <a:rPr lang="en-US" spc="-100" dirty="0" smtClean="0"/>
              <a:t>Learning I: In the Washington Context: Legislative Requirements, Focused &amp; Comprehensive Evaluation </a:t>
            </a:r>
            <a:endParaRPr lang="en-US" spc="-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509713" y="6345238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7</a:t>
            </a:fld>
            <a:r>
              <a:rPr lang="en-US" dirty="0" smtClean="0"/>
              <a:t>    DAY 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Understand the legislative requirements for using student growth data as one of several measures in an educator’s evaluation in </a:t>
            </a:r>
            <a:r>
              <a:rPr lang="en-US" dirty="0" smtClean="0"/>
              <a:t>Washington</a:t>
            </a:r>
          </a:p>
          <a:p>
            <a:pPr lvl="0"/>
            <a:endParaRPr lang="en-US" dirty="0" smtClean="0"/>
          </a:p>
          <a:p>
            <a:r>
              <a:rPr lang="en-US" dirty="0"/>
              <a:t>Understand student growth in a focused versus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comprehensive </a:t>
            </a:r>
            <a:r>
              <a:rPr lang="en-US" dirty="0"/>
              <a:t>evaluation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Washington…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43292" y="5152418"/>
            <a:ext cx="6018900" cy="966887"/>
            <a:chOff x="1571285" y="5188043"/>
            <a:chExt cx="6018900" cy="966887"/>
          </a:xfrm>
        </p:grpSpPr>
        <p:grpSp>
          <p:nvGrpSpPr>
            <p:cNvPr id="4" name="Group 3"/>
            <p:cNvGrpSpPr/>
            <p:nvPr/>
          </p:nvGrpSpPr>
          <p:grpSpPr>
            <a:xfrm>
              <a:off x="1571285" y="5188043"/>
              <a:ext cx="6018900" cy="966887"/>
              <a:chOff x="1586834" y="5231585"/>
              <a:chExt cx="6018900" cy="966887"/>
            </a:xfrm>
          </p:grpSpPr>
          <p:sp>
            <p:nvSpPr>
              <p:cNvPr id="18" name="Text Box 2"/>
              <p:cNvSpPr txBox="1">
                <a:spLocks noChangeArrowheads="1"/>
              </p:cNvSpPr>
              <p:nvPr/>
            </p:nvSpPr>
            <p:spPr bwMode="auto">
              <a:xfrm>
                <a:off x="1586834" y="5300582"/>
                <a:ext cx="6011188" cy="89789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latin typeface="Arial"/>
                    <a:ea typeface="Franklin Gothic Book"/>
                  </a:rPr>
                  <a:t>					 </a:t>
                </a:r>
              </a:p>
            </p:txBody>
          </p:sp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2493277" y="5365633"/>
                <a:ext cx="1785620" cy="7677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latin typeface="Arial"/>
                    <a:ea typeface="Franklin Gothic Book"/>
                  </a:rPr>
                  <a:t>A capital “G!” indicates that the guidance represents Washington </a:t>
                </a:r>
                <a:r>
                  <a:rPr lang="en-US" sz="1000" dirty="0" smtClean="0">
                    <a:latin typeface="Arial"/>
                    <a:ea typeface="Franklin Gothic Book"/>
                  </a:rPr>
                  <a:t>s</a:t>
                </a:r>
                <a:r>
                  <a:rPr lang="en-US" sz="1000" dirty="0" smtClean="0">
                    <a:effectLst/>
                    <a:latin typeface="Arial"/>
                    <a:ea typeface="Franklin Gothic Book"/>
                  </a:rPr>
                  <a:t>tate law (RCW) or rules (WAC).</a:t>
                </a:r>
                <a:endParaRPr lang="en-US" sz="1000" dirty="0">
                  <a:effectLst/>
                  <a:latin typeface="Arial"/>
                  <a:ea typeface="Franklin Gothic Book"/>
                </a:endParaRPr>
              </a:p>
            </p:txBody>
          </p: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4921632" y="5437903"/>
                <a:ext cx="2684102" cy="62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000" dirty="0">
                    <a:effectLst/>
                    <a:latin typeface="Arial"/>
                    <a:ea typeface="Franklin Gothic Book"/>
                  </a:rPr>
                  <a:t>A lower-case “g” indicates that the guidance represents research-based best practice but is not mandated by </a:t>
                </a:r>
                <a:r>
                  <a:rPr lang="en-US" sz="1000" dirty="0" smtClean="0">
                    <a:effectLst/>
                    <a:latin typeface="Arial"/>
                    <a:ea typeface="Franklin Gothic Book"/>
                  </a:rPr>
                  <a:t>law or rules.</a:t>
                </a:r>
                <a:endParaRPr lang="en-US" sz="1000" dirty="0">
                  <a:effectLst/>
                  <a:latin typeface="Arial"/>
                  <a:ea typeface="Franklin Gothic Book"/>
                </a:endParaRPr>
              </a:p>
            </p:txBody>
          </p:sp>
          <p:sp>
            <p:nvSpPr>
              <p:cNvPr id="23" name="Text Box 1"/>
              <p:cNvSpPr txBox="1"/>
              <p:nvPr/>
            </p:nvSpPr>
            <p:spPr>
              <a:xfrm>
                <a:off x="4177633" y="5231585"/>
                <a:ext cx="6858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800" b="1" dirty="0" smtClean="0">
                    <a:ln w="17780" cap="flat" cmpd="sng" algn="ctr">
                      <a:solidFill>
                        <a:srgbClr val="FFFFFF"/>
                      </a:solidFill>
                      <a:prstDash val="solid"/>
                      <a:miter lim="0"/>
                    </a:ln>
                    <a:gradFill>
                      <a:gsLst>
                        <a:gs pos="0">
                          <a:srgbClr val="505050"/>
                        </a:gs>
                        <a:gs pos="49000">
                          <a:srgbClr val="595959"/>
                        </a:gs>
                        <a:gs pos="50000">
                          <a:srgbClr val="000000"/>
                        </a:gs>
                        <a:gs pos="9500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0"/>
                    </a:gradFill>
                    <a:effectLst>
                      <a:outerShdw blurRad="50800" algn="tl">
                        <a:srgbClr val="000000"/>
                      </a:outerShdw>
                    </a:effectLst>
                    <a:latin typeface="Cambria"/>
                    <a:ea typeface="ＭＳ 明朝"/>
                    <a:cs typeface="Times New Roman"/>
                  </a:rPr>
                  <a:t>g</a:t>
                </a:r>
                <a:endParaRPr lang="en-US" sz="900" dirty="0">
                  <a:effectLst/>
                  <a:latin typeface="Arial Narrow" pitchFamily="34" charset="0"/>
                  <a:ea typeface="ＭＳ 明朝"/>
                  <a:cs typeface="Times New Roman"/>
                </a:endParaRPr>
              </a:p>
            </p:txBody>
          </p:sp>
          <p:sp>
            <p:nvSpPr>
              <p:cNvPr id="24" name="Text Box 1"/>
              <p:cNvSpPr txBox="1"/>
              <p:nvPr/>
            </p:nvSpPr>
            <p:spPr>
              <a:xfrm>
                <a:off x="1622085" y="5382417"/>
                <a:ext cx="823682" cy="7386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xmlns=""/>
                </a:ext>
              </a:ex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b="1" dirty="0">
                    <a:ln w="17780" cap="flat" cmpd="sng" algn="ctr">
                      <a:solidFill>
                        <a:srgbClr val="FFFFFF"/>
                      </a:solidFill>
                      <a:prstDash val="solid"/>
                      <a:miter lim="0"/>
                    </a:ln>
                    <a:gradFill>
                      <a:gsLst>
                        <a:gs pos="0">
                          <a:srgbClr val="505050"/>
                        </a:gs>
                        <a:gs pos="49000">
                          <a:srgbClr val="595959"/>
                        </a:gs>
                        <a:gs pos="50000">
                          <a:srgbClr val="000000"/>
                        </a:gs>
                        <a:gs pos="9500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0"/>
                    </a:gradFill>
                    <a:effectLst>
                      <a:outerShdw blurRad="50800" algn="tl">
                        <a:srgbClr val="000000"/>
                      </a:outerShdw>
                    </a:effectLst>
                    <a:latin typeface="Cambria"/>
                    <a:ea typeface="ＭＳ 明朝"/>
                    <a:cs typeface="Times New Roman"/>
                  </a:rPr>
                  <a:t>G</a:t>
                </a:r>
                <a:r>
                  <a:rPr lang="en-US" sz="3600" b="1" dirty="0" smtClean="0">
                    <a:ln w="17780" cap="flat" cmpd="sng" algn="ctr">
                      <a:solidFill>
                        <a:srgbClr val="FFFFFF"/>
                      </a:solidFill>
                      <a:prstDash val="solid"/>
                      <a:miter lim="0"/>
                    </a:ln>
                    <a:gradFill>
                      <a:gsLst>
                        <a:gs pos="0">
                          <a:srgbClr val="505050"/>
                        </a:gs>
                        <a:gs pos="49000">
                          <a:srgbClr val="595959"/>
                        </a:gs>
                        <a:gs pos="50000">
                          <a:srgbClr val="000000"/>
                        </a:gs>
                        <a:gs pos="95000">
                          <a:srgbClr val="000000"/>
                        </a:gs>
                        <a:gs pos="100000">
                          <a:srgbClr val="000000"/>
                        </a:gs>
                      </a:gsLst>
                      <a:lin ang="5400000" scaled="0"/>
                    </a:gradFill>
                    <a:effectLst>
                      <a:outerShdw blurRad="50800" algn="tl">
                        <a:srgbClr val="000000"/>
                      </a:outerShdw>
                    </a:effectLst>
                    <a:latin typeface="Cambria"/>
                    <a:ea typeface="ＭＳ 明朝"/>
                    <a:cs typeface="Times New Roman"/>
                  </a:rPr>
                  <a:t>!</a:t>
                </a:r>
              </a:p>
              <a:p>
                <a:pPr algn="ctr"/>
                <a:r>
                  <a:rPr lang="en-US" sz="600" dirty="0">
                    <a:latin typeface="Arial Narrow" pitchFamily="34" charset="0"/>
                  </a:rPr>
                  <a:t>RCW 28A.405.100</a:t>
                </a:r>
                <a:endParaRPr lang="en-US" sz="600" dirty="0">
                  <a:effectLst/>
                  <a:latin typeface="Arial Narrow" pitchFamily="34" charset="0"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21" name="Equal 20"/>
            <p:cNvSpPr/>
            <p:nvPr/>
          </p:nvSpPr>
          <p:spPr>
            <a:xfrm>
              <a:off x="2322842" y="5663802"/>
              <a:ext cx="189865" cy="189865"/>
            </a:xfrm>
            <a:prstGeom prst="mathEqual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Equal 21"/>
            <p:cNvSpPr/>
            <p:nvPr/>
          </p:nvSpPr>
          <p:spPr>
            <a:xfrm>
              <a:off x="4757749" y="5656816"/>
              <a:ext cx="189865" cy="189865"/>
            </a:xfrm>
            <a:prstGeom prst="mathEqual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6" name="Text Box 1"/>
          <p:cNvSpPr txBox="1"/>
          <p:nvPr/>
        </p:nvSpPr>
        <p:spPr>
          <a:xfrm>
            <a:off x="7707163" y="3937403"/>
            <a:ext cx="823682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sp>
        <p:nvSpPr>
          <p:cNvPr id="27" name="Text Box 1"/>
          <p:cNvSpPr txBox="1"/>
          <p:nvPr/>
        </p:nvSpPr>
        <p:spPr>
          <a:xfrm>
            <a:off x="7010477" y="2288372"/>
            <a:ext cx="823682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sp>
        <p:nvSpPr>
          <p:cNvPr id="28" name="Text Box 1"/>
          <p:cNvSpPr txBox="1"/>
          <p:nvPr/>
        </p:nvSpPr>
        <p:spPr>
          <a:xfrm>
            <a:off x="4155655" y="636187"/>
            <a:ext cx="823682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sp>
        <p:nvSpPr>
          <p:cNvPr id="29" name="Text Box 1"/>
          <p:cNvSpPr txBox="1"/>
          <p:nvPr/>
        </p:nvSpPr>
        <p:spPr>
          <a:xfrm>
            <a:off x="1266399" y="2288372"/>
            <a:ext cx="823682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607814" y="3937403"/>
            <a:ext cx="823682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283886033"/>
              </p:ext>
            </p:extLst>
          </p:nvPr>
        </p:nvGraphicFramePr>
        <p:xfrm>
          <a:off x="1458763" y="748267"/>
          <a:ext cx="6248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20" y="6241954"/>
            <a:ext cx="1641324" cy="5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ym typeface="Helvetica Neue Light" pitchFamily="1" charset="0"/>
              </a:rPr>
              <a:t>Both E2SSB 6696 and ESSB 5895 contain language around student growth, including:</a:t>
            </a:r>
          </a:p>
          <a:p>
            <a:r>
              <a:rPr lang="en-US" dirty="0" smtClean="0"/>
              <a:t>Student growth data that is relevant to the teacher and subject matter must be a factor in the evaluation process and must be based on multiple measures that can include classroom-based, school-based, district-based, and state-based tools. Student growth means the change in student achievement between two points in time.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smtClean="0">
                <a:sym typeface="Helvetica Neue Light" pitchFamily="1" charset="0"/>
              </a:rPr>
              <a:t>Changes…</a:t>
            </a:r>
          </a:p>
          <a:p>
            <a:r>
              <a:rPr lang="en-US" smtClean="0">
                <a:sym typeface="Helvetica Neue Light" pitchFamily="1" charset="0"/>
              </a:rPr>
              <a:t>Student growth data must be a substantial factor in evaluating the summative performance of certificated classroom teachers for at least three of the evaluation criteria.</a:t>
            </a:r>
          </a:p>
          <a:p>
            <a:endParaRPr lang="en-US" smtClean="0">
              <a:sym typeface="Helvetica Neue Light" pitchFamily="1" charset="0"/>
            </a:endParaRPr>
          </a:p>
          <a:p>
            <a:r>
              <a:rPr lang="en-US" smtClean="0">
                <a:sym typeface="Helvetica Neue Light" pitchFamily="1" charset="0"/>
              </a:rPr>
              <a:t>Student growth data elements may include the teacher’s performance as a member of a grade-level, subject matter, or other instructional team within a school when the use of this data is relevant and appropriate.</a:t>
            </a:r>
            <a:endParaRPr lang="en-US" dirty="0">
              <a:sym typeface="Helvetica Neue Light" pitchFamily="1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Helvetica Neue Light" pitchFamily="1" charset="0"/>
              </a:rPr>
              <a:t>ESSB 5895 Establishes New Definitions Around Student Growth Measures</a:t>
            </a:r>
            <a:endParaRPr lang="en-US" dirty="0"/>
          </a:p>
        </p:txBody>
      </p:sp>
      <p:sp>
        <p:nvSpPr>
          <p:cNvPr id="6" name="Text Box 1"/>
          <p:cNvSpPr txBox="1"/>
          <p:nvPr/>
        </p:nvSpPr>
        <p:spPr>
          <a:xfrm>
            <a:off x="7880350" y="558772"/>
            <a:ext cx="838200" cy="7386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r>
              <a:rPr lang="en-US" sz="36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!</a:t>
            </a:r>
          </a:p>
          <a:p>
            <a:pPr algn="ctr"/>
            <a:r>
              <a:rPr lang="en-US" sz="600" dirty="0">
                <a:latin typeface="Arial Narrow" pitchFamily="34" charset="0"/>
              </a:rPr>
              <a:t>RCW 28A.405.100</a:t>
            </a:r>
            <a:endParaRPr lang="en-US" sz="6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716" y="6089647"/>
            <a:ext cx="1782749" cy="5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sic">
  <a:themeElements>
    <a:clrScheme name="TPEP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1F777E"/>
      </a:accent1>
      <a:accent2>
        <a:srgbClr val="3F3F3F"/>
      </a:accent2>
      <a:accent3>
        <a:srgbClr val="595959"/>
      </a:accent3>
      <a:accent4>
        <a:srgbClr val="7F7F7F"/>
      </a:accent4>
      <a:accent5>
        <a:srgbClr val="A5A5A5"/>
      </a:accent5>
      <a:accent6>
        <a:srgbClr val="D8D8D8"/>
      </a:accent6>
      <a:hlink>
        <a:srgbClr val="518592"/>
      </a:hlink>
      <a:folHlink>
        <a:srgbClr val="6B5680"/>
      </a:folHlink>
    </a:clrScheme>
    <a:fontScheme name="TPEP">
      <a:majorFont>
        <a:latin typeface="Bookman Old Style"/>
        <a:ea typeface=""/>
        <a:cs typeface=""/>
      </a:majorFont>
      <a:minorFont>
        <a:latin typeface="Gill Sans MT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36C7E8-B98F-4888-8327-7AB87C9B4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C557F87-B50E-49BA-A6BA-E01BE22F1535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72AAB436-863D-4CDE-ACEA-E1AE01C4FC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16719</TotalTime>
  <Words>4362</Words>
  <Application>Microsoft Office PowerPoint</Application>
  <PresentationFormat>On-screen Show (4:3)</PresentationFormat>
  <Paragraphs>654</Paragraphs>
  <Slides>48</Slides>
  <Notes>44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Basic</vt:lpstr>
      <vt:lpstr>Including Student Growth  in Educator Evaluation  Day 1</vt:lpstr>
      <vt:lpstr>Sessions Addressing Student Growth</vt:lpstr>
      <vt:lpstr>Session Norms</vt:lpstr>
      <vt:lpstr>Session Overview</vt:lpstr>
      <vt:lpstr>Intended Participant Outcomes for  This Module </vt:lpstr>
      <vt:lpstr>Decision-Making Matrix</vt:lpstr>
      <vt:lpstr>Learning I: In the Washington Context: Legislative Requirements, Focused &amp; Comprehensive Evaluation </vt:lpstr>
      <vt:lpstr>In Washington…</vt:lpstr>
      <vt:lpstr>ESSB 5895 Establishes New Definitions Around Student Growth Measures</vt:lpstr>
      <vt:lpstr>A Culture Shift: Evaluation Measures  </vt:lpstr>
      <vt:lpstr>Defining Key Terms</vt:lpstr>
      <vt:lpstr>Student Growth Data Means…</vt:lpstr>
      <vt:lpstr> Student Growth Theory of Action</vt:lpstr>
      <vt:lpstr>Student Growth Is Embedded  in the Criteria</vt:lpstr>
      <vt:lpstr>Relationships</vt:lpstr>
      <vt:lpstr>PowerPoint Presentation</vt:lpstr>
      <vt:lpstr>Teacher &amp; Principal Raw Score Model Sample </vt:lpstr>
      <vt:lpstr>Student Growth Rubric and Rating (Teacher)</vt:lpstr>
      <vt:lpstr>Student Growth Teacher Rubric Language SG 3.1 &amp; 3.2</vt:lpstr>
      <vt:lpstr>Summative Rating &amp; Impact on Student Learning Matrix</vt:lpstr>
      <vt:lpstr>PowerPoint Presentation</vt:lpstr>
      <vt:lpstr>Learning II: Unpacking Student Growth Rubrics for Teachers</vt:lpstr>
      <vt:lpstr>Student Growth Rubrics</vt:lpstr>
      <vt:lpstr>Using District, School, and  Classroom-Based Data (Teachers)</vt:lpstr>
      <vt:lpstr>Student Growth Rubric for use in 13-14</vt:lpstr>
      <vt:lpstr>Learning Activity II: Unpacking the Student Growth Rubric </vt:lpstr>
      <vt:lpstr>Debrief Learning Activity II</vt:lpstr>
      <vt:lpstr>Learning III: Creating Student Growth Goals </vt:lpstr>
      <vt:lpstr>Features of a Student Growth Goal</vt:lpstr>
      <vt:lpstr>Example of “Nested” Goals</vt:lpstr>
      <vt:lpstr>Establishing Student Growth Goals</vt:lpstr>
      <vt:lpstr>Establishing Student Growth Goals</vt:lpstr>
      <vt:lpstr>Achieving Student Growth Goals</vt:lpstr>
      <vt:lpstr>SMART GOALS</vt:lpstr>
      <vt:lpstr>Learning Activity III: Creating Growth Goals </vt:lpstr>
      <vt:lpstr>Learning Activity III: Creating Growth Goals </vt:lpstr>
      <vt:lpstr>Learning IV: Student  Learning Measures</vt:lpstr>
      <vt:lpstr>District-Determined Measures</vt:lpstr>
      <vt:lpstr>Available Student Growth Measures TPEP Pilot Site Data</vt:lpstr>
      <vt:lpstr>The Data Pyramid: What Kind of Data Do Teachers Use? How Often? </vt:lpstr>
      <vt:lpstr>A Data Pyramid for Washington Educators</vt:lpstr>
      <vt:lpstr>Learning Activity IV: Creating Your Own Data Pyramid for Your District</vt:lpstr>
      <vt:lpstr>Implementing:  District Planning</vt:lpstr>
      <vt:lpstr>District Planning Tool </vt:lpstr>
      <vt:lpstr>District Planning Tool </vt:lpstr>
      <vt:lpstr>Reflecting</vt:lpstr>
      <vt:lpstr>Debrief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Teacher/Principal Evaluation Program</dc:title>
  <dc:creator>Linda Pady</dc:creator>
  <cp:lastModifiedBy>Jennifer Longchamps</cp:lastModifiedBy>
  <cp:revision>658</cp:revision>
  <cp:lastPrinted>2013-10-07T17:25:44Z</cp:lastPrinted>
  <dcterms:created xsi:type="dcterms:W3CDTF">2012-03-28T20:51:55Z</dcterms:created>
  <dcterms:modified xsi:type="dcterms:W3CDTF">2013-10-10T17:22:39Z</dcterms:modified>
</cp:coreProperties>
</file>