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sldIdLst>
    <p:sldId id="256" r:id="rId2"/>
    <p:sldId id="257" r:id="rId3"/>
    <p:sldId id="258" r:id="rId4"/>
    <p:sldId id="259" r:id="rId5"/>
    <p:sldId id="260" r:id="rId6"/>
    <p:sldId id="271" r:id="rId7"/>
    <p:sldId id="263" r:id="rId8"/>
    <p:sldId id="280" r:id="rId9"/>
    <p:sldId id="281" r:id="rId10"/>
    <p:sldId id="297" r:id="rId11"/>
    <p:sldId id="298" r:id="rId12"/>
    <p:sldId id="299" r:id="rId13"/>
    <p:sldId id="300" r:id="rId14"/>
    <p:sldId id="301" r:id="rId15"/>
    <p:sldId id="273" r:id="rId16"/>
    <p:sldId id="265" r:id="rId17"/>
    <p:sldId id="268" r:id="rId18"/>
    <p:sldId id="269" r:id="rId19"/>
    <p:sldId id="305" r:id="rId20"/>
    <p:sldId id="267" r:id="rId21"/>
    <p:sldId id="282" r:id="rId22"/>
    <p:sldId id="286" r:id="rId23"/>
    <p:sldId id="302" r:id="rId24"/>
    <p:sldId id="304" r:id="rId25"/>
    <p:sldId id="276" r:id="rId26"/>
    <p:sldId id="306" r:id="rId27"/>
    <p:sldId id="307" r:id="rId28"/>
    <p:sldId id="292" r:id="rId29"/>
    <p:sldId id="308" r:id="rId30"/>
    <p:sldId id="309" r:id="rId31"/>
    <p:sldId id="310" r:id="rId32"/>
    <p:sldId id="266" r:id="rId33"/>
    <p:sldId id="287" r:id="rId34"/>
    <p:sldId id="311" r:id="rId35"/>
    <p:sldId id="288" r:id="rId36"/>
    <p:sldId id="279" r:id="rId37"/>
    <p:sldId id="284" r:id="rId38"/>
    <p:sldId id="285" r:id="rId39"/>
    <p:sldId id="289" r:id="rId40"/>
    <p:sldId id="261" r:id="rId41"/>
    <p:sldId id="262"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B+dScbKGXE6wmuC3ReRCLw==" hashData="lE2IJ0zE3oxl798uzUsEz/LWU1s="/>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4" autoAdjust="0"/>
    <p:restoredTop sz="87595" autoAdjust="0"/>
  </p:normalViewPr>
  <p:slideViewPr>
    <p:cSldViewPr>
      <p:cViewPr>
        <p:scale>
          <a:sx n="94" d="100"/>
          <a:sy n="94" d="100"/>
        </p:scale>
        <p:origin x="-360" y="-72"/>
      </p:cViewPr>
      <p:guideLst>
        <p:guide orient="horz" pos="2160"/>
        <p:guide pos="2880"/>
      </p:guideLst>
    </p:cSldViewPr>
  </p:slideViewPr>
  <p:outlineViewPr>
    <p:cViewPr>
      <p:scale>
        <a:sx n="33" d="100"/>
        <a:sy n="33" d="100"/>
      </p:scale>
      <p:origin x="0" y="19788"/>
    </p:cViewPr>
  </p:outlineViewPr>
  <p:notesTextViewPr>
    <p:cViewPr>
      <p:scale>
        <a:sx n="1" d="1"/>
        <a:sy n="1" d="1"/>
      </p:scale>
      <p:origin x="0" y="0"/>
    </p:cViewPr>
  </p:notesTextViewPr>
  <p:sorterViewPr>
    <p:cViewPr>
      <p:scale>
        <a:sx n="100" d="100"/>
        <a:sy n="100" d="100"/>
      </p:scale>
      <p:origin x="0" y="1638"/>
    </p:cViewPr>
  </p:sorterViewPr>
  <p:notesViewPr>
    <p:cSldViewPr>
      <p:cViewPr varScale="1">
        <p:scale>
          <a:sx n="38" d="100"/>
          <a:sy n="38" d="100"/>
        </p:scale>
        <p:origin x="-2214"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CFA72-1F65-4068-B694-8EF6F8E9E845}" type="doc">
      <dgm:prSet loTypeId="urn:microsoft.com/office/officeart/2005/8/layout/pyramid1" loCatId="pyramid" qsTypeId="urn:microsoft.com/office/officeart/2005/8/quickstyle/simple1" qsCatId="simple" csTypeId="urn:microsoft.com/office/officeart/2005/8/colors/accent1_1" csCatId="accent1" phldr="1"/>
      <dgm:spPr/>
    </dgm:pt>
    <dgm:pt modelId="{54FDA4F6-98D0-46E5-BED0-84A10CB1C9A6}">
      <dgm:prSet phldrT="[Text]" custT="1"/>
      <dgm:spPr/>
      <dgm:t>
        <a:bodyPr/>
        <a:lstStyle/>
        <a:p>
          <a:r>
            <a:rPr lang="en-US" sz="1100" dirty="0" smtClean="0">
              <a:solidFill>
                <a:schemeClr val="bg1"/>
              </a:solidFill>
            </a:rPr>
            <a:t>slips, quiz, homework, quick checks, focus task, summary task, think-pair-share, student reflection, note check, student dialogue/discourse/demonstration, student white boards, conferring with students, diagram labeled with words (ELL), student interviews, hand votes, written responses, science lab, math practice</a:t>
          </a:r>
          <a:endParaRPr lang="en-US" sz="1100" dirty="0">
            <a:solidFill>
              <a:schemeClr val="bg1"/>
            </a:solidFill>
          </a:endParaRPr>
        </a:p>
      </dgm:t>
    </dgm:pt>
    <dgm:pt modelId="{CFB9C9BA-6409-433D-B1F5-845616C56B8F}" type="parTrans" cxnId="{423000BC-B82F-4725-89D4-AD6CE4DF1678}">
      <dgm:prSet/>
      <dgm:spPr/>
      <dgm:t>
        <a:bodyPr/>
        <a:lstStyle/>
        <a:p>
          <a:endParaRPr lang="en-US"/>
        </a:p>
      </dgm:t>
    </dgm:pt>
    <dgm:pt modelId="{779FB808-D293-4026-A548-4DB4058DBD0B}" type="sibTrans" cxnId="{423000BC-B82F-4725-89D4-AD6CE4DF1678}">
      <dgm:prSet/>
      <dgm:spPr/>
      <dgm:t>
        <a:bodyPr/>
        <a:lstStyle/>
        <a:p>
          <a:endParaRPr lang="en-US"/>
        </a:p>
      </dgm:t>
    </dgm:pt>
    <dgm:pt modelId="{D15A49D0-2EC2-4AAF-BC46-18421015327B}">
      <dgm:prSet custT="1"/>
      <dgm:spPr/>
      <dgm:t>
        <a:bodyPr/>
        <a:lstStyle/>
        <a:p>
          <a:r>
            <a:rPr lang="en-US" sz="1100" dirty="0" smtClean="0">
              <a:solidFill>
                <a:schemeClr val="bg1"/>
              </a:solidFill>
            </a:rPr>
            <a:t>Unit test/project, common formative assessment, essays </a:t>
          </a:r>
          <a:br>
            <a:rPr lang="en-US" sz="1100" dirty="0" smtClean="0">
              <a:solidFill>
                <a:schemeClr val="bg1"/>
              </a:solidFill>
            </a:rPr>
          </a:br>
          <a:r>
            <a:rPr lang="en-US" sz="1100" dirty="0" smtClean="0">
              <a:solidFill>
                <a:schemeClr val="bg1"/>
              </a:solidFill>
            </a:rPr>
            <a:t>(all content areas), literature circles, writing groups presentation and projects with rubric criteria, peer assessments, quizzes, writing samples, student self assessment, timed writing probes, weekly math-fact fluency, writers workshop writing samples, AIMS (reading/math assessment), running records</a:t>
          </a:r>
          <a:endParaRPr lang="en-US" sz="1100" dirty="0">
            <a:solidFill>
              <a:schemeClr val="bg1"/>
            </a:solidFill>
          </a:endParaRPr>
        </a:p>
      </dgm:t>
    </dgm:pt>
    <dgm:pt modelId="{F99F7CCC-DAA5-4FE7-8FF9-7792F826CE25}" type="parTrans" cxnId="{D89DFCB6-1889-40DE-AA3C-4E9DCFB201B2}">
      <dgm:prSet/>
      <dgm:spPr/>
      <dgm:t>
        <a:bodyPr/>
        <a:lstStyle/>
        <a:p>
          <a:endParaRPr lang="en-US"/>
        </a:p>
      </dgm:t>
    </dgm:pt>
    <dgm:pt modelId="{B4B81DDD-A246-4E9F-96D3-70D3ED6E1471}" type="sibTrans" cxnId="{D89DFCB6-1889-40DE-AA3C-4E9DCFB201B2}">
      <dgm:prSet/>
      <dgm:spPr/>
      <dgm:t>
        <a:bodyPr/>
        <a:lstStyle/>
        <a:p>
          <a:endParaRPr lang="en-US"/>
        </a:p>
      </dgm:t>
    </dgm:pt>
    <dgm:pt modelId="{A94996A0-F404-4A34-B1CB-47AD0F39F85F}">
      <dgm:prSet custT="1"/>
      <dgm:spPr/>
      <dgm:t>
        <a:bodyPr/>
        <a:lstStyle/>
        <a:p>
          <a:r>
            <a:rPr lang="en-US" sz="1100" dirty="0" smtClean="0">
              <a:solidFill>
                <a:schemeClr val="bg1"/>
              </a:solidFill>
            </a:rPr>
            <a:t>CBAs, unit test, project/exam = summative demonstration, practice MSP portfolio, grade-level common assessments, oral exams, skills performance test, collaborative with classroom teachers - 6 trait writing: transferable learning, PB exams, RCBM, </a:t>
          </a:r>
          <a:br>
            <a:rPr lang="en-US" sz="1100" dirty="0" smtClean="0">
              <a:solidFill>
                <a:schemeClr val="bg1"/>
              </a:solidFill>
            </a:rPr>
          </a:br>
          <a:r>
            <a:rPr lang="en-US" sz="1100" dirty="0" smtClean="0">
              <a:solidFill>
                <a:schemeClr val="bg1"/>
              </a:solidFill>
            </a:rPr>
            <a:t>Performance tasks</a:t>
          </a:r>
          <a:endParaRPr lang="en-US" sz="1100" dirty="0">
            <a:solidFill>
              <a:schemeClr val="bg1"/>
            </a:solidFill>
          </a:endParaRPr>
        </a:p>
      </dgm:t>
    </dgm:pt>
    <dgm:pt modelId="{9592EBA4-77C4-451A-AD96-A8E7620032D8}" type="parTrans" cxnId="{55280F7F-6028-4FBB-9F3D-EFDB6CA9F0AE}">
      <dgm:prSet/>
      <dgm:spPr/>
      <dgm:t>
        <a:bodyPr/>
        <a:lstStyle/>
        <a:p>
          <a:endParaRPr lang="en-US"/>
        </a:p>
      </dgm:t>
    </dgm:pt>
    <dgm:pt modelId="{7D57EE8C-8EC7-4E81-B654-0798B966141D}" type="sibTrans" cxnId="{55280F7F-6028-4FBB-9F3D-EFDB6CA9F0AE}">
      <dgm:prSet/>
      <dgm:spPr/>
      <dgm:t>
        <a:bodyPr/>
        <a:lstStyle/>
        <a:p>
          <a:endParaRPr lang="en-US"/>
        </a:p>
      </dgm:t>
    </dgm:pt>
    <dgm:pt modelId="{4D3B52B3-7587-43FC-B8C1-55A89866E0C2}">
      <dgm:prSet custT="1"/>
      <dgm:spPr/>
      <dgm:t>
        <a:bodyPr/>
        <a:lstStyle/>
        <a:p>
          <a:r>
            <a:rPr lang="en-US" sz="1100" dirty="0" smtClean="0">
              <a:solidFill>
                <a:schemeClr val="bg1"/>
              </a:solidFill>
            </a:rPr>
            <a:t>Benchmark assessments, MAP (Measure of Academic Process), DIBELS, music performances,) finals/mid-terms, common assessments, RBA (ELA), fit-n-fun day </a:t>
          </a:r>
          <a:endParaRPr lang="en-US" sz="1100" dirty="0">
            <a:solidFill>
              <a:schemeClr val="bg1"/>
            </a:solidFill>
          </a:endParaRPr>
        </a:p>
      </dgm:t>
    </dgm:pt>
    <dgm:pt modelId="{79F47692-3A1C-433A-808A-A9CF42DFCB7B}" type="parTrans" cxnId="{FBDB4740-0F30-4222-99F3-A2B4A4BEEFED}">
      <dgm:prSet/>
      <dgm:spPr/>
      <dgm:t>
        <a:bodyPr/>
        <a:lstStyle/>
        <a:p>
          <a:endParaRPr lang="en-US"/>
        </a:p>
      </dgm:t>
    </dgm:pt>
    <dgm:pt modelId="{421F394C-7B30-4732-A0E1-B5130A647B64}" type="sibTrans" cxnId="{FBDB4740-0F30-4222-99F3-A2B4A4BEEFED}">
      <dgm:prSet/>
      <dgm:spPr/>
      <dgm:t>
        <a:bodyPr/>
        <a:lstStyle/>
        <a:p>
          <a:endParaRPr lang="en-US"/>
        </a:p>
      </dgm:t>
    </dgm:pt>
    <dgm:pt modelId="{C7507BA6-7544-44EE-9550-531ED0D0192C}">
      <dgm:prSet custT="1"/>
      <dgm:spPr>
        <a:ln>
          <a:solidFill>
            <a:srgbClr val="FF0000"/>
          </a:solidFill>
        </a:ln>
      </dgm:spPr>
      <dgm:t>
        <a:bodyPr/>
        <a:lstStyle/>
        <a:p>
          <a:pPr defTabSz="488950"/>
          <a:endParaRPr lang="en-US" sz="1100" dirty="0" smtClean="0">
            <a:solidFill>
              <a:schemeClr val="bg1"/>
            </a:solidFill>
          </a:endParaRPr>
        </a:p>
        <a:p>
          <a:pPr defTabSz="488950"/>
          <a:endParaRPr lang="en-US" sz="1100" dirty="0" smtClean="0">
            <a:solidFill>
              <a:schemeClr val="bg1"/>
            </a:solidFill>
          </a:endParaRPr>
        </a:p>
        <a:p>
          <a:pPr marL="111125" indent="0" defTabSz="803275">
            <a:tabLst/>
          </a:pPr>
          <a:r>
            <a:rPr lang="en-US" sz="1100" dirty="0" smtClean="0">
              <a:solidFill>
                <a:schemeClr val="bg1"/>
              </a:solidFill>
            </a:rPr>
            <a:t>End of course exam (EOC), MSP, ACT, SAT, ASVAB, PSAT, IB tests, AP tests, WELPA (ELL), district finals</a:t>
          </a:r>
          <a:endParaRPr lang="en-US" sz="1100" dirty="0">
            <a:solidFill>
              <a:schemeClr val="bg1"/>
            </a:solidFill>
          </a:endParaRPr>
        </a:p>
      </dgm:t>
    </dgm:pt>
    <dgm:pt modelId="{5DB92606-3304-42E3-ABB7-E893C232535C}" type="parTrans" cxnId="{52612CDA-17FC-4DD7-B879-649ED9383746}">
      <dgm:prSet/>
      <dgm:spPr/>
      <dgm:t>
        <a:bodyPr/>
        <a:lstStyle/>
        <a:p>
          <a:endParaRPr lang="en-US"/>
        </a:p>
      </dgm:t>
    </dgm:pt>
    <dgm:pt modelId="{22A65F8E-2733-44E5-8178-1E8C579CE614}" type="sibTrans" cxnId="{52612CDA-17FC-4DD7-B879-649ED9383746}">
      <dgm:prSet/>
      <dgm:spPr/>
      <dgm:t>
        <a:bodyPr/>
        <a:lstStyle/>
        <a:p>
          <a:endParaRPr lang="en-US"/>
        </a:p>
      </dgm:t>
    </dgm:pt>
    <dgm:pt modelId="{B6570A30-4299-44E5-95AC-0263281D54C1}" type="pres">
      <dgm:prSet presAssocID="{555CFA72-1F65-4068-B694-8EF6F8E9E845}" presName="Name0" presStyleCnt="0">
        <dgm:presLayoutVars>
          <dgm:dir/>
          <dgm:animLvl val="lvl"/>
          <dgm:resizeHandles val="exact"/>
        </dgm:presLayoutVars>
      </dgm:prSet>
      <dgm:spPr/>
    </dgm:pt>
    <dgm:pt modelId="{ECB1BA53-ABD1-46CA-9E83-F9E14F17808E}" type="pres">
      <dgm:prSet presAssocID="{C7507BA6-7544-44EE-9550-531ED0D0192C}" presName="Name8" presStyleCnt="0"/>
      <dgm:spPr/>
    </dgm:pt>
    <dgm:pt modelId="{7583B93A-5321-4A34-8E13-57B6767A6701}" type="pres">
      <dgm:prSet presAssocID="{C7507BA6-7544-44EE-9550-531ED0D0192C}" presName="level" presStyleLbl="node1" presStyleIdx="0" presStyleCnt="5">
        <dgm:presLayoutVars>
          <dgm:chMax val="1"/>
          <dgm:bulletEnabled val="1"/>
        </dgm:presLayoutVars>
      </dgm:prSet>
      <dgm:spPr/>
      <dgm:t>
        <a:bodyPr/>
        <a:lstStyle/>
        <a:p>
          <a:endParaRPr lang="en-US"/>
        </a:p>
      </dgm:t>
    </dgm:pt>
    <dgm:pt modelId="{F13227A9-A8A2-4F10-BABF-6F241B9F320A}" type="pres">
      <dgm:prSet presAssocID="{C7507BA6-7544-44EE-9550-531ED0D0192C}" presName="levelTx" presStyleLbl="revTx" presStyleIdx="0" presStyleCnt="0">
        <dgm:presLayoutVars>
          <dgm:chMax val="1"/>
          <dgm:bulletEnabled val="1"/>
        </dgm:presLayoutVars>
      </dgm:prSet>
      <dgm:spPr/>
      <dgm:t>
        <a:bodyPr/>
        <a:lstStyle/>
        <a:p>
          <a:endParaRPr lang="en-US"/>
        </a:p>
      </dgm:t>
    </dgm:pt>
    <dgm:pt modelId="{FEEB118B-5674-43D1-8C69-EAE46D030376}" type="pres">
      <dgm:prSet presAssocID="{4D3B52B3-7587-43FC-B8C1-55A89866E0C2}" presName="Name8" presStyleCnt="0"/>
      <dgm:spPr/>
    </dgm:pt>
    <dgm:pt modelId="{F8E9E8C6-8FD4-47B0-9CC5-8E9B2783B444}" type="pres">
      <dgm:prSet presAssocID="{4D3B52B3-7587-43FC-B8C1-55A89866E0C2}" presName="level" presStyleLbl="node1" presStyleIdx="1" presStyleCnt="5" custScaleY="77012">
        <dgm:presLayoutVars>
          <dgm:chMax val="1"/>
          <dgm:bulletEnabled val="1"/>
        </dgm:presLayoutVars>
      </dgm:prSet>
      <dgm:spPr/>
      <dgm:t>
        <a:bodyPr/>
        <a:lstStyle/>
        <a:p>
          <a:endParaRPr lang="en-US"/>
        </a:p>
      </dgm:t>
    </dgm:pt>
    <dgm:pt modelId="{1E54B9DA-BE9C-4AAD-BB23-F0E7D53BE7C0}" type="pres">
      <dgm:prSet presAssocID="{4D3B52B3-7587-43FC-B8C1-55A89866E0C2}" presName="levelTx" presStyleLbl="revTx" presStyleIdx="0" presStyleCnt="0">
        <dgm:presLayoutVars>
          <dgm:chMax val="1"/>
          <dgm:bulletEnabled val="1"/>
        </dgm:presLayoutVars>
      </dgm:prSet>
      <dgm:spPr/>
      <dgm:t>
        <a:bodyPr/>
        <a:lstStyle/>
        <a:p>
          <a:endParaRPr lang="en-US"/>
        </a:p>
      </dgm:t>
    </dgm:pt>
    <dgm:pt modelId="{22639AC6-DD0E-4019-8CFB-5F550F643FB2}" type="pres">
      <dgm:prSet presAssocID="{A94996A0-F404-4A34-B1CB-47AD0F39F85F}" presName="Name8" presStyleCnt="0"/>
      <dgm:spPr/>
    </dgm:pt>
    <dgm:pt modelId="{CC1CC2C4-FCFB-4F14-B5FD-B6CE095A67AB}" type="pres">
      <dgm:prSet presAssocID="{A94996A0-F404-4A34-B1CB-47AD0F39F85F}" presName="level" presStyleLbl="node1" presStyleIdx="2" presStyleCnt="5" custScaleY="83499">
        <dgm:presLayoutVars>
          <dgm:chMax val="1"/>
          <dgm:bulletEnabled val="1"/>
        </dgm:presLayoutVars>
      </dgm:prSet>
      <dgm:spPr/>
      <dgm:t>
        <a:bodyPr/>
        <a:lstStyle/>
        <a:p>
          <a:endParaRPr lang="en-US"/>
        </a:p>
      </dgm:t>
    </dgm:pt>
    <dgm:pt modelId="{C0AC62FA-3927-48FC-9BFB-C4CE75610824}" type="pres">
      <dgm:prSet presAssocID="{A94996A0-F404-4A34-B1CB-47AD0F39F85F}" presName="levelTx" presStyleLbl="revTx" presStyleIdx="0" presStyleCnt="0">
        <dgm:presLayoutVars>
          <dgm:chMax val="1"/>
          <dgm:bulletEnabled val="1"/>
        </dgm:presLayoutVars>
      </dgm:prSet>
      <dgm:spPr/>
      <dgm:t>
        <a:bodyPr/>
        <a:lstStyle/>
        <a:p>
          <a:endParaRPr lang="en-US"/>
        </a:p>
      </dgm:t>
    </dgm:pt>
    <dgm:pt modelId="{AFD11101-ED0A-4BBF-9556-2710AC77B013}" type="pres">
      <dgm:prSet presAssocID="{D15A49D0-2EC2-4AAF-BC46-18421015327B}" presName="Name8" presStyleCnt="0"/>
      <dgm:spPr/>
    </dgm:pt>
    <dgm:pt modelId="{4E67C7AD-7E4B-4857-986C-446929BAA870}" type="pres">
      <dgm:prSet presAssocID="{D15A49D0-2EC2-4AAF-BC46-18421015327B}" presName="level" presStyleLbl="node1" presStyleIdx="3" presStyleCnt="5" custScaleY="91631">
        <dgm:presLayoutVars>
          <dgm:chMax val="1"/>
          <dgm:bulletEnabled val="1"/>
        </dgm:presLayoutVars>
      </dgm:prSet>
      <dgm:spPr/>
      <dgm:t>
        <a:bodyPr/>
        <a:lstStyle/>
        <a:p>
          <a:endParaRPr lang="en-US"/>
        </a:p>
      </dgm:t>
    </dgm:pt>
    <dgm:pt modelId="{8464E8A4-5A79-41D7-8BA6-98061992378F}" type="pres">
      <dgm:prSet presAssocID="{D15A49D0-2EC2-4AAF-BC46-18421015327B}" presName="levelTx" presStyleLbl="revTx" presStyleIdx="0" presStyleCnt="0">
        <dgm:presLayoutVars>
          <dgm:chMax val="1"/>
          <dgm:bulletEnabled val="1"/>
        </dgm:presLayoutVars>
      </dgm:prSet>
      <dgm:spPr/>
      <dgm:t>
        <a:bodyPr/>
        <a:lstStyle/>
        <a:p>
          <a:endParaRPr lang="en-US"/>
        </a:p>
      </dgm:t>
    </dgm:pt>
    <dgm:pt modelId="{279F0362-0387-4F06-9021-9F271C6B0407}" type="pres">
      <dgm:prSet presAssocID="{54FDA4F6-98D0-46E5-BED0-84A10CB1C9A6}" presName="Name8" presStyleCnt="0"/>
      <dgm:spPr/>
    </dgm:pt>
    <dgm:pt modelId="{6114E99E-644B-4A1D-BA1D-77074E427FA2}" type="pres">
      <dgm:prSet presAssocID="{54FDA4F6-98D0-46E5-BED0-84A10CB1C9A6}" presName="level" presStyleLbl="node1" presStyleIdx="4" presStyleCnt="5" custScaleY="73054" custLinFactNeighborX="992" custLinFactNeighborY="-1173">
        <dgm:presLayoutVars>
          <dgm:chMax val="1"/>
          <dgm:bulletEnabled val="1"/>
        </dgm:presLayoutVars>
      </dgm:prSet>
      <dgm:spPr/>
      <dgm:t>
        <a:bodyPr/>
        <a:lstStyle/>
        <a:p>
          <a:endParaRPr lang="en-US"/>
        </a:p>
      </dgm:t>
    </dgm:pt>
    <dgm:pt modelId="{AF821570-A2D7-4453-81D6-6B5D5DC34E3F}" type="pres">
      <dgm:prSet presAssocID="{54FDA4F6-98D0-46E5-BED0-84A10CB1C9A6}" presName="levelTx" presStyleLbl="revTx" presStyleIdx="0" presStyleCnt="0">
        <dgm:presLayoutVars>
          <dgm:chMax val="1"/>
          <dgm:bulletEnabled val="1"/>
        </dgm:presLayoutVars>
      </dgm:prSet>
      <dgm:spPr/>
      <dgm:t>
        <a:bodyPr/>
        <a:lstStyle/>
        <a:p>
          <a:endParaRPr lang="en-US"/>
        </a:p>
      </dgm:t>
    </dgm:pt>
  </dgm:ptLst>
  <dgm:cxnLst>
    <dgm:cxn modelId="{CB02A86B-1CBB-4E4D-9492-AB4A3090432D}" type="presOf" srcId="{54FDA4F6-98D0-46E5-BED0-84A10CB1C9A6}" destId="{6114E99E-644B-4A1D-BA1D-77074E427FA2}" srcOrd="0" destOrd="0" presId="urn:microsoft.com/office/officeart/2005/8/layout/pyramid1"/>
    <dgm:cxn modelId="{4281874A-5F7B-47AF-8478-556A90E7182A}" type="presOf" srcId="{C7507BA6-7544-44EE-9550-531ED0D0192C}" destId="{F13227A9-A8A2-4F10-BABF-6F241B9F320A}" srcOrd="1" destOrd="0" presId="urn:microsoft.com/office/officeart/2005/8/layout/pyramid1"/>
    <dgm:cxn modelId="{55280F7F-6028-4FBB-9F3D-EFDB6CA9F0AE}" srcId="{555CFA72-1F65-4068-B694-8EF6F8E9E845}" destId="{A94996A0-F404-4A34-B1CB-47AD0F39F85F}" srcOrd="2" destOrd="0" parTransId="{9592EBA4-77C4-451A-AD96-A8E7620032D8}" sibTransId="{7D57EE8C-8EC7-4E81-B654-0798B966141D}"/>
    <dgm:cxn modelId="{963DA0FB-7874-418D-9657-5B79393C6C2E}" type="presOf" srcId="{D15A49D0-2EC2-4AAF-BC46-18421015327B}" destId="{4E67C7AD-7E4B-4857-986C-446929BAA870}" srcOrd="0" destOrd="0" presId="urn:microsoft.com/office/officeart/2005/8/layout/pyramid1"/>
    <dgm:cxn modelId="{0DD63CF8-6082-4EC4-945F-EF3621750A46}" type="presOf" srcId="{A94996A0-F404-4A34-B1CB-47AD0F39F85F}" destId="{C0AC62FA-3927-48FC-9BFB-C4CE75610824}" srcOrd="1" destOrd="0" presId="urn:microsoft.com/office/officeart/2005/8/layout/pyramid1"/>
    <dgm:cxn modelId="{AD8BCE90-F8B5-4D39-8498-8D41748608B1}" type="presOf" srcId="{4D3B52B3-7587-43FC-B8C1-55A89866E0C2}" destId="{1E54B9DA-BE9C-4AAD-BB23-F0E7D53BE7C0}" srcOrd="1" destOrd="0" presId="urn:microsoft.com/office/officeart/2005/8/layout/pyramid1"/>
    <dgm:cxn modelId="{423000BC-B82F-4725-89D4-AD6CE4DF1678}" srcId="{555CFA72-1F65-4068-B694-8EF6F8E9E845}" destId="{54FDA4F6-98D0-46E5-BED0-84A10CB1C9A6}" srcOrd="4" destOrd="0" parTransId="{CFB9C9BA-6409-433D-B1F5-845616C56B8F}" sibTransId="{779FB808-D293-4026-A548-4DB4058DBD0B}"/>
    <dgm:cxn modelId="{A1A60B9C-5A8C-4C57-80E5-832802FF956F}" type="presOf" srcId="{C7507BA6-7544-44EE-9550-531ED0D0192C}" destId="{7583B93A-5321-4A34-8E13-57B6767A6701}" srcOrd="0" destOrd="0" presId="urn:microsoft.com/office/officeart/2005/8/layout/pyramid1"/>
    <dgm:cxn modelId="{D274748D-41C2-46CE-9542-7E1E6D26F182}" type="presOf" srcId="{D15A49D0-2EC2-4AAF-BC46-18421015327B}" destId="{8464E8A4-5A79-41D7-8BA6-98061992378F}" srcOrd="1" destOrd="0" presId="urn:microsoft.com/office/officeart/2005/8/layout/pyramid1"/>
    <dgm:cxn modelId="{340A50DE-C305-4EC9-98E9-881E293289ED}" type="presOf" srcId="{555CFA72-1F65-4068-B694-8EF6F8E9E845}" destId="{B6570A30-4299-44E5-95AC-0263281D54C1}" srcOrd="0" destOrd="0" presId="urn:microsoft.com/office/officeart/2005/8/layout/pyramid1"/>
    <dgm:cxn modelId="{52612CDA-17FC-4DD7-B879-649ED9383746}" srcId="{555CFA72-1F65-4068-B694-8EF6F8E9E845}" destId="{C7507BA6-7544-44EE-9550-531ED0D0192C}" srcOrd="0" destOrd="0" parTransId="{5DB92606-3304-42E3-ABB7-E893C232535C}" sibTransId="{22A65F8E-2733-44E5-8178-1E8C579CE614}"/>
    <dgm:cxn modelId="{0060587F-6EA8-442E-8B80-554F7E3B922C}" type="presOf" srcId="{4D3B52B3-7587-43FC-B8C1-55A89866E0C2}" destId="{F8E9E8C6-8FD4-47B0-9CC5-8E9B2783B444}" srcOrd="0" destOrd="0" presId="urn:microsoft.com/office/officeart/2005/8/layout/pyramid1"/>
    <dgm:cxn modelId="{E88BA678-7677-45B9-88B8-EEA2988A3271}" type="presOf" srcId="{A94996A0-F404-4A34-B1CB-47AD0F39F85F}" destId="{CC1CC2C4-FCFB-4F14-B5FD-B6CE095A67AB}" srcOrd="0" destOrd="0" presId="urn:microsoft.com/office/officeart/2005/8/layout/pyramid1"/>
    <dgm:cxn modelId="{FBDB4740-0F30-4222-99F3-A2B4A4BEEFED}" srcId="{555CFA72-1F65-4068-B694-8EF6F8E9E845}" destId="{4D3B52B3-7587-43FC-B8C1-55A89866E0C2}" srcOrd="1" destOrd="0" parTransId="{79F47692-3A1C-433A-808A-A9CF42DFCB7B}" sibTransId="{421F394C-7B30-4732-A0E1-B5130A647B64}"/>
    <dgm:cxn modelId="{D89DFCB6-1889-40DE-AA3C-4E9DCFB201B2}" srcId="{555CFA72-1F65-4068-B694-8EF6F8E9E845}" destId="{D15A49D0-2EC2-4AAF-BC46-18421015327B}" srcOrd="3" destOrd="0" parTransId="{F99F7CCC-DAA5-4FE7-8FF9-7792F826CE25}" sibTransId="{B4B81DDD-A246-4E9F-96D3-70D3ED6E1471}"/>
    <dgm:cxn modelId="{F9EE41B3-DFFC-42E9-A03C-876F17C69CB5}" type="presOf" srcId="{54FDA4F6-98D0-46E5-BED0-84A10CB1C9A6}" destId="{AF821570-A2D7-4453-81D6-6B5D5DC34E3F}" srcOrd="1" destOrd="0" presId="urn:microsoft.com/office/officeart/2005/8/layout/pyramid1"/>
    <dgm:cxn modelId="{8529517D-6BEE-4A1C-B728-1A3748A8BA46}" type="presParOf" srcId="{B6570A30-4299-44E5-95AC-0263281D54C1}" destId="{ECB1BA53-ABD1-46CA-9E83-F9E14F17808E}" srcOrd="0" destOrd="0" presId="urn:microsoft.com/office/officeart/2005/8/layout/pyramid1"/>
    <dgm:cxn modelId="{67F57D62-B871-4963-A279-968C602AD48D}" type="presParOf" srcId="{ECB1BA53-ABD1-46CA-9E83-F9E14F17808E}" destId="{7583B93A-5321-4A34-8E13-57B6767A6701}" srcOrd="0" destOrd="0" presId="urn:microsoft.com/office/officeart/2005/8/layout/pyramid1"/>
    <dgm:cxn modelId="{6E8B6E1C-7C8F-49AB-8A5E-DDA759E483D7}" type="presParOf" srcId="{ECB1BA53-ABD1-46CA-9E83-F9E14F17808E}" destId="{F13227A9-A8A2-4F10-BABF-6F241B9F320A}" srcOrd="1" destOrd="0" presId="urn:microsoft.com/office/officeart/2005/8/layout/pyramid1"/>
    <dgm:cxn modelId="{6A85E3B6-EB20-49D5-B03B-66F39196C301}" type="presParOf" srcId="{B6570A30-4299-44E5-95AC-0263281D54C1}" destId="{FEEB118B-5674-43D1-8C69-EAE46D030376}" srcOrd="1" destOrd="0" presId="urn:microsoft.com/office/officeart/2005/8/layout/pyramid1"/>
    <dgm:cxn modelId="{B7A29A60-C476-4973-9920-A5F49F0B1A30}" type="presParOf" srcId="{FEEB118B-5674-43D1-8C69-EAE46D030376}" destId="{F8E9E8C6-8FD4-47B0-9CC5-8E9B2783B444}" srcOrd="0" destOrd="0" presId="urn:microsoft.com/office/officeart/2005/8/layout/pyramid1"/>
    <dgm:cxn modelId="{BE404942-972E-4E41-9A3C-5E212E9F1385}" type="presParOf" srcId="{FEEB118B-5674-43D1-8C69-EAE46D030376}" destId="{1E54B9DA-BE9C-4AAD-BB23-F0E7D53BE7C0}" srcOrd="1" destOrd="0" presId="urn:microsoft.com/office/officeart/2005/8/layout/pyramid1"/>
    <dgm:cxn modelId="{5BCB3DA7-0528-4E53-87C5-D4E6E2FA9B5D}" type="presParOf" srcId="{B6570A30-4299-44E5-95AC-0263281D54C1}" destId="{22639AC6-DD0E-4019-8CFB-5F550F643FB2}" srcOrd="2" destOrd="0" presId="urn:microsoft.com/office/officeart/2005/8/layout/pyramid1"/>
    <dgm:cxn modelId="{B43CEEAD-A934-4B8B-87C1-1AD45013B103}" type="presParOf" srcId="{22639AC6-DD0E-4019-8CFB-5F550F643FB2}" destId="{CC1CC2C4-FCFB-4F14-B5FD-B6CE095A67AB}" srcOrd="0" destOrd="0" presId="urn:microsoft.com/office/officeart/2005/8/layout/pyramid1"/>
    <dgm:cxn modelId="{173DD5D6-CBF0-492D-B466-DF4521CB7E36}" type="presParOf" srcId="{22639AC6-DD0E-4019-8CFB-5F550F643FB2}" destId="{C0AC62FA-3927-48FC-9BFB-C4CE75610824}" srcOrd="1" destOrd="0" presId="urn:microsoft.com/office/officeart/2005/8/layout/pyramid1"/>
    <dgm:cxn modelId="{FEED5934-FF9C-4E4D-B6AA-AC039CD72403}" type="presParOf" srcId="{B6570A30-4299-44E5-95AC-0263281D54C1}" destId="{AFD11101-ED0A-4BBF-9556-2710AC77B013}" srcOrd="3" destOrd="0" presId="urn:microsoft.com/office/officeart/2005/8/layout/pyramid1"/>
    <dgm:cxn modelId="{FD56B227-ACFB-4E50-9D40-FEFCC7D5DC0E}" type="presParOf" srcId="{AFD11101-ED0A-4BBF-9556-2710AC77B013}" destId="{4E67C7AD-7E4B-4857-986C-446929BAA870}" srcOrd="0" destOrd="0" presId="urn:microsoft.com/office/officeart/2005/8/layout/pyramid1"/>
    <dgm:cxn modelId="{CB389F36-45DC-4BA8-9018-AE75FB6CA3DA}" type="presParOf" srcId="{AFD11101-ED0A-4BBF-9556-2710AC77B013}" destId="{8464E8A4-5A79-41D7-8BA6-98061992378F}" srcOrd="1" destOrd="0" presId="urn:microsoft.com/office/officeart/2005/8/layout/pyramid1"/>
    <dgm:cxn modelId="{9F3CD008-3040-4A37-95D3-BA6706511BC9}" type="presParOf" srcId="{B6570A30-4299-44E5-95AC-0263281D54C1}" destId="{279F0362-0387-4F06-9021-9F271C6B0407}" srcOrd="4" destOrd="0" presId="urn:microsoft.com/office/officeart/2005/8/layout/pyramid1"/>
    <dgm:cxn modelId="{C9FF0EFA-5E5C-4D13-B774-264C1DE8A99C}" type="presParOf" srcId="{279F0362-0387-4F06-9021-9F271C6B0407}" destId="{6114E99E-644B-4A1D-BA1D-77074E427FA2}" srcOrd="0" destOrd="0" presId="urn:microsoft.com/office/officeart/2005/8/layout/pyramid1"/>
    <dgm:cxn modelId="{74911F09-A147-48CB-B4BE-704A2A22C6E7}" type="presParOf" srcId="{279F0362-0387-4F06-9021-9F271C6B0407}" destId="{AF821570-A2D7-4453-81D6-6B5D5DC34E3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3B93A-5321-4A34-8E13-57B6767A6701}">
      <dsp:nvSpPr>
        <dsp:cNvPr id="0" name=""/>
        <dsp:cNvSpPr/>
      </dsp:nvSpPr>
      <dsp:spPr>
        <a:xfrm>
          <a:off x="3205336" y="0"/>
          <a:ext cx="1971326" cy="1190284"/>
        </a:xfrm>
        <a:prstGeom prst="trapezoid">
          <a:avLst>
            <a:gd name="adj" fmla="val 82809"/>
          </a:avLst>
        </a:prstGeom>
        <a:solidFill>
          <a:schemeClr val="l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en-US" sz="1100" kern="1200" dirty="0" smtClean="0">
            <a:solidFill>
              <a:schemeClr val="bg1"/>
            </a:solidFill>
          </a:endParaRPr>
        </a:p>
        <a:p>
          <a:pPr lvl="0" algn="ctr" defTabSz="488950">
            <a:lnSpc>
              <a:spcPct val="90000"/>
            </a:lnSpc>
            <a:spcBef>
              <a:spcPct val="0"/>
            </a:spcBef>
            <a:spcAft>
              <a:spcPct val="35000"/>
            </a:spcAft>
          </a:pPr>
          <a:endParaRPr lang="en-US" sz="1100" kern="1200" dirty="0" smtClean="0">
            <a:solidFill>
              <a:schemeClr val="bg1"/>
            </a:solidFill>
          </a:endParaRPr>
        </a:p>
        <a:p>
          <a:pPr marL="111125" lvl="0" indent="0" algn="ctr" defTabSz="803275">
            <a:lnSpc>
              <a:spcPct val="90000"/>
            </a:lnSpc>
            <a:spcBef>
              <a:spcPct val="0"/>
            </a:spcBef>
            <a:spcAft>
              <a:spcPct val="35000"/>
            </a:spcAft>
            <a:tabLst/>
          </a:pPr>
          <a:r>
            <a:rPr lang="en-US" sz="1100" kern="1200" dirty="0" smtClean="0">
              <a:solidFill>
                <a:schemeClr val="bg1"/>
              </a:solidFill>
            </a:rPr>
            <a:t>End of course exam (EOC), MSP, ACT, SAT, ASVAB, PSAT, IB tests, AP tests, WELPA (ELL), district finals</a:t>
          </a:r>
          <a:endParaRPr lang="en-US" sz="1100" kern="1200" dirty="0">
            <a:solidFill>
              <a:schemeClr val="bg1"/>
            </a:solidFill>
          </a:endParaRPr>
        </a:p>
      </dsp:txBody>
      <dsp:txXfrm>
        <a:off x="3205336" y="0"/>
        <a:ext cx="1971326" cy="1190284"/>
      </dsp:txXfrm>
    </dsp:sp>
    <dsp:sp modelId="{F8E9E8C6-8FD4-47B0-9CC5-8E9B2783B444}">
      <dsp:nvSpPr>
        <dsp:cNvPr id="0" name=""/>
        <dsp:cNvSpPr/>
      </dsp:nvSpPr>
      <dsp:spPr>
        <a:xfrm>
          <a:off x="2446258" y="1190284"/>
          <a:ext cx="3489483" cy="916662"/>
        </a:xfrm>
        <a:prstGeom prst="trapezoid">
          <a:avLst>
            <a:gd name="adj" fmla="val 8280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bg1"/>
              </a:solidFill>
            </a:rPr>
            <a:t>Benchmark assessments, MAP (Measure of Academic Process), DIBELS, music performances,) finals/mid-terms, common assessments, RBA (ELA), fit-n-fun day </a:t>
          </a:r>
          <a:endParaRPr lang="en-US" sz="1100" kern="1200" dirty="0">
            <a:solidFill>
              <a:schemeClr val="bg1"/>
            </a:solidFill>
          </a:endParaRPr>
        </a:p>
      </dsp:txBody>
      <dsp:txXfrm>
        <a:off x="3056917" y="1190284"/>
        <a:ext cx="2268164" cy="916662"/>
      </dsp:txXfrm>
    </dsp:sp>
    <dsp:sp modelId="{CC1CC2C4-FCFB-4F14-B5FD-B6CE095A67AB}">
      <dsp:nvSpPr>
        <dsp:cNvPr id="0" name=""/>
        <dsp:cNvSpPr/>
      </dsp:nvSpPr>
      <dsp:spPr>
        <a:xfrm>
          <a:off x="1623239" y="2106947"/>
          <a:ext cx="5135521" cy="993876"/>
        </a:xfrm>
        <a:prstGeom prst="trapezoid">
          <a:avLst>
            <a:gd name="adj" fmla="val 8280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bg1"/>
              </a:solidFill>
            </a:rPr>
            <a:t>CBAs, unit test, project/exam = summative demonstration, practice MSP portfolio, grade-level common assessments, oral exams, skills performance test, collaborative with classroom teachers - 6 trait writing: transferable learning, PB exams, RCBM, </a:t>
          </a:r>
          <a:br>
            <a:rPr lang="en-US" sz="1100" kern="1200" dirty="0" smtClean="0">
              <a:solidFill>
                <a:schemeClr val="bg1"/>
              </a:solidFill>
            </a:rPr>
          </a:br>
          <a:r>
            <a:rPr lang="en-US" sz="1100" kern="1200" dirty="0" smtClean="0">
              <a:solidFill>
                <a:schemeClr val="bg1"/>
              </a:solidFill>
            </a:rPr>
            <a:t>Performance tasks</a:t>
          </a:r>
          <a:endParaRPr lang="en-US" sz="1100" kern="1200" dirty="0">
            <a:solidFill>
              <a:schemeClr val="bg1"/>
            </a:solidFill>
          </a:endParaRPr>
        </a:p>
      </dsp:txBody>
      <dsp:txXfrm>
        <a:off x="2521955" y="2106947"/>
        <a:ext cx="3338088" cy="993876"/>
      </dsp:txXfrm>
    </dsp:sp>
    <dsp:sp modelId="{4E67C7AD-7E4B-4857-986C-446929BAA870}">
      <dsp:nvSpPr>
        <dsp:cNvPr id="0" name=""/>
        <dsp:cNvSpPr/>
      </dsp:nvSpPr>
      <dsp:spPr>
        <a:xfrm>
          <a:off x="720066" y="3100823"/>
          <a:ext cx="6941867" cy="1090670"/>
        </a:xfrm>
        <a:prstGeom prst="trapezoid">
          <a:avLst>
            <a:gd name="adj" fmla="val 8280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bg1"/>
              </a:solidFill>
            </a:rPr>
            <a:t>Unit test/project, common formative assessment, essays </a:t>
          </a:r>
          <a:br>
            <a:rPr lang="en-US" sz="1100" kern="1200" dirty="0" smtClean="0">
              <a:solidFill>
                <a:schemeClr val="bg1"/>
              </a:solidFill>
            </a:rPr>
          </a:br>
          <a:r>
            <a:rPr lang="en-US" sz="1100" kern="1200" dirty="0" smtClean="0">
              <a:solidFill>
                <a:schemeClr val="bg1"/>
              </a:solidFill>
            </a:rPr>
            <a:t>(all content areas), literature circles, writing groups presentation and projects with rubric criteria, peer assessments, quizzes, writing samples, student self assessment, timed writing probes, weekly math-fact fluency, writers workshop writing samples, AIMS (reading/math assessment), running records</a:t>
          </a:r>
          <a:endParaRPr lang="en-US" sz="1100" kern="1200" dirty="0">
            <a:solidFill>
              <a:schemeClr val="bg1"/>
            </a:solidFill>
          </a:endParaRPr>
        </a:p>
      </dsp:txBody>
      <dsp:txXfrm>
        <a:off x="1934893" y="3100823"/>
        <a:ext cx="4512213" cy="1090670"/>
      </dsp:txXfrm>
    </dsp:sp>
    <dsp:sp modelId="{6114E99E-644B-4A1D-BA1D-77074E427FA2}">
      <dsp:nvSpPr>
        <dsp:cNvPr id="0" name=""/>
        <dsp:cNvSpPr/>
      </dsp:nvSpPr>
      <dsp:spPr>
        <a:xfrm>
          <a:off x="0" y="4177531"/>
          <a:ext cx="8382000" cy="869550"/>
        </a:xfrm>
        <a:prstGeom prst="trapezoid">
          <a:avLst>
            <a:gd name="adj" fmla="val 82809"/>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bg1"/>
              </a:solidFill>
            </a:rPr>
            <a:t>slips, quiz, homework, quick checks, focus task, summary task, think-pair-share, student reflection, note check, student dialogue/discourse/demonstration, student white boards, conferring with students, diagram labeled with words (ELL), student interviews, hand votes, written responses, science lab, math practice</a:t>
          </a:r>
          <a:endParaRPr lang="en-US" sz="1100" kern="1200" dirty="0">
            <a:solidFill>
              <a:schemeClr val="bg1"/>
            </a:solidFill>
          </a:endParaRPr>
        </a:p>
      </dsp:txBody>
      <dsp:txXfrm>
        <a:off x="1466850" y="4177531"/>
        <a:ext cx="5448300" cy="8695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EBE652D-4EBA-44A4-93C7-D5FD67C91BE2}" type="datetimeFigureOut">
              <a:rPr lang="en-US" smtClean="0"/>
              <a:t>12/3/2013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D4C47C-FBA0-4A92-B141-C03B3CB38BDD}" type="slidenum">
              <a:rPr lang="en-US" smtClean="0"/>
              <a:t>‹#›</a:t>
            </a:fld>
            <a:endParaRPr lang="en-US"/>
          </a:p>
        </p:txBody>
      </p:sp>
    </p:spTree>
    <p:extLst>
      <p:ext uri="{BB962C8B-B14F-4D97-AF65-F5344CB8AC3E}">
        <p14:creationId xmlns:p14="http://schemas.microsoft.com/office/powerpoint/2010/main" val="103918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Page numbers</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a:t>
            </a:fld>
            <a:endParaRPr lang="en-US"/>
          </a:p>
        </p:txBody>
      </p:sp>
    </p:spTree>
    <p:extLst>
      <p:ext uri="{BB962C8B-B14F-4D97-AF65-F5344CB8AC3E}">
        <p14:creationId xmlns:p14="http://schemas.microsoft.com/office/powerpoint/2010/main" val="3299530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3-5 minutes of table conversation.  Does the goal really</a:t>
            </a:r>
            <a:r>
              <a:rPr lang="en-US" baseline="0" dirty="0" smtClean="0"/>
              <a:t> attend to the demonstrated need?  Does the assessment clearly align with the goal?  Does the instruction support the path between the goal and the assessment?</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12</a:t>
            </a:fld>
            <a:endParaRPr lang="en-US"/>
          </a:p>
        </p:txBody>
      </p:sp>
    </p:spTree>
    <p:extLst>
      <p:ext uri="{BB962C8B-B14F-4D97-AF65-F5344CB8AC3E}">
        <p14:creationId xmlns:p14="http://schemas.microsoft.com/office/powerpoint/2010/main" val="3280582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Where are we in this work?  In steps 2 and 3. Assumption:  The Student  Growth Goal Aligns with the Demonstrated Need (student learning need).</a:t>
            </a:r>
          </a:p>
          <a:p>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13</a:t>
            </a:fld>
            <a:endParaRPr lang="en-US"/>
          </a:p>
        </p:txBody>
      </p:sp>
    </p:spTree>
    <p:extLst>
      <p:ext uri="{BB962C8B-B14F-4D97-AF65-F5344CB8AC3E}">
        <p14:creationId xmlns:p14="http://schemas.microsoft.com/office/powerpoint/2010/main" val="2369273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Shift to next</a:t>
            </a:r>
            <a:r>
              <a:rPr lang="en-US" baseline="0" dirty="0" smtClean="0"/>
              <a:t> essential question</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15</a:t>
            </a:fld>
            <a:endParaRPr lang="en-US"/>
          </a:p>
        </p:txBody>
      </p:sp>
    </p:spTree>
    <p:extLst>
      <p:ext uri="{BB962C8B-B14F-4D97-AF65-F5344CB8AC3E}">
        <p14:creationId xmlns:p14="http://schemas.microsoft.com/office/powerpoint/2010/main" val="2194566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samples of student growth goals</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16</a:t>
            </a:fld>
            <a:endParaRPr lang="en-US"/>
          </a:p>
        </p:txBody>
      </p:sp>
    </p:spTree>
    <p:extLst>
      <p:ext uri="{BB962C8B-B14F-4D97-AF65-F5344CB8AC3E}">
        <p14:creationId xmlns:p14="http://schemas.microsoft.com/office/powerpoint/2010/main" val="1569951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Connection</a:t>
            </a:r>
            <a:r>
              <a:rPr lang="en-US" baseline="0" dirty="0" smtClean="0"/>
              <a:t> to CCSS</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17</a:t>
            </a:fld>
            <a:endParaRPr lang="en-US"/>
          </a:p>
        </p:txBody>
      </p:sp>
    </p:spTree>
    <p:extLst>
      <p:ext uri="{BB962C8B-B14F-4D97-AF65-F5344CB8AC3E}">
        <p14:creationId xmlns:p14="http://schemas.microsoft.com/office/powerpoint/2010/main" val="1097222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have a reference to this…Fenwick English?</a:t>
            </a:r>
          </a:p>
          <a:p>
            <a:endParaRPr lang="en-US" dirty="0" smtClean="0"/>
          </a:p>
          <a:p>
            <a:r>
              <a:rPr lang="en-US" dirty="0" smtClean="0"/>
              <a:t>Time</a:t>
            </a:r>
            <a:r>
              <a:rPr lang="en-US" baseline="0" dirty="0" smtClean="0"/>
              <a:t> during the day won’t allow for going in-depth on each of the three C’s ---I think this is fairly self-explanatory as is next slide…</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18</a:t>
            </a:fld>
            <a:endParaRPr lang="en-US"/>
          </a:p>
        </p:txBody>
      </p:sp>
    </p:spTree>
    <p:extLst>
      <p:ext uri="{BB962C8B-B14F-4D97-AF65-F5344CB8AC3E}">
        <p14:creationId xmlns:p14="http://schemas.microsoft.com/office/powerpoint/2010/main" val="2713872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10">
              <a:defRPr sz="2400">
                <a:solidFill>
                  <a:schemeClr val="tx1"/>
                </a:solidFill>
                <a:latin typeface="Tahoma" pitchFamily="34" charset="0"/>
                <a:ea typeface="MS PGothic" pitchFamily="34" charset="-128"/>
              </a:defRPr>
            </a:lvl1pPr>
            <a:lvl2pPr marL="38026554" indent="-37568211" defTabSz="931010">
              <a:defRPr sz="2400">
                <a:solidFill>
                  <a:schemeClr val="tx1"/>
                </a:solidFill>
                <a:latin typeface="Tahoma" pitchFamily="34" charset="0"/>
                <a:ea typeface="MS PGothic" pitchFamily="34" charset="-128"/>
              </a:defRPr>
            </a:lvl2pPr>
            <a:lvl3pPr>
              <a:defRPr sz="2400">
                <a:solidFill>
                  <a:schemeClr val="tx1"/>
                </a:solidFill>
                <a:latin typeface="Tahoma" pitchFamily="34" charset="0"/>
                <a:ea typeface="MS PGothic" pitchFamily="34" charset="-128"/>
              </a:defRPr>
            </a:lvl3pPr>
            <a:lvl4pPr>
              <a:defRPr sz="2400">
                <a:solidFill>
                  <a:schemeClr val="tx1"/>
                </a:solidFill>
                <a:latin typeface="Tahoma" pitchFamily="34" charset="0"/>
                <a:ea typeface="MS PGothic" pitchFamily="34" charset="-128"/>
              </a:defRPr>
            </a:lvl4pPr>
            <a:lvl5pPr>
              <a:defRPr sz="2400">
                <a:solidFill>
                  <a:schemeClr val="tx1"/>
                </a:solidFill>
                <a:latin typeface="Tahoma" pitchFamily="34" charset="0"/>
                <a:ea typeface="MS PGothic" pitchFamily="34" charset="-128"/>
              </a:defRPr>
            </a:lvl5pPr>
            <a:lvl6pPr marL="458343" eaLnBrk="0" fontAlgn="base" hangingPunct="0">
              <a:spcBef>
                <a:spcPct val="0"/>
              </a:spcBef>
              <a:spcAft>
                <a:spcPct val="0"/>
              </a:spcAft>
              <a:defRPr sz="2400">
                <a:solidFill>
                  <a:schemeClr val="tx1"/>
                </a:solidFill>
                <a:latin typeface="Tahoma" pitchFamily="34" charset="0"/>
                <a:ea typeface="MS PGothic" pitchFamily="34" charset="-128"/>
              </a:defRPr>
            </a:lvl6pPr>
            <a:lvl7pPr marL="916686" eaLnBrk="0" fontAlgn="base" hangingPunct="0">
              <a:spcBef>
                <a:spcPct val="0"/>
              </a:spcBef>
              <a:spcAft>
                <a:spcPct val="0"/>
              </a:spcAft>
              <a:defRPr sz="2400">
                <a:solidFill>
                  <a:schemeClr val="tx1"/>
                </a:solidFill>
                <a:latin typeface="Tahoma" pitchFamily="34" charset="0"/>
                <a:ea typeface="MS PGothic" pitchFamily="34" charset="-128"/>
              </a:defRPr>
            </a:lvl7pPr>
            <a:lvl8pPr marL="1375029" eaLnBrk="0" fontAlgn="base" hangingPunct="0">
              <a:spcBef>
                <a:spcPct val="0"/>
              </a:spcBef>
              <a:spcAft>
                <a:spcPct val="0"/>
              </a:spcAft>
              <a:defRPr sz="2400">
                <a:solidFill>
                  <a:schemeClr val="tx1"/>
                </a:solidFill>
                <a:latin typeface="Tahoma" pitchFamily="34" charset="0"/>
                <a:ea typeface="MS PGothic" pitchFamily="34" charset="-128"/>
              </a:defRPr>
            </a:lvl8pPr>
            <a:lvl9pPr marL="1833372"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8CC5EBE-4D62-4903-A399-D3BAE9B532BE}" type="slidenum">
              <a:rPr lang="en-US" altLang="en-US" sz="1200">
                <a:latin typeface="Times New Roman" pitchFamily="18" charset="0"/>
              </a:rPr>
              <a:pPr/>
              <a:t>19</a:t>
            </a:fld>
            <a:endParaRPr lang="en-US" altLang="en-US" sz="120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smtClean="0"/>
              <a:t>Facilitator</a:t>
            </a:r>
            <a:r>
              <a:rPr lang="en-US" altLang="en-US" baseline="0" dirty="0" smtClean="0"/>
              <a:t> Does this for the first goal.</a:t>
            </a:r>
          </a:p>
          <a:p>
            <a:pPr>
              <a:lnSpc>
                <a:spcPct val="90000"/>
              </a:lnSpc>
            </a:pPr>
            <a:r>
              <a:rPr lang="en-US" altLang="en-US" baseline="0" dirty="0" smtClean="0"/>
              <a:t>Facilitator lets the group do it for the second and third goal….and then share out.</a:t>
            </a:r>
          </a:p>
          <a:p>
            <a:pPr>
              <a:lnSpc>
                <a:spcPct val="90000"/>
              </a:lnSpc>
            </a:pPr>
            <a:r>
              <a:rPr lang="en-US" altLang="en-US" dirty="0" smtClean="0"/>
              <a:t>Talking Points:</a:t>
            </a:r>
          </a:p>
          <a:p>
            <a:pPr marL="114586" lvl="1" indent="114586">
              <a:lnSpc>
                <a:spcPct val="90000"/>
              </a:lnSpc>
              <a:buFontTx/>
              <a:buChar char="•"/>
            </a:pPr>
            <a:r>
              <a:rPr lang="en-US" altLang="en-US" dirty="0" smtClean="0"/>
              <a:t>Let’s identify the </a:t>
            </a:r>
            <a:r>
              <a:rPr lang="en-US" altLang="en-US" b="1" dirty="0" smtClean="0"/>
              <a:t>content</a:t>
            </a:r>
            <a:r>
              <a:rPr lang="en-US" altLang="en-US" dirty="0" smtClean="0"/>
              <a:t> first.  Remember, the definition of content is:</a:t>
            </a:r>
          </a:p>
          <a:p>
            <a:pPr marL="114586" lvl="1" indent="114586">
              <a:lnSpc>
                <a:spcPct val="90000"/>
              </a:lnSpc>
            </a:pPr>
            <a:r>
              <a:rPr lang="en-US" altLang="en-US" dirty="0" smtClean="0"/>
              <a:t>   </a:t>
            </a:r>
            <a:r>
              <a:rPr lang="en-US" altLang="en-US" u="sng" dirty="0" smtClean="0"/>
              <a:t>(knowledge, skill, process, or concept)</a:t>
            </a:r>
            <a:r>
              <a:rPr lang="en-US" altLang="en-US" dirty="0" smtClean="0"/>
              <a:t>  </a:t>
            </a:r>
          </a:p>
          <a:p>
            <a:pPr>
              <a:lnSpc>
                <a:spcPct val="90000"/>
              </a:lnSpc>
            </a:pPr>
            <a:r>
              <a:rPr lang="en-US" altLang="en-US" dirty="0" smtClean="0"/>
              <a:t>             The content in this example is: </a:t>
            </a:r>
            <a:r>
              <a:rPr lang="en-US" altLang="en-US" i="1" dirty="0" smtClean="0"/>
              <a:t>writing and oral reading</a:t>
            </a:r>
          </a:p>
          <a:p>
            <a:pPr>
              <a:lnSpc>
                <a:spcPct val="90000"/>
              </a:lnSpc>
            </a:pPr>
            <a:endParaRPr lang="en-US" altLang="en-US" i="1" dirty="0" smtClean="0"/>
          </a:p>
          <a:p>
            <a:pPr marL="114586" lvl="1" indent="114586">
              <a:lnSpc>
                <a:spcPct val="90000"/>
              </a:lnSpc>
              <a:buFontTx/>
              <a:buChar char="•"/>
            </a:pPr>
            <a:r>
              <a:rPr lang="en-US" altLang="en-US" dirty="0" smtClean="0"/>
              <a:t>Lets look at the</a:t>
            </a:r>
            <a:r>
              <a:rPr lang="en-US" altLang="en-US" b="1" dirty="0" smtClean="0"/>
              <a:t> context</a:t>
            </a:r>
            <a:r>
              <a:rPr lang="en-US" altLang="en-US" dirty="0" smtClean="0"/>
              <a:t>.  What materials, resources, or specialized vocabulary will the teacher give the students to learn the </a:t>
            </a:r>
            <a:r>
              <a:rPr lang="en-US" altLang="en-US" b="1" dirty="0" smtClean="0"/>
              <a:t>content</a:t>
            </a:r>
            <a:r>
              <a:rPr lang="en-US" altLang="en-US" dirty="0" smtClean="0"/>
              <a:t> ( </a:t>
            </a:r>
            <a:r>
              <a:rPr lang="en-US" altLang="en-US" i="1" dirty="0" smtClean="0"/>
              <a:t>text-based evidence,</a:t>
            </a:r>
            <a:r>
              <a:rPr lang="en-US" altLang="en-US" i="1" baseline="0" dirty="0" smtClean="0"/>
              <a:t> inference, prediction, and opinion – vocabulary;  text-based evidence – resources </a:t>
            </a:r>
            <a:r>
              <a:rPr lang="en-US" altLang="en-US" i="1" dirty="0" smtClean="0"/>
              <a:t>)</a:t>
            </a:r>
            <a:endParaRPr lang="en-US" altLang="en-US" dirty="0" smtClean="0"/>
          </a:p>
          <a:p>
            <a:pPr marL="114586" lvl="1" indent="114586">
              <a:lnSpc>
                <a:spcPct val="90000"/>
              </a:lnSpc>
            </a:pPr>
            <a:r>
              <a:rPr lang="en-US" altLang="en-US" dirty="0" smtClean="0"/>
              <a:t>       </a:t>
            </a:r>
            <a:r>
              <a:rPr lang="en-US" altLang="en-US" i="1" dirty="0" smtClean="0"/>
              <a:t>       </a:t>
            </a:r>
            <a:endParaRPr lang="en-US" altLang="en-US" dirty="0" smtClean="0"/>
          </a:p>
          <a:p>
            <a:pPr marL="114586" lvl="1" indent="114586">
              <a:lnSpc>
                <a:spcPct val="90000"/>
              </a:lnSpc>
              <a:buFontTx/>
              <a:buChar char="•"/>
            </a:pPr>
            <a:r>
              <a:rPr lang="en-US" altLang="en-US" dirty="0" smtClean="0"/>
              <a:t>Let’s look again at the </a:t>
            </a:r>
            <a:r>
              <a:rPr lang="en-US" altLang="en-US" b="1" dirty="0" smtClean="0"/>
              <a:t>context</a:t>
            </a:r>
            <a:r>
              <a:rPr lang="en-US" altLang="en-US" dirty="0" smtClean="0"/>
              <a:t>.  In this example, what student responses  and/or activities will demonstrate that the students are proficient with the content?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article</a:t>
            </a:r>
            <a:r>
              <a:rPr lang="en-US" baseline="0" dirty="0" smtClean="0"/>
              <a:t> “Exploring Cognitive Demand…”</a:t>
            </a:r>
          </a:p>
          <a:p>
            <a:r>
              <a:rPr lang="en-US" baseline="0" dirty="0" smtClean="0"/>
              <a:t>Permission to use is given at the bottom of the first page…must give full credit to Karen Hess. </a:t>
            </a:r>
          </a:p>
          <a:p>
            <a:r>
              <a:rPr lang="en-US" baseline="0" dirty="0" smtClean="0"/>
              <a:t>OR</a:t>
            </a:r>
          </a:p>
          <a:p>
            <a:r>
              <a:rPr lang="en-US" baseline="0" dirty="0" smtClean="0"/>
              <a:t>May want to use the one page graphic instead</a:t>
            </a:r>
          </a:p>
        </p:txBody>
      </p:sp>
      <p:sp>
        <p:nvSpPr>
          <p:cNvPr id="4" name="Slide Number Placeholder 3"/>
          <p:cNvSpPr>
            <a:spLocks noGrp="1"/>
          </p:cNvSpPr>
          <p:nvPr>
            <p:ph type="sldNum" sz="quarter" idx="10"/>
          </p:nvPr>
        </p:nvSpPr>
        <p:spPr/>
        <p:txBody>
          <a:bodyPr/>
          <a:lstStyle/>
          <a:p>
            <a:fld id="{98D4C47C-FBA0-4A92-B141-C03B3CB38BDD}" type="slidenum">
              <a:rPr lang="en-US" smtClean="0"/>
              <a:t>20</a:t>
            </a:fld>
            <a:endParaRPr lang="en-US"/>
          </a:p>
        </p:txBody>
      </p:sp>
    </p:spTree>
    <p:extLst>
      <p:ext uri="{BB962C8B-B14F-4D97-AF65-F5344CB8AC3E}">
        <p14:creationId xmlns:p14="http://schemas.microsoft.com/office/powerpoint/2010/main" val="511592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use the article….</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21</a:t>
            </a:fld>
            <a:endParaRPr lang="en-US"/>
          </a:p>
        </p:txBody>
      </p:sp>
    </p:spTree>
    <p:extLst>
      <p:ext uri="{BB962C8B-B14F-4D97-AF65-F5344CB8AC3E}">
        <p14:creationId xmlns:p14="http://schemas.microsoft.com/office/powerpoint/2010/main" val="460244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use the graphic…</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22</a:t>
            </a:fld>
            <a:endParaRPr lang="en-US"/>
          </a:p>
        </p:txBody>
      </p:sp>
    </p:spTree>
    <p:extLst>
      <p:ext uri="{BB962C8B-B14F-4D97-AF65-F5344CB8AC3E}">
        <p14:creationId xmlns:p14="http://schemas.microsoft.com/office/powerpoint/2010/main" val="899326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 one to one correspondence with days</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2</a:t>
            </a:fld>
            <a:endParaRPr lang="en-US"/>
          </a:p>
        </p:txBody>
      </p:sp>
    </p:spTree>
    <p:extLst>
      <p:ext uri="{BB962C8B-B14F-4D97-AF65-F5344CB8AC3E}">
        <p14:creationId xmlns:p14="http://schemas.microsoft.com/office/powerpoint/2010/main" val="87281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10">
              <a:defRPr sz="2400">
                <a:solidFill>
                  <a:schemeClr val="tx1"/>
                </a:solidFill>
                <a:latin typeface="Tahoma" pitchFamily="34" charset="0"/>
                <a:ea typeface="MS PGothic" pitchFamily="34" charset="-128"/>
              </a:defRPr>
            </a:lvl1pPr>
            <a:lvl2pPr marL="38026554" indent="-37568211" defTabSz="931010">
              <a:defRPr sz="2400">
                <a:solidFill>
                  <a:schemeClr val="tx1"/>
                </a:solidFill>
                <a:latin typeface="Tahoma" pitchFamily="34" charset="0"/>
                <a:ea typeface="MS PGothic" pitchFamily="34" charset="-128"/>
              </a:defRPr>
            </a:lvl2pPr>
            <a:lvl3pPr>
              <a:defRPr sz="2400">
                <a:solidFill>
                  <a:schemeClr val="tx1"/>
                </a:solidFill>
                <a:latin typeface="Tahoma" pitchFamily="34" charset="0"/>
                <a:ea typeface="MS PGothic" pitchFamily="34" charset="-128"/>
              </a:defRPr>
            </a:lvl3pPr>
            <a:lvl4pPr>
              <a:defRPr sz="2400">
                <a:solidFill>
                  <a:schemeClr val="tx1"/>
                </a:solidFill>
                <a:latin typeface="Tahoma" pitchFamily="34" charset="0"/>
                <a:ea typeface="MS PGothic" pitchFamily="34" charset="-128"/>
              </a:defRPr>
            </a:lvl4pPr>
            <a:lvl5pPr>
              <a:defRPr sz="2400">
                <a:solidFill>
                  <a:schemeClr val="tx1"/>
                </a:solidFill>
                <a:latin typeface="Tahoma" pitchFamily="34" charset="0"/>
                <a:ea typeface="MS PGothic" pitchFamily="34" charset="-128"/>
              </a:defRPr>
            </a:lvl5pPr>
            <a:lvl6pPr marL="458343" eaLnBrk="0" fontAlgn="base" hangingPunct="0">
              <a:spcBef>
                <a:spcPct val="0"/>
              </a:spcBef>
              <a:spcAft>
                <a:spcPct val="0"/>
              </a:spcAft>
              <a:defRPr sz="2400">
                <a:solidFill>
                  <a:schemeClr val="tx1"/>
                </a:solidFill>
                <a:latin typeface="Tahoma" pitchFamily="34" charset="0"/>
                <a:ea typeface="MS PGothic" pitchFamily="34" charset="-128"/>
              </a:defRPr>
            </a:lvl6pPr>
            <a:lvl7pPr marL="916686" eaLnBrk="0" fontAlgn="base" hangingPunct="0">
              <a:spcBef>
                <a:spcPct val="0"/>
              </a:spcBef>
              <a:spcAft>
                <a:spcPct val="0"/>
              </a:spcAft>
              <a:defRPr sz="2400">
                <a:solidFill>
                  <a:schemeClr val="tx1"/>
                </a:solidFill>
                <a:latin typeface="Tahoma" pitchFamily="34" charset="0"/>
                <a:ea typeface="MS PGothic" pitchFamily="34" charset="-128"/>
              </a:defRPr>
            </a:lvl7pPr>
            <a:lvl8pPr marL="1375029" eaLnBrk="0" fontAlgn="base" hangingPunct="0">
              <a:spcBef>
                <a:spcPct val="0"/>
              </a:spcBef>
              <a:spcAft>
                <a:spcPct val="0"/>
              </a:spcAft>
              <a:defRPr sz="2400">
                <a:solidFill>
                  <a:schemeClr val="tx1"/>
                </a:solidFill>
                <a:latin typeface="Tahoma" pitchFamily="34" charset="0"/>
                <a:ea typeface="MS PGothic" pitchFamily="34" charset="-128"/>
              </a:defRPr>
            </a:lvl8pPr>
            <a:lvl9pPr marL="1833372"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8CC5EBE-4D62-4903-A399-D3BAE9B532BE}" type="slidenum">
              <a:rPr lang="en-US" altLang="en-US" sz="1200">
                <a:latin typeface="Times New Roman" pitchFamily="18" charset="0"/>
              </a:rPr>
              <a:pPr/>
              <a:t>23</a:t>
            </a:fld>
            <a:endParaRPr lang="en-US" altLang="en-US" sz="120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smtClean="0"/>
              <a:t>Facilitator</a:t>
            </a:r>
            <a:r>
              <a:rPr lang="en-US" altLang="en-US" baseline="0" dirty="0" smtClean="0"/>
              <a:t> Does this for the first goal.</a:t>
            </a:r>
          </a:p>
          <a:p>
            <a:pPr>
              <a:lnSpc>
                <a:spcPct val="90000"/>
              </a:lnSpc>
            </a:pPr>
            <a:r>
              <a:rPr lang="en-US" altLang="en-US" baseline="0" dirty="0" smtClean="0"/>
              <a:t>Facilitator lets the group do it for the second and third goal….and then share out.</a:t>
            </a:r>
          </a:p>
          <a:p>
            <a:pPr>
              <a:lnSpc>
                <a:spcPct val="90000"/>
              </a:lnSpc>
            </a:pPr>
            <a:r>
              <a:rPr lang="en-US" altLang="en-US" dirty="0" smtClean="0"/>
              <a:t>Talking Points:</a:t>
            </a:r>
          </a:p>
          <a:p>
            <a:pPr marL="114586" lvl="1" indent="114586">
              <a:lnSpc>
                <a:spcPct val="90000"/>
              </a:lnSpc>
            </a:pPr>
            <a:r>
              <a:rPr lang="en-US" altLang="en-US" dirty="0" smtClean="0"/>
              <a:t>       </a:t>
            </a:r>
            <a:r>
              <a:rPr lang="en-US" altLang="en-US" i="1" dirty="0" smtClean="0"/>
              <a:t>       </a:t>
            </a:r>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Stiggins</a:t>
            </a:r>
            <a:r>
              <a:rPr lang="en-US" dirty="0" smtClean="0"/>
              <a:t>  ---reference</a:t>
            </a:r>
            <a:r>
              <a:rPr lang="en-US" baseline="0" dirty="0" smtClean="0"/>
              <a:t>: http://www-tc.pbs.org/teacherline/courses/inst325/docs/inst325_stiggins.pdf</a:t>
            </a:r>
          </a:p>
          <a:p>
            <a:r>
              <a:rPr lang="en-US" baseline="0" dirty="0" smtClean="0"/>
              <a:t>Cannot use without permission. I will seek permission</a:t>
            </a:r>
          </a:p>
          <a:p>
            <a:r>
              <a:rPr lang="en-US" baseline="0" dirty="0" smtClean="0"/>
              <a:t>May want to jigsaw pages 90 - 93</a:t>
            </a:r>
            <a:endParaRPr lang="en-US" dirty="0" smtClean="0"/>
          </a:p>
          <a:p>
            <a:endParaRPr lang="en-US" dirty="0" smtClean="0"/>
          </a:p>
          <a:p>
            <a:r>
              <a:rPr lang="en-US" dirty="0" smtClean="0"/>
              <a:t>Chart will follow</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25</a:t>
            </a:fld>
            <a:endParaRPr lang="en-US"/>
          </a:p>
        </p:txBody>
      </p:sp>
    </p:spTree>
    <p:extLst>
      <p:ext uri="{BB962C8B-B14F-4D97-AF65-F5344CB8AC3E}">
        <p14:creationId xmlns:p14="http://schemas.microsoft.com/office/powerpoint/2010/main" val="2382507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a:t>
            </a:r>
            <a:r>
              <a:rPr lang="en-US" baseline="0" dirty="0" smtClean="0"/>
              <a:t> from our start.  Valid means the assessment measures what it is intended to measure:  our goal.  So, if our goal </a:t>
            </a:r>
          </a:p>
          <a:p>
            <a:r>
              <a:rPr lang="en-US" baseline="0" dirty="0" smtClean="0"/>
              <a:t>Reliable means we would give an example of student work the same score each time we score it and that, if several of us scored it, we would be giving it the same score.</a:t>
            </a:r>
          </a:p>
          <a:p>
            <a:r>
              <a:rPr lang="en-US" baseline="0" dirty="0" smtClean="0"/>
              <a:t>Stretch means the assessment is accessible by almost all students and has the capacity to allow a student to grow.  A meets/</a:t>
            </a:r>
            <a:r>
              <a:rPr lang="en-US" baseline="0" dirty="0" err="1" smtClean="0"/>
              <a:t>unmeets</a:t>
            </a:r>
            <a:r>
              <a:rPr lang="en-US" baseline="0" dirty="0" smtClean="0"/>
              <a:t> rubric shows little stretch.</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29</a:t>
            </a:fld>
            <a:endParaRPr lang="en-US"/>
          </a:p>
        </p:txBody>
      </p:sp>
    </p:spTree>
    <p:extLst>
      <p:ext uri="{BB962C8B-B14F-4D97-AF65-F5344CB8AC3E}">
        <p14:creationId xmlns:p14="http://schemas.microsoft.com/office/powerpoint/2010/main" val="2689390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To finish our work on assuring</a:t>
            </a:r>
            <a:r>
              <a:rPr lang="en-US" baseline="0" dirty="0" smtClean="0"/>
              <a:t> validity, we need to consider what type of measure is best suited for our goal.</a:t>
            </a:r>
          </a:p>
          <a:p>
            <a:pPr defTabSz="931774">
              <a:defRPr/>
            </a:pPr>
            <a:r>
              <a:rPr lang="en-US" baseline="0" dirty="0" smtClean="0"/>
              <a:t>Not only does the assessment have to </a:t>
            </a:r>
            <a:r>
              <a:rPr lang="en-US" dirty="0" err="1" smtClean="0"/>
              <a:t>Stiggins</a:t>
            </a:r>
            <a:r>
              <a:rPr lang="en-US" dirty="0" smtClean="0"/>
              <a:t> book: starting on page 99 </a:t>
            </a:r>
          </a:p>
          <a:p>
            <a:pPr defTabSz="931774">
              <a:defRPr/>
            </a:pPr>
            <a:r>
              <a:rPr lang="en-US" baseline="0" dirty="0" smtClean="0"/>
              <a:t>http://www-tc.pbs.org/teacherline/courses/inst325/docs/inst325_stiggins.pdf</a:t>
            </a:r>
          </a:p>
          <a:p>
            <a:pPr defTabSz="931774">
              <a:defRPr/>
            </a:pPr>
            <a:endParaRPr lang="en-US" baseline="0" dirty="0" smtClean="0"/>
          </a:p>
          <a:p>
            <a:pPr defTabSz="931774">
              <a:defRPr/>
            </a:pPr>
            <a:r>
              <a:rPr lang="en-US" baseline="0" dirty="0" smtClean="0"/>
              <a:t>Decide the degree of match between a knowledge goal and selected response; knowledge and written response, knowledge and a performance; knowledge and personal communication</a:t>
            </a:r>
          </a:p>
          <a:p>
            <a:r>
              <a:rPr lang="en-US" dirty="0" smtClean="0"/>
              <a:t>Continue through chart</a:t>
            </a:r>
          </a:p>
          <a:p>
            <a:r>
              <a:rPr lang="en-US" dirty="0" smtClean="0"/>
              <a:t>Fill in Good, Strong, Partial or Poor</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32</a:t>
            </a:fld>
            <a:endParaRPr lang="en-US"/>
          </a:p>
        </p:txBody>
      </p:sp>
    </p:spTree>
    <p:extLst>
      <p:ext uri="{BB962C8B-B14F-4D97-AF65-F5344CB8AC3E}">
        <p14:creationId xmlns:p14="http://schemas.microsoft.com/office/powerpoint/2010/main" val="1163160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err="1" smtClean="0"/>
              <a:t>Stiggins</a:t>
            </a:r>
            <a:r>
              <a:rPr lang="en-US" dirty="0" smtClean="0"/>
              <a:t> book: starting on page 99 </a:t>
            </a:r>
          </a:p>
          <a:p>
            <a:pPr defTabSz="931774">
              <a:defRPr/>
            </a:pPr>
            <a:r>
              <a:rPr lang="en-US" baseline="0" dirty="0" smtClean="0"/>
              <a:t>http://www-tc.pbs.org/teacherline/courses/inst325/docs/inst325_stiggins.pdf</a:t>
            </a:r>
          </a:p>
          <a:p>
            <a:endParaRPr lang="en-US" dirty="0" smtClean="0"/>
          </a:p>
          <a:p>
            <a:r>
              <a:rPr lang="en-US" dirty="0" smtClean="0"/>
              <a:t>Fill in Good, Strong, Partial or Poor</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33</a:t>
            </a:fld>
            <a:endParaRPr lang="en-US"/>
          </a:p>
        </p:txBody>
      </p:sp>
    </p:spTree>
    <p:extLst>
      <p:ext uri="{BB962C8B-B14F-4D97-AF65-F5344CB8AC3E}">
        <p14:creationId xmlns:p14="http://schemas.microsoft.com/office/powerpoint/2010/main" val="1163160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 were to use your list of characteristics, how would the assessments on your list fare?</a:t>
            </a:r>
            <a:endParaRPr lang="en-US" dirty="0"/>
          </a:p>
        </p:txBody>
      </p:sp>
      <p:sp>
        <p:nvSpPr>
          <p:cNvPr id="4" name="Slide Number Placeholder 3"/>
          <p:cNvSpPr>
            <a:spLocks noGrp="1"/>
          </p:cNvSpPr>
          <p:nvPr>
            <p:ph type="sldNum" sz="quarter" idx="10"/>
          </p:nvPr>
        </p:nvSpPr>
        <p:spPr/>
        <p:txBody>
          <a:bodyPr/>
          <a:lstStyle/>
          <a:p>
            <a:fld id="{9EDE6250-C1F4-4909-A62B-AA110E59B3B9}" type="slidenum">
              <a:rPr lang="en-US" smtClean="0"/>
              <a:pPr/>
              <a:t>35</a:t>
            </a:fld>
            <a:endParaRPr lang="en-US" dirty="0"/>
          </a:p>
        </p:txBody>
      </p:sp>
    </p:spTree>
    <p:extLst>
      <p:ext uri="{BB962C8B-B14F-4D97-AF65-F5344CB8AC3E}">
        <p14:creationId xmlns:p14="http://schemas.microsoft.com/office/powerpoint/2010/main" val="2621129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36</a:t>
            </a:fld>
            <a:endParaRPr lang="en-US"/>
          </a:p>
        </p:txBody>
      </p:sp>
    </p:spTree>
    <p:extLst>
      <p:ext uri="{BB962C8B-B14F-4D97-AF65-F5344CB8AC3E}">
        <p14:creationId xmlns:p14="http://schemas.microsoft.com/office/powerpoint/2010/main" val="1232970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Part of planning …from earlier in the day</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37</a:t>
            </a:fld>
            <a:endParaRPr lang="en-US"/>
          </a:p>
        </p:txBody>
      </p:sp>
    </p:spTree>
    <p:extLst>
      <p:ext uri="{BB962C8B-B14F-4D97-AF65-F5344CB8AC3E}">
        <p14:creationId xmlns:p14="http://schemas.microsoft.com/office/powerpoint/2010/main" val="1270846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38</a:t>
            </a:fld>
            <a:endParaRPr lang="en-US"/>
          </a:p>
        </p:txBody>
      </p:sp>
    </p:spTree>
    <p:extLst>
      <p:ext uri="{BB962C8B-B14F-4D97-AF65-F5344CB8AC3E}">
        <p14:creationId xmlns:p14="http://schemas.microsoft.com/office/powerpoint/2010/main" val="4843757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39</a:t>
            </a:fld>
            <a:endParaRPr lang="en-US"/>
          </a:p>
        </p:txBody>
      </p:sp>
    </p:spTree>
    <p:extLst>
      <p:ext uri="{BB962C8B-B14F-4D97-AF65-F5344CB8AC3E}">
        <p14:creationId xmlns:p14="http://schemas.microsoft.com/office/powerpoint/2010/main" val="329674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Norms of Collaboration</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3</a:t>
            </a:fld>
            <a:endParaRPr lang="en-US"/>
          </a:p>
        </p:txBody>
      </p:sp>
    </p:spTree>
    <p:extLst>
      <p:ext uri="{BB962C8B-B14F-4D97-AF65-F5344CB8AC3E}">
        <p14:creationId xmlns:p14="http://schemas.microsoft.com/office/powerpoint/2010/main" val="2734640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40</a:t>
            </a:fld>
            <a:endParaRPr lang="en-US"/>
          </a:p>
        </p:txBody>
      </p:sp>
    </p:spTree>
    <p:extLst>
      <p:ext uri="{BB962C8B-B14F-4D97-AF65-F5344CB8AC3E}">
        <p14:creationId xmlns:p14="http://schemas.microsoft.com/office/powerpoint/2010/main" val="1428932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41</a:t>
            </a:fld>
            <a:endParaRPr lang="en-US"/>
          </a:p>
        </p:txBody>
      </p:sp>
    </p:spTree>
    <p:extLst>
      <p:ext uri="{BB962C8B-B14F-4D97-AF65-F5344CB8AC3E}">
        <p14:creationId xmlns:p14="http://schemas.microsoft.com/office/powerpoint/2010/main" val="1298191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4</a:t>
            </a:fld>
            <a:endParaRPr lang="en-US"/>
          </a:p>
        </p:txBody>
      </p:sp>
    </p:spTree>
    <p:extLst>
      <p:ext uri="{BB962C8B-B14F-4D97-AF65-F5344CB8AC3E}">
        <p14:creationId xmlns:p14="http://schemas.microsoft.com/office/powerpoint/2010/main" val="1564731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Check in about PD moves, steps taken since last</a:t>
            </a:r>
            <a:r>
              <a:rPr lang="en-US" baseline="0" dirty="0" smtClean="0"/>
              <a:t> time, what worked, what didn’t</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5</a:t>
            </a:fld>
            <a:endParaRPr lang="en-US"/>
          </a:p>
        </p:txBody>
      </p:sp>
    </p:spTree>
    <p:extLst>
      <p:ext uri="{BB962C8B-B14F-4D97-AF65-F5344CB8AC3E}">
        <p14:creationId xmlns:p14="http://schemas.microsoft.com/office/powerpoint/2010/main" val="724991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D4C47C-FBA0-4A92-B141-C03B3CB38BDD}" type="slidenum">
              <a:rPr lang="en-US" smtClean="0"/>
              <a:t>6</a:t>
            </a:fld>
            <a:endParaRPr lang="en-US"/>
          </a:p>
        </p:txBody>
      </p:sp>
    </p:spTree>
    <p:extLst>
      <p:ext uri="{BB962C8B-B14F-4D97-AF65-F5344CB8AC3E}">
        <p14:creationId xmlns:p14="http://schemas.microsoft.com/office/powerpoint/2010/main" val="339403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a:t>
            </a:r>
            <a:r>
              <a:rPr lang="en-US" baseline="0" dirty="0" smtClean="0"/>
              <a:t> Operational Definitions of Rubric Terms</a:t>
            </a:r>
            <a:endParaRPr lang="en-US" dirty="0" smtClean="0"/>
          </a:p>
          <a:p>
            <a:r>
              <a:rPr lang="en-US" dirty="0" smtClean="0"/>
              <a:t>Possible second handout: </a:t>
            </a:r>
            <a:r>
              <a:rPr lang="en-US" baseline="0" dirty="0" smtClean="0"/>
              <a:t>student growth rubrics with critical attributes.</a:t>
            </a:r>
          </a:p>
          <a:p>
            <a:r>
              <a:rPr lang="en-US" baseline="0" dirty="0" smtClean="0"/>
              <a:t>CAUTION if you decide to use the second handout: carefully consider use of percentages….be sensible!</a:t>
            </a:r>
          </a:p>
          <a:p>
            <a:r>
              <a:rPr lang="en-US" baseline="0" dirty="0" smtClean="0"/>
              <a:t>Little g! but went through review with steering committee </a:t>
            </a:r>
          </a:p>
          <a:p>
            <a:r>
              <a:rPr lang="en-US" baseline="0" dirty="0" smtClean="0"/>
              <a:t>Gives ideas for your consideration </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7</a:t>
            </a:fld>
            <a:endParaRPr lang="en-US"/>
          </a:p>
        </p:txBody>
      </p:sp>
    </p:spTree>
    <p:extLst>
      <p:ext uri="{BB962C8B-B14F-4D97-AF65-F5344CB8AC3E}">
        <p14:creationId xmlns:p14="http://schemas.microsoft.com/office/powerpoint/2010/main" val="404359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 teams share out their definitions</a:t>
            </a:r>
            <a:r>
              <a:rPr lang="en-US" baseline="0" dirty="0" smtClean="0"/>
              <a:t> with other teams…perhaps use document camera</a:t>
            </a:r>
          </a:p>
          <a:p>
            <a:endParaRPr lang="en-US" baseline="0" dirty="0" smtClean="0"/>
          </a:p>
          <a:p>
            <a:r>
              <a:rPr lang="en-US" baseline="0" dirty="0" smtClean="0"/>
              <a:t>See next slide for an alternate activity</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8</a:t>
            </a:fld>
            <a:endParaRPr lang="en-US"/>
          </a:p>
        </p:txBody>
      </p:sp>
    </p:spTree>
    <p:extLst>
      <p:ext uri="{BB962C8B-B14F-4D97-AF65-F5344CB8AC3E}">
        <p14:creationId xmlns:p14="http://schemas.microsoft.com/office/powerpoint/2010/main" val="3443836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alternate activity for sharing out.</a:t>
            </a:r>
          </a:p>
          <a:p>
            <a:endParaRPr lang="en-US" dirty="0" smtClean="0"/>
          </a:p>
          <a:p>
            <a:r>
              <a:rPr lang="en-US" dirty="0" smtClean="0"/>
              <a:t>Please share other ideas for conduction this share out…</a:t>
            </a:r>
            <a:endParaRPr lang="en-US" dirty="0"/>
          </a:p>
        </p:txBody>
      </p:sp>
      <p:sp>
        <p:nvSpPr>
          <p:cNvPr id="4" name="Slide Number Placeholder 3"/>
          <p:cNvSpPr>
            <a:spLocks noGrp="1"/>
          </p:cNvSpPr>
          <p:nvPr>
            <p:ph type="sldNum" sz="quarter" idx="10"/>
          </p:nvPr>
        </p:nvSpPr>
        <p:spPr/>
        <p:txBody>
          <a:bodyPr/>
          <a:lstStyle/>
          <a:p>
            <a:fld id="{98D4C47C-FBA0-4A92-B141-C03B3CB38BDD}" type="slidenum">
              <a:rPr lang="en-US" smtClean="0"/>
              <a:t>9</a:t>
            </a:fld>
            <a:endParaRPr lang="en-US"/>
          </a:p>
        </p:txBody>
      </p:sp>
    </p:spTree>
    <p:extLst>
      <p:ext uri="{BB962C8B-B14F-4D97-AF65-F5344CB8AC3E}">
        <p14:creationId xmlns:p14="http://schemas.microsoft.com/office/powerpoint/2010/main" val="309033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DB8AB9-4D2F-45F8-8C16-90462C48ED4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B8AB9-4D2F-45F8-8C16-90462C48ED4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B8AB9-4D2F-45F8-8C16-90462C48ED4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B8AB9-4D2F-45F8-8C16-90462C48ED4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B8AB9-4D2F-45F8-8C16-90462C48ED4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DB8AB9-4D2F-45F8-8C16-90462C48ED41}"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B8AB9-4D2F-45F8-8C16-90462C48ED41}"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B8AB9-4D2F-45F8-8C16-90462C48ED41}"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B8AB9-4D2F-45F8-8C16-90462C48ED41}"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14E93-14D6-4B06-A2F1-C0F2143A45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B8AB9-4D2F-45F8-8C16-90462C48ED41}"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14E93-14D6-4B06-A2F1-C0F2143A45D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8DB8AB9-4D2F-45F8-8C16-90462C48ED41}" type="datetimeFigureOut">
              <a:rPr lang="en-US" smtClean="0"/>
              <a:t>12/3/2013</a:t>
            </a:fld>
            <a:endParaRPr lang="en-US"/>
          </a:p>
        </p:txBody>
      </p:sp>
      <p:sp>
        <p:nvSpPr>
          <p:cNvPr id="9" name="Slide Number Placeholder 8"/>
          <p:cNvSpPr>
            <a:spLocks noGrp="1"/>
          </p:cNvSpPr>
          <p:nvPr>
            <p:ph type="sldNum" sz="quarter" idx="11"/>
          </p:nvPr>
        </p:nvSpPr>
        <p:spPr/>
        <p:txBody>
          <a:bodyPr/>
          <a:lstStyle/>
          <a:p>
            <a:fld id="{A5214E93-14D6-4B06-A2F1-C0F2143A45D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214E93-14D6-4B06-A2F1-C0F2143A45D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8DB8AB9-4D2F-45F8-8C16-90462C48ED41}" type="datetimeFigureOut">
              <a:rPr lang="en-US" smtClean="0"/>
              <a:t>12/3/2013</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848600" cy="1927225"/>
          </a:xfrm>
        </p:spPr>
        <p:txBody>
          <a:bodyPr/>
          <a:lstStyle/>
          <a:p>
            <a:r>
              <a:rPr lang="en-US" dirty="0" smtClean="0"/>
              <a:t>Including Student Growth in Educator Evaluation </a:t>
            </a:r>
            <a:endParaRPr lang="en-US" dirty="0"/>
          </a:p>
        </p:txBody>
      </p:sp>
      <p:sp>
        <p:nvSpPr>
          <p:cNvPr id="3" name="Subtitle 2"/>
          <p:cNvSpPr>
            <a:spLocks noGrp="1"/>
          </p:cNvSpPr>
          <p:nvPr>
            <p:ph type="subTitle" idx="1"/>
          </p:nvPr>
        </p:nvSpPr>
        <p:spPr>
          <a:xfrm>
            <a:off x="2057400" y="4114800"/>
            <a:ext cx="6400800" cy="1752600"/>
          </a:xfrm>
        </p:spPr>
        <p:txBody>
          <a:bodyPr/>
          <a:lstStyle/>
          <a:p>
            <a:r>
              <a:rPr lang="en-US" dirty="0" smtClean="0"/>
              <a:t>Day 2</a:t>
            </a:r>
          </a:p>
          <a:p>
            <a:r>
              <a:rPr lang="en-US" dirty="0" smtClean="0"/>
              <a:t>Presented by:</a:t>
            </a:r>
          </a:p>
          <a:p>
            <a:r>
              <a:rPr lang="en-US" dirty="0" smtClean="0"/>
              <a:t>November/December 2013</a:t>
            </a:r>
            <a:endParaRPr lang="en-US" dirty="0"/>
          </a:p>
        </p:txBody>
      </p:sp>
      <p:grpSp>
        <p:nvGrpSpPr>
          <p:cNvPr id="9" name="Group 10"/>
          <p:cNvGrpSpPr>
            <a:grpSpLocks/>
          </p:cNvGrpSpPr>
          <p:nvPr/>
        </p:nvGrpSpPr>
        <p:grpSpPr bwMode="auto">
          <a:xfrm>
            <a:off x="6988771" y="6233160"/>
            <a:ext cx="2143361" cy="609600"/>
            <a:chOff x="108298445" y="108916631"/>
            <a:chExt cx="3515932" cy="927279"/>
          </a:xfrm>
        </p:grpSpPr>
        <p:sp>
          <p:nvSpPr>
            <p:cNvPr id="10"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6"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7"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547725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Break!</a:t>
            </a:r>
            <a:endParaRPr lang="en-US" dirty="0"/>
          </a:p>
        </p:txBody>
      </p:sp>
      <p:pic>
        <p:nvPicPr>
          <p:cNvPr id="1026" name="Picture 2" descr="C:\Program Files (x86)\Microsoft Office\MEDIA\CAGCAT10\j0302827.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62656" y="2171700"/>
            <a:ext cx="260908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61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endParaRPr lang="en-US" dirty="0"/>
          </a:p>
        </p:txBody>
      </p:sp>
      <p:sp>
        <p:nvSpPr>
          <p:cNvPr id="3" name="Content Placeholder 2"/>
          <p:cNvSpPr>
            <a:spLocks noGrp="1"/>
          </p:cNvSpPr>
          <p:nvPr>
            <p:ph idx="1"/>
          </p:nvPr>
        </p:nvSpPr>
        <p:spPr/>
        <p:txBody>
          <a:bodyPr/>
          <a:lstStyle/>
          <a:p>
            <a:r>
              <a:rPr lang="en-US" dirty="0" smtClean="0"/>
              <a:t>We have goals</a:t>
            </a:r>
          </a:p>
          <a:p>
            <a:r>
              <a:rPr lang="en-US" dirty="0" smtClean="0"/>
              <a:t>We have assessments</a:t>
            </a:r>
          </a:p>
          <a:p>
            <a:r>
              <a:rPr lang="en-US" dirty="0" smtClean="0"/>
              <a:t>We have students</a:t>
            </a:r>
          </a:p>
          <a:p>
            <a:r>
              <a:rPr lang="en-US" dirty="0" smtClean="0"/>
              <a:t>We have teachers</a:t>
            </a:r>
          </a:p>
          <a:p>
            <a:r>
              <a:rPr lang="en-US" dirty="0" smtClean="0"/>
              <a:t>We have instruction</a:t>
            </a:r>
          </a:p>
          <a:p>
            <a:endParaRPr lang="en-US" dirty="0"/>
          </a:p>
          <a:p>
            <a:endParaRPr lang="en-US" dirty="0" smtClean="0"/>
          </a:p>
          <a:p>
            <a:r>
              <a:rPr lang="en-US" dirty="0" smtClean="0"/>
              <a:t>How can we be sure they fit?</a:t>
            </a:r>
          </a:p>
          <a:p>
            <a:endParaRPr lang="en-US" dirty="0"/>
          </a:p>
        </p:txBody>
      </p:sp>
      <p:grpSp>
        <p:nvGrpSpPr>
          <p:cNvPr id="4" name="Group 2"/>
          <p:cNvGrpSpPr>
            <a:grpSpLocks/>
          </p:cNvGrpSpPr>
          <p:nvPr/>
        </p:nvGrpSpPr>
        <p:grpSpPr bwMode="auto">
          <a:xfrm>
            <a:off x="4038600" y="1600200"/>
            <a:ext cx="3048000" cy="3048000"/>
            <a:chOff x="1824" y="633"/>
            <a:chExt cx="2834" cy="2849"/>
          </a:xfrm>
        </p:grpSpPr>
        <p:sp>
          <p:nvSpPr>
            <p:cNvPr id="5"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20201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Knowings</a:t>
            </a:r>
            <a:r>
              <a:rPr lang="en-US" dirty="0" smtClean="0"/>
              <a:t> and Wonderings</a:t>
            </a:r>
            <a:endParaRPr lang="en-US" dirty="0"/>
          </a:p>
        </p:txBody>
      </p:sp>
      <p:sp>
        <p:nvSpPr>
          <p:cNvPr id="4" name="Content Placeholder 3"/>
          <p:cNvSpPr>
            <a:spLocks noGrp="1"/>
          </p:cNvSpPr>
          <p:nvPr>
            <p:ph idx="1"/>
          </p:nvPr>
        </p:nvSpPr>
        <p:spPr>
          <a:xfrm>
            <a:off x="457200" y="1676400"/>
            <a:ext cx="7696200" cy="4876800"/>
          </a:xfrm>
        </p:spPr>
        <p:txBody>
          <a:bodyPr>
            <a:normAutofit fontScale="92500" lnSpcReduction="20000"/>
          </a:bodyPr>
          <a:lstStyle/>
          <a:p>
            <a:pPr marL="114300" indent="0">
              <a:buNone/>
            </a:pPr>
            <a:r>
              <a:rPr lang="en-US" i="1" dirty="0" smtClean="0"/>
              <a:t>We know the rubric language for our goals demands that we create:    	</a:t>
            </a:r>
            <a:r>
              <a:rPr lang="en-US" b="1" u="sng" dirty="0" smtClean="0"/>
              <a:t>Appropriate</a:t>
            </a:r>
            <a:r>
              <a:rPr lang="en-US" b="1" dirty="0" smtClean="0"/>
              <a:t> </a:t>
            </a:r>
            <a:r>
              <a:rPr lang="en-US" b="1" dirty="0"/>
              <a:t>SG goals….</a:t>
            </a:r>
          </a:p>
          <a:p>
            <a:endParaRPr lang="en-US" dirty="0" smtClean="0"/>
          </a:p>
          <a:p>
            <a:pPr marL="114300" indent="0">
              <a:buNone/>
            </a:pPr>
            <a:r>
              <a:rPr lang="en-US" dirty="0" smtClean="0"/>
              <a:t>We know the rubric language for our assessments demands:</a:t>
            </a:r>
            <a:endParaRPr lang="en-US" dirty="0"/>
          </a:p>
          <a:p>
            <a:pPr marL="411480" lvl="1" indent="0">
              <a:buNone/>
            </a:pPr>
            <a:r>
              <a:rPr lang="en-US" dirty="0" smtClean="0"/>
              <a:t>	…</a:t>
            </a:r>
            <a:r>
              <a:rPr lang="en-US" b="1" dirty="0"/>
              <a:t>high-quality sources of data</a:t>
            </a:r>
            <a:r>
              <a:rPr lang="en-US" dirty="0"/>
              <a:t>… (3 and 6)</a:t>
            </a:r>
          </a:p>
          <a:p>
            <a:pPr marL="411480" lvl="1" indent="0">
              <a:buNone/>
            </a:pPr>
            <a:r>
              <a:rPr lang="en-US" dirty="0" smtClean="0"/>
              <a:t>	….</a:t>
            </a:r>
            <a:r>
              <a:rPr lang="en-US" b="1" dirty="0"/>
              <a:t>develop and implement….high quality measures</a:t>
            </a:r>
            <a:r>
              <a:rPr lang="en-US" dirty="0"/>
              <a:t>…. (8)</a:t>
            </a:r>
          </a:p>
          <a:p>
            <a:pPr marL="114300" indent="0">
              <a:buNone/>
            </a:pPr>
            <a:endParaRPr lang="en-US" i="1" dirty="0" smtClean="0"/>
          </a:p>
          <a:p>
            <a:pPr marL="114300" indent="0">
              <a:buNone/>
            </a:pPr>
            <a:endParaRPr lang="en-US" i="1" dirty="0"/>
          </a:p>
          <a:p>
            <a:pPr marL="114300" indent="0">
              <a:buNone/>
            </a:pPr>
            <a:r>
              <a:rPr lang="en-US" i="1" dirty="0" smtClean="0"/>
              <a:t>In </a:t>
            </a:r>
            <a:r>
              <a:rPr lang="en-US" i="1" dirty="0"/>
              <a:t>doing so, </a:t>
            </a:r>
            <a:r>
              <a:rPr lang="en-US" i="1" dirty="0" smtClean="0"/>
              <a:t>what can we </a:t>
            </a:r>
            <a:r>
              <a:rPr lang="en-US" i="1" dirty="0"/>
              <a:t>do </a:t>
            </a:r>
            <a:r>
              <a:rPr lang="en-US" i="1" dirty="0" smtClean="0"/>
              <a:t>to assure </a:t>
            </a:r>
            <a:r>
              <a:rPr lang="en-US" i="1" dirty="0"/>
              <a:t>quality in the teacher, school or district-based assessments – including ‘unit tests’ from instructional materials</a:t>
            </a:r>
            <a:r>
              <a:rPr lang="en-US" i="1" dirty="0" smtClean="0"/>
              <a:t>?</a:t>
            </a:r>
          </a:p>
          <a:p>
            <a:pPr marL="114300" indent="0">
              <a:buNone/>
            </a:pPr>
            <a:endParaRPr lang="en-US" i="1" dirty="0"/>
          </a:p>
          <a:p>
            <a:pPr marL="114300" indent="0">
              <a:buNone/>
            </a:pPr>
            <a:endParaRPr lang="en-US" i="1" dirty="0" smtClean="0"/>
          </a:p>
          <a:p>
            <a:pPr marL="114300" indent="0">
              <a:buNone/>
            </a:pPr>
            <a:r>
              <a:rPr lang="en-US" i="1" dirty="0" smtClean="0"/>
              <a:t>How do we help our goals, our assessments, and our instruction perform as a coherent system to most accurately and fairly measure student growth?</a:t>
            </a:r>
            <a:endParaRPr lang="en-US" dirty="0"/>
          </a:p>
          <a:p>
            <a:endParaRPr lang="en-US" dirty="0"/>
          </a:p>
        </p:txBody>
      </p:sp>
    </p:spTree>
    <p:extLst>
      <p:ext uri="{BB962C8B-B14F-4D97-AF65-F5344CB8AC3E}">
        <p14:creationId xmlns:p14="http://schemas.microsoft.com/office/powerpoint/2010/main" val="261801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does an expert think?</a:t>
            </a:r>
            <a:endParaRPr lang="en-US" dirty="0"/>
          </a:p>
        </p:txBody>
      </p:sp>
      <p:sp>
        <p:nvSpPr>
          <p:cNvPr id="4" name="Content Placeholder 3"/>
          <p:cNvSpPr>
            <a:spLocks noGrp="1"/>
          </p:cNvSpPr>
          <p:nvPr>
            <p:ph idx="1"/>
          </p:nvPr>
        </p:nvSpPr>
        <p:spPr/>
        <p:txBody>
          <a:bodyPr/>
          <a:lstStyle/>
          <a:p>
            <a:r>
              <a:rPr lang="en-US" dirty="0" smtClean="0"/>
              <a:t>Insert </a:t>
            </a:r>
            <a:r>
              <a:rPr lang="en-US" dirty="0" err="1" smtClean="0"/>
              <a:t>Stiggins</a:t>
            </a:r>
            <a:r>
              <a:rPr lang="en-US" dirty="0" smtClean="0"/>
              <a:t> 5 step process of defining quality assessment.</a:t>
            </a:r>
          </a:p>
          <a:p>
            <a:r>
              <a:rPr lang="en-US" dirty="0" smtClean="0"/>
              <a:t>Focus on the top three. </a:t>
            </a:r>
          </a:p>
          <a:p>
            <a:endParaRPr lang="en-US" dirty="0"/>
          </a:p>
          <a:p>
            <a:endParaRPr lang="en-US" dirty="0" smtClean="0"/>
          </a:p>
          <a:p>
            <a:endParaRPr lang="en-US" dirty="0"/>
          </a:p>
          <a:p>
            <a:pPr marL="114300" indent="0">
              <a:buNone/>
            </a:pPr>
            <a:endParaRPr lang="en-US" dirty="0" smtClean="0"/>
          </a:p>
          <a:p>
            <a:endParaRPr lang="en-US" dirty="0" smtClean="0"/>
          </a:p>
          <a:p>
            <a:pPr lvl="4"/>
            <a:endParaRPr lang="en-US" dirty="0"/>
          </a:p>
        </p:txBody>
      </p:sp>
    </p:spTree>
    <p:extLst>
      <p:ext uri="{BB962C8B-B14F-4D97-AF65-F5344CB8AC3E}">
        <p14:creationId xmlns:p14="http://schemas.microsoft.com/office/powerpoint/2010/main" val="270816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starting with ‘Key’ 2:	</a:t>
            </a:r>
            <a:endParaRPr lang="en-US" dirty="0"/>
          </a:p>
        </p:txBody>
      </p:sp>
      <p:sp>
        <p:nvSpPr>
          <p:cNvPr id="3" name="Content Placeholder 2"/>
          <p:cNvSpPr>
            <a:spLocks noGrp="1"/>
          </p:cNvSpPr>
          <p:nvPr>
            <p:ph idx="1"/>
          </p:nvPr>
        </p:nvSpPr>
        <p:spPr/>
        <p:txBody>
          <a:bodyPr/>
          <a:lstStyle/>
          <a:p>
            <a:pPr marL="114300" indent="0">
              <a:buNone/>
            </a:pPr>
            <a:endParaRPr lang="en-US" dirty="0"/>
          </a:p>
          <a:p>
            <a:endParaRPr lang="en-US" b="1" dirty="0"/>
          </a:p>
          <a:p>
            <a:r>
              <a:rPr lang="en-US" dirty="0"/>
              <a:t>Check the </a:t>
            </a:r>
            <a:r>
              <a:rPr lang="en-US" dirty="0" smtClean="0"/>
              <a:t>Goal before creating or selecting any assessment.</a:t>
            </a:r>
            <a:endParaRPr lang="en-US" dirty="0"/>
          </a:p>
          <a:p>
            <a:endParaRPr lang="en-US" dirty="0"/>
          </a:p>
        </p:txBody>
      </p:sp>
    </p:spTree>
    <p:extLst>
      <p:ext uri="{BB962C8B-B14F-4D97-AF65-F5344CB8AC3E}">
        <p14:creationId xmlns:p14="http://schemas.microsoft.com/office/powerpoint/2010/main" val="417490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a:xfrm>
            <a:off x="464487" y="1905000"/>
            <a:ext cx="7467600" cy="4525963"/>
          </a:xfrm>
        </p:spPr>
        <p:txBody>
          <a:bodyPr/>
          <a:lstStyle/>
          <a:p>
            <a:r>
              <a:rPr lang="en-US" dirty="0" smtClean="0"/>
              <a:t>How do we develop common language to establish and measure appropriate student growth goals?</a:t>
            </a:r>
            <a:endParaRPr lang="en-US" dirty="0"/>
          </a:p>
          <a:p>
            <a:endParaRPr lang="en-US" b="1" dirty="0" smtClean="0"/>
          </a:p>
          <a:p>
            <a:r>
              <a:rPr lang="en-US" sz="3200" b="1" dirty="0" smtClean="0"/>
              <a:t>How do we align appropriate measurement(s) with the established goals?</a:t>
            </a:r>
            <a:endParaRPr lang="en-US" sz="3200" b="1"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624904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a:t/>
            </a:r>
            <a:br>
              <a:rPr lang="en-US" dirty="0"/>
            </a:br>
            <a:r>
              <a:rPr lang="en-US" sz="4400" dirty="0" smtClean="0"/>
              <a:t>Aligning Sound </a:t>
            </a:r>
            <a:r>
              <a:rPr lang="en-US" sz="4400" dirty="0"/>
              <a:t>S</a:t>
            </a:r>
            <a:r>
              <a:rPr lang="en-US" sz="4400" dirty="0" smtClean="0"/>
              <a:t>tudent </a:t>
            </a:r>
            <a:r>
              <a:rPr lang="en-US" sz="4400" dirty="0"/>
              <a:t>G</a:t>
            </a:r>
            <a:r>
              <a:rPr lang="en-US" sz="4400" dirty="0" smtClean="0"/>
              <a:t>rowth Goals with Appropriate Assessments</a:t>
            </a:r>
            <a:r>
              <a:rPr lang="en-US" dirty="0" smtClean="0"/>
              <a:t/>
            </a:r>
            <a:br>
              <a:rPr lang="en-US" dirty="0" smtClean="0"/>
            </a:br>
            <a:endParaRPr lang="en-US" dirty="0"/>
          </a:p>
        </p:txBody>
      </p:sp>
      <p:sp>
        <p:nvSpPr>
          <p:cNvPr id="3" name="Content Placeholder 2"/>
          <p:cNvSpPr>
            <a:spLocks noGrp="1"/>
          </p:cNvSpPr>
          <p:nvPr>
            <p:ph idx="1"/>
          </p:nvPr>
        </p:nvSpPr>
        <p:spPr>
          <a:xfrm>
            <a:off x="152400" y="1575923"/>
            <a:ext cx="9525000" cy="5225835"/>
          </a:xfrm>
        </p:spPr>
        <p:txBody>
          <a:bodyPr>
            <a:noAutofit/>
          </a:bodyPr>
          <a:lstStyle/>
          <a:p>
            <a:r>
              <a:rPr lang="en-US" sz="2400" dirty="0" smtClean="0"/>
              <a:t>What do you know about your </a:t>
            </a:r>
            <a:r>
              <a:rPr lang="en-US" sz="2400" b="1" dirty="0" smtClean="0"/>
              <a:t>student growth</a:t>
            </a:r>
            <a:r>
              <a:rPr lang="en-US" sz="2400" dirty="0" smtClean="0"/>
              <a:t> </a:t>
            </a:r>
            <a:r>
              <a:rPr lang="en-US" sz="2400" b="1" dirty="0" smtClean="0"/>
              <a:t>goal(s)</a:t>
            </a:r>
            <a:r>
              <a:rPr lang="en-US" sz="2400" dirty="0" smtClean="0"/>
              <a:t>?</a:t>
            </a:r>
          </a:p>
          <a:p>
            <a:pPr lvl="2"/>
            <a:r>
              <a:rPr lang="en-US" sz="2400" dirty="0"/>
              <a:t>C</a:t>
            </a:r>
            <a:r>
              <a:rPr lang="en-US" sz="2400" dirty="0" smtClean="0"/>
              <a:t>ognitive demand</a:t>
            </a:r>
          </a:p>
          <a:p>
            <a:pPr lvl="3"/>
            <a:r>
              <a:rPr lang="en-US" sz="2400" dirty="0" smtClean="0"/>
              <a:t>Knowledge</a:t>
            </a:r>
          </a:p>
          <a:p>
            <a:pPr lvl="3"/>
            <a:r>
              <a:rPr lang="en-US" sz="2400" dirty="0" smtClean="0"/>
              <a:t>Reasoning</a:t>
            </a:r>
          </a:p>
          <a:p>
            <a:pPr lvl="2"/>
            <a:r>
              <a:rPr lang="en-US" sz="2400" dirty="0" smtClean="0"/>
              <a:t>Context</a:t>
            </a:r>
          </a:p>
          <a:p>
            <a:pPr lvl="3"/>
            <a:r>
              <a:rPr lang="en-US" sz="2400" dirty="0" smtClean="0"/>
              <a:t>Skill/performance</a:t>
            </a:r>
          </a:p>
          <a:p>
            <a:pPr lvl="3"/>
            <a:r>
              <a:rPr lang="en-US" sz="2400" dirty="0" smtClean="0"/>
              <a:t>Product</a:t>
            </a:r>
          </a:p>
          <a:p>
            <a:pPr lvl="2"/>
            <a:r>
              <a:rPr lang="en-US" sz="2400" dirty="0" smtClean="0"/>
              <a:t>Content</a:t>
            </a:r>
          </a:p>
          <a:p>
            <a:pPr marL="114300" indent="0">
              <a:buNone/>
            </a:pPr>
            <a:r>
              <a:rPr lang="en-US" sz="2400" dirty="0" smtClean="0"/>
              <a:t>What do you know about the </a:t>
            </a:r>
            <a:r>
              <a:rPr lang="en-US" sz="2400" b="1" dirty="0" smtClean="0"/>
              <a:t>assessments</a:t>
            </a:r>
            <a:r>
              <a:rPr lang="en-US" sz="2400" dirty="0" smtClean="0"/>
              <a:t> that best align?</a:t>
            </a:r>
          </a:p>
          <a:p>
            <a:pPr lvl="2"/>
            <a:r>
              <a:rPr lang="en-US" sz="2400" dirty="0"/>
              <a:t>S</a:t>
            </a:r>
            <a:r>
              <a:rPr lang="en-US" sz="2400" dirty="0" smtClean="0"/>
              <a:t>elected response?  Written response?</a:t>
            </a:r>
          </a:p>
          <a:p>
            <a:pPr lvl="2"/>
            <a:r>
              <a:rPr lang="en-US" sz="2400" dirty="0" smtClean="0"/>
              <a:t>Performance assessment?  Personal Communication?</a:t>
            </a:r>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4173153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marL="0" indent="0">
              <a:buNone/>
            </a:pPr>
            <a:endParaRPr lang="en-US" dirty="0" smtClean="0"/>
          </a:p>
          <a:p>
            <a:pPr lvl="1"/>
            <a:r>
              <a:rPr lang="en-US" sz="2800" dirty="0" smtClean="0"/>
              <a:t>It’s the What</a:t>
            </a:r>
            <a:r>
              <a:rPr lang="en-US" sz="2800" dirty="0"/>
              <a:t>!</a:t>
            </a:r>
            <a:r>
              <a:rPr lang="en-US" sz="2800" dirty="0" smtClean="0"/>
              <a:t> </a:t>
            </a:r>
          </a:p>
          <a:p>
            <a:pPr lvl="1"/>
            <a:endParaRPr lang="en-US" sz="2800" dirty="0"/>
          </a:p>
          <a:p>
            <a:pPr lvl="1"/>
            <a:r>
              <a:rPr lang="en-US" sz="2800" dirty="0" smtClean="0"/>
              <a:t>Standards and/or learning targets</a:t>
            </a:r>
          </a:p>
          <a:p>
            <a:pPr lvl="1"/>
            <a:endParaRPr lang="en-US" sz="2800" dirty="0"/>
          </a:p>
          <a:p>
            <a:pPr lvl="1"/>
            <a:r>
              <a:rPr lang="en-US" sz="2800" dirty="0" smtClean="0"/>
              <a:t>Appropriate for/aligned to the content standard(s)</a:t>
            </a:r>
            <a:endParaRPr lang="en-US" sz="2800"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895922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a:xfrm>
            <a:off x="371114" y="1524000"/>
            <a:ext cx="8077200" cy="4830763"/>
          </a:xfrm>
        </p:spPr>
        <p:txBody>
          <a:bodyPr>
            <a:normAutofit fontScale="92500" lnSpcReduction="10000"/>
          </a:bodyPr>
          <a:lstStyle/>
          <a:p>
            <a:r>
              <a:rPr lang="en-US" sz="2800" dirty="0" smtClean="0"/>
              <a:t>Circumstances under which the student has to meet the conditions of the goal in which the content may be demonstrated</a:t>
            </a:r>
          </a:p>
          <a:p>
            <a:pPr marL="36576" indent="0">
              <a:buNone/>
            </a:pPr>
            <a:endParaRPr lang="en-US" sz="2800" dirty="0" smtClean="0"/>
          </a:p>
          <a:p>
            <a:r>
              <a:rPr lang="en-US" sz="2800" dirty="0" smtClean="0"/>
              <a:t>Consider these questions:</a:t>
            </a:r>
          </a:p>
          <a:p>
            <a:pPr lvl="1"/>
            <a:r>
              <a:rPr lang="en-US" sz="2800" dirty="0" smtClean="0"/>
              <a:t>With Whom? </a:t>
            </a:r>
          </a:p>
          <a:p>
            <a:pPr lvl="1"/>
            <a:r>
              <a:rPr lang="en-US" sz="2800" dirty="0" smtClean="0"/>
              <a:t>When?</a:t>
            </a:r>
          </a:p>
          <a:p>
            <a:pPr lvl="1"/>
            <a:r>
              <a:rPr lang="en-US" sz="2800" dirty="0" smtClean="0"/>
              <a:t>Where?</a:t>
            </a:r>
          </a:p>
          <a:p>
            <a:pPr lvl="1"/>
            <a:r>
              <a:rPr lang="en-US" sz="2800" dirty="0" smtClean="0"/>
              <a:t>Why?</a:t>
            </a:r>
          </a:p>
          <a:p>
            <a:pPr lvl="1"/>
            <a:r>
              <a:rPr lang="en-US" sz="2800" dirty="0" smtClean="0"/>
              <a:t>How?</a:t>
            </a:r>
          </a:p>
          <a:p>
            <a:pPr lvl="1"/>
            <a:r>
              <a:rPr lang="en-US" sz="2800" dirty="0"/>
              <a:t>Using what resources?</a:t>
            </a:r>
          </a:p>
          <a:p>
            <a:pPr lvl="1"/>
            <a:endParaRPr lang="en-US" dirty="0" smtClean="0"/>
          </a:p>
          <a:p>
            <a:endParaRPr lang="en-US"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858137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228600"/>
            <a:ext cx="8540750" cy="1143000"/>
          </a:xfrm>
        </p:spPr>
        <p:txBody>
          <a:bodyPr anchor="t"/>
          <a:lstStyle/>
          <a:p>
            <a:pPr eaLnBrk="1" hangingPunct="1"/>
            <a:r>
              <a:rPr lang="en-US" altLang="en-US" sz="4400" dirty="0" smtClean="0"/>
              <a:t>Examples…</a:t>
            </a:r>
          </a:p>
        </p:txBody>
      </p:sp>
      <p:sp>
        <p:nvSpPr>
          <p:cNvPr id="55299" name="Rectangle 3"/>
          <p:cNvSpPr>
            <a:spLocks noGrp="1" noChangeArrowheads="1"/>
          </p:cNvSpPr>
          <p:nvPr>
            <p:ph idx="4294967295"/>
          </p:nvPr>
        </p:nvSpPr>
        <p:spPr>
          <a:xfrm>
            <a:off x="228600" y="914400"/>
            <a:ext cx="8610600" cy="5638800"/>
          </a:xfrm>
        </p:spPr>
        <p:txBody>
          <a:bodyPr>
            <a:normAutofit fontScale="92500" lnSpcReduction="20000"/>
          </a:bodyPr>
          <a:lstStyle/>
          <a:p>
            <a:pPr marL="114300" indent="0" eaLnBrk="1" hangingPunct="1">
              <a:buNone/>
            </a:pPr>
            <a:r>
              <a:rPr lang="en-US" altLang="en-US" sz="3000" dirty="0" smtClean="0"/>
              <a:t>Between September and May, all ELL students will increase their math problem-solving scores by one point as measured by the Harmon Middle School 4-point rubric. </a:t>
            </a:r>
          </a:p>
          <a:p>
            <a:pPr marL="114300" indent="0" eaLnBrk="1" hangingPunct="1">
              <a:buNone/>
            </a:pPr>
            <a:endParaRPr lang="en-US" altLang="en-US" sz="3000" dirty="0" smtClean="0"/>
          </a:p>
          <a:p>
            <a:pPr marL="114300" indent="0" eaLnBrk="1" hangingPunct="1">
              <a:buNone/>
            </a:pPr>
            <a:r>
              <a:rPr lang="en-US" altLang="en-US" sz="3000" dirty="0" smtClean="0"/>
              <a:t>By March, 80% of my students will improve their ability to find, analyze, and use text-based evidence to support inference, prediction, and opinion by one level as measured by the district writing rubric.</a:t>
            </a:r>
          </a:p>
          <a:p>
            <a:pPr marL="114300" indent="0" eaLnBrk="1" hangingPunct="1">
              <a:buNone/>
            </a:pPr>
            <a:endParaRPr lang="en-US" altLang="en-US" sz="3000" dirty="0" smtClean="0"/>
          </a:p>
          <a:p>
            <a:pPr marL="114300" indent="0">
              <a:buNone/>
            </a:pPr>
            <a:r>
              <a:rPr lang="en-US" sz="3000" dirty="0" smtClean="0"/>
              <a:t>80% of the third </a:t>
            </a:r>
            <a:r>
              <a:rPr lang="en-US" sz="3000" dirty="0"/>
              <a:t>grade </a:t>
            </a:r>
            <a:r>
              <a:rPr lang="en-US" sz="3000" dirty="0" smtClean="0"/>
              <a:t>students at Jenkins Elementary School will increase their oral reading fluency to the ‘proficient’ level on the district reading assessment </a:t>
            </a:r>
            <a:r>
              <a:rPr lang="en-US" sz="3000" dirty="0"/>
              <a:t>by January </a:t>
            </a:r>
            <a:r>
              <a:rPr lang="en-US" sz="3000" dirty="0" smtClean="0"/>
              <a:t>2014 </a:t>
            </a:r>
            <a:r>
              <a:rPr lang="en-US" sz="3000" dirty="0"/>
              <a:t>and 90% by </a:t>
            </a:r>
            <a:r>
              <a:rPr lang="en-US" sz="3000" dirty="0" smtClean="0"/>
              <a:t>April 2014.</a:t>
            </a:r>
            <a:endParaRPr lang="en-US" sz="3000" dirty="0"/>
          </a:p>
        </p:txBody>
      </p:sp>
    </p:spTree>
    <p:extLst>
      <p:ext uri="{BB962C8B-B14F-4D97-AF65-F5344CB8AC3E}">
        <p14:creationId xmlns:p14="http://schemas.microsoft.com/office/powerpoint/2010/main" val="1840078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sz="4000" dirty="0" smtClean="0"/>
              <a:t>Sessions Addressing Student Growth</a:t>
            </a:r>
            <a:endParaRPr lang="en-US" sz="4000" dirty="0"/>
          </a:p>
        </p:txBody>
      </p:sp>
      <p:sp>
        <p:nvSpPr>
          <p:cNvPr id="3" name="Content Placeholder 2"/>
          <p:cNvSpPr>
            <a:spLocks noGrp="1"/>
          </p:cNvSpPr>
          <p:nvPr>
            <p:ph idx="1"/>
          </p:nvPr>
        </p:nvSpPr>
        <p:spPr>
          <a:xfrm>
            <a:off x="489887" y="2133600"/>
            <a:ext cx="7467600" cy="3886199"/>
          </a:xfrm>
        </p:spPr>
        <p:txBody>
          <a:bodyPr>
            <a:normAutofit/>
          </a:bodyPr>
          <a:lstStyle/>
          <a:p>
            <a:r>
              <a:rPr lang="en-US" dirty="0" smtClean="0"/>
              <a:t>Setting Student Growth Goals (SGGs)</a:t>
            </a:r>
          </a:p>
          <a:p>
            <a:endParaRPr lang="en-US" dirty="0"/>
          </a:p>
          <a:p>
            <a:r>
              <a:rPr lang="en-US" dirty="0" smtClean="0"/>
              <a:t>Monitoring SGGs</a:t>
            </a:r>
          </a:p>
          <a:p>
            <a:endParaRPr lang="en-US" dirty="0"/>
          </a:p>
          <a:p>
            <a:r>
              <a:rPr lang="en-US" dirty="0" smtClean="0"/>
              <a:t>Reflecting and evaluating SGGs</a:t>
            </a:r>
          </a:p>
          <a:p>
            <a:endParaRPr lang="en-US" dirty="0"/>
          </a:p>
          <a:p>
            <a:r>
              <a:rPr lang="en-US" dirty="0" smtClean="0"/>
              <a:t>Connecting with CCSS, SBAC and other initiatives</a:t>
            </a:r>
            <a:endParaRPr lang="en-US" dirty="0"/>
          </a:p>
        </p:txBody>
      </p:sp>
      <p:grpSp>
        <p:nvGrpSpPr>
          <p:cNvPr id="17" name="Group 10"/>
          <p:cNvGrpSpPr>
            <a:grpSpLocks/>
          </p:cNvGrpSpPr>
          <p:nvPr/>
        </p:nvGrpSpPr>
        <p:grpSpPr bwMode="auto">
          <a:xfrm>
            <a:off x="7752630" y="6483578"/>
            <a:ext cx="1391369" cy="365760"/>
            <a:chOff x="108298445" y="108916631"/>
            <a:chExt cx="3515932" cy="927279"/>
          </a:xfrm>
        </p:grpSpPr>
        <p:sp>
          <p:nvSpPr>
            <p:cNvPr id="18"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9"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769647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Demand</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r>
              <a:rPr lang="en-US" sz="2800" dirty="0" smtClean="0"/>
              <a:t>Refers to the kind of thinking process required of the student due to the complexity of the task</a:t>
            </a:r>
          </a:p>
          <a:p>
            <a:pPr marL="0" indent="0">
              <a:buNone/>
            </a:pPr>
            <a:endParaRPr lang="en-US" sz="2800" dirty="0" smtClean="0"/>
          </a:p>
          <a:p>
            <a:r>
              <a:rPr lang="en-US" sz="2800" dirty="0" smtClean="0"/>
              <a:t>Can be identified using one of many taxonomies</a:t>
            </a:r>
          </a:p>
          <a:p>
            <a:endParaRPr lang="en-US" sz="2800" dirty="0" smtClean="0"/>
          </a:p>
          <a:p>
            <a:r>
              <a:rPr lang="en-US" sz="2800" dirty="0" smtClean="0"/>
              <a:t>Expectations of student thinking</a:t>
            </a:r>
          </a:p>
          <a:p>
            <a:pPr marL="0" indent="0">
              <a:buNone/>
            </a:pPr>
            <a:endParaRPr lang="en-US" sz="2800" dirty="0" smtClean="0"/>
          </a:p>
          <a:p>
            <a:r>
              <a:rPr lang="en-US" sz="2800" dirty="0" smtClean="0"/>
              <a:t>Consider through the lens of your district </a:t>
            </a:r>
            <a:endParaRPr lang="en-US" sz="2800"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2567973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Exploring Cognitive Demand in Instruction and Assessment </a:t>
            </a:r>
            <a:r>
              <a:rPr lang="en-US" sz="3200" i="1" dirty="0" smtClean="0"/>
              <a:t>(2006)</a:t>
            </a:r>
            <a:endParaRPr lang="en-US" i="1" dirty="0"/>
          </a:p>
        </p:txBody>
      </p:sp>
      <p:sp>
        <p:nvSpPr>
          <p:cNvPr id="3" name="Content Placeholder 2"/>
          <p:cNvSpPr>
            <a:spLocks noGrp="1"/>
          </p:cNvSpPr>
          <p:nvPr>
            <p:ph idx="1"/>
          </p:nvPr>
        </p:nvSpPr>
        <p:spPr>
          <a:xfrm>
            <a:off x="228600" y="1870444"/>
            <a:ext cx="8534400" cy="4800600"/>
          </a:xfrm>
        </p:spPr>
        <p:txBody>
          <a:bodyPr>
            <a:normAutofit/>
          </a:bodyPr>
          <a:lstStyle/>
          <a:p>
            <a:r>
              <a:rPr lang="en-US" sz="2400" dirty="0" smtClean="0"/>
              <a:t>Everyone: Read the introduction to the article by         Karin K. Hess</a:t>
            </a:r>
          </a:p>
          <a:p>
            <a:endParaRPr lang="en-US" sz="2400" dirty="0"/>
          </a:p>
          <a:p>
            <a:r>
              <a:rPr lang="en-US" sz="2400" dirty="0" smtClean="0"/>
              <a:t>Half of your team focus on Bloom’s Taxonomy</a:t>
            </a:r>
          </a:p>
          <a:p>
            <a:endParaRPr lang="en-US" sz="2400" dirty="0" smtClean="0"/>
          </a:p>
          <a:p>
            <a:r>
              <a:rPr lang="en-US" sz="2400" dirty="0" smtClean="0"/>
              <a:t>Half of your team focus on Webb’s Depth of Knowledge Levels</a:t>
            </a:r>
          </a:p>
          <a:p>
            <a:endParaRPr lang="en-US" sz="2400" dirty="0"/>
          </a:p>
          <a:p>
            <a:r>
              <a:rPr lang="en-US" sz="2400" dirty="0" smtClean="0"/>
              <a:t>Compare and contrast the two by creating a visual representation of the information</a:t>
            </a:r>
            <a:endParaRPr lang="en-US" sz="2400"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51116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Bloom’s Taxonomy and </a:t>
            </a:r>
            <a:br>
              <a:rPr lang="en-US" dirty="0" smtClean="0"/>
            </a:br>
            <a:r>
              <a:rPr lang="en-US" dirty="0" smtClean="0"/>
              <a:t>Webb’s Depth of Knowledge</a:t>
            </a:r>
            <a:endParaRPr lang="en-US" dirty="0"/>
          </a:p>
        </p:txBody>
      </p:sp>
      <p:sp>
        <p:nvSpPr>
          <p:cNvPr id="3" name="Content Placeholder 2"/>
          <p:cNvSpPr>
            <a:spLocks noGrp="1"/>
          </p:cNvSpPr>
          <p:nvPr>
            <p:ph idx="1"/>
          </p:nvPr>
        </p:nvSpPr>
        <p:spPr>
          <a:xfrm>
            <a:off x="381000" y="1995541"/>
            <a:ext cx="8482492" cy="4525963"/>
          </a:xfrm>
        </p:spPr>
        <p:txBody>
          <a:bodyPr>
            <a:normAutofit/>
          </a:bodyPr>
          <a:lstStyle/>
          <a:p>
            <a:r>
              <a:rPr lang="en-US" sz="2800" dirty="0" smtClean="0"/>
              <a:t>Consider the graphic depicting Bloom’s Taxonomy and Webb’s Depth of Knowledge Levels</a:t>
            </a:r>
          </a:p>
          <a:p>
            <a:pPr marL="36576" indent="0">
              <a:buNone/>
            </a:pPr>
            <a:endParaRPr lang="en-US" sz="2800" dirty="0" smtClean="0"/>
          </a:p>
          <a:p>
            <a:r>
              <a:rPr lang="en-US" sz="2800" dirty="0" smtClean="0"/>
              <a:t>What do you notice?</a:t>
            </a:r>
          </a:p>
          <a:p>
            <a:pPr marL="36576" indent="0">
              <a:buNone/>
            </a:pPr>
            <a:endParaRPr lang="en-US" sz="2800" dirty="0"/>
          </a:p>
          <a:p>
            <a:r>
              <a:rPr lang="en-US" sz="2800" dirty="0" smtClean="0"/>
              <a:t>How will you use this information “back home”?</a:t>
            </a:r>
            <a:endParaRPr lang="en-US" sz="2800"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491437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228600"/>
            <a:ext cx="8540750" cy="1143000"/>
          </a:xfrm>
        </p:spPr>
        <p:txBody>
          <a:bodyPr anchor="t"/>
          <a:lstStyle/>
          <a:p>
            <a:pPr eaLnBrk="1" hangingPunct="1"/>
            <a:r>
              <a:rPr lang="en-US" altLang="en-US" sz="4400" dirty="0" smtClean="0"/>
              <a:t>Examples…</a:t>
            </a:r>
          </a:p>
        </p:txBody>
      </p:sp>
      <p:sp>
        <p:nvSpPr>
          <p:cNvPr id="55299" name="Rectangle 3"/>
          <p:cNvSpPr>
            <a:spLocks noGrp="1" noChangeArrowheads="1"/>
          </p:cNvSpPr>
          <p:nvPr>
            <p:ph idx="4294967295"/>
          </p:nvPr>
        </p:nvSpPr>
        <p:spPr>
          <a:xfrm>
            <a:off x="228600" y="914400"/>
            <a:ext cx="8610600" cy="5638800"/>
          </a:xfrm>
        </p:spPr>
        <p:txBody>
          <a:bodyPr>
            <a:normAutofit fontScale="92500" lnSpcReduction="20000"/>
          </a:bodyPr>
          <a:lstStyle/>
          <a:p>
            <a:pPr marL="114300" indent="0" eaLnBrk="1" hangingPunct="1">
              <a:buNone/>
            </a:pPr>
            <a:r>
              <a:rPr lang="en-US" altLang="en-US" sz="3000" dirty="0" smtClean="0"/>
              <a:t>Between September and May, all ELL students will increase their math problem-solving scores by one point as measured by the Harmon Middle School 4-point rubric. </a:t>
            </a:r>
          </a:p>
          <a:p>
            <a:pPr marL="114300" indent="0" eaLnBrk="1" hangingPunct="1">
              <a:buNone/>
            </a:pPr>
            <a:endParaRPr lang="en-US" altLang="en-US" sz="3000" dirty="0" smtClean="0"/>
          </a:p>
          <a:p>
            <a:pPr marL="114300" indent="0" eaLnBrk="1" hangingPunct="1">
              <a:buNone/>
            </a:pPr>
            <a:r>
              <a:rPr lang="en-US" altLang="en-US" sz="3000" dirty="0" smtClean="0"/>
              <a:t>By March, 80% of my students will improve their ability to find, analyze, and use text-based evidence to support inference, prediction, and opinion by one level as measured by the district writing rubric.</a:t>
            </a:r>
          </a:p>
          <a:p>
            <a:pPr marL="114300" indent="0" eaLnBrk="1" hangingPunct="1">
              <a:buNone/>
            </a:pPr>
            <a:endParaRPr lang="en-US" altLang="en-US" sz="3000" dirty="0" smtClean="0"/>
          </a:p>
          <a:p>
            <a:pPr marL="114300" indent="0">
              <a:buNone/>
            </a:pPr>
            <a:r>
              <a:rPr lang="en-US" sz="3000" dirty="0" smtClean="0"/>
              <a:t>80% of the third </a:t>
            </a:r>
            <a:r>
              <a:rPr lang="en-US" sz="3000" dirty="0"/>
              <a:t>grade </a:t>
            </a:r>
            <a:r>
              <a:rPr lang="en-US" sz="3000" dirty="0" smtClean="0"/>
              <a:t>students at Jenkins Elementary School will increase their oral reading fluency to the ‘proficient’ level on the district reading assessment </a:t>
            </a:r>
            <a:r>
              <a:rPr lang="en-US" sz="3000" dirty="0"/>
              <a:t>by January </a:t>
            </a:r>
            <a:r>
              <a:rPr lang="en-US" sz="3000" dirty="0" smtClean="0"/>
              <a:t>2014 </a:t>
            </a:r>
            <a:r>
              <a:rPr lang="en-US" sz="3000" dirty="0"/>
              <a:t>and 90% by </a:t>
            </a:r>
            <a:r>
              <a:rPr lang="en-US" sz="3000" dirty="0" smtClean="0"/>
              <a:t>April 2014.</a:t>
            </a:r>
            <a:endParaRPr lang="en-US" sz="3000" dirty="0"/>
          </a:p>
        </p:txBody>
      </p:sp>
    </p:spTree>
    <p:extLst>
      <p:ext uri="{BB962C8B-B14F-4D97-AF65-F5344CB8AC3E}">
        <p14:creationId xmlns:p14="http://schemas.microsoft.com/office/powerpoint/2010/main" val="205951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a:t>
            </a:r>
            <a:r>
              <a:rPr lang="en-US" dirty="0"/>
              <a:t> </a:t>
            </a:r>
            <a:r>
              <a:rPr lang="en-US" dirty="0" smtClean="0"/>
              <a:t>“Goal 360”</a:t>
            </a:r>
            <a:endParaRPr lang="en-US" dirty="0"/>
          </a:p>
        </p:txBody>
      </p:sp>
      <p:sp>
        <p:nvSpPr>
          <p:cNvPr id="3" name="Content Placeholder 2"/>
          <p:cNvSpPr>
            <a:spLocks noGrp="1"/>
          </p:cNvSpPr>
          <p:nvPr>
            <p:ph sz="half" idx="1"/>
          </p:nvPr>
        </p:nvSpPr>
        <p:spPr/>
        <p:txBody>
          <a:bodyPr/>
          <a:lstStyle/>
          <a:p>
            <a:pPr marL="114300" indent="0">
              <a:buNone/>
            </a:pPr>
            <a:r>
              <a:rPr lang="en-US" dirty="0" smtClean="0"/>
              <a:t>Step 1:</a:t>
            </a:r>
          </a:p>
          <a:p>
            <a:pPr marL="114300" indent="0">
              <a:buNone/>
            </a:pPr>
            <a:endParaRPr lang="en-US" dirty="0"/>
          </a:p>
          <a:p>
            <a:pPr marL="114300" indent="0">
              <a:buNone/>
            </a:pPr>
            <a:r>
              <a:rPr lang="en-US" dirty="0" smtClean="0"/>
              <a:t>Determine Your Goal’s 3 C’s</a:t>
            </a:r>
          </a:p>
          <a:p>
            <a:pPr marL="114300" indent="0">
              <a:buNone/>
            </a:pPr>
            <a:endParaRPr lang="en-US" dirty="0"/>
          </a:p>
          <a:p>
            <a:pPr marL="114300" indent="0">
              <a:buNone/>
            </a:pPr>
            <a:r>
              <a:rPr lang="en-US" dirty="0" smtClean="0"/>
              <a:t>Protocol!</a:t>
            </a:r>
            <a:endParaRPr lang="en-US" dirty="0"/>
          </a:p>
        </p:txBody>
      </p:sp>
      <p:sp>
        <p:nvSpPr>
          <p:cNvPr id="4" name="Content Placeholder 3"/>
          <p:cNvSpPr>
            <a:spLocks noGrp="1"/>
          </p:cNvSpPr>
          <p:nvPr>
            <p:ph sz="half" idx="2"/>
          </p:nvPr>
        </p:nvSpPr>
        <p:spPr/>
        <p:txBody>
          <a:bodyPr/>
          <a:lstStyle/>
          <a:p>
            <a:r>
              <a:rPr lang="en-US" dirty="0" smtClean="0"/>
              <a:t>ADD A COMPASS IMAGE</a:t>
            </a:r>
            <a:endParaRPr lang="en-US" dirty="0"/>
          </a:p>
        </p:txBody>
      </p:sp>
    </p:spTree>
    <p:extLst>
      <p:ext uri="{BB962C8B-B14F-4D97-AF65-F5344CB8AC3E}">
        <p14:creationId xmlns:p14="http://schemas.microsoft.com/office/powerpoint/2010/main" val="1544201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7467600" cy="1143000"/>
          </a:xfrm>
        </p:spPr>
        <p:txBody>
          <a:bodyPr/>
          <a:lstStyle/>
          <a:p>
            <a:r>
              <a:rPr lang="en-US" dirty="0" err="1" smtClean="0"/>
              <a:t>Stiggins</a:t>
            </a:r>
            <a:r>
              <a:rPr lang="en-US" dirty="0" smtClean="0"/>
              <a:t>’ Four Types of Goals</a:t>
            </a:r>
            <a:endParaRPr lang="en-US" dirty="0"/>
          </a:p>
        </p:txBody>
      </p:sp>
      <p:sp>
        <p:nvSpPr>
          <p:cNvPr id="3" name="Content Placeholder 2"/>
          <p:cNvSpPr>
            <a:spLocks noGrp="1"/>
          </p:cNvSpPr>
          <p:nvPr>
            <p:ph idx="1"/>
          </p:nvPr>
        </p:nvSpPr>
        <p:spPr>
          <a:xfrm>
            <a:off x="457200" y="1447800"/>
            <a:ext cx="8229600" cy="5181600"/>
          </a:xfrm>
        </p:spPr>
        <p:txBody>
          <a:bodyPr>
            <a:normAutofit/>
          </a:bodyPr>
          <a:lstStyle/>
          <a:p>
            <a:r>
              <a:rPr lang="en-US" sz="2400" dirty="0" smtClean="0"/>
              <a:t>Knowledge</a:t>
            </a:r>
          </a:p>
          <a:p>
            <a:pPr lvl="1"/>
            <a:r>
              <a:rPr lang="en-US" sz="2000" dirty="0" smtClean="0"/>
              <a:t>Represent factual information, procedural knowledge, and conceptual understandings that underpin each discipline </a:t>
            </a:r>
            <a:endParaRPr lang="en-US" sz="1000" dirty="0" smtClean="0"/>
          </a:p>
          <a:p>
            <a:pPr lvl="1"/>
            <a:endParaRPr lang="en-US" sz="1000" dirty="0"/>
          </a:p>
          <a:p>
            <a:r>
              <a:rPr lang="en-US" sz="2400" dirty="0" smtClean="0"/>
              <a:t>Reasoning</a:t>
            </a:r>
          </a:p>
          <a:p>
            <a:pPr lvl="1"/>
            <a:r>
              <a:rPr lang="en-US" sz="2000" dirty="0" smtClean="0"/>
              <a:t>Specify thought processes students are to learn to do well within a range of subjects</a:t>
            </a:r>
            <a:endParaRPr lang="en-US" sz="1000" dirty="0" smtClean="0"/>
          </a:p>
          <a:p>
            <a:pPr lvl="1"/>
            <a:endParaRPr lang="en-US" sz="1000" dirty="0" smtClean="0"/>
          </a:p>
          <a:p>
            <a:r>
              <a:rPr lang="en-US" sz="2400" dirty="0" smtClean="0"/>
              <a:t>Skill/Performance</a:t>
            </a:r>
          </a:p>
          <a:p>
            <a:pPr lvl="1"/>
            <a:r>
              <a:rPr lang="en-US" sz="2000" dirty="0" smtClean="0"/>
              <a:t>Demonstration or physical skill-based performance</a:t>
            </a:r>
            <a:r>
              <a:rPr lang="en-US" sz="1000" dirty="0" smtClean="0"/>
              <a:t> </a:t>
            </a:r>
          </a:p>
          <a:p>
            <a:pPr lvl="1"/>
            <a:endParaRPr lang="en-US" sz="1000" dirty="0" smtClean="0"/>
          </a:p>
          <a:p>
            <a:r>
              <a:rPr lang="en-US" sz="2400" dirty="0" smtClean="0"/>
              <a:t>Product</a:t>
            </a:r>
          </a:p>
          <a:p>
            <a:pPr lvl="1"/>
            <a:r>
              <a:rPr lang="en-US" sz="2000" dirty="0" smtClean="0"/>
              <a:t>Describe learning in terms of artifacts where creation if a product is the focus of the learning target</a:t>
            </a:r>
          </a:p>
          <a:p>
            <a:pPr lvl="1"/>
            <a:endParaRPr lang="en-US" dirty="0" smtClean="0"/>
          </a:p>
          <a:p>
            <a:pPr lvl="1"/>
            <a:endParaRPr lang="en-US" dirty="0" smtClean="0"/>
          </a:p>
          <a:p>
            <a:endParaRPr lang="en-US"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515670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your “Goal 360”</a:t>
            </a:r>
            <a:endParaRPr lang="en-US" dirty="0"/>
          </a:p>
        </p:txBody>
      </p:sp>
      <p:sp>
        <p:nvSpPr>
          <p:cNvPr id="3" name="Content Placeholder 2"/>
          <p:cNvSpPr>
            <a:spLocks noGrp="1"/>
          </p:cNvSpPr>
          <p:nvPr>
            <p:ph idx="1"/>
          </p:nvPr>
        </p:nvSpPr>
        <p:spPr/>
        <p:txBody>
          <a:bodyPr/>
          <a:lstStyle/>
          <a:p>
            <a:pPr marL="114300" indent="0">
              <a:buNone/>
            </a:pPr>
            <a:r>
              <a:rPr lang="en-US" dirty="0" smtClean="0"/>
              <a:t>Step 2:</a:t>
            </a:r>
          </a:p>
          <a:p>
            <a:pPr marL="114300" indent="0">
              <a:buNone/>
            </a:pPr>
            <a:endParaRPr lang="en-US" dirty="0"/>
          </a:p>
          <a:p>
            <a:pPr marL="114300" indent="0">
              <a:buNone/>
            </a:pPr>
            <a:r>
              <a:rPr lang="en-US" dirty="0" smtClean="0"/>
              <a:t>What TYPE of goal do you have?</a:t>
            </a:r>
          </a:p>
          <a:p>
            <a:pPr marL="114300" indent="0">
              <a:buNone/>
            </a:pPr>
            <a:endParaRPr lang="en-US" dirty="0"/>
          </a:p>
          <a:p>
            <a:pPr marL="114300" indent="0">
              <a:buNone/>
            </a:pPr>
            <a:r>
              <a:rPr lang="en-US" dirty="0" smtClean="0"/>
              <a:t>Protocol!</a:t>
            </a:r>
            <a:endParaRPr lang="en-US" dirty="0"/>
          </a:p>
        </p:txBody>
      </p:sp>
      <p:sp>
        <p:nvSpPr>
          <p:cNvPr id="4" name="Content Placeholder 3"/>
          <p:cNvSpPr>
            <a:spLocks noGrp="1"/>
          </p:cNvSpPr>
          <p:nvPr>
            <p:ph sz="half" idx="4294967295"/>
          </p:nvPr>
        </p:nvSpPr>
        <p:spPr>
          <a:xfrm>
            <a:off x="5486400" y="1536700"/>
            <a:ext cx="3657600" cy="4589463"/>
          </a:xfrm>
        </p:spPr>
        <p:txBody>
          <a:bodyPr/>
          <a:lstStyle/>
          <a:p>
            <a:r>
              <a:rPr lang="en-US" dirty="0" smtClean="0"/>
              <a:t>ADD ‘TYPE’ </a:t>
            </a:r>
            <a:r>
              <a:rPr lang="en-US" b="1" dirty="0" smtClean="0"/>
              <a:t>IMAGE</a:t>
            </a:r>
            <a:endParaRPr lang="en-US" b="1" dirty="0"/>
          </a:p>
        </p:txBody>
      </p:sp>
    </p:spTree>
    <p:extLst>
      <p:ext uri="{BB962C8B-B14F-4D97-AF65-F5344CB8AC3E}">
        <p14:creationId xmlns:p14="http://schemas.microsoft.com/office/powerpoint/2010/main" val="2689507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we share with our district?</a:t>
            </a:r>
            <a:endParaRPr lang="en-US" dirty="0"/>
          </a:p>
        </p:txBody>
      </p:sp>
      <p:sp>
        <p:nvSpPr>
          <p:cNvPr id="5" name="Content Placeholder 4"/>
          <p:cNvSpPr>
            <a:spLocks noGrp="1"/>
          </p:cNvSpPr>
          <p:nvPr>
            <p:ph sz="half" idx="1"/>
          </p:nvPr>
        </p:nvSpPr>
        <p:spPr/>
        <p:txBody>
          <a:bodyPr/>
          <a:lstStyle/>
          <a:p>
            <a:r>
              <a:rPr lang="en-US" dirty="0" smtClean="0"/>
              <a:t>What do they know?</a:t>
            </a:r>
            <a:endParaRPr lang="en-US" dirty="0"/>
          </a:p>
        </p:txBody>
      </p:sp>
      <p:sp>
        <p:nvSpPr>
          <p:cNvPr id="6" name="Content Placeholder 5"/>
          <p:cNvSpPr>
            <a:spLocks noGrp="1"/>
          </p:cNvSpPr>
          <p:nvPr>
            <p:ph sz="half" idx="2"/>
          </p:nvPr>
        </p:nvSpPr>
        <p:spPr/>
        <p:txBody>
          <a:bodyPr/>
          <a:lstStyle/>
          <a:p>
            <a:r>
              <a:rPr lang="en-US" dirty="0" smtClean="0"/>
              <a:t>What opportunities do we have for learning/calibrating? </a:t>
            </a:r>
            <a:endParaRPr lang="en-US" dirty="0"/>
          </a:p>
        </p:txBody>
      </p:sp>
    </p:spTree>
    <p:extLst>
      <p:ext uri="{BB962C8B-B14F-4D97-AF65-F5344CB8AC3E}">
        <p14:creationId xmlns:p14="http://schemas.microsoft.com/office/powerpoint/2010/main" val="199134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sp>
        <p:nvSpPr>
          <p:cNvPr id="3" name="Content Placeholder 2"/>
          <p:cNvSpPr>
            <a:spLocks noGrp="1"/>
          </p:cNvSpPr>
          <p:nvPr>
            <p:ph idx="1"/>
          </p:nvPr>
        </p:nvSpPr>
        <p:spPr/>
        <p:txBody>
          <a:bodyPr/>
          <a:lstStyle/>
          <a:p>
            <a:r>
              <a:rPr lang="en-US" dirty="0" smtClean="0"/>
              <a:t>SANDWICH IMAGE</a:t>
            </a:r>
            <a:endParaRPr lang="en-US" dirty="0"/>
          </a:p>
        </p:txBody>
      </p:sp>
    </p:spTree>
    <p:extLst>
      <p:ext uri="{BB962C8B-B14F-4D97-AF65-F5344CB8AC3E}">
        <p14:creationId xmlns:p14="http://schemas.microsoft.com/office/powerpoint/2010/main" val="2973541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7620000" cy="1371600"/>
          </a:xfrm>
        </p:spPr>
        <p:txBody>
          <a:bodyPr/>
          <a:lstStyle/>
          <a:p>
            <a:r>
              <a:rPr lang="en-US" dirty="0" smtClean="0"/>
              <a:t/>
            </a:r>
            <a:br>
              <a:rPr lang="en-US" dirty="0" smtClean="0"/>
            </a:br>
            <a:r>
              <a:rPr lang="en-US" dirty="0" smtClean="0"/>
              <a:t>Rubric language </a:t>
            </a:r>
            <a:r>
              <a:rPr lang="en-US" dirty="0"/>
              <a:t>for </a:t>
            </a:r>
            <a:r>
              <a:rPr lang="en-US" dirty="0" smtClean="0"/>
              <a:t>assessments </a:t>
            </a:r>
            <a:r>
              <a:rPr lang="en-US" dirty="0"/>
              <a:t>demands:</a:t>
            </a:r>
            <a:br>
              <a:rPr lang="en-US" dirty="0"/>
            </a:br>
            <a:endParaRPr lang="en-US" dirty="0"/>
          </a:p>
        </p:txBody>
      </p:sp>
      <p:sp>
        <p:nvSpPr>
          <p:cNvPr id="6" name="Content Placeholder 5"/>
          <p:cNvSpPr>
            <a:spLocks noGrp="1"/>
          </p:cNvSpPr>
          <p:nvPr>
            <p:ph idx="1"/>
          </p:nvPr>
        </p:nvSpPr>
        <p:spPr/>
        <p:txBody>
          <a:bodyPr/>
          <a:lstStyle/>
          <a:p>
            <a:pPr marL="411480" lvl="1" indent="0">
              <a:buNone/>
            </a:pPr>
            <a:endParaRPr lang="en-US" dirty="0" smtClean="0"/>
          </a:p>
          <a:p>
            <a:pPr marL="411480" lvl="1" indent="0">
              <a:buNone/>
            </a:pPr>
            <a:r>
              <a:rPr lang="en-US" sz="3200" u="sng" dirty="0"/>
              <a:t>H</a:t>
            </a:r>
            <a:r>
              <a:rPr lang="en-US" sz="3200" u="sng" dirty="0" smtClean="0"/>
              <a:t>igh-quality</a:t>
            </a:r>
            <a:r>
              <a:rPr lang="en-US" sz="3200" dirty="0" smtClean="0"/>
              <a:t> </a:t>
            </a:r>
            <a:r>
              <a:rPr lang="en-US" sz="3200" dirty="0"/>
              <a:t>sources of data… (3 and </a:t>
            </a:r>
            <a:r>
              <a:rPr lang="en-US" sz="3200" dirty="0" smtClean="0"/>
              <a:t>6)</a:t>
            </a:r>
          </a:p>
          <a:p>
            <a:pPr marL="411480" lvl="1" indent="0">
              <a:buNone/>
            </a:pPr>
            <a:endParaRPr lang="en-US" sz="3200" dirty="0"/>
          </a:p>
          <a:p>
            <a:pPr marL="411480" lvl="1" indent="0">
              <a:buNone/>
            </a:pPr>
            <a:r>
              <a:rPr lang="en-US" sz="3200" dirty="0"/>
              <a:t>D</a:t>
            </a:r>
            <a:r>
              <a:rPr lang="en-US" sz="3200" dirty="0" smtClean="0"/>
              <a:t>evelop </a:t>
            </a:r>
            <a:r>
              <a:rPr lang="en-US" sz="3200" dirty="0"/>
              <a:t>and implement….</a:t>
            </a:r>
            <a:r>
              <a:rPr lang="en-US" sz="3200" u="sng" dirty="0" smtClean="0"/>
              <a:t>high-quality </a:t>
            </a:r>
            <a:r>
              <a:rPr lang="en-US" sz="3200" u="sng" dirty="0"/>
              <a:t>measures</a:t>
            </a:r>
            <a:r>
              <a:rPr lang="en-US" sz="3200" dirty="0"/>
              <a:t>…. (8</a:t>
            </a:r>
            <a:r>
              <a:rPr lang="en-US" sz="3200" dirty="0" smtClean="0"/>
              <a:t>)</a:t>
            </a:r>
          </a:p>
          <a:p>
            <a:pPr marL="411480" lvl="1" indent="0">
              <a:buNone/>
            </a:pPr>
            <a:endParaRPr lang="en-US" sz="3200" dirty="0"/>
          </a:p>
          <a:p>
            <a:pPr marL="411480" lvl="1" indent="0">
              <a:buNone/>
            </a:pPr>
            <a:r>
              <a:rPr lang="en-US" sz="3200" u="sng" dirty="0" smtClean="0"/>
              <a:t>High-quality</a:t>
            </a:r>
            <a:r>
              <a:rPr lang="en-US" sz="3200" dirty="0" smtClean="0"/>
              <a:t> means….</a:t>
            </a:r>
          </a:p>
          <a:p>
            <a:pPr marL="411480" lvl="1" indent="0">
              <a:buNone/>
            </a:pPr>
            <a:r>
              <a:rPr lang="en-US" sz="3200" dirty="0" smtClean="0"/>
              <a:t>Valid  		Reliable	 	‘Stretch’</a:t>
            </a:r>
            <a:endParaRPr lang="en-US" sz="3200" dirty="0"/>
          </a:p>
          <a:p>
            <a:pPr marL="114300" indent="0">
              <a:buNone/>
            </a:pPr>
            <a:endParaRPr lang="en-US" i="1" dirty="0"/>
          </a:p>
          <a:p>
            <a:endParaRPr lang="en-US" dirty="0"/>
          </a:p>
        </p:txBody>
      </p:sp>
    </p:spTree>
    <p:extLst>
      <p:ext uri="{BB962C8B-B14F-4D97-AF65-F5344CB8AC3E}">
        <p14:creationId xmlns:p14="http://schemas.microsoft.com/office/powerpoint/2010/main" val="17246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Norms</a:t>
            </a:r>
            <a:endParaRPr lang="en-US" dirty="0"/>
          </a:p>
        </p:txBody>
      </p:sp>
      <p:sp>
        <p:nvSpPr>
          <p:cNvPr id="3" name="Content Placeholder 2"/>
          <p:cNvSpPr>
            <a:spLocks noGrp="1"/>
          </p:cNvSpPr>
          <p:nvPr>
            <p:ph idx="1"/>
          </p:nvPr>
        </p:nvSpPr>
        <p:spPr>
          <a:xfrm>
            <a:off x="457200" y="1752600"/>
            <a:ext cx="7467600" cy="4525963"/>
          </a:xfrm>
        </p:spPr>
        <p:txBody>
          <a:bodyPr>
            <a:normAutofit/>
          </a:bodyPr>
          <a:lstStyle/>
          <a:p>
            <a:r>
              <a:rPr lang="en-US" dirty="0" smtClean="0"/>
              <a:t>Pausing</a:t>
            </a:r>
          </a:p>
          <a:p>
            <a:r>
              <a:rPr lang="en-US" dirty="0" smtClean="0"/>
              <a:t>Paraphrasing</a:t>
            </a:r>
          </a:p>
          <a:p>
            <a:r>
              <a:rPr lang="en-US" dirty="0" smtClean="0"/>
              <a:t>Posing questions</a:t>
            </a:r>
          </a:p>
          <a:p>
            <a:r>
              <a:rPr lang="en-US" dirty="0" smtClean="0"/>
              <a:t>Putting ideas on the table</a:t>
            </a:r>
          </a:p>
          <a:p>
            <a:r>
              <a:rPr lang="en-US" dirty="0" smtClean="0"/>
              <a:t>Providing data</a:t>
            </a:r>
          </a:p>
          <a:p>
            <a:r>
              <a:rPr lang="en-US" dirty="0" smtClean="0"/>
              <a:t>Paying attention to self and others</a:t>
            </a:r>
          </a:p>
          <a:p>
            <a:r>
              <a:rPr lang="en-US" dirty="0" smtClean="0"/>
              <a:t>Presuming positive intentions</a:t>
            </a:r>
          </a:p>
          <a:p>
            <a:r>
              <a:rPr lang="en-US" dirty="0" smtClean="0"/>
              <a:t>Anything else?</a:t>
            </a:r>
          </a:p>
          <a:p>
            <a:endParaRPr lang="en-US" dirty="0"/>
          </a:p>
          <a:p>
            <a:endParaRPr lang="en-US" dirty="0"/>
          </a:p>
        </p:txBody>
      </p:sp>
      <p:grpSp>
        <p:nvGrpSpPr>
          <p:cNvPr id="16" name="Group 10"/>
          <p:cNvGrpSpPr>
            <a:grpSpLocks/>
          </p:cNvGrpSpPr>
          <p:nvPr/>
        </p:nvGrpSpPr>
        <p:grpSpPr bwMode="auto">
          <a:xfrm>
            <a:off x="7752630" y="6483578"/>
            <a:ext cx="1391369" cy="365760"/>
            <a:chOff x="108298445" y="108916631"/>
            <a:chExt cx="3515932" cy="927279"/>
          </a:xfrm>
        </p:grpSpPr>
        <p:sp>
          <p:nvSpPr>
            <p:cNvPr id="17"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8"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966676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Goal/Assessment Match?</a:t>
            </a:r>
            <a:endParaRPr lang="en-US" dirty="0"/>
          </a:p>
        </p:txBody>
      </p:sp>
      <p:sp>
        <p:nvSpPr>
          <p:cNvPr id="3" name="Content Placeholder 2"/>
          <p:cNvSpPr>
            <a:spLocks noGrp="1"/>
          </p:cNvSpPr>
          <p:nvPr>
            <p:ph sz="half" idx="1"/>
          </p:nvPr>
        </p:nvSpPr>
        <p:spPr/>
        <p:txBody>
          <a:bodyPr/>
          <a:lstStyle/>
          <a:p>
            <a:pPr marL="114300" indent="0">
              <a:buNone/>
            </a:pPr>
            <a:r>
              <a:rPr lang="en-US" dirty="0" smtClean="0"/>
              <a:t>Student will explain the difference between power and authority.</a:t>
            </a:r>
          </a:p>
          <a:p>
            <a:pPr marL="114300" indent="0">
              <a:buNone/>
            </a:pPr>
            <a:endParaRPr lang="en-US" dirty="0"/>
          </a:p>
          <a:p>
            <a:pPr marL="114300" indent="0">
              <a:buNone/>
            </a:pPr>
            <a:r>
              <a:rPr lang="en-US" dirty="0" smtClean="0"/>
              <a:t>Given a set of letters, student </a:t>
            </a:r>
            <a:r>
              <a:rPr lang="en-US" smtClean="0"/>
              <a:t>write the notes </a:t>
            </a:r>
            <a:r>
              <a:rPr lang="en-US" dirty="0" smtClean="0"/>
              <a:t>on a treble clef.</a:t>
            </a:r>
            <a:endParaRPr lang="en-US" dirty="0"/>
          </a:p>
        </p:txBody>
      </p:sp>
      <p:sp>
        <p:nvSpPr>
          <p:cNvPr id="4" name="Content Placeholder 3"/>
          <p:cNvSpPr>
            <a:spLocks noGrp="1"/>
          </p:cNvSpPr>
          <p:nvPr>
            <p:ph sz="half" idx="2"/>
          </p:nvPr>
        </p:nvSpPr>
        <p:spPr/>
        <p:txBody>
          <a:bodyPr/>
          <a:lstStyle/>
          <a:p>
            <a:pPr marL="114300" indent="0">
              <a:buNone/>
            </a:pPr>
            <a:r>
              <a:rPr lang="en-US" dirty="0" smtClean="0"/>
              <a:t>Prompt: Write a paragraph explaining how power and authority are different.</a:t>
            </a:r>
          </a:p>
          <a:p>
            <a:pPr marL="114300" indent="0">
              <a:buNone/>
            </a:pPr>
            <a:endParaRPr lang="en-US" dirty="0"/>
          </a:p>
          <a:p>
            <a:pPr marL="114300" indent="0">
              <a:buNone/>
            </a:pPr>
            <a:r>
              <a:rPr lang="en-US" dirty="0" smtClean="0"/>
              <a:t>Prompt:  Listen to your favorite piece of music to identify and then record (on paper) the opening 5 notes.</a:t>
            </a:r>
            <a:endParaRPr lang="en-US" dirty="0"/>
          </a:p>
        </p:txBody>
      </p:sp>
    </p:spTree>
    <p:extLst>
      <p:ext uri="{BB962C8B-B14F-4D97-AF65-F5344CB8AC3E}">
        <p14:creationId xmlns:p14="http://schemas.microsoft.com/office/powerpoint/2010/main" val="878873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Goal/Assessment Match?</a:t>
            </a:r>
          </a:p>
        </p:txBody>
      </p:sp>
      <p:sp>
        <p:nvSpPr>
          <p:cNvPr id="3" name="Content Placeholder 2"/>
          <p:cNvSpPr>
            <a:spLocks noGrp="1"/>
          </p:cNvSpPr>
          <p:nvPr>
            <p:ph sz="half" idx="1"/>
          </p:nvPr>
        </p:nvSpPr>
        <p:spPr/>
        <p:txBody>
          <a:bodyPr>
            <a:normAutofit fontScale="92500"/>
          </a:bodyPr>
          <a:lstStyle/>
          <a:p>
            <a:r>
              <a:rPr lang="en-US" dirty="0" smtClean="0"/>
              <a:t>Students will use criteria to set reachable goals for improving their fitness.</a:t>
            </a:r>
          </a:p>
          <a:p>
            <a:endParaRPr lang="en-US" dirty="0"/>
          </a:p>
          <a:p>
            <a:r>
              <a:rPr lang="en-US" dirty="0" smtClean="0"/>
              <a:t>Student will successfully participate in discussion at the School Board meeting.</a:t>
            </a:r>
            <a:endParaRPr lang="en-US" dirty="0"/>
          </a:p>
        </p:txBody>
      </p:sp>
      <p:sp>
        <p:nvSpPr>
          <p:cNvPr id="4" name="Content Placeholder 3"/>
          <p:cNvSpPr>
            <a:spLocks noGrp="1"/>
          </p:cNvSpPr>
          <p:nvPr>
            <p:ph sz="half" idx="2"/>
          </p:nvPr>
        </p:nvSpPr>
        <p:spPr/>
        <p:txBody>
          <a:bodyPr>
            <a:normAutofit fontScale="92500"/>
          </a:bodyPr>
          <a:lstStyle/>
          <a:p>
            <a:pPr marL="114300" indent="0">
              <a:buNone/>
            </a:pPr>
            <a:r>
              <a:rPr lang="en-US" dirty="0" smtClean="0"/>
              <a:t>Prompt: After collecting and recording data on your BMI and pulse, analyze the AMA’s </a:t>
            </a:r>
            <a:r>
              <a:rPr lang="en-US" i="1" dirty="0" smtClean="0"/>
              <a:t>Healthy Living </a:t>
            </a:r>
            <a:r>
              <a:rPr lang="en-US" dirty="0" smtClean="0"/>
              <a:t>article to set 2 goals to improve your health.</a:t>
            </a:r>
          </a:p>
          <a:p>
            <a:pPr marL="114300" indent="0">
              <a:buNone/>
            </a:pPr>
            <a:r>
              <a:rPr lang="en-US" dirty="0" smtClean="0"/>
              <a:t>Prompt: Attend four School Board meetings during the fall of 2014.</a:t>
            </a:r>
            <a:endParaRPr lang="en-US" dirty="0"/>
          </a:p>
        </p:txBody>
      </p:sp>
    </p:spTree>
    <p:extLst>
      <p:ext uri="{BB962C8B-B14F-4D97-AF65-F5344CB8AC3E}">
        <p14:creationId xmlns:p14="http://schemas.microsoft.com/office/powerpoint/2010/main" val="2360282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Autofit/>
          </a:bodyPr>
          <a:lstStyle/>
          <a:p>
            <a:r>
              <a:rPr lang="en-US" sz="2800" dirty="0" smtClean="0"/>
              <a:t>Target Method Match</a:t>
            </a:r>
            <a:br>
              <a:rPr lang="en-US" sz="2800" dirty="0" smtClean="0"/>
            </a:br>
            <a:r>
              <a:rPr lang="en-US" sz="2800" dirty="0" smtClean="0"/>
              <a:t>Adapted from </a:t>
            </a:r>
            <a:r>
              <a:rPr lang="en-US" sz="2800" i="1" dirty="0" smtClean="0"/>
              <a:t>An Introduction to Student Involved Assessment FOR Learning</a:t>
            </a:r>
            <a:r>
              <a:rPr lang="en-US" sz="2800" dirty="0" smtClean="0"/>
              <a:t>, 6</a:t>
            </a:r>
            <a:r>
              <a:rPr lang="en-US" sz="2800" baseline="30000" dirty="0" smtClean="0"/>
              <a:t>th</a:t>
            </a:r>
            <a:r>
              <a:rPr lang="en-US" sz="2800" dirty="0" smtClean="0"/>
              <a:t> 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4475045"/>
              </p:ext>
            </p:extLst>
          </p:nvPr>
        </p:nvGraphicFramePr>
        <p:xfrm>
          <a:off x="152400" y="1752601"/>
          <a:ext cx="8839200" cy="4710108"/>
        </p:xfrm>
        <a:graphic>
          <a:graphicData uri="http://schemas.openxmlformats.org/drawingml/2006/table">
            <a:tbl>
              <a:tblPr firstRow="1" bandRow="1">
                <a:tableStyleId>{5C22544A-7EE6-4342-B048-85BDC9FD1C3A}</a:tableStyleId>
              </a:tblPr>
              <a:tblGrid>
                <a:gridCol w="1550737"/>
                <a:gridCol w="1628274"/>
                <a:gridCol w="1783347"/>
                <a:gridCol w="1860884"/>
                <a:gridCol w="2015958"/>
              </a:tblGrid>
              <a:tr h="1401132">
                <a:tc>
                  <a:txBody>
                    <a:bodyPr/>
                    <a:lstStyle/>
                    <a:p>
                      <a:endParaRPr lang="en-US" dirty="0"/>
                    </a:p>
                  </a:txBody>
                  <a:tcPr/>
                </a:tc>
                <a:tc>
                  <a:txBody>
                    <a:bodyPr/>
                    <a:lstStyle/>
                    <a:p>
                      <a:r>
                        <a:rPr lang="en-US" dirty="0" smtClean="0"/>
                        <a:t>Selected </a:t>
                      </a:r>
                      <a:r>
                        <a:rPr lang="en-US" u="sng" dirty="0" smtClean="0"/>
                        <a:t>Response:</a:t>
                      </a:r>
                      <a:r>
                        <a:rPr lang="en-US" dirty="0" smtClean="0"/>
                        <a:t> </a:t>
                      </a:r>
                    </a:p>
                    <a:p>
                      <a:r>
                        <a:rPr lang="en-US" dirty="0" smtClean="0"/>
                        <a:t>Response from a list</a:t>
                      </a:r>
                      <a:endParaRPr lang="en-US" dirty="0"/>
                    </a:p>
                  </a:txBody>
                  <a:tcPr/>
                </a:tc>
                <a:tc>
                  <a:txBody>
                    <a:bodyPr/>
                    <a:lstStyle/>
                    <a:p>
                      <a:r>
                        <a:rPr lang="en-US" dirty="0" smtClean="0"/>
                        <a:t>Written </a:t>
                      </a:r>
                    </a:p>
                    <a:p>
                      <a:r>
                        <a:rPr lang="en-US" u="sng" dirty="0" smtClean="0"/>
                        <a:t>Response:</a:t>
                      </a:r>
                      <a:r>
                        <a:rPr lang="en-US" dirty="0" smtClean="0"/>
                        <a:t> </a:t>
                      </a:r>
                    </a:p>
                    <a:p>
                      <a:r>
                        <a:rPr lang="en-US" dirty="0" smtClean="0"/>
                        <a:t>Short answer or extended response</a:t>
                      </a:r>
                      <a:endParaRPr lang="en-US" dirty="0"/>
                    </a:p>
                  </a:txBody>
                  <a:tcPr/>
                </a:tc>
                <a:tc>
                  <a:txBody>
                    <a:bodyPr/>
                    <a:lstStyle/>
                    <a:p>
                      <a:r>
                        <a:rPr lang="en-US" dirty="0" smtClean="0"/>
                        <a:t>Performance </a:t>
                      </a:r>
                      <a:r>
                        <a:rPr lang="en-US" u="sng" dirty="0" smtClean="0"/>
                        <a:t>Assessment:</a:t>
                      </a:r>
                      <a:r>
                        <a:rPr lang="en-US" dirty="0" smtClean="0"/>
                        <a:t> Demonstration or product</a:t>
                      </a:r>
                      <a:endParaRPr lang="en-US" dirty="0"/>
                    </a:p>
                  </a:txBody>
                  <a:tcPr/>
                </a:tc>
                <a:tc>
                  <a:txBody>
                    <a:bodyPr/>
                    <a:lstStyle/>
                    <a:p>
                      <a:r>
                        <a:rPr lang="en-US" dirty="0" smtClean="0"/>
                        <a:t>Personal  </a:t>
                      </a:r>
                      <a:r>
                        <a:rPr lang="en-US" u="sng" dirty="0" smtClean="0"/>
                        <a:t>Communication</a:t>
                      </a:r>
                      <a:r>
                        <a:rPr lang="en-US" u="sng" baseline="0" dirty="0" smtClean="0"/>
                        <a:t>:</a:t>
                      </a:r>
                      <a:r>
                        <a:rPr lang="en-US" baseline="0" dirty="0" smtClean="0"/>
                        <a:t> Structured and unstructured interactions </a:t>
                      </a:r>
                      <a:endParaRPr lang="en-US" dirty="0"/>
                    </a:p>
                  </a:txBody>
                  <a:tcPr/>
                </a:tc>
              </a:tr>
              <a:tr h="811767">
                <a:tc>
                  <a:txBody>
                    <a:bodyPr/>
                    <a:lstStyle/>
                    <a:p>
                      <a:r>
                        <a:rPr lang="en-US" dirty="0" smtClean="0"/>
                        <a:t>Knowledge</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811767">
                <a:tc>
                  <a:txBody>
                    <a:bodyPr/>
                    <a:lstStyle/>
                    <a:p>
                      <a:r>
                        <a:rPr lang="en-US" dirty="0" smtClean="0"/>
                        <a:t>Reasoning </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811767">
                <a:tc>
                  <a:txBody>
                    <a:bodyPr/>
                    <a:lstStyle/>
                    <a:p>
                      <a:r>
                        <a:rPr lang="en-US" dirty="0" smtClean="0"/>
                        <a:t>Skill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11767">
                <a:tc>
                  <a:txBody>
                    <a:bodyPr/>
                    <a:lstStyle/>
                    <a:p>
                      <a:r>
                        <a:rPr lang="en-US" dirty="0" smtClean="0"/>
                        <a:t>Product</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grpSp>
        <p:nvGrpSpPr>
          <p:cNvPr id="9" name="Group 10"/>
          <p:cNvGrpSpPr>
            <a:grpSpLocks/>
          </p:cNvGrpSpPr>
          <p:nvPr/>
        </p:nvGrpSpPr>
        <p:grpSpPr bwMode="auto">
          <a:xfrm>
            <a:off x="7752630" y="6483578"/>
            <a:ext cx="1391369" cy="365760"/>
            <a:chOff x="108298445" y="108916631"/>
            <a:chExt cx="3515932" cy="927279"/>
          </a:xfrm>
        </p:grpSpPr>
        <p:sp>
          <p:nvSpPr>
            <p:cNvPr id="10"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1"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2"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23477261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Autofit/>
          </a:bodyPr>
          <a:lstStyle/>
          <a:p>
            <a:r>
              <a:rPr lang="en-US" sz="2800" dirty="0" smtClean="0"/>
              <a:t>Target Method Match</a:t>
            </a:r>
            <a:br>
              <a:rPr lang="en-US" sz="2800" dirty="0" smtClean="0"/>
            </a:br>
            <a:r>
              <a:rPr lang="en-US" sz="2800" dirty="0" smtClean="0"/>
              <a:t>Adapted from </a:t>
            </a:r>
            <a:r>
              <a:rPr lang="en-US" sz="2800" i="1" dirty="0" smtClean="0"/>
              <a:t>An Introduction to Student Involved Assessment FOR Learning</a:t>
            </a:r>
            <a:r>
              <a:rPr lang="en-US" sz="2800" dirty="0" smtClean="0"/>
              <a:t>, 6</a:t>
            </a:r>
            <a:r>
              <a:rPr lang="en-US" sz="2800" baseline="30000" dirty="0" smtClean="0"/>
              <a:t>th</a:t>
            </a:r>
            <a:r>
              <a:rPr lang="en-US" sz="2800" dirty="0" smtClean="0"/>
              <a:t> 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5052577"/>
              </p:ext>
            </p:extLst>
          </p:nvPr>
        </p:nvGraphicFramePr>
        <p:xfrm>
          <a:off x="152400" y="1752601"/>
          <a:ext cx="8839200" cy="4710108"/>
        </p:xfrm>
        <a:graphic>
          <a:graphicData uri="http://schemas.openxmlformats.org/drawingml/2006/table">
            <a:tbl>
              <a:tblPr firstRow="1" bandRow="1">
                <a:tableStyleId>{5C22544A-7EE6-4342-B048-85BDC9FD1C3A}</a:tableStyleId>
              </a:tblPr>
              <a:tblGrid>
                <a:gridCol w="1550737"/>
                <a:gridCol w="1628274"/>
                <a:gridCol w="1783347"/>
                <a:gridCol w="1860884"/>
                <a:gridCol w="2015958"/>
              </a:tblGrid>
              <a:tr h="1401132">
                <a:tc>
                  <a:txBody>
                    <a:bodyPr/>
                    <a:lstStyle/>
                    <a:p>
                      <a:endParaRPr lang="en-US" dirty="0"/>
                    </a:p>
                  </a:txBody>
                  <a:tcPr/>
                </a:tc>
                <a:tc>
                  <a:txBody>
                    <a:bodyPr/>
                    <a:lstStyle/>
                    <a:p>
                      <a:r>
                        <a:rPr lang="en-US" dirty="0" smtClean="0"/>
                        <a:t>Selected </a:t>
                      </a:r>
                      <a:r>
                        <a:rPr lang="en-US" u="sng" dirty="0" smtClean="0"/>
                        <a:t>Response:</a:t>
                      </a:r>
                      <a:r>
                        <a:rPr lang="en-US" dirty="0" smtClean="0"/>
                        <a:t> </a:t>
                      </a:r>
                    </a:p>
                    <a:p>
                      <a:r>
                        <a:rPr lang="en-US" dirty="0" smtClean="0"/>
                        <a:t>Response from a list</a:t>
                      </a:r>
                      <a:endParaRPr lang="en-US" dirty="0"/>
                    </a:p>
                  </a:txBody>
                  <a:tcPr/>
                </a:tc>
                <a:tc>
                  <a:txBody>
                    <a:bodyPr/>
                    <a:lstStyle/>
                    <a:p>
                      <a:r>
                        <a:rPr lang="en-US" dirty="0" smtClean="0"/>
                        <a:t>Written </a:t>
                      </a:r>
                    </a:p>
                    <a:p>
                      <a:r>
                        <a:rPr lang="en-US" u="sng" dirty="0" smtClean="0"/>
                        <a:t>Response:</a:t>
                      </a:r>
                      <a:r>
                        <a:rPr lang="en-US" dirty="0" smtClean="0"/>
                        <a:t> </a:t>
                      </a:r>
                    </a:p>
                    <a:p>
                      <a:r>
                        <a:rPr lang="en-US" dirty="0" smtClean="0"/>
                        <a:t>Short answer or extended response</a:t>
                      </a:r>
                      <a:endParaRPr lang="en-US" dirty="0"/>
                    </a:p>
                  </a:txBody>
                  <a:tcPr/>
                </a:tc>
                <a:tc>
                  <a:txBody>
                    <a:bodyPr/>
                    <a:lstStyle/>
                    <a:p>
                      <a:r>
                        <a:rPr lang="en-US" dirty="0" smtClean="0"/>
                        <a:t>Performance </a:t>
                      </a:r>
                      <a:r>
                        <a:rPr lang="en-US" u="sng" dirty="0" smtClean="0"/>
                        <a:t>Assessment:</a:t>
                      </a:r>
                      <a:r>
                        <a:rPr lang="en-US" dirty="0" smtClean="0"/>
                        <a:t> Demonstration or product</a:t>
                      </a:r>
                      <a:endParaRPr lang="en-US" dirty="0"/>
                    </a:p>
                  </a:txBody>
                  <a:tcPr/>
                </a:tc>
                <a:tc>
                  <a:txBody>
                    <a:bodyPr/>
                    <a:lstStyle/>
                    <a:p>
                      <a:r>
                        <a:rPr lang="en-US" dirty="0" smtClean="0"/>
                        <a:t>Personal  </a:t>
                      </a:r>
                      <a:r>
                        <a:rPr lang="en-US" u="sng" dirty="0" smtClean="0"/>
                        <a:t>Communication</a:t>
                      </a:r>
                      <a:r>
                        <a:rPr lang="en-US" u="sng" baseline="0" dirty="0" smtClean="0"/>
                        <a:t>:</a:t>
                      </a:r>
                      <a:r>
                        <a:rPr lang="en-US" baseline="0" dirty="0" smtClean="0"/>
                        <a:t> Structured and unstructured interactions </a:t>
                      </a:r>
                      <a:endParaRPr lang="en-US" dirty="0"/>
                    </a:p>
                  </a:txBody>
                  <a:tcPr/>
                </a:tc>
              </a:tr>
              <a:tr h="811767">
                <a:tc>
                  <a:txBody>
                    <a:bodyPr/>
                    <a:lstStyle/>
                    <a:p>
                      <a:r>
                        <a:rPr lang="en-US" dirty="0" smtClean="0"/>
                        <a:t>Knowledge</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811767">
                <a:tc>
                  <a:txBody>
                    <a:bodyPr/>
                    <a:lstStyle/>
                    <a:p>
                      <a:r>
                        <a:rPr lang="en-US" dirty="0" smtClean="0"/>
                        <a:t>Reasoning </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811767">
                <a:tc>
                  <a:txBody>
                    <a:bodyPr/>
                    <a:lstStyle/>
                    <a:p>
                      <a:r>
                        <a:rPr lang="en-US" dirty="0" smtClean="0"/>
                        <a:t>Skill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11767">
                <a:tc>
                  <a:txBody>
                    <a:bodyPr/>
                    <a:lstStyle/>
                    <a:p>
                      <a:r>
                        <a:rPr lang="en-US" dirty="0" smtClean="0"/>
                        <a:t>Product</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grpSp>
        <p:nvGrpSpPr>
          <p:cNvPr id="9" name="Group 10"/>
          <p:cNvGrpSpPr>
            <a:grpSpLocks/>
          </p:cNvGrpSpPr>
          <p:nvPr/>
        </p:nvGrpSpPr>
        <p:grpSpPr bwMode="auto">
          <a:xfrm>
            <a:off x="7752630" y="6483578"/>
            <a:ext cx="1391369" cy="365760"/>
            <a:chOff x="108298445" y="108916631"/>
            <a:chExt cx="3515932" cy="927279"/>
          </a:xfrm>
        </p:grpSpPr>
        <p:sp>
          <p:nvSpPr>
            <p:cNvPr id="10"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1"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2"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874978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Goal/Assessment Match</a:t>
            </a:r>
            <a:endParaRPr lang="en-US" dirty="0"/>
          </a:p>
        </p:txBody>
      </p:sp>
      <p:sp>
        <p:nvSpPr>
          <p:cNvPr id="5" name="Content Placeholder 4"/>
          <p:cNvSpPr>
            <a:spLocks noGrp="1"/>
          </p:cNvSpPr>
          <p:nvPr>
            <p:ph idx="1"/>
          </p:nvPr>
        </p:nvSpPr>
        <p:spPr/>
        <p:txBody>
          <a:bodyPr/>
          <a:lstStyle/>
          <a:p>
            <a:r>
              <a:rPr lang="en-US" dirty="0" smtClean="0"/>
              <a:t>What will your offer your District as guidance?</a:t>
            </a:r>
          </a:p>
          <a:p>
            <a:endParaRPr lang="en-US" dirty="0"/>
          </a:p>
          <a:p>
            <a:r>
              <a:rPr lang="en-US" dirty="0" smtClean="0"/>
              <a:t>Protocol:  Determining Characteristics of a High Quality Assessment</a:t>
            </a:r>
          </a:p>
          <a:p>
            <a:endParaRPr lang="en-US" dirty="0"/>
          </a:p>
          <a:p>
            <a:endParaRPr lang="en-US" dirty="0"/>
          </a:p>
        </p:txBody>
      </p:sp>
    </p:spTree>
    <p:extLst>
      <p:ext uri="{BB962C8B-B14F-4D97-AF65-F5344CB8AC3E}">
        <p14:creationId xmlns:p14="http://schemas.microsoft.com/office/powerpoint/2010/main" val="2010238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90816" y="90488"/>
            <a:ext cx="8295983" cy="1143000"/>
          </a:xfrm>
        </p:spPr>
        <p:txBody>
          <a:bodyPr>
            <a:normAutofit/>
          </a:bodyPr>
          <a:lstStyle/>
          <a:p>
            <a:pPr algn="ctr"/>
            <a:r>
              <a:rPr lang="en-US" dirty="0">
                <a:solidFill>
                  <a:schemeClr val="bg1"/>
                </a:solidFill>
              </a:rPr>
              <a:t>Connection to Data Pyramid</a:t>
            </a:r>
          </a:p>
        </p:txBody>
      </p:sp>
      <p:sp>
        <p:nvSpPr>
          <p:cNvPr id="3" name="Slide Number Placeholder 2"/>
          <p:cNvSpPr>
            <a:spLocks noGrp="1"/>
          </p:cNvSpPr>
          <p:nvPr>
            <p:ph type="sldNum" sz="quarter" idx="12"/>
          </p:nvPr>
        </p:nvSpPr>
        <p:spPr>
          <a:xfrm>
            <a:off x="2971800" y="6662343"/>
            <a:ext cx="2895600" cy="365125"/>
          </a:xfrm>
        </p:spPr>
        <p:txBody>
          <a:bodyPr/>
          <a:lstStyle/>
          <a:p>
            <a:fld id="{8194C599-13CF-4858-B1C2-ED3636FB1023}" type="slidenum">
              <a:rPr lang="en-US" smtClean="0"/>
              <a:pPr/>
              <a:t>35</a:t>
            </a:fld>
            <a:endParaRPr lang="en-US" dirty="0"/>
          </a:p>
        </p:txBody>
      </p:sp>
      <p:graphicFrame>
        <p:nvGraphicFramePr>
          <p:cNvPr id="9" name="Diagram 8"/>
          <p:cNvGraphicFramePr/>
          <p:nvPr>
            <p:extLst>
              <p:ext uri="{D42A27DB-BD31-4B8C-83A1-F6EECF244321}">
                <p14:modId xmlns:p14="http://schemas.microsoft.com/office/powerpoint/2010/main" val="1619319920"/>
              </p:ext>
            </p:extLst>
          </p:nvPr>
        </p:nvGraphicFramePr>
        <p:xfrm>
          <a:off x="381000" y="1127654"/>
          <a:ext cx="8382000" cy="5061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2660650" y="1579444"/>
            <a:ext cx="1294981" cy="338554"/>
          </a:xfrm>
          <a:prstGeom prst="rect">
            <a:avLst/>
          </a:prstGeom>
          <a:noFill/>
        </p:spPr>
        <p:txBody>
          <a:bodyPr wrap="square" rtlCol="0">
            <a:spAutoFit/>
          </a:bodyPr>
          <a:lstStyle/>
          <a:p>
            <a:pPr algn="ctr"/>
            <a:r>
              <a:rPr lang="en-US" sz="1600" dirty="0" smtClean="0">
                <a:solidFill>
                  <a:schemeClr val="bg1"/>
                </a:solidFill>
              </a:rPr>
              <a:t>Annually</a:t>
            </a:r>
            <a:endParaRPr lang="en-US" sz="1600" dirty="0">
              <a:solidFill>
                <a:schemeClr val="bg1"/>
              </a:solidFill>
            </a:endParaRPr>
          </a:p>
        </p:txBody>
      </p:sp>
      <p:sp>
        <p:nvSpPr>
          <p:cNvPr id="12" name="TextBox 11"/>
          <p:cNvSpPr txBox="1"/>
          <p:nvPr/>
        </p:nvSpPr>
        <p:spPr>
          <a:xfrm>
            <a:off x="2057400" y="2289916"/>
            <a:ext cx="1206500" cy="584776"/>
          </a:xfrm>
          <a:prstGeom prst="rect">
            <a:avLst/>
          </a:prstGeom>
          <a:noFill/>
        </p:spPr>
        <p:txBody>
          <a:bodyPr wrap="square" rtlCol="0">
            <a:spAutoFit/>
          </a:bodyPr>
          <a:lstStyle/>
          <a:p>
            <a:pPr algn="ctr"/>
            <a:r>
              <a:rPr lang="en-US" sz="1600" dirty="0" smtClean="0">
                <a:solidFill>
                  <a:schemeClr val="bg1"/>
                </a:solidFill>
              </a:rPr>
              <a:t>2-4 times </a:t>
            </a:r>
            <a:br>
              <a:rPr lang="en-US" sz="1600" dirty="0" smtClean="0">
                <a:solidFill>
                  <a:schemeClr val="bg1"/>
                </a:solidFill>
              </a:rPr>
            </a:br>
            <a:r>
              <a:rPr lang="en-US" sz="1600" dirty="0" smtClean="0">
                <a:solidFill>
                  <a:schemeClr val="bg1"/>
                </a:solidFill>
              </a:rPr>
              <a:t>a year</a:t>
            </a:r>
            <a:endParaRPr lang="en-US" sz="1600" dirty="0">
              <a:solidFill>
                <a:schemeClr val="bg1"/>
              </a:solidFill>
            </a:endParaRPr>
          </a:p>
        </p:txBody>
      </p:sp>
      <p:sp>
        <p:nvSpPr>
          <p:cNvPr id="13" name="TextBox 12"/>
          <p:cNvSpPr txBox="1"/>
          <p:nvPr/>
        </p:nvSpPr>
        <p:spPr>
          <a:xfrm>
            <a:off x="1049792" y="3365788"/>
            <a:ext cx="1312408" cy="584776"/>
          </a:xfrm>
          <a:prstGeom prst="rect">
            <a:avLst/>
          </a:prstGeom>
          <a:noFill/>
        </p:spPr>
        <p:txBody>
          <a:bodyPr wrap="square" rtlCol="0">
            <a:spAutoFit/>
          </a:bodyPr>
          <a:lstStyle/>
          <a:p>
            <a:pPr algn="ctr"/>
            <a:r>
              <a:rPr lang="en-US" sz="1600" dirty="0" smtClean="0">
                <a:solidFill>
                  <a:schemeClr val="bg1"/>
                </a:solidFill>
              </a:rPr>
              <a:t>Quarterly or </a:t>
            </a:r>
            <a:br>
              <a:rPr lang="en-US" sz="1600" dirty="0" smtClean="0">
                <a:solidFill>
                  <a:schemeClr val="bg1"/>
                </a:solidFill>
              </a:rPr>
            </a:br>
            <a:r>
              <a:rPr lang="en-US" sz="1600" dirty="0" smtClean="0">
                <a:solidFill>
                  <a:schemeClr val="bg1"/>
                </a:solidFill>
              </a:rPr>
              <a:t>end of unit</a:t>
            </a:r>
            <a:endParaRPr lang="en-US" sz="1600" dirty="0">
              <a:solidFill>
                <a:schemeClr val="bg1"/>
              </a:solidFill>
            </a:endParaRPr>
          </a:p>
        </p:txBody>
      </p:sp>
      <p:sp>
        <p:nvSpPr>
          <p:cNvPr id="14" name="TextBox 13"/>
          <p:cNvSpPr txBox="1"/>
          <p:nvPr/>
        </p:nvSpPr>
        <p:spPr>
          <a:xfrm>
            <a:off x="297193" y="4343400"/>
            <a:ext cx="1303007" cy="584776"/>
          </a:xfrm>
          <a:prstGeom prst="rect">
            <a:avLst/>
          </a:prstGeom>
          <a:noFill/>
        </p:spPr>
        <p:txBody>
          <a:bodyPr wrap="square" rtlCol="0">
            <a:spAutoFit/>
          </a:bodyPr>
          <a:lstStyle/>
          <a:p>
            <a:pPr algn="ctr"/>
            <a:r>
              <a:rPr lang="en-US" sz="1600" dirty="0" smtClean="0">
                <a:solidFill>
                  <a:schemeClr val="bg1"/>
                </a:solidFill>
              </a:rPr>
              <a:t>1-4 times </a:t>
            </a:r>
            <a:br>
              <a:rPr lang="en-US" sz="1600" dirty="0" smtClean="0">
                <a:solidFill>
                  <a:schemeClr val="bg1"/>
                </a:solidFill>
              </a:rPr>
            </a:br>
            <a:r>
              <a:rPr lang="en-US" sz="1600" dirty="0" smtClean="0">
                <a:solidFill>
                  <a:schemeClr val="bg1"/>
                </a:solidFill>
              </a:rPr>
              <a:t>a month</a:t>
            </a:r>
            <a:endParaRPr lang="en-US" sz="1600" dirty="0">
              <a:solidFill>
                <a:schemeClr val="bg1"/>
              </a:solidFill>
            </a:endParaRPr>
          </a:p>
        </p:txBody>
      </p:sp>
      <p:sp>
        <p:nvSpPr>
          <p:cNvPr id="15" name="TextBox 14"/>
          <p:cNvSpPr txBox="1"/>
          <p:nvPr/>
        </p:nvSpPr>
        <p:spPr>
          <a:xfrm>
            <a:off x="0" y="5353602"/>
            <a:ext cx="1278542" cy="584776"/>
          </a:xfrm>
          <a:prstGeom prst="rect">
            <a:avLst/>
          </a:prstGeom>
          <a:noFill/>
        </p:spPr>
        <p:txBody>
          <a:bodyPr wrap="square" rtlCol="0">
            <a:spAutoFit/>
          </a:bodyPr>
          <a:lstStyle/>
          <a:p>
            <a:pPr algn="ctr"/>
            <a:r>
              <a:rPr lang="en-US" sz="1600" dirty="0" smtClean="0">
                <a:solidFill>
                  <a:schemeClr val="bg1"/>
                </a:solidFill>
              </a:rPr>
              <a:t>Formative Practices</a:t>
            </a:r>
            <a:endParaRPr lang="en-US" sz="1600" dirty="0">
              <a:solidFill>
                <a:schemeClr val="bg1"/>
              </a:solidFill>
            </a:endParaRPr>
          </a:p>
        </p:txBody>
      </p:sp>
      <p:cxnSp>
        <p:nvCxnSpPr>
          <p:cNvPr id="26" name="Straight Arrow Connector 25"/>
          <p:cNvCxnSpPr/>
          <p:nvPr/>
        </p:nvCxnSpPr>
        <p:spPr>
          <a:xfrm flipV="1">
            <a:off x="762000" y="1828800"/>
            <a:ext cx="2966357" cy="35248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nvGrpSpPr>
          <p:cNvPr id="17" name="Group 2"/>
          <p:cNvGrpSpPr>
            <a:grpSpLocks/>
          </p:cNvGrpSpPr>
          <p:nvPr/>
        </p:nvGrpSpPr>
        <p:grpSpPr bwMode="auto">
          <a:xfrm>
            <a:off x="7633461" y="6477000"/>
            <a:ext cx="1524000" cy="395841"/>
            <a:chOff x="107593119" y="106701465"/>
            <a:chExt cx="3061708" cy="901521"/>
          </a:xfrm>
        </p:grpSpPr>
        <p:sp>
          <p:nvSpPr>
            <p:cNvPr id="18" name="Rectangle 3"/>
            <p:cNvSpPr>
              <a:spLocks noChangeArrowheads="1"/>
            </p:cNvSpPr>
            <p:nvPr/>
          </p:nvSpPr>
          <p:spPr bwMode="auto">
            <a:xfrm>
              <a:off x="107628292" y="106701465"/>
              <a:ext cx="3026535" cy="901521"/>
            </a:xfrm>
            <a:prstGeom prst="rect">
              <a:avLst/>
            </a:prstGeom>
            <a:solidFill>
              <a:srgbClr val="C1C1C1"/>
            </a:solidFill>
            <a:ln w="12700" algn="in">
              <a:solidFill>
                <a:srgbClr val="666666"/>
              </a:solidFill>
              <a:miter lim="800000"/>
              <a:headEnd/>
              <a:tailEnd/>
            </a:ln>
            <a:effectLst>
              <a:outerShdw dist="28398" dir="3806097" algn="ctr" rotWithShape="0">
                <a:srgbClr val="808080">
                  <a:alpha val="50000"/>
                </a:srgbClr>
              </a:outerShdw>
            </a:effectLst>
          </p:spPr>
          <p:txBody>
            <a:bodyPr vert="horz" wrap="square" lIns="36576" tIns="36576" rIns="36576" bIns="36576" numCol="1" anchor="t" anchorCtr="0" compatLnSpc="1">
              <a:prstTxWarp prst="textNoShape">
                <a:avLst/>
              </a:prstTxWarp>
            </a:bodyPr>
            <a:lstStyle/>
            <a:p>
              <a:endParaRPr lang="en-US"/>
            </a:p>
          </p:txBody>
        </p:sp>
        <p:pic>
          <p:nvPicPr>
            <p:cNvPr id="19"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593119" y="106709655"/>
              <a:ext cx="820877" cy="867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8413712" y="106802822"/>
              <a:ext cx="2194009" cy="707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4892211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Time</a:t>
            </a:r>
            <a:endParaRPr lang="en-US" dirty="0"/>
          </a:p>
        </p:txBody>
      </p:sp>
      <p:sp>
        <p:nvSpPr>
          <p:cNvPr id="3" name="Content Placeholder 2"/>
          <p:cNvSpPr>
            <a:spLocks noGrp="1"/>
          </p:cNvSpPr>
          <p:nvPr>
            <p:ph idx="1"/>
          </p:nvPr>
        </p:nvSpPr>
        <p:spPr/>
        <p:txBody>
          <a:bodyPr/>
          <a:lstStyle/>
          <a:p>
            <a:endParaRPr lang="en-US"/>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813539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Your Consideration: Operational Definitions of Terms</a:t>
            </a:r>
            <a:endParaRPr lang="en-US" dirty="0"/>
          </a:p>
        </p:txBody>
      </p:sp>
      <p:sp>
        <p:nvSpPr>
          <p:cNvPr id="3" name="Content Placeholder 2"/>
          <p:cNvSpPr>
            <a:spLocks noGrp="1"/>
          </p:cNvSpPr>
          <p:nvPr>
            <p:ph idx="1"/>
          </p:nvPr>
        </p:nvSpPr>
        <p:spPr>
          <a:xfrm>
            <a:off x="457200" y="2057400"/>
            <a:ext cx="8229600" cy="4525963"/>
          </a:xfrm>
        </p:spPr>
        <p:txBody>
          <a:bodyPr/>
          <a:lstStyle/>
          <a:p>
            <a:pPr marL="36576" indent="0">
              <a:buNone/>
            </a:pPr>
            <a:r>
              <a:rPr lang="en-US" dirty="0" smtClean="0"/>
              <a:t>As you apply these definitions “back home” </a:t>
            </a:r>
          </a:p>
          <a:p>
            <a:endParaRPr lang="en-US" dirty="0"/>
          </a:p>
          <a:p>
            <a:pPr lvl="1"/>
            <a:r>
              <a:rPr lang="en-US" sz="2800" dirty="0" smtClean="0"/>
              <a:t>Where will things go swimmingly?</a:t>
            </a:r>
          </a:p>
          <a:p>
            <a:pPr lvl="1"/>
            <a:endParaRPr lang="en-US" sz="2800" dirty="0"/>
          </a:p>
          <a:p>
            <a:pPr lvl="1"/>
            <a:r>
              <a:rPr lang="en-US" sz="2800" dirty="0" smtClean="0"/>
              <a:t>Where might you run into rough waters?</a:t>
            </a:r>
          </a:p>
          <a:p>
            <a:pPr marL="457200" lvl="1" indent="0">
              <a:buNone/>
            </a:pPr>
            <a:endParaRPr lang="en-US" sz="2800" dirty="0" smtClean="0"/>
          </a:p>
          <a:p>
            <a:pPr lvl="1"/>
            <a:r>
              <a:rPr lang="en-US" sz="2800" dirty="0" smtClean="0"/>
              <a:t>What might you need to understand and explore more fully?</a:t>
            </a:r>
            <a:endParaRPr lang="en-US" sz="2800"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41541369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Your Consideration: Cognitive Demand of Student Growth Goals</a:t>
            </a:r>
            <a:endParaRPr lang="en-US" dirty="0"/>
          </a:p>
        </p:txBody>
      </p:sp>
      <p:sp>
        <p:nvSpPr>
          <p:cNvPr id="3" name="Content Placeholder 2"/>
          <p:cNvSpPr>
            <a:spLocks noGrp="1"/>
          </p:cNvSpPr>
          <p:nvPr>
            <p:ph idx="1"/>
          </p:nvPr>
        </p:nvSpPr>
        <p:spPr>
          <a:xfrm>
            <a:off x="356700" y="2362200"/>
            <a:ext cx="7467600" cy="3041599"/>
          </a:xfrm>
        </p:spPr>
        <p:txBody>
          <a:bodyPr/>
          <a:lstStyle/>
          <a:p>
            <a:r>
              <a:rPr lang="en-US" dirty="0" smtClean="0"/>
              <a:t>What will be the level of cognitive demand you will encourage/require within your district?</a:t>
            </a:r>
            <a:endParaRPr lang="en-US"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487103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Your Consideration</a:t>
            </a:r>
            <a:endParaRPr lang="en-US" dirty="0"/>
          </a:p>
        </p:txBody>
      </p:sp>
      <p:sp>
        <p:nvSpPr>
          <p:cNvPr id="3" name="Content Placeholder 2"/>
          <p:cNvSpPr>
            <a:spLocks noGrp="1"/>
          </p:cNvSpPr>
          <p:nvPr>
            <p:ph idx="1"/>
          </p:nvPr>
        </p:nvSpPr>
        <p:spPr>
          <a:xfrm>
            <a:off x="425314" y="1676400"/>
            <a:ext cx="8001000" cy="4525963"/>
          </a:xfrm>
        </p:spPr>
        <p:txBody>
          <a:bodyPr>
            <a:normAutofit/>
          </a:bodyPr>
          <a:lstStyle/>
          <a:p>
            <a:r>
              <a:rPr lang="en-US" dirty="0" smtClean="0"/>
              <a:t>Types of goals</a:t>
            </a:r>
          </a:p>
          <a:p>
            <a:endParaRPr lang="en-US" dirty="0"/>
          </a:p>
          <a:p>
            <a:r>
              <a:rPr lang="en-US" dirty="0" smtClean="0"/>
              <a:t>Type of assessments</a:t>
            </a:r>
          </a:p>
          <a:p>
            <a:endParaRPr lang="en-US" dirty="0"/>
          </a:p>
          <a:p>
            <a:r>
              <a:rPr lang="en-US" dirty="0" smtClean="0"/>
              <a:t>Types of data already collected and when?</a:t>
            </a:r>
          </a:p>
          <a:p>
            <a:endParaRPr lang="en-US" dirty="0"/>
          </a:p>
          <a:p>
            <a:r>
              <a:rPr lang="en-US" dirty="0" smtClean="0"/>
              <a:t>Level of match/mismatch</a:t>
            </a:r>
          </a:p>
          <a:p>
            <a:endParaRPr lang="en-US" dirty="0"/>
          </a:p>
          <a:p>
            <a:r>
              <a:rPr lang="en-US" dirty="0" smtClean="0"/>
              <a:t>Revisions that might need to be made</a:t>
            </a:r>
          </a:p>
          <a:p>
            <a:endParaRPr lang="en-US"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57926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smtClean="0"/>
              <a:t>Intended Outcomes for this Session</a:t>
            </a:r>
            <a:endParaRPr lang="en-US" dirty="0"/>
          </a:p>
        </p:txBody>
      </p:sp>
      <p:sp>
        <p:nvSpPr>
          <p:cNvPr id="3" name="Content Placeholder 2"/>
          <p:cNvSpPr>
            <a:spLocks noGrp="1"/>
          </p:cNvSpPr>
          <p:nvPr>
            <p:ph idx="1"/>
          </p:nvPr>
        </p:nvSpPr>
        <p:spPr>
          <a:xfrm>
            <a:off x="457200" y="1981200"/>
            <a:ext cx="7467600" cy="4525963"/>
          </a:xfrm>
        </p:spPr>
        <p:txBody>
          <a:bodyPr/>
          <a:lstStyle/>
          <a:p>
            <a:r>
              <a:rPr lang="en-US" dirty="0" smtClean="0"/>
              <a:t>Consider operational definitions of student growth terms </a:t>
            </a:r>
          </a:p>
          <a:p>
            <a:endParaRPr lang="en-US" dirty="0" smtClean="0"/>
          </a:p>
          <a:p>
            <a:r>
              <a:rPr lang="en-US" dirty="0" smtClean="0"/>
              <a:t>Align sound student growth goals with appropriate measurement tool(s)</a:t>
            </a:r>
          </a:p>
          <a:p>
            <a:pPr marL="36576" indent="0">
              <a:buNone/>
            </a:pPr>
            <a:endParaRPr lang="en-US" dirty="0" smtClean="0"/>
          </a:p>
          <a:p>
            <a:r>
              <a:rPr lang="en-US" dirty="0" smtClean="0"/>
              <a:t>Provide rationale for assessment choice</a:t>
            </a:r>
          </a:p>
          <a:p>
            <a:pPr marL="36576" indent="0">
              <a:buNone/>
            </a:pPr>
            <a:endParaRPr lang="en-US" dirty="0"/>
          </a:p>
        </p:txBody>
      </p:sp>
      <p:grpSp>
        <p:nvGrpSpPr>
          <p:cNvPr id="16" name="Group 10"/>
          <p:cNvGrpSpPr>
            <a:grpSpLocks/>
          </p:cNvGrpSpPr>
          <p:nvPr/>
        </p:nvGrpSpPr>
        <p:grpSpPr bwMode="auto">
          <a:xfrm>
            <a:off x="7752630" y="6483578"/>
            <a:ext cx="1391369" cy="365760"/>
            <a:chOff x="108298445" y="108916631"/>
            <a:chExt cx="3515932" cy="927279"/>
          </a:xfrm>
        </p:grpSpPr>
        <p:sp>
          <p:nvSpPr>
            <p:cNvPr id="17"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8"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3678739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Reflecting/Debriefing</a:t>
            </a:r>
            <a:endParaRPr lang="en-US" dirty="0"/>
          </a:p>
        </p:txBody>
      </p:sp>
      <p:sp>
        <p:nvSpPr>
          <p:cNvPr id="3" name="Content Placeholder 2"/>
          <p:cNvSpPr>
            <a:spLocks noGrp="1"/>
          </p:cNvSpPr>
          <p:nvPr>
            <p:ph idx="1"/>
          </p:nvPr>
        </p:nvSpPr>
        <p:spPr>
          <a:xfrm>
            <a:off x="457200" y="1905000"/>
            <a:ext cx="8229600" cy="4525963"/>
          </a:xfrm>
        </p:spPr>
        <p:txBody>
          <a:bodyPr/>
          <a:lstStyle/>
          <a:p>
            <a:pPr marL="36576" indent="0">
              <a:buNone/>
            </a:pPr>
            <a:r>
              <a:rPr lang="en-US" dirty="0" smtClean="0"/>
              <a:t>Take a few minutes and create at least two sticky notes for the Plus/Delta chart</a:t>
            </a:r>
          </a:p>
          <a:p>
            <a:endParaRPr lang="en-US" dirty="0"/>
          </a:p>
          <a:p>
            <a:pPr lvl="1"/>
            <a:r>
              <a:rPr lang="en-US" dirty="0" smtClean="0"/>
              <a:t>Plus: What worked well in this session and should be continued?</a:t>
            </a:r>
          </a:p>
          <a:p>
            <a:pPr lvl="1"/>
            <a:endParaRPr lang="en-US" dirty="0"/>
          </a:p>
          <a:p>
            <a:pPr lvl="1"/>
            <a:r>
              <a:rPr lang="en-US" dirty="0" smtClean="0"/>
              <a:t>Delta: What could be done better or differently?</a:t>
            </a:r>
            <a:endParaRPr lang="en-US"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9671478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1981200"/>
            <a:ext cx="7467600" cy="4525963"/>
          </a:xfrm>
        </p:spPr>
        <p:txBody>
          <a:bodyPr/>
          <a:lstStyle/>
          <a:p>
            <a:r>
              <a:rPr lang="en-US" dirty="0" smtClean="0"/>
              <a:t>Next Session:</a:t>
            </a:r>
            <a:endParaRPr lang="en-US" dirty="0"/>
          </a:p>
        </p:txBody>
      </p:sp>
      <p:grpSp>
        <p:nvGrpSpPr>
          <p:cNvPr id="12" name="Group 10"/>
          <p:cNvGrpSpPr>
            <a:grpSpLocks/>
          </p:cNvGrpSpPr>
          <p:nvPr/>
        </p:nvGrpSpPr>
        <p:grpSpPr bwMode="auto">
          <a:xfrm>
            <a:off x="7162800" y="6324600"/>
            <a:ext cx="1981199" cy="524738"/>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2361360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a:xfrm>
            <a:off x="457200" y="1828800"/>
            <a:ext cx="7467600" cy="4525963"/>
          </a:xfrm>
        </p:spPr>
        <p:txBody>
          <a:bodyPr>
            <a:normAutofit/>
          </a:bodyPr>
          <a:lstStyle/>
          <a:p>
            <a:r>
              <a:rPr lang="en-US" dirty="0" smtClean="0"/>
              <a:t>Reflect on our last session</a:t>
            </a:r>
          </a:p>
          <a:p>
            <a:endParaRPr lang="en-US" dirty="0"/>
          </a:p>
          <a:p>
            <a:pPr lvl="1"/>
            <a:r>
              <a:rPr lang="en-US" dirty="0" smtClean="0"/>
              <a:t>What was one major learning?</a:t>
            </a:r>
          </a:p>
          <a:p>
            <a:endParaRPr lang="en-US" dirty="0"/>
          </a:p>
          <a:p>
            <a:pPr lvl="1"/>
            <a:r>
              <a:rPr lang="en-US" dirty="0" smtClean="0"/>
              <a:t>What was one action step you took?</a:t>
            </a:r>
          </a:p>
          <a:p>
            <a:endParaRPr lang="en-US" dirty="0"/>
          </a:p>
          <a:p>
            <a:r>
              <a:rPr lang="en-US" dirty="0" smtClean="0"/>
              <a:t>Find two or three other people from other districts and discuss</a:t>
            </a:r>
            <a:endParaRPr lang="en-US" dirty="0"/>
          </a:p>
        </p:txBody>
      </p:sp>
      <p:grpSp>
        <p:nvGrpSpPr>
          <p:cNvPr id="16" name="Group 10"/>
          <p:cNvGrpSpPr>
            <a:grpSpLocks/>
          </p:cNvGrpSpPr>
          <p:nvPr/>
        </p:nvGrpSpPr>
        <p:grpSpPr bwMode="auto">
          <a:xfrm>
            <a:off x="7752630" y="6483578"/>
            <a:ext cx="1391369" cy="365760"/>
            <a:chOff x="108298445" y="108916631"/>
            <a:chExt cx="3515932" cy="927279"/>
          </a:xfrm>
        </p:grpSpPr>
        <p:sp>
          <p:nvSpPr>
            <p:cNvPr id="17"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8"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1798013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a:xfrm>
            <a:off x="457200" y="2209800"/>
            <a:ext cx="7777698" cy="4038600"/>
          </a:xfrm>
        </p:spPr>
        <p:txBody>
          <a:bodyPr>
            <a:normAutofit/>
          </a:bodyPr>
          <a:lstStyle/>
          <a:p>
            <a:r>
              <a:rPr lang="en-US" sz="3200" dirty="0" smtClean="0"/>
              <a:t>How do we develop common language to establish and measure appropriate student growth goals?</a:t>
            </a:r>
            <a:endParaRPr lang="en-US" sz="3200" dirty="0"/>
          </a:p>
        </p:txBody>
      </p:sp>
      <p:grpSp>
        <p:nvGrpSpPr>
          <p:cNvPr id="16" name="Group 10"/>
          <p:cNvGrpSpPr>
            <a:grpSpLocks/>
          </p:cNvGrpSpPr>
          <p:nvPr/>
        </p:nvGrpSpPr>
        <p:grpSpPr bwMode="auto">
          <a:xfrm>
            <a:off x="7752630" y="6483578"/>
            <a:ext cx="1391369" cy="365760"/>
            <a:chOff x="108298445" y="108916631"/>
            <a:chExt cx="3515932" cy="927279"/>
          </a:xfrm>
        </p:grpSpPr>
        <p:sp>
          <p:nvSpPr>
            <p:cNvPr id="17"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8"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369625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Operational Definitions of </a:t>
            </a:r>
            <a:br>
              <a:rPr lang="en-US" dirty="0" smtClean="0"/>
            </a:br>
            <a:r>
              <a:rPr lang="en-US" dirty="0" smtClean="0"/>
              <a:t>Rubric Terms</a:t>
            </a:r>
            <a:endParaRPr lang="en-US" dirty="0"/>
          </a:p>
        </p:txBody>
      </p:sp>
      <p:sp>
        <p:nvSpPr>
          <p:cNvPr id="3" name="Content Placeholder 2"/>
          <p:cNvSpPr>
            <a:spLocks noGrp="1"/>
          </p:cNvSpPr>
          <p:nvPr>
            <p:ph idx="1"/>
          </p:nvPr>
        </p:nvSpPr>
        <p:spPr>
          <a:xfrm>
            <a:off x="426241" y="1901419"/>
            <a:ext cx="8229600" cy="4571999"/>
          </a:xfrm>
        </p:spPr>
        <p:txBody>
          <a:bodyPr>
            <a:normAutofit/>
          </a:bodyPr>
          <a:lstStyle/>
          <a:p>
            <a:r>
              <a:rPr lang="en-US" dirty="0" smtClean="0"/>
              <a:t>Consider the language used in the Student Growth rubrics</a:t>
            </a:r>
            <a:endParaRPr lang="en-US" sz="1300" dirty="0"/>
          </a:p>
          <a:p>
            <a:r>
              <a:rPr lang="en-US" dirty="0" smtClean="0"/>
              <a:t>As a team, consider your district’s definition of terms such as: </a:t>
            </a:r>
            <a:endParaRPr lang="en-US" sz="1300" dirty="0" smtClean="0"/>
          </a:p>
          <a:p>
            <a:pPr lvl="2"/>
            <a:r>
              <a:rPr lang="en-US" dirty="0" smtClean="0"/>
              <a:t>SGG 3.1, 6.1: </a:t>
            </a:r>
          </a:p>
          <a:p>
            <a:pPr lvl="3"/>
            <a:r>
              <a:rPr lang="en-US" sz="2400" dirty="0" smtClean="0"/>
              <a:t>Establishes </a:t>
            </a:r>
            <a:r>
              <a:rPr lang="en-US" sz="2400" u="sng" dirty="0" smtClean="0"/>
              <a:t>inappropriate</a:t>
            </a:r>
            <a:r>
              <a:rPr lang="en-US" sz="2400" dirty="0" smtClean="0"/>
              <a:t> goals</a:t>
            </a:r>
          </a:p>
          <a:p>
            <a:pPr lvl="3"/>
            <a:r>
              <a:rPr lang="en-US" sz="2400" dirty="0" smtClean="0"/>
              <a:t>Establishes </a:t>
            </a:r>
            <a:r>
              <a:rPr lang="en-US" sz="2400" u="sng" dirty="0" smtClean="0"/>
              <a:t>appropriate</a:t>
            </a:r>
            <a:r>
              <a:rPr lang="en-US" sz="2400" dirty="0" smtClean="0"/>
              <a:t> student growth goals</a:t>
            </a:r>
          </a:p>
          <a:p>
            <a:pPr lvl="3"/>
            <a:r>
              <a:rPr lang="en-US" sz="2400" u="sng" dirty="0" smtClean="0"/>
              <a:t>Full</a:t>
            </a:r>
            <a:r>
              <a:rPr lang="en-US" sz="2400" dirty="0" smtClean="0"/>
              <a:t> learning potential</a:t>
            </a:r>
          </a:p>
          <a:p>
            <a:pPr lvl="3"/>
            <a:r>
              <a:rPr lang="en-US" sz="2400" u="sng" dirty="0" smtClean="0"/>
              <a:t>High-quality sources</a:t>
            </a:r>
            <a:r>
              <a:rPr lang="en-US" sz="2400" dirty="0" smtClean="0"/>
              <a:t> of data</a:t>
            </a:r>
          </a:p>
          <a:p>
            <a:pPr lvl="1"/>
            <a:endParaRPr lang="en-US" dirty="0"/>
          </a:p>
        </p:txBody>
      </p:sp>
      <p:grpSp>
        <p:nvGrpSpPr>
          <p:cNvPr id="12" name="Group 10"/>
          <p:cNvGrpSpPr>
            <a:grpSpLocks/>
          </p:cNvGrpSpPr>
          <p:nvPr/>
        </p:nvGrpSpPr>
        <p:grpSpPr bwMode="auto">
          <a:xfrm>
            <a:off x="7752630" y="6483578"/>
            <a:ext cx="1391369" cy="365760"/>
            <a:chOff x="108298445" y="108916631"/>
            <a:chExt cx="3515932" cy="927279"/>
          </a:xfrm>
        </p:grpSpPr>
        <p:sp>
          <p:nvSpPr>
            <p:cNvPr id="13"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5"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2957387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143000"/>
          </a:xfrm>
        </p:spPr>
        <p:txBody>
          <a:bodyPr>
            <a:noAutofit/>
          </a:bodyPr>
          <a:lstStyle/>
          <a:p>
            <a:r>
              <a:rPr lang="en-US" sz="4000" dirty="0" smtClean="0"/>
              <a:t>Operational Definitions:  Share Out</a:t>
            </a:r>
            <a:endParaRPr lang="en-US" sz="4000" dirty="0"/>
          </a:p>
        </p:txBody>
      </p:sp>
      <p:sp>
        <p:nvSpPr>
          <p:cNvPr id="3" name="Content Placeholder 2"/>
          <p:cNvSpPr>
            <a:spLocks noGrp="1"/>
          </p:cNvSpPr>
          <p:nvPr>
            <p:ph idx="1"/>
          </p:nvPr>
        </p:nvSpPr>
        <p:spPr>
          <a:xfrm>
            <a:off x="525300" y="1951037"/>
            <a:ext cx="7467600" cy="4525963"/>
          </a:xfrm>
        </p:spPr>
        <p:txBody>
          <a:bodyPr/>
          <a:lstStyle/>
          <a:p>
            <a:r>
              <a:rPr lang="en-US" dirty="0" smtClean="0"/>
              <a:t>Choose a spokesperson for your district</a:t>
            </a:r>
          </a:p>
          <a:p>
            <a:pPr marL="36576" indent="0">
              <a:buNone/>
            </a:pPr>
            <a:endParaRPr lang="en-US" dirty="0" smtClean="0"/>
          </a:p>
          <a:p>
            <a:r>
              <a:rPr lang="en-US" dirty="0" smtClean="0"/>
              <a:t>Each district has three minutes to share their definitions of the terms</a:t>
            </a:r>
          </a:p>
          <a:p>
            <a:pPr marL="36576" indent="0">
              <a:buNone/>
            </a:pPr>
            <a:endParaRPr lang="en-US" dirty="0" smtClean="0"/>
          </a:p>
          <a:p>
            <a:r>
              <a:rPr lang="en-US" dirty="0" smtClean="0"/>
              <a:t>Other districts record ideas for their own consideration</a:t>
            </a:r>
            <a:endParaRPr lang="en-US"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391589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p:spPr>
        <p:txBody>
          <a:bodyPr>
            <a:noAutofit/>
          </a:bodyPr>
          <a:lstStyle/>
          <a:p>
            <a:r>
              <a:rPr lang="en-US" sz="4000" dirty="0"/>
              <a:t>Operational Definitions: </a:t>
            </a:r>
            <a:r>
              <a:rPr lang="en-US" sz="4000" dirty="0" smtClean="0"/>
              <a:t>Share </a:t>
            </a:r>
            <a:r>
              <a:rPr lang="en-US" sz="4000" dirty="0"/>
              <a:t>Out</a:t>
            </a:r>
          </a:p>
        </p:txBody>
      </p:sp>
      <p:sp>
        <p:nvSpPr>
          <p:cNvPr id="3" name="Content Placeholder 2"/>
          <p:cNvSpPr>
            <a:spLocks noGrp="1"/>
          </p:cNvSpPr>
          <p:nvPr>
            <p:ph idx="1"/>
          </p:nvPr>
        </p:nvSpPr>
        <p:spPr>
          <a:xfrm>
            <a:off x="457200" y="1600200"/>
            <a:ext cx="8001000" cy="4525963"/>
          </a:xfrm>
        </p:spPr>
        <p:txBody>
          <a:bodyPr>
            <a:normAutofit/>
          </a:bodyPr>
          <a:lstStyle/>
          <a:p>
            <a:pPr marL="36576" indent="0">
              <a:buNone/>
            </a:pPr>
            <a:r>
              <a:rPr lang="en-US" dirty="0" smtClean="0"/>
              <a:t>Around the room, you will see flip charts with each of the terms</a:t>
            </a:r>
          </a:p>
          <a:p>
            <a:pPr marL="36576" indent="0">
              <a:buNone/>
            </a:pPr>
            <a:endParaRPr lang="en-US" dirty="0"/>
          </a:p>
          <a:p>
            <a:pPr marL="36576" indent="0">
              <a:buNone/>
            </a:pPr>
            <a:r>
              <a:rPr lang="en-US" dirty="0" smtClean="0"/>
              <a:t>On post-it notes (one for each of the terms),  write your district’s definition</a:t>
            </a:r>
          </a:p>
          <a:p>
            <a:pPr marL="36576" indent="0">
              <a:buNone/>
            </a:pPr>
            <a:endParaRPr lang="en-US" dirty="0"/>
          </a:p>
          <a:p>
            <a:pPr marL="36576" indent="0">
              <a:buNone/>
            </a:pPr>
            <a:r>
              <a:rPr lang="en-US" dirty="0" smtClean="0"/>
              <a:t>Place the post-it note on the corresponding chart</a:t>
            </a:r>
          </a:p>
          <a:p>
            <a:pPr marL="36576" indent="0">
              <a:buNone/>
            </a:pPr>
            <a:endParaRPr lang="en-US" dirty="0" smtClean="0"/>
          </a:p>
          <a:p>
            <a:pPr marL="36576" indent="0">
              <a:buNone/>
            </a:pPr>
            <a:r>
              <a:rPr lang="en-US" dirty="0" smtClean="0"/>
              <a:t>Gallery walk: Record ideas for your consideration on your handout</a:t>
            </a:r>
            <a:endParaRPr lang="en-US" dirty="0"/>
          </a:p>
          <a:p>
            <a:pPr marL="36576" indent="0">
              <a:buNone/>
            </a:pPr>
            <a:endParaRPr lang="en-US" dirty="0"/>
          </a:p>
        </p:txBody>
      </p:sp>
      <p:grpSp>
        <p:nvGrpSpPr>
          <p:cNvPr id="8" name="Group 10"/>
          <p:cNvGrpSpPr>
            <a:grpSpLocks/>
          </p:cNvGrpSpPr>
          <p:nvPr/>
        </p:nvGrpSpPr>
        <p:grpSpPr bwMode="auto">
          <a:xfrm>
            <a:off x="7752630" y="6483578"/>
            <a:ext cx="1391369" cy="365760"/>
            <a:chOff x="108298445" y="108916631"/>
            <a:chExt cx="3515932" cy="927279"/>
          </a:xfrm>
        </p:grpSpPr>
        <p:sp>
          <p:nvSpPr>
            <p:cNvPr id="9" name="Rectangle 11"/>
            <p:cNvSpPr>
              <a:spLocks noChangeArrowheads="1"/>
            </p:cNvSpPr>
            <p:nvPr/>
          </p:nvSpPr>
          <p:spPr bwMode="auto">
            <a:xfrm>
              <a:off x="108298445" y="108916631"/>
              <a:ext cx="3515932" cy="927279"/>
            </a:xfrm>
            <a:prstGeom prst="rect">
              <a:avLst/>
            </a:prstGeom>
            <a:solidFill>
              <a:srgbClr val="D8D8D8"/>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 name="Picture 12" descr="AES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17116" y="109039870"/>
              <a:ext cx="2127412" cy="6834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 name="Picture 13" descr="OSP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320643" y="108955213"/>
              <a:ext cx="862570" cy="8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541673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776</TotalTime>
  <Words>2235</Words>
  <Application>Microsoft Office PowerPoint</Application>
  <PresentationFormat>On-screen Show (4:3)</PresentationFormat>
  <Paragraphs>379</Paragraphs>
  <Slides>41</Slides>
  <Notes>31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Adjacency</vt:lpstr>
      <vt:lpstr>Including Student Growth in Educator Evaluation </vt:lpstr>
      <vt:lpstr>Sessions Addressing Student Growth</vt:lpstr>
      <vt:lpstr>Session Norms</vt:lpstr>
      <vt:lpstr>Intended Outcomes for this Session</vt:lpstr>
      <vt:lpstr>Entry Task</vt:lpstr>
      <vt:lpstr>Essential Question</vt:lpstr>
      <vt:lpstr>Operational Definitions of  Rubric Terms</vt:lpstr>
      <vt:lpstr>Operational Definitions:  Share Out</vt:lpstr>
      <vt:lpstr>Operational Definitions: Share Out</vt:lpstr>
      <vt:lpstr>Break!</vt:lpstr>
      <vt:lpstr>Focus  </vt:lpstr>
      <vt:lpstr>Knowings and Wonderings</vt:lpstr>
      <vt:lpstr>What does an expert think?</vt:lpstr>
      <vt:lpstr>So, starting with ‘Key’ 2: </vt:lpstr>
      <vt:lpstr>Essential Questions</vt:lpstr>
      <vt:lpstr> Aligning Sound Student Growth Goals with Appropriate Assessments </vt:lpstr>
      <vt:lpstr>Content</vt:lpstr>
      <vt:lpstr>Context</vt:lpstr>
      <vt:lpstr>Examples…</vt:lpstr>
      <vt:lpstr>Cognitive Demand</vt:lpstr>
      <vt:lpstr>Exploring Cognitive Demand in Instruction and Assessment (2006)</vt:lpstr>
      <vt:lpstr>Bloom’s Taxonomy and  Webb’s Depth of Knowledge</vt:lpstr>
      <vt:lpstr>Examples…</vt:lpstr>
      <vt:lpstr>Conducting a “Goal 360”</vt:lpstr>
      <vt:lpstr>Stiggins’ Four Types of Goals</vt:lpstr>
      <vt:lpstr>Finishing your “Goal 360”</vt:lpstr>
      <vt:lpstr>What do we share with our district?</vt:lpstr>
      <vt:lpstr>LUNCH!</vt:lpstr>
      <vt:lpstr> Rubric language for assessments demands: </vt:lpstr>
      <vt:lpstr>Goal/Assessment Match?</vt:lpstr>
      <vt:lpstr>Goal/Assessment Match?</vt:lpstr>
      <vt:lpstr>Target Method Match Adapted from An Introduction to Student Involved Assessment FOR Learning, 6th ed. </vt:lpstr>
      <vt:lpstr>Target Method Match Adapted from An Introduction to Student Involved Assessment FOR Learning, 6th ed. </vt:lpstr>
      <vt:lpstr>Goal/Assessment Match</vt:lpstr>
      <vt:lpstr>Connection to Data Pyramid</vt:lpstr>
      <vt:lpstr>Planning Time</vt:lpstr>
      <vt:lpstr>For Your Consideration: Operational Definitions of Terms</vt:lpstr>
      <vt:lpstr>For Your Consideration: Cognitive Demand of Student Growth Goals</vt:lpstr>
      <vt:lpstr>For Your Consideration</vt:lpstr>
      <vt:lpstr>Reflecting/Debriefing</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Including Student Growth in Educator Evaluation</dc:title>
  <dc:creator>Helene Paroff</dc:creator>
  <cp:lastModifiedBy>Jennifer Longchamps</cp:lastModifiedBy>
  <cp:revision>149</cp:revision>
  <cp:lastPrinted>2013-11-14T19:39:09Z</cp:lastPrinted>
  <dcterms:created xsi:type="dcterms:W3CDTF">2013-11-05T16:52:58Z</dcterms:created>
  <dcterms:modified xsi:type="dcterms:W3CDTF">2013-12-03T22:47:06Z</dcterms:modified>
</cp:coreProperties>
</file>