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981B12-F768-43B3-BE7F-23BDC4A55EB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877BA5-F983-445F-9E7A-AB08F959C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u="dbl" dirty="0" smtClean="0"/>
              <a:t>Core Belief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352800"/>
            <a:ext cx="5715000" cy="110124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If </a:t>
            </a:r>
            <a:r>
              <a:rPr lang="en-US" dirty="0"/>
              <a:t>teachers become proficient or distinguished in all elements of the 5Dimensions, </a:t>
            </a:r>
            <a:r>
              <a:rPr lang="en-US" dirty="0" smtClean="0"/>
              <a:t>then student </a:t>
            </a:r>
            <a:r>
              <a:rPr lang="en-US" dirty="0"/>
              <a:t>growth is positively impacted.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COMPREHENSIVE EVALUATION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FOCUSED EVALUATION</a:t>
            </a:r>
          </a:p>
          <a:p>
            <a:endParaRPr lang="en-US" b="1" dirty="0" smtClean="0"/>
          </a:p>
          <a:p>
            <a:r>
              <a:rPr lang="en-US" b="1" dirty="0" smtClean="0"/>
              <a:t>CYCLE OF INQUIRY (COI)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TARGETED FEEDBACK CYCLE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4 Levels of PD Around 5 Dimensions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1669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Initial Student Growth Goals Conference</a:t>
            </a:r>
          </a:p>
          <a:p>
            <a:pPr lvl="0"/>
            <a:r>
              <a:rPr lang="en-US" dirty="0" smtClean="0"/>
              <a:t>4 formal classroom observations</a:t>
            </a:r>
          </a:p>
          <a:p>
            <a:pPr lvl="0"/>
            <a:r>
              <a:rPr lang="en-US" dirty="0" smtClean="0"/>
              <a:t>Pre-observation conference</a:t>
            </a:r>
          </a:p>
          <a:p>
            <a:pPr lvl="0"/>
            <a:r>
              <a:rPr lang="en-US" dirty="0" smtClean="0"/>
              <a:t>Post conference</a:t>
            </a:r>
          </a:p>
          <a:p>
            <a:pPr lvl="0"/>
            <a:r>
              <a:rPr lang="en-US" dirty="0" smtClean="0"/>
              <a:t>7-10 Informal, drop-in visits</a:t>
            </a:r>
          </a:p>
          <a:p>
            <a:pPr lvl="0"/>
            <a:r>
              <a:rPr lang="en-US" dirty="0" smtClean="0"/>
              <a:t>Targeted Feedback Cycles *</a:t>
            </a:r>
          </a:p>
          <a:p>
            <a:pPr lvl="0"/>
            <a:r>
              <a:rPr lang="en-US" dirty="0" smtClean="0"/>
              <a:t>Cycle of Inquiry (COI)</a:t>
            </a:r>
          </a:p>
          <a:p>
            <a:pPr lvl="0"/>
            <a:r>
              <a:rPr lang="en-US" dirty="0" smtClean="0"/>
              <a:t>Follow-up Student Growth Conference</a:t>
            </a:r>
          </a:p>
          <a:p>
            <a:pPr lvl="0"/>
            <a:r>
              <a:rPr lang="en-US" dirty="0" smtClean="0"/>
              <a:t>Professional Growth Conference</a:t>
            </a:r>
          </a:p>
          <a:p>
            <a:pPr lvl="0"/>
            <a:r>
              <a:rPr lang="en-US" dirty="0" smtClean="0"/>
              <a:t>Summative Score Conference</a:t>
            </a:r>
          </a:p>
          <a:p>
            <a:pPr algn="r">
              <a:buNone/>
            </a:pPr>
            <a:r>
              <a:rPr lang="en-US" sz="1800" dirty="0" smtClean="0"/>
              <a:t>*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Voluntary Participation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COMPREHENSIVE EVALUATION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624078" lvl="0" indent="-514350">
              <a:buNone/>
            </a:pPr>
            <a:r>
              <a:rPr lang="en-US" dirty="0" smtClean="0"/>
              <a:t>1.  If State Criterion 7 or 8…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PLC work on 1 or more areas of 5D growth, via Cycle of Inquiry (COI) **</a:t>
            </a:r>
          </a:p>
          <a:p>
            <a:pPr lvl="2">
              <a:buFont typeface="Wingdings" pitchFamily="2" charset="2"/>
              <a:buChar char="ü"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 If State Criterion 1-6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Initial Student Growth Goals Conference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2 Formal classroom observations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Follow-up Student Growth Conference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Final evaluation against Student Growth Rubric</a:t>
            </a:r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r>
              <a:rPr lang="en-US" sz="1800" dirty="0" smtClean="0"/>
              <a:t>**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Determined by certificated employee; </a:t>
            </a:r>
          </a:p>
          <a:p>
            <a:pPr algn="r"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informed by Comprehensive Evaluation</a:t>
            </a:r>
          </a:p>
          <a:p>
            <a:pPr algn="r">
              <a:buNone/>
            </a:pP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FOCUSED EVALUATION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200" dirty="0" smtClean="0"/>
              <a:t>Initial data collection</a:t>
            </a:r>
          </a:p>
          <a:p>
            <a:pPr lvl="0"/>
            <a:r>
              <a:rPr lang="en-US" sz="3200" dirty="0" smtClean="0"/>
              <a:t>Developing an Inquiry Question</a:t>
            </a:r>
          </a:p>
          <a:p>
            <a:pPr lvl="0"/>
            <a:r>
              <a:rPr lang="en-US" sz="3200" dirty="0" smtClean="0"/>
              <a:t>Tied to District Improvement Plan</a:t>
            </a:r>
          </a:p>
          <a:p>
            <a:pPr lvl="0"/>
            <a:r>
              <a:rPr lang="en-US" sz="3200" dirty="0" smtClean="0"/>
              <a:t>Tied to School Improvement Plan</a:t>
            </a:r>
          </a:p>
          <a:p>
            <a:pPr lvl="0"/>
            <a:r>
              <a:rPr lang="en-US" sz="3200" dirty="0" smtClean="0"/>
              <a:t>Tied specifically to 5D area of focus</a:t>
            </a:r>
          </a:p>
          <a:p>
            <a:pPr lvl="0"/>
            <a:r>
              <a:rPr lang="en-US" sz="3200" dirty="0" smtClean="0"/>
              <a:t>Tied to student growth</a:t>
            </a:r>
          </a:p>
          <a:p>
            <a:pPr lvl="0"/>
            <a:r>
              <a:rPr lang="en-US" sz="3200" dirty="0" smtClean="0"/>
              <a:t>Teacher data (PD, research, instructional moves)</a:t>
            </a:r>
          </a:p>
          <a:p>
            <a:pPr lvl="0"/>
            <a:r>
              <a:rPr lang="en-US" sz="3200" dirty="0" smtClean="0"/>
              <a:t>Student data (which students, what assessments, 2 points in time)</a:t>
            </a:r>
          </a:p>
          <a:p>
            <a:pPr lvl="0"/>
            <a:r>
              <a:rPr lang="en-US" sz="3200" dirty="0" smtClean="0"/>
              <a:t>Plan of Action</a:t>
            </a:r>
          </a:p>
          <a:p>
            <a:pPr lvl="0"/>
            <a:r>
              <a:rPr lang="en-US" sz="3200" dirty="0" smtClean="0"/>
              <a:t>COI final analysis/reflection </a:t>
            </a:r>
          </a:p>
          <a:p>
            <a:pPr lvl="0"/>
            <a:r>
              <a:rPr lang="en-US" sz="3200" dirty="0" smtClean="0"/>
              <a:t>Written summary</a:t>
            </a:r>
          </a:p>
          <a:p>
            <a:pPr lvl="0"/>
            <a:r>
              <a:rPr lang="en-US" sz="3200" dirty="0" smtClean="0"/>
              <a:t>Student growth (COI rubric)</a:t>
            </a:r>
          </a:p>
          <a:p>
            <a:pPr lvl="0"/>
            <a:r>
              <a:rPr lang="en-US" sz="3200" dirty="0" smtClean="0"/>
              <a:t>Professional growth (COI rubric)</a:t>
            </a:r>
          </a:p>
          <a:p>
            <a:pPr lvl="0"/>
            <a:r>
              <a:rPr lang="en-US" sz="3200" dirty="0" smtClean="0"/>
              <a:t>Sharing of COI results and next steps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***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 certificated staff (teachers, counselors, admin)</a:t>
            </a:r>
          </a:p>
          <a:p>
            <a:pPr algn="r"/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CYCLE OF INQUIRY (COI) – </a:t>
            </a:r>
            <a:r>
              <a:rPr lang="en-US" sz="2700" dirty="0" smtClean="0"/>
              <a:t>completed individually or collectively with support from PLC ***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Initial Planning Meeting</a:t>
            </a:r>
          </a:p>
          <a:p>
            <a:pPr lvl="0"/>
            <a:r>
              <a:rPr lang="en-US" dirty="0" smtClean="0"/>
              <a:t>5 classroom visits (non-evaluative, scripted)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visit (15-20 min) script area of focus; follow-up 10 min conversation</a:t>
            </a:r>
          </a:p>
          <a:p>
            <a:pPr lvl="3">
              <a:buFont typeface="Wingdings" pitchFamily="2" charset="2"/>
              <a:buChar char="§"/>
            </a:pPr>
            <a:r>
              <a:rPr lang="en-US" sz="2200" dirty="0" smtClean="0"/>
              <a:t>Inquiry</a:t>
            </a:r>
          </a:p>
          <a:p>
            <a:pPr lvl="3">
              <a:buFont typeface="Wingdings" pitchFamily="2" charset="2"/>
              <a:buChar char="§"/>
            </a:pPr>
            <a:r>
              <a:rPr lang="en-US" sz="2200" dirty="0" smtClean="0"/>
              <a:t>Next steps</a:t>
            </a:r>
          </a:p>
          <a:p>
            <a:pPr lvl="3">
              <a:buFont typeface="Wingdings" pitchFamily="2" charset="2"/>
              <a:buChar char="§"/>
            </a:pPr>
            <a:r>
              <a:rPr lang="en-US" sz="2200" dirty="0" smtClean="0"/>
              <a:t>Reflection</a:t>
            </a:r>
            <a:r>
              <a:rPr lang="en-US" dirty="0" smtClean="0"/>
              <a:t> 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2</a:t>
            </a:r>
            <a:r>
              <a:rPr lang="en-US" baseline="30000" dirty="0" smtClean="0"/>
              <a:t>nd, 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 visit (7-10 min) script specific area of focus (i.e. teacher does…..as a result students do); follow-up 10 min conversation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visit (15-20 min) script area of focus; follow-up 10 min </a:t>
            </a:r>
            <a:r>
              <a:rPr lang="en-US" b="1" dirty="0" smtClean="0"/>
              <a:t>reflective conversation about the impact of strategic teacher moves on student learning</a:t>
            </a:r>
          </a:p>
          <a:p>
            <a:pPr algn="r">
              <a:buNone/>
            </a:pPr>
            <a:r>
              <a:rPr lang="en-US" sz="1800" dirty="0" smtClean="0"/>
              <a:t>*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Voluntary Participation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TARGETED FEEDBACK CYCLE (UW CEL) 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1304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after 1 Targeted Feedback Cycle with two teachers: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Area of 5D focus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70C0"/>
                </a:solidFill>
              </a:rPr>
              <a:t>Purpose</a:t>
            </a:r>
            <a:r>
              <a:rPr lang="en-US" dirty="0" smtClean="0"/>
              <a:t>: daily learning targets, success criteria;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b="1" dirty="0" smtClean="0">
                <a:solidFill>
                  <a:srgbClr val="FF9900"/>
                </a:solidFill>
              </a:rPr>
              <a:t>Assessment</a:t>
            </a:r>
            <a:r>
              <a:rPr lang="en-US" dirty="0" smtClean="0"/>
              <a:t>: student self-assess against success criteria and standards)</a:t>
            </a:r>
          </a:p>
          <a:p>
            <a:pPr lvl="0"/>
            <a:r>
              <a:rPr lang="en-US" u="sng" dirty="0" smtClean="0"/>
              <a:t>Higher</a:t>
            </a:r>
            <a:r>
              <a:rPr lang="en-US" dirty="0" smtClean="0"/>
              <a:t> % of assignment completion; </a:t>
            </a:r>
            <a:r>
              <a:rPr lang="en-US" u="sng" dirty="0" smtClean="0"/>
              <a:t>higher</a:t>
            </a:r>
            <a:r>
              <a:rPr lang="en-US" dirty="0" smtClean="0"/>
              <a:t> quality of work; </a:t>
            </a:r>
            <a:r>
              <a:rPr lang="en-US" u="sng" dirty="0" smtClean="0"/>
              <a:t>improved</a:t>
            </a:r>
            <a:r>
              <a:rPr lang="en-US" dirty="0" smtClean="0"/>
              <a:t> ability for students to self-reflect and assess their work against required standards; </a:t>
            </a:r>
            <a:r>
              <a:rPr lang="en-US" u="sng" dirty="0" smtClean="0"/>
              <a:t>more</a:t>
            </a:r>
            <a:r>
              <a:rPr lang="en-US" dirty="0" smtClean="0"/>
              <a:t> consistent level of student engagement, daily and throughout a long-range project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Teacher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Area of 5D focus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</a:rPr>
              <a:t>Purpose</a:t>
            </a:r>
            <a:r>
              <a:rPr lang="en-US" dirty="0" smtClean="0"/>
              <a:t>: daily learning targets, success criteria tied to grade-level standards; </a:t>
            </a:r>
            <a:r>
              <a:rPr lang="en-US" b="1" dirty="0" smtClean="0">
                <a:solidFill>
                  <a:srgbClr val="FF3300"/>
                </a:solidFill>
              </a:rPr>
              <a:t>Classroom Environment &amp; Culture</a:t>
            </a:r>
            <a:r>
              <a:rPr lang="en-US" dirty="0" smtClean="0"/>
              <a:t>: establishing classroom norms for learning, bell-to-bell instruction, students self-regulate and remind others of norms for learning, collaboration)</a:t>
            </a:r>
          </a:p>
          <a:p>
            <a:pPr lvl="0"/>
            <a:r>
              <a:rPr lang="en-US" u="sng" dirty="0" smtClean="0"/>
              <a:t>Higher</a:t>
            </a:r>
            <a:r>
              <a:rPr lang="en-US" dirty="0" smtClean="0"/>
              <a:t> % of assignment completion; </a:t>
            </a:r>
            <a:r>
              <a:rPr lang="en-US" u="sng" dirty="0" smtClean="0"/>
              <a:t>fewer</a:t>
            </a:r>
            <a:r>
              <a:rPr lang="en-US" dirty="0" smtClean="0"/>
              <a:t> students inquiring about why they received a given grade; </a:t>
            </a:r>
            <a:r>
              <a:rPr lang="en-US" u="sng" dirty="0" smtClean="0"/>
              <a:t>adherence</a:t>
            </a:r>
            <a:r>
              <a:rPr lang="en-US" dirty="0" smtClean="0"/>
              <a:t> to classroom norms wherein students maintain a learning environment that creates a productive learning environment for all; </a:t>
            </a:r>
            <a:r>
              <a:rPr lang="en-US" u="sng" dirty="0" smtClean="0"/>
              <a:t>fewer</a:t>
            </a:r>
            <a:r>
              <a:rPr lang="en-US" dirty="0" smtClean="0"/>
              <a:t> classroom interruptions for correction of student behavior; </a:t>
            </a:r>
            <a:r>
              <a:rPr lang="en-US" u="sng" dirty="0" smtClean="0"/>
              <a:t>higher</a:t>
            </a:r>
            <a:r>
              <a:rPr lang="en-US" dirty="0" smtClean="0"/>
              <a:t> level of on-task student collaboration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Teacher #2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468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Core Belief </vt:lpstr>
      <vt:lpstr>4 Levels of PD Around 5 Dimensions </vt:lpstr>
      <vt:lpstr>COMPREHENSIVE EVALUATION </vt:lpstr>
      <vt:lpstr>FOCUSED EVALUATION </vt:lpstr>
      <vt:lpstr>CYCLE OF INQUIRY (COI) – completed individually or collectively with support from PLC ***  </vt:lpstr>
      <vt:lpstr>TARGETED FEEDBACK CYCLE (UW CEL) * </vt:lpstr>
      <vt:lpstr>Results after 1 Targeted Feedback Cycle with two teachers: </vt:lpstr>
      <vt:lpstr>Teacher #1</vt:lpstr>
      <vt:lpstr>Teacher #2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Belief</dc:title>
  <dc:creator>jlanderson</dc:creator>
  <cp:lastModifiedBy>jlanderson</cp:lastModifiedBy>
  <cp:revision>10</cp:revision>
  <dcterms:created xsi:type="dcterms:W3CDTF">2014-02-10T03:57:54Z</dcterms:created>
  <dcterms:modified xsi:type="dcterms:W3CDTF">2014-02-11T23:23:40Z</dcterms:modified>
</cp:coreProperties>
</file>