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handoutMasterIdLst>
    <p:handoutMasterId r:id="rId34"/>
  </p:handoutMasterIdLst>
  <p:sldIdLst>
    <p:sldId id="290" r:id="rId2"/>
    <p:sldId id="266" r:id="rId3"/>
    <p:sldId id="257" r:id="rId4"/>
    <p:sldId id="265" r:id="rId5"/>
    <p:sldId id="302" r:id="rId6"/>
    <p:sldId id="303" r:id="rId7"/>
    <p:sldId id="260" r:id="rId8"/>
    <p:sldId id="297" r:id="rId9"/>
    <p:sldId id="285" r:id="rId10"/>
    <p:sldId id="268" r:id="rId11"/>
    <p:sldId id="269" r:id="rId12"/>
    <p:sldId id="284" r:id="rId13"/>
    <p:sldId id="305" r:id="rId14"/>
    <p:sldId id="307" r:id="rId15"/>
    <p:sldId id="300" r:id="rId16"/>
    <p:sldId id="287" r:id="rId17"/>
    <p:sldId id="306" r:id="rId18"/>
    <p:sldId id="310" r:id="rId19"/>
    <p:sldId id="311" r:id="rId20"/>
    <p:sldId id="312" r:id="rId21"/>
    <p:sldId id="282" r:id="rId22"/>
    <p:sldId id="276" r:id="rId23"/>
    <p:sldId id="277" r:id="rId24"/>
    <p:sldId id="281" r:id="rId25"/>
    <p:sldId id="309" r:id="rId26"/>
    <p:sldId id="296" r:id="rId27"/>
    <p:sldId id="294" r:id="rId28"/>
    <p:sldId id="308" r:id="rId29"/>
    <p:sldId id="274" r:id="rId30"/>
    <p:sldId id="288" r:id="rId31"/>
    <p:sldId id="313" r:id="rId3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4" autoAdjust="0"/>
  </p:normalViewPr>
  <p:slideViewPr>
    <p:cSldViewPr>
      <p:cViewPr>
        <p:scale>
          <a:sx n="76" d="100"/>
          <a:sy n="76" d="100"/>
        </p:scale>
        <p:origin x="-78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67A2B-BAA3-4010-8E3B-7D11ECDDD7B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D2CE18-9696-482C-82A6-5EF6F454E391}">
      <dgm:prSet phldrT="[Text]" custT="1"/>
      <dgm:spPr/>
      <dgm:t>
        <a:bodyPr/>
        <a:lstStyle/>
        <a:p>
          <a:r>
            <a:rPr lang="en-US" sz="1100" dirty="0" smtClean="0"/>
            <a:t>August/ September</a:t>
          </a:r>
          <a:endParaRPr lang="en-US" sz="1100" dirty="0"/>
        </a:p>
        <a:p>
          <a:r>
            <a:rPr lang="en-US" sz="1100" dirty="0"/>
            <a:t>Self Assessment and Goal Setting</a:t>
          </a:r>
        </a:p>
      </dgm:t>
    </dgm:pt>
    <dgm:pt modelId="{B81DDFAA-0AA9-4A02-8741-C211A6458479}" type="parTrans" cxnId="{D8D32DF1-5D6B-4455-B2C5-E62AA8AB15A8}">
      <dgm:prSet/>
      <dgm:spPr/>
      <dgm:t>
        <a:bodyPr/>
        <a:lstStyle/>
        <a:p>
          <a:endParaRPr lang="en-US"/>
        </a:p>
      </dgm:t>
    </dgm:pt>
    <dgm:pt modelId="{E3E8CAA8-0D92-4612-98FE-6F0295E76AA0}" type="sibTrans" cxnId="{D8D32DF1-5D6B-4455-B2C5-E62AA8AB15A8}">
      <dgm:prSet/>
      <dgm:spPr/>
      <dgm:t>
        <a:bodyPr/>
        <a:lstStyle/>
        <a:p>
          <a:endParaRPr lang="en-US"/>
        </a:p>
      </dgm:t>
    </dgm:pt>
    <dgm:pt modelId="{42A072E0-7C68-4980-9588-12482398BCF6}">
      <dgm:prSet phldrT="[Text]" custT="1"/>
      <dgm:spPr/>
      <dgm:t>
        <a:bodyPr/>
        <a:lstStyle/>
        <a:p>
          <a:r>
            <a:rPr lang="en-US" sz="1000"/>
            <a:t>Sept./ Oct./Nov.</a:t>
          </a:r>
        </a:p>
        <a:p>
          <a:r>
            <a:rPr lang="en-US" sz="1000"/>
            <a:t>Scheduling Monitoring/ Support Conferences</a:t>
          </a:r>
        </a:p>
        <a:p>
          <a:r>
            <a:rPr lang="en-US" sz="1000"/>
            <a:t>Initial Conference #1 (Fall)</a:t>
          </a:r>
        </a:p>
      </dgm:t>
    </dgm:pt>
    <dgm:pt modelId="{DBCD7932-0523-4A60-8CC2-7C5DAAF32E90}" type="parTrans" cxnId="{59D7DBC2-497E-478E-AC0C-208E46B3CECA}">
      <dgm:prSet/>
      <dgm:spPr/>
      <dgm:t>
        <a:bodyPr/>
        <a:lstStyle/>
        <a:p>
          <a:endParaRPr lang="en-US"/>
        </a:p>
      </dgm:t>
    </dgm:pt>
    <dgm:pt modelId="{98D5DF3F-3389-413B-B143-E49AF33DCA6E}" type="sibTrans" cxnId="{59D7DBC2-497E-478E-AC0C-208E46B3CECA}">
      <dgm:prSet/>
      <dgm:spPr/>
      <dgm:t>
        <a:bodyPr/>
        <a:lstStyle/>
        <a:p>
          <a:endParaRPr lang="en-US"/>
        </a:p>
      </dgm:t>
    </dgm:pt>
    <dgm:pt modelId="{F7FD712F-1EC7-41E8-B90A-5499B7BF9E00}">
      <dgm:prSet phldrT="[Text]" custT="1"/>
      <dgm:spPr/>
      <dgm:t>
        <a:bodyPr/>
        <a:lstStyle/>
        <a:p>
          <a:r>
            <a:rPr lang="en-US" sz="1100"/>
            <a:t>Dec../ Jan. Feb.</a:t>
          </a:r>
        </a:p>
        <a:p>
          <a:r>
            <a:rPr lang="en-US" sz="1100"/>
            <a:t>Monitoring / Support Conference #2</a:t>
          </a:r>
        </a:p>
        <a:p>
          <a:r>
            <a:rPr lang="en-US" sz="1100"/>
            <a:t>(Winter)</a:t>
          </a:r>
        </a:p>
      </dgm:t>
    </dgm:pt>
    <dgm:pt modelId="{ED75B2BC-AAFC-421A-87A6-DDE092B816EF}" type="parTrans" cxnId="{D5ED21BC-088A-494A-9EDD-B335B96284E4}">
      <dgm:prSet/>
      <dgm:spPr/>
      <dgm:t>
        <a:bodyPr/>
        <a:lstStyle/>
        <a:p>
          <a:endParaRPr lang="en-US"/>
        </a:p>
      </dgm:t>
    </dgm:pt>
    <dgm:pt modelId="{AA0ECAF1-A2A0-40E6-9EED-7ABF3129E6C4}" type="sibTrans" cxnId="{D5ED21BC-088A-494A-9EDD-B335B96284E4}">
      <dgm:prSet/>
      <dgm:spPr/>
      <dgm:t>
        <a:bodyPr/>
        <a:lstStyle/>
        <a:p>
          <a:endParaRPr lang="en-US"/>
        </a:p>
      </dgm:t>
    </dgm:pt>
    <dgm:pt modelId="{875CEC6B-8262-4110-A5A3-0A703332406F}">
      <dgm:prSet phldrT="[Text]"/>
      <dgm:spPr/>
      <dgm:t>
        <a:bodyPr/>
        <a:lstStyle/>
        <a:p>
          <a:r>
            <a:rPr lang="en-US"/>
            <a:t>March/ April</a:t>
          </a:r>
        </a:p>
        <a:p>
          <a:r>
            <a:rPr lang="en-US"/>
            <a:t>Monitoring/ Support Conference #3</a:t>
          </a:r>
        </a:p>
        <a:p>
          <a:r>
            <a:rPr lang="en-US"/>
            <a:t>(Spring)</a:t>
          </a:r>
        </a:p>
      </dgm:t>
    </dgm:pt>
    <dgm:pt modelId="{EE09AF37-ACDA-4795-80B7-54DDC6ACC1A0}" type="parTrans" cxnId="{A6F574EB-94AC-41BF-9850-057D8E814DDB}">
      <dgm:prSet/>
      <dgm:spPr/>
      <dgm:t>
        <a:bodyPr/>
        <a:lstStyle/>
        <a:p>
          <a:endParaRPr lang="en-US"/>
        </a:p>
      </dgm:t>
    </dgm:pt>
    <dgm:pt modelId="{E6F12C28-AB9D-40BC-A7AC-9C2D6AD7F767}" type="sibTrans" cxnId="{A6F574EB-94AC-41BF-9850-057D8E814DDB}">
      <dgm:prSet/>
      <dgm:spPr/>
      <dgm:t>
        <a:bodyPr/>
        <a:lstStyle/>
        <a:p>
          <a:endParaRPr lang="en-US"/>
        </a:p>
      </dgm:t>
    </dgm:pt>
    <dgm:pt modelId="{E2EC0517-B702-46C5-9359-3EE1A789BCD2}">
      <dgm:prSet phldrT="[Text]"/>
      <dgm:spPr/>
      <dgm:t>
        <a:bodyPr/>
        <a:lstStyle/>
        <a:p>
          <a:r>
            <a:rPr lang="en-US"/>
            <a:t>May/ June</a:t>
          </a:r>
        </a:p>
        <a:p>
          <a:r>
            <a:rPr lang="en-US"/>
            <a:t>Summative Conference </a:t>
          </a:r>
        </a:p>
      </dgm:t>
    </dgm:pt>
    <dgm:pt modelId="{68A63C92-E410-4A3A-8CBD-F4E5DA0D6686}" type="parTrans" cxnId="{91F59D86-20BE-4C4F-871E-75D6BA3052D2}">
      <dgm:prSet/>
      <dgm:spPr/>
      <dgm:t>
        <a:bodyPr/>
        <a:lstStyle/>
        <a:p>
          <a:endParaRPr lang="en-US"/>
        </a:p>
      </dgm:t>
    </dgm:pt>
    <dgm:pt modelId="{D7C55173-679C-439A-91B2-06877CD8C905}" type="sibTrans" cxnId="{91F59D86-20BE-4C4F-871E-75D6BA3052D2}">
      <dgm:prSet/>
      <dgm:spPr/>
      <dgm:t>
        <a:bodyPr/>
        <a:lstStyle/>
        <a:p>
          <a:endParaRPr lang="en-US"/>
        </a:p>
      </dgm:t>
    </dgm:pt>
    <dgm:pt modelId="{C915FB29-2F5C-4D6C-8D3D-91F6C738A93D}" type="pres">
      <dgm:prSet presAssocID="{2D567A2B-BAA3-4010-8E3B-7D11ECDDD7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AF381-1DD0-4788-B6EC-6D2E2610470A}" type="pres">
      <dgm:prSet presAssocID="{2D567A2B-BAA3-4010-8E3B-7D11ECDDD7BB}" presName="cycle" presStyleCnt="0"/>
      <dgm:spPr/>
    </dgm:pt>
    <dgm:pt modelId="{6884AEE8-B23E-4360-A583-2F6605D6B110}" type="pres">
      <dgm:prSet presAssocID="{A1D2CE18-9696-482C-82A6-5EF6F454E39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F3E20-61BB-4242-9A45-5E1E7A7992EF}" type="pres">
      <dgm:prSet presAssocID="{E3E8CAA8-0D92-4612-98FE-6F0295E76AA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765234E-40AE-4161-B9EF-276A6ABA30F9}" type="pres">
      <dgm:prSet presAssocID="{42A072E0-7C68-4980-9588-12482398BCF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09ED6-5B9A-4927-9D04-DEF1A5B7AD4C}" type="pres">
      <dgm:prSet presAssocID="{F7FD712F-1EC7-41E8-B90A-5499B7BF9E00}" presName="nodeFollowingNodes" presStyleLbl="node1" presStyleIdx="2" presStyleCnt="5" custRadScaleRad="97624" custRadScaleInc="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0A9F9-C194-421A-BF60-3E41948F2594}" type="pres">
      <dgm:prSet presAssocID="{875CEC6B-8262-4110-A5A3-0A703332406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DDD5E-C6C6-4B8F-9808-B318F46DA102}" type="pres">
      <dgm:prSet presAssocID="{E2EC0517-B702-46C5-9359-3EE1A789BCD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18B16-C4AE-4FB1-83B6-B83CE90A7D53}" type="presOf" srcId="{E3E8CAA8-0D92-4612-98FE-6F0295E76AA0}" destId="{BB6F3E20-61BB-4242-9A45-5E1E7A7992EF}" srcOrd="0" destOrd="0" presId="urn:microsoft.com/office/officeart/2005/8/layout/cycle3"/>
    <dgm:cxn modelId="{D5ED21BC-088A-494A-9EDD-B335B96284E4}" srcId="{2D567A2B-BAA3-4010-8E3B-7D11ECDDD7BB}" destId="{F7FD712F-1EC7-41E8-B90A-5499B7BF9E00}" srcOrd="2" destOrd="0" parTransId="{ED75B2BC-AAFC-421A-87A6-DDE092B816EF}" sibTransId="{AA0ECAF1-A2A0-40E6-9EED-7ABF3129E6C4}"/>
    <dgm:cxn modelId="{A9C6F6A4-F050-449B-9948-B2703436E470}" type="presOf" srcId="{2D567A2B-BAA3-4010-8E3B-7D11ECDDD7BB}" destId="{C915FB29-2F5C-4D6C-8D3D-91F6C738A93D}" srcOrd="0" destOrd="0" presId="urn:microsoft.com/office/officeart/2005/8/layout/cycle3"/>
    <dgm:cxn modelId="{6EEAE6D0-95E1-409F-A240-9082E4392BC7}" type="presOf" srcId="{A1D2CE18-9696-482C-82A6-5EF6F454E391}" destId="{6884AEE8-B23E-4360-A583-2F6605D6B110}" srcOrd="0" destOrd="0" presId="urn:microsoft.com/office/officeart/2005/8/layout/cycle3"/>
    <dgm:cxn modelId="{91F59D86-20BE-4C4F-871E-75D6BA3052D2}" srcId="{2D567A2B-BAA3-4010-8E3B-7D11ECDDD7BB}" destId="{E2EC0517-B702-46C5-9359-3EE1A789BCD2}" srcOrd="4" destOrd="0" parTransId="{68A63C92-E410-4A3A-8CBD-F4E5DA0D6686}" sibTransId="{D7C55173-679C-439A-91B2-06877CD8C905}"/>
    <dgm:cxn modelId="{FD231FFE-9AA1-457B-9FE5-846E5A0EF4F9}" type="presOf" srcId="{E2EC0517-B702-46C5-9359-3EE1A789BCD2}" destId="{F3ADDD5E-C6C6-4B8F-9808-B318F46DA102}" srcOrd="0" destOrd="0" presId="urn:microsoft.com/office/officeart/2005/8/layout/cycle3"/>
    <dgm:cxn modelId="{51B2BAA9-768D-4FEE-9594-A374EB9146EE}" type="presOf" srcId="{F7FD712F-1EC7-41E8-B90A-5499B7BF9E00}" destId="{14809ED6-5B9A-4927-9D04-DEF1A5B7AD4C}" srcOrd="0" destOrd="0" presId="urn:microsoft.com/office/officeart/2005/8/layout/cycle3"/>
    <dgm:cxn modelId="{59D7DBC2-497E-478E-AC0C-208E46B3CECA}" srcId="{2D567A2B-BAA3-4010-8E3B-7D11ECDDD7BB}" destId="{42A072E0-7C68-4980-9588-12482398BCF6}" srcOrd="1" destOrd="0" parTransId="{DBCD7932-0523-4A60-8CC2-7C5DAAF32E90}" sibTransId="{98D5DF3F-3389-413B-B143-E49AF33DCA6E}"/>
    <dgm:cxn modelId="{6450A1E9-20AB-41DC-BF0E-6A24F3F58E2C}" type="presOf" srcId="{42A072E0-7C68-4980-9588-12482398BCF6}" destId="{5765234E-40AE-4161-B9EF-276A6ABA30F9}" srcOrd="0" destOrd="0" presId="urn:microsoft.com/office/officeart/2005/8/layout/cycle3"/>
    <dgm:cxn modelId="{C1BF4534-3445-41C8-A780-9BB282A85D88}" type="presOf" srcId="{875CEC6B-8262-4110-A5A3-0A703332406F}" destId="{8BD0A9F9-C194-421A-BF60-3E41948F2594}" srcOrd="0" destOrd="0" presId="urn:microsoft.com/office/officeart/2005/8/layout/cycle3"/>
    <dgm:cxn modelId="{D8D32DF1-5D6B-4455-B2C5-E62AA8AB15A8}" srcId="{2D567A2B-BAA3-4010-8E3B-7D11ECDDD7BB}" destId="{A1D2CE18-9696-482C-82A6-5EF6F454E391}" srcOrd="0" destOrd="0" parTransId="{B81DDFAA-0AA9-4A02-8741-C211A6458479}" sibTransId="{E3E8CAA8-0D92-4612-98FE-6F0295E76AA0}"/>
    <dgm:cxn modelId="{A6F574EB-94AC-41BF-9850-057D8E814DDB}" srcId="{2D567A2B-BAA3-4010-8E3B-7D11ECDDD7BB}" destId="{875CEC6B-8262-4110-A5A3-0A703332406F}" srcOrd="3" destOrd="0" parTransId="{EE09AF37-ACDA-4795-80B7-54DDC6ACC1A0}" sibTransId="{E6F12C28-AB9D-40BC-A7AC-9C2D6AD7F767}"/>
    <dgm:cxn modelId="{B9429029-33CE-4C05-B9B8-AC08E62934FC}" type="presParOf" srcId="{C915FB29-2F5C-4D6C-8D3D-91F6C738A93D}" destId="{0B8AF381-1DD0-4788-B6EC-6D2E2610470A}" srcOrd="0" destOrd="0" presId="urn:microsoft.com/office/officeart/2005/8/layout/cycle3"/>
    <dgm:cxn modelId="{377D9756-B8B3-4351-A499-BD4451262BBD}" type="presParOf" srcId="{0B8AF381-1DD0-4788-B6EC-6D2E2610470A}" destId="{6884AEE8-B23E-4360-A583-2F6605D6B110}" srcOrd="0" destOrd="0" presId="urn:microsoft.com/office/officeart/2005/8/layout/cycle3"/>
    <dgm:cxn modelId="{DBCC1D0B-6B87-4C49-A17F-0D41A36D0061}" type="presParOf" srcId="{0B8AF381-1DD0-4788-B6EC-6D2E2610470A}" destId="{BB6F3E20-61BB-4242-9A45-5E1E7A7992EF}" srcOrd="1" destOrd="0" presId="urn:microsoft.com/office/officeart/2005/8/layout/cycle3"/>
    <dgm:cxn modelId="{541E52E5-1118-4B50-AB7C-A9FB6A764E3B}" type="presParOf" srcId="{0B8AF381-1DD0-4788-B6EC-6D2E2610470A}" destId="{5765234E-40AE-4161-B9EF-276A6ABA30F9}" srcOrd="2" destOrd="0" presId="urn:microsoft.com/office/officeart/2005/8/layout/cycle3"/>
    <dgm:cxn modelId="{5E5D024E-EBAE-41DE-A539-EC7DABE0D588}" type="presParOf" srcId="{0B8AF381-1DD0-4788-B6EC-6D2E2610470A}" destId="{14809ED6-5B9A-4927-9D04-DEF1A5B7AD4C}" srcOrd="3" destOrd="0" presId="urn:microsoft.com/office/officeart/2005/8/layout/cycle3"/>
    <dgm:cxn modelId="{A56D1738-34FB-47CB-A47F-B7B81AB5114A}" type="presParOf" srcId="{0B8AF381-1DD0-4788-B6EC-6D2E2610470A}" destId="{8BD0A9F9-C194-421A-BF60-3E41948F2594}" srcOrd="4" destOrd="0" presId="urn:microsoft.com/office/officeart/2005/8/layout/cycle3"/>
    <dgm:cxn modelId="{FA177163-532E-4773-8E7E-AE6560F8D887}" type="presParOf" srcId="{0B8AF381-1DD0-4788-B6EC-6D2E2610470A}" destId="{F3ADDD5E-C6C6-4B8F-9808-B318F46DA10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3E20-61BB-4242-9A45-5E1E7A7992EF}">
      <dsp:nvSpPr>
        <dsp:cNvPr id="0" name=""/>
        <dsp:cNvSpPr/>
      </dsp:nvSpPr>
      <dsp:spPr>
        <a:xfrm>
          <a:off x="2073826" y="-25662"/>
          <a:ext cx="4132941" cy="4132941"/>
        </a:xfrm>
        <a:prstGeom prst="circularArrow">
          <a:avLst>
            <a:gd name="adj1" fmla="val 5544"/>
            <a:gd name="adj2" fmla="val 330680"/>
            <a:gd name="adj3" fmla="val 13764531"/>
            <a:gd name="adj4" fmla="val 1739290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4AEE8-B23E-4360-A583-2F6605D6B110}">
      <dsp:nvSpPr>
        <dsp:cNvPr id="0" name=""/>
        <dsp:cNvSpPr/>
      </dsp:nvSpPr>
      <dsp:spPr>
        <a:xfrm>
          <a:off x="3167893" y="861"/>
          <a:ext cx="1944807" cy="972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August/ September</a:t>
          </a:r>
          <a:endParaRPr lang="en-US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Self Assessment and Goal Setting</a:t>
          </a:r>
        </a:p>
      </dsp:txBody>
      <dsp:txXfrm>
        <a:off x="3215362" y="48330"/>
        <a:ext cx="1849869" cy="877465"/>
      </dsp:txXfrm>
    </dsp:sp>
    <dsp:sp modelId="{5765234E-40AE-4161-B9EF-276A6ABA30F9}">
      <dsp:nvSpPr>
        <dsp:cNvPr id="0" name=""/>
        <dsp:cNvSpPr/>
      </dsp:nvSpPr>
      <dsp:spPr>
        <a:xfrm>
          <a:off x="4844081" y="1218682"/>
          <a:ext cx="1944807" cy="972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Sept./ Oct./Nov.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Scheduling Monitoring/ Support Conferences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/>
            <a:t>Initial Conference #1 (Fall)</a:t>
          </a:r>
        </a:p>
      </dsp:txBody>
      <dsp:txXfrm>
        <a:off x="4891550" y="1266151"/>
        <a:ext cx="1849869" cy="877465"/>
      </dsp:txXfrm>
    </dsp:sp>
    <dsp:sp modelId="{14809ED6-5B9A-4927-9D04-DEF1A5B7AD4C}">
      <dsp:nvSpPr>
        <dsp:cNvPr id="0" name=""/>
        <dsp:cNvSpPr/>
      </dsp:nvSpPr>
      <dsp:spPr>
        <a:xfrm>
          <a:off x="4166100" y="3164720"/>
          <a:ext cx="1944807" cy="972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Dec../ Jan. Feb.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Monitoring / Support Conference #2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(Winter)</a:t>
          </a:r>
        </a:p>
      </dsp:txBody>
      <dsp:txXfrm>
        <a:off x="4213569" y="3212189"/>
        <a:ext cx="1849869" cy="877465"/>
      </dsp:txXfrm>
    </dsp:sp>
    <dsp:sp modelId="{8BD0A9F9-C194-421A-BF60-3E41948F2594}">
      <dsp:nvSpPr>
        <dsp:cNvPr id="0" name=""/>
        <dsp:cNvSpPr/>
      </dsp:nvSpPr>
      <dsp:spPr>
        <a:xfrm>
          <a:off x="2131952" y="3189160"/>
          <a:ext cx="1944807" cy="972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March/ April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Monitoring/ Support Conference #3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(Spring)</a:t>
          </a:r>
        </a:p>
      </dsp:txBody>
      <dsp:txXfrm>
        <a:off x="2179421" y="3236629"/>
        <a:ext cx="1849869" cy="877465"/>
      </dsp:txXfrm>
    </dsp:sp>
    <dsp:sp modelId="{F3ADDD5E-C6C6-4B8F-9808-B318F46DA102}">
      <dsp:nvSpPr>
        <dsp:cNvPr id="0" name=""/>
        <dsp:cNvSpPr/>
      </dsp:nvSpPr>
      <dsp:spPr>
        <a:xfrm>
          <a:off x="1491705" y="1218682"/>
          <a:ext cx="1944807" cy="972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May/ June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Summative Conference </a:t>
          </a:r>
        </a:p>
      </dsp:txBody>
      <dsp:txXfrm>
        <a:off x="1539174" y="1266151"/>
        <a:ext cx="1849869" cy="877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C6431-85B4-40D7-893C-41858AB8DB66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35E1-B62B-4DD6-824A-D863D3CD7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89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2E3BB3-772C-4AE0-876B-B7D29066E853}" type="datetimeFigureOut">
              <a:rPr lang="en-US" smtClean="0"/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B7A415-34A4-43C4-BB37-4918BE51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Welcome…introductions/ Logistics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paper</a:t>
            </a:r>
          </a:p>
          <a:p>
            <a:endParaRPr lang="en-US" dirty="0" smtClean="0"/>
          </a:p>
          <a:p>
            <a:r>
              <a:rPr lang="en-US" dirty="0" smtClean="0"/>
              <a:t>Link evidence</a:t>
            </a:r>
            <a:r>
              <a:rPr lang="en-US" baseline="0" dirty="0" smtClean="0"/>
              <a:t> to criteria</a:t>
            </a:r>
          </a:p>
          <a:p>
            <a:r>
              <a:rPr lang="en-US" baseline="0" dirty="0" smtClean="0"/>
              <a:t>Determining level of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2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paper</a:t>
            </a:r>
          </a:p>
          <a:p>
            <a:r>
              <a:rPr lang="en-US" dirty="0" smtClean="0"/>
              <a:t>Date</a:t>
            </a:r>
            <a:r>
              <a:rPr lang="en-US" baseline="0" dirty="0" smtClean="0"/>
              <a:t>   Action  Response</a:t>
            </a:r>
          </a:p>
          <a:p>
            <a:r>
              <a:rPr lang="en-US" baseline="0" dirty="0" smtClean="0"/>
              <a:t>Post Tools and Forms.  If you did not bring them, just list them on a post it.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67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use this list during team time.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94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duality of the role:  Evaluator and </a:t>
            </a:r>
            <a:r>
              <a:rPr lang="en-US" dirty="0" err="1" smtClean="0"/>
              <a:t>Evaluatee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11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- How he/she spends time</a:t>
            </a:r>
            <a:r>
              <a:rPr lang="en-US" baseline="0" dirty="0" smtClean="0"/>
              <a:t> with teachers is key, as is whether or not the teachers believe the observations are part of their professional development.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3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spend some time going over the “small g”  evaluation</a:t>
            </a:r>
            <a:r>
              <a:rPr lang="en-US" baseline="0" dirty="0" smtClean="0"/>
              <a:t> cycle.  Remember, you have the WAC in your binder.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Describe my experience in a former evaluation paradigm.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Same Question:  Ask, </a:t>
            </a:r>
            <a:r>
              <a:rPr lang="en-US" b="1" baseline="0" dirty="0" smtClean="0"/>
              <a:t>“Would someone please describe the new evaluation paradigm?”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“What are the major differences?”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Let’s take a look . . . </a:t>
            </a:r>
            <a:r>
              <a:rPr lang="en-US" b="1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3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cycle – ask for examples of what districts are doing during the cycle as you go through each season.</a:t>
            </a:r>
          </a:p>
          <a:p>
            <a:endParaRPr lang="en-US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might the principal support </a:t>
            </a:r>
            <a:r>
              <a:rPr lang="en-US" dirty="0" smtClean="0"/>
              <a:t>the PE teacher’s SGG</a:t>
            </a:r>
            <a:r>
              <a:rPr lang="en-US" baseline="0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district teams discuss these questions.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Pass out Criterion 5 of AWSP rubric.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Share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52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66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4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minutes?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4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Principal corollary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63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24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student growth goal rubrics for teachers and principals so that everyone can see the</a:t>
            </a:r>
            <a:r>
              <a:rPr lang="en-US" baseline="0" dirty="0" smtClean="0"/>
              <a:t> exact verbiage.</a:t>
            </a:r>
          </a:p>
          <a:p>
            <a:r>
              <a:rPr lang="en-US" baseline="0" dirty="0" smtClean="0"/>
              <a:t>Questions:  What would evidence be in 3.5?  5.5?  8.3?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3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Jeff 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5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36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2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6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2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notes on what</a:t>
            </a:r>
            <a:r>
              <a:rPr lang="en-US" baseline="0" dirty="0" smtClean="0"/>
              <a:t> you hear from other districts . . 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going well?</a:t>
            </a:r>
          </a:p>
          <a:p>
            <a:r>
              <a:rPr lang="en-US" dirty="0" smtClean="0"/>
              <a:t>What do you still need to work on?</a:t>
            </a:r>
          </a:p>
          <a:p>
            <a:r>
              <a:rPr lang="en-US" dirty="0" smtClean="0"/>
              <a:t>What are your next steps?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and choose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3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one-to-one correspondence. 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will not have a March session.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final session will be in April:    4.17 and 4.23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final 4</a:t>
            </a:r>
            <a:r>
              <a:rPr lang="en-US" baseline="30000" dirty="0" smtClean="0"/>
              <a:t>th</a:t>
            </a:r>
            <a:r>
              <a:rPr lang="en-US" baseline="0" dirty="0" smtClean="0"/>
              <a:t> and final sessions are scheduled for:  Bremerton:   3/13                   P.A.:  3/21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Review</a:t>
            </a:r>
            <a:r>
              <a:rPr lang="en-US" dirty="0" smtClean="0"/>
              <a:t> SGGs (in their binder in section 1)</a:t>
            </a:r>
          </a:p>
          <a:p>
            <a:r>
              <a:rPr lang="en-US" dirty="0" smtClean="0"/>
              <a:t>Pass out “SMART Goal” cards.  Have</a:t>
            </a:r>
            <a:r>
              <a:rPr lang="en-US" baseline="0" dirty="0" smtClean="0"/>
              <a:t> participants draw one and look at it against the appropriate SGG rubric.  “How did your teacher do?”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2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SMART goals as a filter and take another look?</a:t>
            </a:r>
          </a:p>
          <a:p>
            <a:r>
              <a:rPr lang="en-US" dirty="0" smtClean="0"/>
              <a:t>Which goals are SMART goals?</a:t>
            </a:r>
          </a:p>
          <a:p>
            <a:endParaRPr lang="en-US" dirty="0" smtClean="0"/>
          </a:p>
          <a:p>
            <a:r>
              <a:rPr lang="en-US" dirty="0" smtClean="0"/>
              <a:t>Pass out answer sheet (“Meeting SMART Goal</a:t>
            </a:r>
            <a:r>
              <a:rPr lang="en-US" baseline="0" dirty="0" smtClean="0"/>
              <a:t> Criteria”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5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and come back at the end</a:t>
            </a:r>
            <a:r>
              <a:rPr lang="en-US" baseline="0" dirty="0" smtClean="0"/>
              <a:t> to remind people about what we did today.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1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going to spend some time going over the “small g”  evaluation</a:t>
            </a:r>
            <a:r>
              <a:rPr lang="en-US" baseline="0" dirty="0" smtClean="0"/>
              <a:t> cycle.  Remember, you have the WAC in your binder. </a:t>
            </a:r>
          </a:p>
          <a:p>
            <a:r>
              <a:rPr lang="en-US" baseline="0" dirty="0" smtClean="0"/>
              <a:t>Describe the former evaluation paradigm.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Ask, </a:t>
            </a:r>
            <a:r>
              <a:rPr lang="en-US" b="1" baseline="0" dirty="0" smtClean="0"/>
              <a:t>“Would someone please describe the new evaluation paradigm?”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“What are the major differences?”</a:t>
            </a:r>
          </a:p>
          <a:p>
            <a:endParaRPr lang="en-US" b="1" baseline="0" dirty="0" smtClean="0"/>
          </a:p>
          <a:p>
            <a:r>
              <a:rPr lang="en-US" b="0" baseline="0" dirty="0" smtClean="0"/>
              <a:t>Let’s take a look . . . </a:t>
            </a:r>
            <a:r>
              <a:rPr lang="en-US" b="1" baseline="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A415-34A4-43C4-BB37-4918BE51E5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63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Say:  If this were an annual cycle, with the beginning of the school year starting on the top right, and the end at the top left, </a:t>
            </a:r>
            <a:r>
              <a:rPr lang="en-US" b="1" baseline="0" dirty="0" smtClean="0"/>
              <a:t>what, exactly takes place during this cycle?  Where are you in this professional growth/ evaluation cycle? 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Where are the opportune times for monitoring SGGs?  </a:t>
            </a:r>
          </a:p>
          <a:p>
            <a:endParaRPr lang="en-US" b="1" baseline="0" dirty="0" smtClean="0"/>
          </a:p>
          <a:p>
            <a:endParaRPr lang="en-US" b="0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860-FEEE-43B3-9AA5-A89410F23739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2EC1-4EC9-4B85-8FD1-2A0C517D5764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16401-57AA-49F1-88D0-273DB9481618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F7EE-AA52-451F-BE25-AEABA520FD9B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B303-28AC-4D5C-992B-9F80850AF13C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039C-D68A-4A6C-A46B-C30AD7F14F84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AEB8-509D-492A-AE35-8ED897736193}" type="datetime1">
              <a:rPr lang="en-US" smtClean="0"/>
              <a:t>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AC80-88E3-43D2-9F47-DB922D93A387}" type="datetime1">
              <a:rPr lang="en-US" smtClean="0"/>
              <a:t>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F9C5-6A0C-4A6F-B589-09BC9482694D}" type="datetime1">
              <a:rPr lang="en-US" smtClean="0"/>
              <a:t>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284D-DB19-40EC-880C-D14B8B3811E4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AEA9-8D2E-4C98-AFDA-007B577C8035}" type="datetime1">
              <a:rPr lang="en-US" smtClean="0"/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5D96F41-218E-40B1-998E-19E1FF3A45AC}" type="datetime1">
              <a:rPr lang="en-US" smtClean="0"/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1D02E9-99F6-4AA7-8B24-BF8184088B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164277" y="740449"/>
            <a:ext cx="6731001" cy="267293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Including Student Growth </a:t>
            </a:r>
            <a:br>
              <a:rPr lang="en-US" dirty="0" smtClean="0"/>
            </a:br>
            <a:r>
              <a:rPr lang="en-US" dirty="0" smtClean="0"/>
              <a:t>in Educator Evaluation </a:t>
            </a:r>
            <a:br>
              <a:rPr lang="en-US" dirty="0" smtClean="0"/>
            </a:br>
            <a:r>
              <a:rPr lang="en-US" dirty="0" smtClean="0"/>
              <a:t>Day </a:t>
            </a:r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0977"/>
            <a:ext cx="6400800" cy="1752600"/>
          </a:xfrm>
        </p:spPr>
        <p:txBody>
          <a:bodyPr/>
          <a:lstStyle/>
          <a:p>
            <a:r>
              <a:rPr lang="en-US" dirty="0" smtClean="0"/>
              <a:t>Monitoring and Adjusting</a:t>
            </a:r>
          </a:p>
          <a:p>
            <a:r>
              <a:rPr lang="en-US" dirty="0" smtClean="0"/>
              <a:t>February,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42" y="4967699"/>
            <a:ext cx="2471518" cy="7939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By </a:t>
            </a:r>
            <a:r>
              <a:rPr lang="en-US" b="1" dirty="0" smtClean="0"/>
              <a:t>9:35: </a:t>
            </a:r>
            <a:endParaRPr lang="en-US" b="1" dirty="0" smtClean="0"/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sz="3800" dirty="0" smtClean="0"/>
              <a:t>Organize your district team (with roles)</a:t>
            </a:r>
          </a:p>
          <a:p>
            <a:r>
              <a:rPr lang="en-US" sz="3800" dirty="0" smtClean="0"/>
              <a:t>Use your form to note your checkpoints and tools for creating and monitoring SGGs</a:t>
            </a:r>
          </a:p>
          <a:p>
            <a:r>
              <a:rPr lang="en-US" sz="3800" dirty="0" smtClean="0"/>
              <a:t>Create a visual of your District’s year long cycle</a:t>
            </a:r>
          </a:p>
          <a:p>
            <a:r>
              <a:rPr lang="en-US" sz="3800" dirty="0" smtClean="0"/>
              <a:t>Post both the form and </a:t>
            </a:r>
            <a:r>
              <a:rPr lang="en-US" sz="3800" dirty="0" smtClean="0"/>
              <a:t>visual</a:t>
            </a:r>
          </a:p>
          <a:p>
            <a:r>
              <a:rPr lang="en-US" sz="3800" dirty="0" smtClean="0"/>
              <a:t>Choose one team member to be the ‘spokesperson’ at the poster</a:t>
            </a:r>
            <a:endParaRPr lang="en-US" sz="3800" dirty="0" smtClean="0"/>
          </a:p>
          <a:p>
            <a:pPr marL="0" indent="0">
              <a:buNone/>
            </a:pPr>
            <a:endParaRPr lang="en-US" sz="3800" b="1" u="sng" dirty="0" smtClean="0"/>
          </a:p>
          <a:p>
            <a:pPr marL="0" indent="0">
              <a:buNone/>
            </a:pPr>
            <a:endParaRPr lang="en-US" sz="3800" b="1" u="sng" dirty="0" smtClean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The Year-Long Teacher</a:t>
            </a:r>
            <a:br>
              <a:rPr lang="en-US" sz="3600" b="1" dirty="0" smtClean="0"/>
            </a:br>
            <a:r>
              <a:rPr lang="en-US" sz="3600" b="1" dirty="0" smtClean="0"/>
              <a:t>Evaluation/Growth Cycle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600" dirty="0" smtClean="0"/>
              <a:t>Break your district team in </a:t>
            </a:r>
            <a:r>
              <a:rPr lang="en-US" sz="3600" dirty="0" smtClean="0"/>
              <a:t>half</a:t>
            </a:r>
            <a:endParaRPr lang="en-US" sz="3600" dirty="0" smtClean="0"/>
          </a:p>
          <a:p>
            <a:r>
              <a:rPr lang="en-US" sz="3600" dirty="0" smtClean="0"/>
              <a:t>Each half examines half of the posted materials to gather </a:t>
            </a:r>
            <a:r>
              <a:rPr lang="en-US" sz="3600" dirty="0" smtClean="0"/>
              <a:t>ideas</a:t>
            </a:r>
          </a:p>
          <a:p>
            <a:r>
              <a:rPr lang="en-US" sz="3600" b="1" dirty="0" smtClean="0"/>
              <a:t>One team member at poster to offer information</a:t>
            </a:r>
            <a:endParaRPr lang="en-US" sz="36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Year-Long Teacher </a:t>
            </a:r>
            <a:br>
              <a:rPr lang="en-US" dirty="0" smtClean="0"/>
            </a:br>
            <a:r>
              <a:rPr lang="en-US" dirty="0" smtClean="0"/>
              <a:t>Evaluation/Growth 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5181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By 9:50:</a:t>
            </a:r>
          </a:p>
          <a:p>
            <a:endParaRPr lang="en-US" dirty="0"/>
          </a:p>
          <a:p>
            <a:r>
              <a:rPr lang="en-US" sz="3600" dirty="0" smtClean="0"/>
              <a:t>Back with your team:</a:t>
            </a:r>
          </a:p>
          <a:p>
            <a:pPr lvl="1"/>
            <a:r>
              <a:rPr lang="en-US" sz="3600" dirty="0" smtClean="0"/>
              <a:t>Review the ideas you that you found helpful or interesting.</a:t>
            </a:r>
          </a:p>
          <a:p>
            <a:pPr lvl="1"/>
            <a:r>
              <a:rPr lang="en-US" sz="3600" dirty="0" smtClean="0"/>
              <a:t>Make a list of those things you will explore further for possible use in your own district.</a:t>
            </a:r>
          </a:p>
        </p:txBody>
      </p:sp>
      <p:pic>
        <p:nvPicPr>
          <p:cNvPr id="1026" name="Picture 2" descr="C:\Users\tkessie\AppData\Local\Microsoft\Windows\Temporary Internet Files\Content.IE5\3JKFYCK4\MC900056099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020" y="3494018"/>
            <a:ext cx="1562710" cy="181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399" cy="40687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 the Teacher Evaluation cycle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In the Principal/ Assistant Principal Evaluation cycle</a:t>
            </a:r>
          </a:p>
          <a:p>
            <a:pPr marL="0" indent="0" algn="ctr">
              <a:buNone/>
            </a:pPr>
            <a:r>
              <a:rPr lang="en-US" sz="3600" b="1" dirty="0" smtClean="0"/>
              <a:t>What does the research say about the importance of the principal as instructional leader?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Principal’s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828800"/>
            <a:ext cx="7408333" cy="4297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Recent joint research project between Vanderbilt University and Stanford University, funded by the Institute of Education Sciences revealed . . . 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marL="457200" lvl="1" indent="0">
              <a:buNone/>
            </a:pPr>
            <a:r>
              <a:rPr lang="en-US" sz="3200" b="1" dirty="0" smtClean="0"/>
              <a:t>Principal time spent directly coaching teachers is positively associated with learning and school improvement</a:t>
            </a:r>
            <a:r>
              <a:rPr lang="en-US" sz="3200" dirty="0" smtClean="0"/>
              <a:t>, while time spent engaged in informal classroom “walkthroughs” is negatively associated with school improvement, at least in high schools. 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Reviewing the </a:t>
            </a:r>
            <a:r>
              <a:rPr lang="en-US" sz="4000" b="1" dirty="0" smtClean="0"/>
              <a:t>Principal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Evaluation/Growth </a:t>
            </a:r>
            <a:r>
              <a:rPr lang="en-US" sz="4000" b="1" dirty="0"/>
              <a:t>Cycle</a:t>
            </a:r>
          </a:p>
        </p:txBody>
      </p:sp>
      <p:pic>
        <p:nvPicPr>
          <p:cNvPr id="3" name="Picture 2" descr="C:\Users\sparker\AppData\Local\Microsoft\Windows\Temporary Internet Files\Content.IE5\F5LOLWUN\MC9102163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819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8325431" y="11285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279541"/>
              </p:ext>
            </p:extLst>
          </p:nvPr>
        </p:nvGraphicFramePr>
        <p:xfrm>
          <a:off x="-93038" y="1230227"/>
          <a:ext cx="8280594" cy="4162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81600" y="445943"/>
            <a:ext cx="1924050" cy="11620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b="1" dirty="0" smtClean="0">
                <a:effectLst/>
                <a:latin typeface="Calibri"/>
                <a:ea typeface="Calibri"/>
                <a:cs typeface="Times New Roman"/>
              </a:rPr>
              <a:t>Self-Assessment/ Reflection, Personal </a:t>
            </a:r>
            <a:r>
              <a:rPr lang="en-US" sz="1200" b="1" dirty="0">
                <a:effectLst/>
                <a:latin typeface="Calibri"/>
                <a:ea typeface="Calibri"/>
                <a:cs typeface="Times New Roman"/>
              </a:rPr>
              <a:t>Goal based on self-assessment/ District Goal based on District context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3200" y="2036618"/>
            <a:ext cx="19240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553200" y="3401986"/>
            <a:ext cx="19240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156614" y="4800600"/>
            <a:ext cx="19240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86810" y="5574757"/>
            <a:ext cx="19240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33400" y="5136590"/>
            <a:ext cx="19240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5085" y="1628775"/>
            <a:ext cx="1924050" cy="857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 smtClean="0">
                <a:latin typeface="Calibri"/>
                <a:ea typeface="Calibri"/>
                <a:cs typeface="Times New Roman"/>
              </a:rPr>
              <a:t>Providing c</a:t>
            </a:r>
            <a:r>
              <a:rPr lang="en-US" sz="1100" b="1" dirty="0" smtClean="0">
                <a:effectLst/>
                <a:latin typeface="Calibri"/>
                <a:ea typeface="Calibri"/>
                <a:cs typeface="Times New Roman"/>
              </a:rPr>
              <a:t>ontinued 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support, responding to questions where candidate is between two ratings.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23147" y="3422768"/>
            <a:ext cx="1924050" cy="857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Ongoing Monitoring and Support - visits, walk </a:t>
            </a:r>
            <a:r>
              <a:rPr lang="en-US" sz="1100" b="1" dirty="0" err="1">
                <a:effectLst/>
                <a:latin typeface="Calibri"/>
                <a:ea typeface="Calibri"/>
                <a:cs typeface="Times New Roman"/>
              </a:rPr>
              <a:t>throughs</a:t>
            </a:r>
            <a:r>
              <a:rPr lang="en-US" sz="1100" b="1" dirty="0">
                <a:effectLst/>
                <a:latin typeface="Calibri"/>
                <a:ea typeface="Calibri"/>
                <a:cs typeface="Times New Roman"/>
              </a:rPr>
              <a:t> and observations, prepping for summative conf.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12881" y="439882"/>
            <a:ext cx="1924050" cy="1007918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Reflecting on goals, progress and next </a:t>
            </a: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steps. . 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latin typeface="Calibri"/>
                <a:ea typeface="Calibri"/>
                <a:cs typeface="Times New Roman"/>
              </a:rPr>
              <a:t>An end-of-year self assessment?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417974" y="2760578"/>
            <a:ext cx="1258570" cy="1101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Year -long Principal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Evaluation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>
                <a:effectLst/>
                <a:latin typeface="Calibri"/>
                <a:ea typeface="Calibri"/>
                <a:cs typeface="Times New Roman"/>
              </a:rPr>
              <a:t>Cycle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"/>
          <p:cNvSpPr txBox="1"/>
          <p:nvPr/>
        </p:nvSpPr>
        <p:spPr>
          <a:xfrm>
            <a:off x="8325431" y="11285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7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81200"/>
            <a:ext cx="8686800" cy="4144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questions might the principal ask the Health/Fitness teacher about the progress monitoring of his/ her SGG?</a:t>
            </a:r>
            <a:endParaRPr lang="en-US" sz="3200" dirty="0"/>
          </a:p>
          <a:p>
            <a:r>
              <a:rPr lang="en-US" sz="3200" dirty="0" smtClean="0"/>
              <a:t>At what points during the evaluation cycle? </a:t>
            </a:r>
          </a:p>
          <a:p>
            <a:r>
              <a:rPr lang="en-US" sz="3200" dirty="0" smtClean="0"/>
              <a:t>How does this play into the principal’s evaluation (see Criterion 5 on the Leadership Rubric)? 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Conversation in Job-Alike Pairs/Trios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4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799"/>
            <a:ext cx="7696200" cy="44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68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from the Field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Anacortes</a:t>
            </a:r>
          </a:p>
          <a:p>
            <a:endParaRPr lang="en-US" sz="3600" dirty="0"/>
          </a:p>
          <a:p>
            <a:r>
              <a:rPr lang="en-US" sz="3600" i="1" dirty="0" smtClean="0"/>
              <a:t>What do I want to remember?</a:t>
            </a:r>
            <a:endParaRPr lang="en-US" sz="3600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Conway</a:t>
            </a:r>
          </a:p>
          <a:p>
            <a:endParaRPr lang="en-US" sz="3600" dirty="0"/>
          </a:p>
          <a:p>
            <a:r>
              <a:rPr lang="en-US" sz="3600" i="1" dirty="0"/>
              <a:t>What do I want to remember?</a:t>
            </a:r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9798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Task - Reflect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8740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your own, write about our last session.</a:t>
            </a:r>
          </a:p>
          <a:p>
            <a:pPr lvl="1"/>
            <a:r>
              <a:rPr lang="en-US" b="1" dirty="0" smtClean="0"/>
              <a:t>major learnings</a:t>
            </a:r>
          </a:p>
          <a:p>
            <a:pPr lvl="1"/>
            <a:r>
              <a:rPr lang="en-US" b="1" dirty="0" smtClean="0"/>
              <a:t>action steps you took</a:t>
            </a:r>
          </a:p>
          <a:p>
            <a:pPr lvl="1"/>
            <a:r>
              <a:rPr lang="en-US" b="1" dirty="0"/>
              <a:t>c</a:t>
            </a:r>
            <a:r>
              <a:rPr lang="en-US" b="1" dirty="0" smtClean="0"/>
              <a:t>larifications you need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 yourself with someone from another district</a:t>
            </a:r>
          </a:p>
          <a:p>
            <a:pPr lvl="1"/>
            <a:r>
              <a:rPr lang="en-US" b="1" dirty="0"/>
              <a:t>s</a:t>
            </a:r>
            <a:r>
              <a:rPr lang="en-US" b="1" dirty="0" smtClean="0"/>
              <a:t>hare reflections</a:t>
            </a:r>
            <a:endParaRPr lang="en-US" b="1" dirty="0"/>
          </a:p>
        </p:txBody>
      </p:sp>
      <p:pic>
        <p:nvPicPr>
          <p:cNvPr id="3" name="Content Placeholder 2" descr="C:\Users\sparker\AppData\Local\Microsoft\Windows\Temporary Internet Files\Content.IE5\F5LOLWUN\MP900442314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271" y="2679700"/>
            <a:ext cx="242420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98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Self Reflection Sheet (5 minutes on your own).</a:t>
            </a:r>
          </a:p>
          <a:p>
            <a:r>
              <a:rPr lang="en-US" dirty="0" smtClean="0"/>
              <a:t>Re-join your job-alike groups; same facilitator</a:t>
            </a:r>
          </a:p>
          <a:p>
            <a:r>
              <a:rPr lang="en-US" dirty="0" smtClean="0"/>
              <a:t> Share your thinking/work regarding (15 minutes)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elebrations for work done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orms or protocols being used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uestions still unanswered</a:t>
            </a:r>
          </a:p>
          <a:p>
            <a:r>
              <a:rPr lang="en-US" dirty="0" smtClean="0"/>
              <a:t>Share </a:t>
            </a:r>
            <a:r>
              <a:rPr lang="en-US" dirty="0" err="1" smtClean="0"/>
              <a:t>aha’s</a:t>
            </a:r>
            <a:r>
              <a:rPr lang="en-US" dirty="0" smtClean="0"/>
              <a:t>, highlights back in the whole group (5 minutes)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Monitoring Student Growth – Reflect and 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Are all students making progress toward the student growth goal I set for them?</a:t>
            </a:r>
          </a:p>
          <a:p>
            <a:pPr lvl="1"/>
            <a:r>
              <a:rPr lang="en-US" dirty="0" smtClean="0"/>
              <a:t>How do I know?</a:t>
            </a:r>
          </a:p>
          <a:p>
            <a:r>
              <a:rPr lang="en-US" dirty="0" smtClean="0"/>
              <a:t>Who needs more support?</a:t>
            </a:r>
          </a:p>
          <a:p>
            <a:pPr lvl="1"/>
            <a:r>
              <a:rPr lang="en-US" dirty="0" smtClean="0"/>
              <a:t>How do I know?</a:t>
            </a:r>
          </a:p>
          <a:p>
            <a:r>
              <a:rPr lang="en-US" dirty="0" smtClean="0"/>
              <a:t>How do I determine the appropriate approach/intervention?</a:t>
            </a:r>
            <a:endParaRPr lang="en-US" dirty="0"/>
          </a:p>
          <a:p>
            <a:pPr lvl="1"/>
            <a:r>
              <a:rPr lang="en-US" dirty="0" smtClean="0"/>
              <a:t>How do I know? </a:t>
            </a:r>
          </a:p>
          <a:p>
            <a:r>
              <a:rPr lang="en-US" dirty="0" smtClean="0"/>
              <a:t>What help do I need and where do I find it?</a:t>
            </a:r>
          </a:p>
          <a:p>
            <a:r>
              <a:rPr lang="en-US" dirty="0" smtClean="0"/>
              <a:t>Other questions that need addressing?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Teachers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all teachers/teacher groups monitoring progress towards the student growth goals they set? </a:t>
            </a:r>
          </a:p>
          <a:p>
            <a:pPr lvl="1"/>
            <a:r>
              <a:rPr lang="en-US" dirty="0" smtClean="0"/>
              <a:t>How do I know?</a:t>
            </a:r>
          </a:p>
          <a:p>
            <a:r>
              <a:rPr lang="en-US" dirty="0" smtClean="0"/>
              <a:t>Who needs more support?</a:t>
            </a:r>
          </a:p>
          <a:p>
            <a:pPr lvl="1"/>
            <a:r>
              <a:rPr lang="en-US" dirty="0" smtClean="0"/>
              <a:t>How do I know? How do I/we determine the appropriate approach/intervention? For students? For teachers?</a:t>
            </a:r>
          </a:p>
          <a:p>
            <a:r>
              <a:rPr lang="en-US" dirty="0" smtClean="0"/>
              <a:t>What help do I/we need and where do I/we find it?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will I ensure they get the support</a:t>
            </a:r>
            <a:r>
              <a:rPr lang="en-US" sz="2400" dirty="0" smtClean="0"/>
              <a:t>?</a:t>
            </a:r>
          </a:p>
          <a:p>
            <a:r>
              <a:rPr lang="en-US" dirty="0" smtClean="0"/>
              <a:t>Other questions that need addressing?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Building Administrators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How do I ensure that building administrators are:</a:t>
            </a:r>
          </a:p>
          <a:p>
            <a:pPr lvl="1"/>
            <a:r>
              <a:rPr lang="en-US" dirty="0" smtClean="0"/>
              <a:t>planning with data?</a:t>
            </a:r>
          </a:p>
          <a:p>
            <a:pPr lvl="1"/>
            <a:r>
              <a:rPr lang="en-US" dirty="0" smtClean="0"/>
              <a:t>assisting staff to use data to monitor and adjust instruction?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onnecting student growth to the school improvement plan?</a:t>
            </a:r>
          </a:p>
          <a:p>
            <a:pPr lvl="1"/>
            <a:r>
              <a:rPr lang="en-US" dirty="0" smtClean="0"/>
              <a:t>evaluating staff on effective instruction and assessment practices?</a:t>
            </a:r>
          </a:p>
          <a:p>
            <a:pPr lvl="1"/>
            <a:r>
              <a:rPr lang="en-US" dirty="0" smtClean="0"/>
              <a:t>tracking evidence of student growth – for all and subgroups?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Central Office Administrators:</a:t>
            </a:r>
            <a:br>
              <a:rPr lang="en-US" dirty="0" smtClean="0"/>
            </a:br>
            <a:r>
              <a:rPr lang="en-US" b="1" dirty="0" smtClean="0"/>
              <a:t>As Evaluators of Principals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new?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200" b="1" dirty="0" smtClean="0"/>
              <a:t>Participants </a:t>
            </a:r>
            <a:r>
              <a:rPr lang="en-US" sz="3200" b="1" dirty="0"/>
              <a:t>will:</a:t>
            </a:r>
          </a:p>
          <a:p>
            <a:pPr marL="0" indent="0">
              <a:buNone/>
            </a:pPr>
            <a:endParaRPr lang="en-US" sz="3200" dirty="0"/>
          </a:p>
          <a:p>
            <a:pPr lvl="0"/>
            <a:r>
              <a:rPr lang="en-US" sz="3200" dirty="0"/>
              <a:t>Understand the essential components and tools for an evaluation cycle (for teachers and principals).</a:t>
            </a:r>
          </a:p>
          <a:p>
            <a:pPr lvl="0"/>
            <a:r>
              <a:rPr lang="en-US" sz="3200" dirty="0"/>
              <a:t>Examine/Analyze  their model evaluation cycle  to determine possible additions or adjustments.</a:t>
            </a:r>
          </a:p>
          <a:p>
            <a:pPr lvl="0"/>
            <a:r>
              <a:rPr lang="en-US" sz="3200" dirty="0"/>
              <a:t>Understand the evaluation cycle as it appears in the </a:t>
            </a:r>
            <a:r>
              <a:rPr lang="en-US" sz="3200" dirty="0" err="1"/>
              <a:t>eVal</a:t>
            </a:r>
            <a:r>
              <a:rPr lang="en-US" sz="3200" dirty="0"/>
              <a:t> tool.</a:t>
            </a:r>
          </a:p>
          <a:p>
            <a:pPr lvl="0"/>
            <a:r>
              <a:rPr lang="en-US" sz="3200" dirty="0"/>
              <a:t>Consider implications for District planning.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Reviewing the Intended Outcomes for this Session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Plus / Delta Chart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do?  </a:t>
            </a:r>
            <a:endParaRPr lang="en-US" dirty="0"/>
          </a:p>
        </p:txBody>
      </p:sp>
      <p:pic>
        <p:nvPicPr>
          <p:cNvPr id="5124" name="Picture 4" descr="C:\Users\sparker\AppData\Local\Microsoft\Windows\Temporary Internet Files\Content.IE5\HLXH1ENA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219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parker\AppData\Local\Microsoft\Windows\Temporary Internet Files\Content.IE5\HLXH1ENA\MC9004413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20657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8768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Plus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439350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Delta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Next Meeting . . .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April 17: Cohort 1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April 23: Cohort 2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District Planning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 Rounded MT Bold" panose="020F0704030504030204" pitchFamily="34" charset="0"/>
              </a:rPr>
              <a:t>Team Time 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:\Users\sparker\AppData\Local\Microsoft\Windows\Temporary Internet Files\Content.IE5\YQ1GT0W5\MP90043066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167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Pausing</a:t>
            </a:r>
          </a:p>
          <a:p>
            <a:r>
              <a:rPr lang="en-US" dirty="0" smtClean="0"/>
              <a:t>Paraphrasing</a:t>
            </a:r>
          </a:p>
          <a:p>
            <a:r>
              <a:rPr lang="en-US" dirty="0" smtClean="0"/>
              <a:t>Posing questions</a:t>
            </a:r>
          </a:p>
          <a:p>
            <a:r>
              <a:rPr lang="en-US" dirty="0" smtClean="0"/>
              <a:t>Putting ideas on the table</a:t>
            </a:r>
          </a:p>
          <a:p>
            <a:r>
              <a:rPr lang="en-US" dirty="0" smtClean="0"/>
              <a:t>Providing data</a:t>
            </a:r>
          </a:p>
          <a:p>
            <a:r>
              <a:rPr lang="en-US" dirty="0" smtClean="0"/>
              <a:t>Paying attention to self and others</a:t>
            </a:r>
          </a:p>
          <a:p>
            <a:r>
              <a:rPr lang="en-US" dirty="0" smtClean="0"/>
              <a:t>Presuming positive intentions</a:t>
            </a:r>
          </a:p>
          <a:p>
            <a:r>
              <a:rPr lang="en-US" dirty="0" smtClean="0"/>
              <a:t>Anything else?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of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parker\AppData\Local\Microsoft\Windows\Temporary Internet Files\Content.IE5\YQ1GT0W5\MC90005916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1794967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Principal Evaluation Progress Sharing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4800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What’s going well?</a:t>
            </a:r>
          </a:p>
          <a:p>
            <a:r>
              <a:rPr lang="en-US" sz="2400" dirty="0"/>
              <a:t>What do you still need to work on?</a:t>
            </a:r>
          </a:p>
          <a:p>
            <a:r>
              <a:rPr lang="en-US" sz="2400" dirty="0"/>
              <a:t>What are your next steps?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443841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What </a:t>
            </a:r>
            <a:r>
              <a:rPr lang="en-US" sz="2800" b="1" dirty="0"/>
              <a:t>strategy will you use back at home to share your learning?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What messages will you deliver?  To whom?  When?  How?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What professional learning will you manage?  To whom?  When?  How?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How can you as a leadership team add coherence to the district?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What decisions do you make?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What understandings do you have?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What operational definitions do you need to create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47833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Setting Student Growth Goals (SGGs)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Monitoring SGGs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Evaluation Cycle: Reflecting and Evaluating SGGs</a:t>
            </a:r>
          </a:p>
          <a:p>
            <a:endParaRPr lang="en-US" dirty="0"/>
          </a:p>
          <a:p>
            <a:r>
              <a:rPr lang="en-US" dirty="0" smtClean="0"/>
              <a:t>In-District Planning: Participants, Communication, Professional Learning, Etc.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Sessions Addressing Student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Terms Examples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Essential components of a Student Growth Goal – SGG - (SMART)</a:t>
            </a:r>
          </a:p>
          <a:p>
            <a:pPr lvl="1"/>
            <a:r>
              <a:rPr lang="en-US" dirty="0" smtClean="0"/>
              <a:t>Some  possible ‘examples/non-examples’</a:t>
            </a:r>
          </a:p>
          <a:p>
            <a:pPr marL="301943" lvl="1" indent="0">
              <a:buNone/>
            </a:pPr>
            <a:endParaRPr lang="en-US" dirty="0" smtClean="0"/>
          </a:p>
          <a:p>
            <a:r>
              <a:rPr lang="en-US" dirty="0" smtClean="0"/>
              <a:t>Essential components of assessments to measure SGGs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Another Look at Student Growth Rubrics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SGGs in light of SMART Goals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pecific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easurable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ppropriate</a:t>
            </a:r>
          </a:p>
          <a:p>
            <a:pPr lvl="1"/>
            <a:r>
              <a:rPr lang="en-US" b="1" dirty="0"/>
              <a:t>R</a:t>
            </a:r>
            <a:r>
              <a:rPr lang="en-US" dirty="0"/>
              <a:t>ealistic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ime bound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7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Participants will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Understand the essential components and tools for an </a:t>
            </a:r>
            <a:r>
              <a:rPr lang="en-US" dirty="0" smtClean="0"/>
              <a:t>evaluation/growth </a:t>
            </a:r>
            <a:r>
              <a:rPr lang="en-US" dirty="0"/>
              <a:t>cycle (for teachers and principals).</a:t>
            </a:r>
          </a:p>
          <a:p>
            <a:pPr lvl="0"/>
            <a:r>
              <a:rPr lang="en-US" dirty="0"/>
              <a:t>Examine/Analyze  their model </a:t>
            </a:r>
            <a:r>
              <a:rPr lang="en-US" dirty="0" smtClean="0"/>
              <a:t>evaluation/growth </a:t>
            </a:r>
            <a:r>
              <a:rPr lang="en-US" dirty="0"/>
              <a:t>cycle  to determine possible additions or adjustments.</a:t>
            </a:r>
          </a:p>
          <a:p>
            <a:pPr lvl="0"/>
            <a:r>
              <a:rPr lang="en-US" dirty="0"/>
              <a:t>Understand the evaluation cycle as it appears in the </a:t>
            </a:r>
            <a:r>
              <a:rPr lang="en-US" dirty="0" err="1"/>
              <a:t>eVal</a:t>
            </a:r>
            <a:r>
              <a:rPr lang="en-US" dirty="0"/>
              <a:t> tool.</a:t>
            </a:r>
          </a:p>
          <a:p>
            <a:pPr lvl="0"/>
            <a:r>
              <a:rPr lang="en-US" dirty="0"/>
              <a:t>Consider implications for District planning.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Intended Outcomes for this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Reviewing the Teacher </a:t>
            </a:r>
            <a:br>
              <a:rPr lang="en-US" sz="4000" b="1" dirty="0"/>
            </a:br>
            <a:r>
              <a:rPr lang="en-US" sz="4000" b="1" dirty="0" smtClean="0"/>
              <a:t>Evaluation/Growth </a:t>
            </a:r>
            <a:r>
              <a:rPr lang="en-US" sz="4000" b="1" dirty="0"/>
              <a:t>Cycle</a:t>
            </a:r>
          </a:p>
        </p:txBody>
      </p:sp>
      <p:pic>
        <p:nvPicPr>
          <p:cNvPr id="3" name="Picture 2" descr="C:\Users\sparker\AppData\Local\Microsoft\Windows\Temporary Internet Files\Content.IE5\F5LOLWUN\MC91021632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2819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/>
          <p:nvPr/>
        </p:nvSpPr>
        <p:spPr>
          <a:xfrm>
            <a:off x="8325431" y="11285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D02E9-99F6-4AA7-8B24-BF8184088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Year-Long Teacher Evaluation/Growth Cycle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194C599-13CF-4858-B1C2-ED3636FB102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6" name="Picture 2" descr="C:\Users\gweber\Documents\WA TPEP\WA TPEP YR 3\Infographic\Cycle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D8CFC0"/>
              </a:clrFrom>
              <a:clrTo>
                <a:srgbClr val="D8CF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6835" r="1240" b="6640"/>
          <a:stretch/>
        </p:blipFill>
        <p:spPr bwMode="auto">
          <a:xfrm>
            <a:off x="278494" y="1447800"/>
            <a:ext cx="8421882" cy="485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/>
          <p:nvPr/>
        </p:nvSpPr>
        <p:spPr>
          <a:xfrm>
            <a:off x="8325431" y="11285"/>
            <a:ext cx="685800" cy="83099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7780" cap="flat" cmpd="sng" algn="ctr">
                  <a:solidFill>
                    <a:srgbClr val="FFFFFF"/>
                  </a:solidFill>
                  <a:prstDash val="solid"/>
                  <a:miter lim="0"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ambria"/>
                <a:ea typeface="ＭＳ 明朝"/>
                <a:cs typeface="Times New Roman"/>
              </a:rPr>
              <a:t>g</a:t>
            </a:r>
            <a:endParaRPr lang="en-US" sz="900" dirty="0">
              <a:effectLst/>
              <a:latin typeface="Arial Narrow" pitchFamily="34" charset="0"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22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999</TotalTime>
  <Words>1705</Words>
  <Application>Microsoft Office PowerPoint</Application>
  <PresentationFormat>On-screen Show (4:3)</PresentationFormat>
  <Paragraphs>323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Waveform</vt:lpstr>
      <vt:lpstr>Including Student Growth  in Educator Evaluation  Day 3</vt:lpstr>
      <vt:lpstr>Entry Task - Reflect</vt:lpstr>
      <vt:lpstr>Norms of Collaboration</vt:lpstr>
      <vt:lpstr>Sessions Addressing Student Growth</vt:lpstr>
      <vt:lpstr>Another Look at Student Growth Rubrics</vt:lpstr>
      <vt:lpstr>SMART Goals</vt:lpstr>
      <vt:lpstr>Intended Outcomes for this Session</vt:lpstr>
      <vt:lpstr>PowerPoint Presentation</vt:lpstr>
      <vt:lpstr>Year-Long Teacher Evaluation/Growth Cycle</vt:lpstr>
      <vt:lpstr>The Year-Long Teacher Evaluation/Growth Cycle</vt:lpstr>
      <vt:lpstr>The Year-Long Teacher  Evaluation/Growth  Cycle</vt:lpstr>
      <vt:lpstr>Table Talk</vt:lpstr>
      <vt:lpstr>The Principal’s Roles</vt:lpstr>
      <vt:lpstr>The Research</vt:lpstr>
      <vt:lpstr>PowerPoint Presentation</vt:lpstr>
      <vt:lpstr>PowerPoint Presentation</vt:lpstr>
      <vt:lpstr>A Conversation in Job-Alike Pairs/Trios</vt:lpstr>
      <vt:lpstr>BREAK!</vt:lpstr>
      <vt:lpstr>Models from the Field</vt:lpstr>
      <vt:lpstr>LUNCH!</vt:lpstr>
      <vt:lpstr>Monitoring Student Growth – Reflect and Share</vt:lpstr>
      <vt:lpstr>For Teachers</vt:lpstr>
      <vt:lpstr>For Building Administrators</vt:lpstr>
      <vt:lpstr>For Central Office Administrators: As Evaluators of Principals</vt:lpstr>
      <vt:lpstr>eVAL</vt:lpstr>
      <vt:lpstr>Reviewing the Intended Outcomes for this Session</vt:lpstr>
      <vt:lpstr>How did we do?  </vt:lpstr>
      <vt:lpstr>Thank You</vt:lpstr>
      <vt:lpstr>District Planning</vt:lpstr>
      <vt:lpstr>Principal Evaluation Progress Sharing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Student Growth in Teacher Evaluation</dc:title>
  <dc:creator>Helene Paroff</dc:creator>
  <cp:lastModifiedBy>Kathy Shoop</cp:lastModifiedBy>
  <cp:revision>138</cp:revision>
  <cp:lastPrinted>2014-02-13T01:03:48Z</cp:lastPrinted>
  <dcterms:created xsi:type="dcterms:W3CDTF">2013-12-16T21:03:23Z</dcterms:created>
  <dcterms:modified xsi:type="dcterms:W3CDTF">2014-02-13T16:06:14Z</dcterms:modified>
</cp:coreProperties>
</file>