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79" r:id="rId5"/>
  </p:sldMasterIdLst>
  <p:notesMasterIdLst>
    <p:notesMasterId r:id="rId66"/>
  </p:notesMasterIdLst>
  <p:handoutMasterIdLst>
    <p:handoutMasterId r:id="rId67"/>
  </p:handoutMasterIdLst>
  <p:sldIdLst>
    <p:sldId id="256" r:id="rId6"/>
    <p:sldId id="545" r:id="rId7"/>
    <p:sldId id="309" r:id="rId8"/>
    <p:sldId id="388" r:id="rId9"/>
    <p:sldId id="501" r:id="rId10"/>
    <p:sldId id="422" r:id="rId11"/>
    <p:sldId id="506" r:id="rId12"/>
    <p:sldId id="517" r:id="rId13"/>
    <p:sldId id="547" r:id="rId14"/>
    <p:sldId id="548" r:id="rId15"/>
    <p:sldId id="546" r:id="rId16"/>
    <p:sldId id="549" r:id="rId17"/>
    <p:sldId id="550" r:id="rId18"/>
    <p:sldId id="551" r:id="rId19"/>
    <p:sldId id="552" r:id="rId20"/>
    <p:sldId id="553" r:id="rId21"/>
    <p:sldId id="554" r:id="rId22"/>
    <p:sldId id="556" r:id="rId23"/>
    <p:sldId id="507" r:id="rId24"/>
    <p:sldId id="518" r:id="rId25"/>
    <p:sldId id="519" r:id="rId26"/>
    <p:sldId id="526" r:id="rId27"/>
    <p:sldId id="533" r:id="rId28"/>
    <p:sldId id="574" r:id="rId29"/>
    <p:sldId id="528" r:id="rId30"/>
    <p:sldId id="529" r:id="rId31"/>
    <p:sldId id="555" r:id="rId32"/>
    <p:sldId id="557" r:id="rId33"/>
    <p:sldId id="558" r:id="rId34"/>
    <p:sldId id="559" r:id="rId35"/>
    <p:sldId id="530" r:id="rId36"/>
    <p:sldId id="534" r:id="rId37"/>
    <p:sldId id="531" r:id="rId38"/>
    <p:sldId id="535" r:id="rId39"/>
    <p:sldId id="536" r:id="rId40"/>
    <p:sldId id="532" r:id="rId41"/>
    <p:sldId id="572" r:id="rId42"/>
    <p:sldId id="560" r:id="rId43"/>
    <p:sldId id="562" r:id="rId44"/>
    <p:sldId id="563" r:id="rId45"/>
    <p:sldId id="564" r:id="rId46"/>
    <p:sldId id="578" r:id="rId47"/>
    <p:sldId id="579" r:id="rId48"/>
    <p:sldId id="580" r:id="rId49"/>
    <p:sldId id="568" r:id="rId50"/>
    <p:sldId id="566" r:id="rId51"/>
    <p:sldId id="571" r:id="rId52"/>
    <p:sldId id="539" r:id="rId53"/>
    <p:sldId id="540" r:id="rId54"/>
    <p:sldId id="581" r:id="rId55"/>
    <p:sldId id="542" r:id="rId56"/>
    <p:sldId id="543" r:id="rId57"/>
    <p:sldId id="544" r:id="rId58"/>
    <p:sldId id="582" r:id="rId59"/>
    <p:sldId id="583" r:id="rId60"/>
    <p:sldId id="492" r:id="rId61"/>
    <p:sldId id="455" r:id="rId62"/>
    <p:sldId id="463" r:id="rId63"/>
    <p:sldId id="464" r:id="rId64"/>
    <p:sldId id="465" r:id="rId6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weber" initials="g" lastIdx="20" clrIdx="0"/>
  <p:cmAuthor id="1" name="Kathy Whitlock" initials="K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735D"/>
    <a:srgbClr val="FF4F4F"/>
    <a:srgbClr val="FFFF66"/>
    <a:srgbClr val="19646B"/>
    <a:srgbClr val="3366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78584" autoAdjust="0"/>
  </p:normalViewPr>
  <p:slideViewPr>
    <p:cSldViewPr snapToGrid="0">
      <p:cViewPr>
        <p:scale>
          <a:sx n="60" d="100"/>
          <a:sy n="60" d="100"/>
        </p:scale>
        <p:origin x="-3096" y="-666"/>
      </p:cViewPr>
      <p:guideLst>
        <p:guide orient="horz" pos="35"/>
        <p:guide orient="horz" pos="3630"/>
        <p:guide orient="horz" pos="665"/>
        <p:guide orient="horz" pos="857"/>
        <p:guide pos="4789"/>
        <p:guide pos="373"/>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20922"/>
    </p:cViewPr>
  </p:sorterViewPr>
  <p:notesViewPr>
    <p:cSldViewPr snapToGrid="0">
      <p:cViewPr>
        <p:scale>
          <a:sx n="100" d="100"/>
          <a:sy n="100" d="100"/>
        </p:scale>
        <p:origin x="-2784" y="-432"/>
      </p:cViewPr>
      <p:guideLst>
        <p:guide orient="horz" pos="2929"/>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9-30T11:50:09.037" idx="1">
    <p:pos x="2540" y="401"/>
    <p:text>They could use this as a protocol and not do during the training?</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B8649-16D2-485B-990F-AC3FD4F01658}"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en-US"/>
        </a:p>
      </dgm:t>
    </dgm:pt>
    <dgm:pt modelId="{77F8A224-362D-4B29-9ED2-372767AD1132}">
      <dgm:prSet phldrT="[Text]" custT="1"/>
      <dgm:spPr/>
      <dgm:t>
        <a:bodyPr/>
        <a:lstStyle/>
        <a:p>
          <a:pPr algn="ctr" defTabSz="400050">
            <a:lnSpc>
              <a:spcPct val="100000"/>
            </a:lnSpc>
            <a:spcBef>
              <a:spcPts val="0"/>
            </a:spcBef>
            <a:spcAft>
              <a:spcPts val="0"/>
            </a:spcAft>
          </a:pPr>
          <a:r>
            <a:rPr lang="en-US" sz="2000" b="1" u="none" dirty="0" smtClean="0"/>
            <a:t>Learning Standards/Guidelines in:</a:t>
          </a:r>
        </a:p>
        <a:p>
          <a:pPr algn="ctr" defTabSz="400050">
            <a:lnSpc>
              <a:spcPct val="100000"/>
            </a:lnSpc>
            <a:spcBef>
              <a:spcPts val="0"/>
            </a:spcBef>
            <a:spcAft>
              <a:spcPts val="0"/>
            </a:spcAft>
          </a:pPr>
          <a:r>
            <a:rPr lang="en-US" sz="2000" b="0" u="none" dirty="0" smtClean="0"/>
            <a:t>Social Studies</a:t>
          </a:r>
        </a:p>
        <a:p>
          <a:pPr algn="ctr" defTabSz="400050">
            <a:lnSpc>
              <a:spcPct val="100000"/>
            </a:lnSpc>
            <a:spcBef>
              <a:spcPts val="0"/>
            </a:spcBef>
            <a:spcAft>
              <a:spcPts val="0"/>
            </a:spcAft>
          </a:pPr>
          <a:r>
            <a:rPr lang="en-US" sz="2000" b="0" u="none" dirty="0" smtClean="0"/>
            <a:t>The Arts</a:t>
          </a:r>
        </a:p>
        <a:p>
          <a:pPr algn="ctr" defTabSz="400050">
            <a:lnSpc>
              <a:spcPct val="100000"/>
            </a:lnSpc>
            <a:spcBef>
              <a:spcPts val="0"/>
            </a:spcBef>
            <a:spcAft>
              <a:spcPts val="0"/>
            </a:spcAft>
          </a:pPr>
          <a:r>
            <a:rPr lang="en-US" sz="2000" b="0" u="none" dirty="0" smtClean="0"/>
            <a:t>Health and Fitness</a:t>
          </a:r>
        </a:p>
        <a:p>
          <a:pPr algn="ctr" defTabSz="400050">
            <a:lnSpc>
              <a:spcPct val="100000"/>
            </a:lnSpc>
            <a:spcBef>
              <a:spcPts val="0"/>
            </a:spcBef>
            <a:spcAft>
              <a:spcPts val="0"/>
            </a:spcAft>
          </a:pPr>
          <a:r>
            <a:rPr lang="en-US" sz="2000" b="0" u="none" dirty="0" smtClean="0"/>
            <a:t>World Languages</a:t>
          </a:r>
        </a:p>
        <a:p>
          <a:pPr algn="ctr" defTabSz="400050">
            <a:lnSpc>
              <a:spcPct val="100000"/>
            </a:lnSpc>
            <a:spcBef>
              <a:spcPts val="0"/>
            </a:spcBef>
            <a:spcAft>
              <a:spcPts val="0"/>
            </a:spcAft>
          </a:pPr>
          <a:r>
            <a:rPr lang="en-US" sz="2000" b="0" u="none" dirty="0" smtClean="0"/>
            <a:t>Ed Tech</a:t>
          </a:r>
        </a:p>
        <a:p>
          <a:pPr algn="ctr" defTabSz="400050">
            <a:lnSpc>
              <a:spcPct val="100000"/>
            </a:lnSpc>
            <a:spcBef>
              <a:spcPts val="0"/>
            </a:spcBef>
            <a:spcAft>
              <a:spcPts val="0"/>
            </a:spcAft>
          </a:pPr>
          <a:r>
            <a:rPr lang="en-US" sz="2000" b="0" u="none" dirty="0" smtClean="0"/>
            <a:t>Environment and Sustainability Education</a:t>
          </a:r>
        </a:p>
        <a:p>
          <a:pPr algn="ctr" defTabSz="400050">
            <a:lnSpc>
              <a:spcPct val="100000"/>
            </a:lnSpc>
            <a:spcBef>
              <a:spcPts val="0"/>
            </a:spcBef>
            <a:spcAft>
              <a:spcPts val="0"/>
            </a:spcAft>
          </a:pPr>
          <a:r>
            <a:rPr lang="en-US" sz="2000" b="0" u="none" dirty="0" smtClean="0"/>
            <a:t>Early Learning and Development, B-Gr.3</a:t>
          </a:r>
          <a:endParaRPr lang="en-US" sz="2000" b="1" u="none" dirty="0" smtClean="0"/>
        </a:p>
        <a:p>
          <a:pPr algn="l"/>
          <a:endParaRPr lang="en-US" sz="2000" b="0" dirty="0" smtClean="0"/>
        </a:p>
      </dgm:t>
    </dgm:pt>
    <dgm:pt modelId="{C7EA3A90-49AA-4320-A971-A0D307EF340E}" type="parTrans" cxnId="{DDD10159-E162-4B45-87E7-A6F2C5806FC2}">
      <dgm:prSet/>
      <dgm:spPr/>
      <dgm:t>
        <a:bodyPr/>
        <a:lstStyle/>
        <a:p>
          <a:endParaRPr lang="en-US"/>
        </a:p>
      </dgm:t>
    </dgm:pt>
    <dgm:pt modelId="{949271E5-6B48-4105-BD9E-3C16FCBE3434}" type="sibTrans" cxnId="{DDD10159-E162-4B45-87E7-A6F2C5806FC2}">
      <dgm:prSet/>
      <dgm:spPr/>
      <dgm:t>
        <a:bodyPr/>
        <a:lstStyle/>
        <a:p>
          <a:endParaRPr lang="en-US" dirty="0"/>
        </a:p>
      </dgm:t>
    </dgm:pt>
    <dgm:pt modelId="{E66744AE-A967-4C80-99F9-8827B189FD99}">
      <dgm:prSet phldrT="[Text]" custT="1"/>
      <dgm:spPr/>
      <dgm:t>
        <a:bodyPr/>
        <a:lstStyle/>
        <a:p>
          <a:pPr algn="ctr"/>
          <a:endParaRPr lang="en-US" sz="2000" b="1" u="none" dirty="0" smtClean="0"/>
        </a:p>
        <a:p>
          <a:pPr algn="ctr"/>
          <a:r>
            <a:rPr lang="en-US" sz="2000" b="1" u="none" dirty="0" smtClean="0"/>
            <a:t>Current Standards Continue</a:t>
          </a:r>
        </a:p>
        <a:p>
          <a:pPr algn="ctr"/>
          <a:r>
            <a:rPr lang="en-US" sz="2000" b="1" u="none" dirty="0" smtClean="0"/>
            <a:t>Intentional connections will be made </a:t>
          </a:r>
          <a:r>
            <a:rPr lang="en-US" sz="2000" b="1" u="sng" dirty="0" smtClean="0"/>
            <a:t>across subjects</a:t>
          </a:r>
          <a:r>
            <a:rPr lang="en-US" sz="2000" b="1" u="none" dirty="0" smtClean="0"/>
            <a:t> and </a:t>
          </a:r>
          <a:r>
            <a:rPr lang="en-US" sz="2000" b="1" u="sng" dirty="0" smtClean="0"/>
            <a:t>programs</a:t>
          </a:r>
          <a:r>
            <a:rPr lang="en-US" sz="2000" b="1" u="none" dirty="0" smtClean="0"/>
            <a:t> focused on building literacy skills across content areas</a:t>
          </a:r>
        </a:p>
        <a:p>
          <a:pPr algn="ctr"/>
          <a:endParaRPr lang="en-US" sz="2000" b="1" u="none" dirty="0" smtClean="0"/>
        </a:p>
        <a:p>
          <a:pPr algn="ctr"/>
          <a:endParaRPr lang="en-US" sz="2000" b="1" u="none" dirty="0"/>
        </a:p>
      </dgm:t>
    </dgm:pt>
    <dgm:pt modelId="{81702F9C-E705-41D5-882C-7076215A1A08}" type="sibTrans" cxnId="{DCA06DA3-2B36-405C-B6A3-DE7341AECFCC}">
      <dgm:prSet/>
      <dgm:spPr/>
      <dgm:t>
        <a:bodyPr/>
        <a:lstStyle/>
        <a:p>
          <a:endParaRPr lang="en-US"/>
        </a:p>
      </dgm:t>
    </dgm:pt>
    <dgm:pt modelId="{AD6B5E02-85AD-4856-AAAE-114C33A1E009}" type="parTrans" cxnId="{DCA06DA3-2B36-405C-B6A3-DE7341AECFCC}">
      <dgm:prSet/>
      <dgm:spPr/>
      <dgm:t>
        <a:bodyPr/>
        <a:lstStyle/>
        <a:p>
          <a:endParaRPr lang="en-US"/>
        </a:p>
      </dgm:t>
    </dgm:pt>
    <dgm:pt modelId="{BA82851E-6FD7-4759-88EB-A3D0EEAC89F2}" type="pres">
      <dgm:prSet presAssocID="{CAFB8649-16D2-485B-990F-AC3FD4F01658}" presName="Name0" presStyleCnt="0">
        <dgm:presLayoutVars>
          <dgm:dir/>
          <dgm:resizeHandles val="exact"/>
        </dgm:presLayoutVars>
      </dgm:prSet>
      <dgm:spPr/>
      <dgm:t>
        <a:bodyPr/>
        <a:lstStyle/>
        <a:p>
          <a:endParaRPr lang="en-US"/>
        </a:p>
      </dgm:t>
    </dgm:pt>
    <dgm:pt modelId="{A8E9B66F-A94E-4D82-B2E3-CEC3B16A29CB}" type="pres">
      <dgm:prSet presAssocID="{77F8A224-362D-4B29-9ED2-372767AD1132}" presName="node" presStyleLbl="node1" presStyleIdx="0" presStyleCnt="2" custScaleX="213580" custScaleY="211108" custLinFactNeighborX="-817">
        <dgm:presLayoutVars>
          <dgm:bulletEnabled val="1"/>
        </dgm:presLayoutVars>
      </dgm:prSet>
      <dgm:spPr/>
      <dgm:t>
        <a:bodyPr/>
        <a:lstStyle/>
        <a:p>
          <a:endParaRPr lang="en-US"/>
        </a:p>
      </dgm:t>
    </dgm:pt>
    <dgm:pt modelId="{8B7C6742-7FAE-4840-B897-50F112E9E9C8}" type="pres">
      <dgm:prSet presAssocID="{949271E5-6B48-4105-BD9E-3C16FCBE3434}" presName="sibTrans" presStyleLbl="sibTrans2D1" presStyleIdx="0" presStyleCnt="1"/>
      <dgm:spPr/>
      <dgm:t>
        <a:bodyPr/>
        <a:lstStyle/>
        <a:p>
          <a:endParaRPr lang="en-US"/>
        </a:p>
      </dgm:t>
    </dgm:pt>
    <dgm:pt modelId="{6D18B79B-748B-4137-85DF-06FC9D997EDA}" type="pres">
      <dgm:prSet presAssocID="{949271E5-6B48-4105-BD9E-3C16FCBE3434}" presName="connectorText" presStyleLbl="sibTrans2D1" presStyleIdx="0" presStyleCnt="1"/>
      <dgm:spPr/>
      <dgm:t>
        <a:bodyPr/>
        <a:lstStyle/>
        <a:p>
          <a:endParaRPr lang="en-US"/>
        </a:p>
      </dgm:t>
    </dgm:pt>
    <dgm:pt modelId="{9DD50112-2F14-4160-B1C7-7C668E701BBA}" type="pres">
      <dgm:prSet presAssocID="{E66744AE-A967-4C80-99F9-8827B189FD99}" presName="node" presStyleLbl="node1" presStyleIdx="1" presStyleCnt="2" custScaleX="174919" custScaleY="211108">
        <dgm:presLayoutVars>
          <dgm:bulletEnabled val="1"/>
        </dgm:presLayoutVars>
      </dgm:prSet>
      <dgm:spPr/>
      <dgm:t>
        <a:bodyPr/>
        <a:lstStyle/>
        <a:p>
          <a:endParaRPr lang="en-US"/>
        </a:p>
      </dgm:t>
    </dgm:pt>
  </dgm:ptLst>
  <dgm:cxnLst>
    <dgm:cxn modelId="{475E1879-3C1D-47E9-9AAC-01733652C81C}" type="presOf" srcId="{949271E5-6B48-4105-BD9E-3C16FCBE3434}" destId="{6D18B79B-748B-4137-85DF-06FC9D997EDA}" srcOrd="1" destOrd="0" presId="urn:microsoft.com/office/officeart/2005/8/layout/process1"/>
    <dgm:cxn modelId="{89D7D14D-4953-4DE6-9231-2B0511903C1A}" type="presOf" srcId="{77F8A224-362D-4B29-9ED2-372767AD1132}" destId="{A8E9B66F-A94E-4D82-B2E3-CEC3B16A29CB}" srcOrd="0" destOrd="0" presId="urn:microsoft.com/office/officeart/2005/8/layout/process1"/>
    <dgm:cxn modelId="{DDD10159-E162-4B45-87E7-A6F2C5806FC2}" srcId="{CAFB8649-16D2-485B-990F-AC3FD4F01658}" destId="{77F8A224-362D-4B29-9ED2-372767AD1132}" srcOrd="0" destOrd="0" parTransId="{C7EA3A90-49AA-4320-A971-A0D307EF340E}" sibTransId="{949271E5-6B48-4105-BD9E-3C16FCBE3434}"/>
    <dgm:cxn modelId="{E8AD66F3-9E19-4E9F-8E69-4DAF57D70CF6}" type="presOf" srcId="{CAFB8649-16D2-485B-990F-AC3FD4F01658}" destId="{BA82851E-6FD7-4759-88EB-A3D0EEAC89F2}" srcOrd="0" destOrd="0" presId="urn:microsoft.com/office/officeart/2005/8/layout/process1"/>
    <dgm:cxn modelId="{DCA06DA3-2B36-405C-B6A3-DE7341AECFCC}" srcId="{CAFB8649-16D2-485B-990F-AC3FD4F01658}" destId="{E66744AE-A967-4C80-99F9-8827B189FD99}" srcOrd="1" destOrd="0" parTransId="{AD6B5E02-85AD-4856-AAAE-114C33A1E009}" sibTransId="{81702F9C-E705-41D5-882C-7076215A1A08}"/>
    <dgm:cxn modelId="{0EDD955F-CCBC-49B7-8AC7-ED7B17FB8225}" type="presOf" srcId="{949271E5-6B48-4105-BD9E-3C16FCBE3434}" destId="{8B7C6742-7FAE-4840-B897-50F112E9E9C8}" srcOrd="0" destOrd="0" presId="urn:microsoft.com/office/officeart/2005/8/layout/process1"/>
    <dgm:cxn modelId="{53DB0796-F67F-4623-92EB-EA356CC2AA29}" type="presOf" srcId="{E66744AE-A967-4C80-99F9-8827B189FD99}" destId="{9DD50112-2F14-4160-B1C7-7C668E701BBA}" srcOrd="0" destOrd="0" presId="urn:microsoft.com/office/officeart/2005/8/layout/process1"/>
    <dgm:cxn modelId="{44BB54FC-9AE9-47A8-8D3D-5FB70FD4C4F0}" type="presParOf" srcId="{BA82851E-6FD7-4759-88EB-A3D0EEAC89F2}" destId="{A8E9B66F-A94E-4D82-B2E3-CEC3B16A29CB}" srcOrd="0" destOrd="0" presId="urn:microsoft.com/office/officeart/2005/8/layout/process1"/>
    <dgm:cxn modelId="{77896ABD-2404-4A49-8561-174D2C47C77F}" type="presParOf" srcId="{BA82851E-6FD7-4759-88EB-A3D0EEAC89F2}" destId="{8B7C6742-7FAE-4840-B897-50F112E9E9C8}" srcOrd="1" destOrd="0" presId="urn:microsoft.com/office/officeart/2005/8/layout/process1"/>
    <dgm:cxn modelId="{DC4F23CC-50B0-47F9-B984-5D5C6DBCFFB8}" type="presParOf" srcId="{8B7C6742-7FAE-4840-B897-50F112E9E9C8}" destId="{6D18B79B-748B-4137-85DF-06FC9D997EDA}" srcOrd="0" destOrd="0" presId="urn:microsoft.com/office/officeart/2005/8/layout/process1"/>
    <dgm:cxn modelId="{023BBE08-EA00-4F7E-A244-A5367411DC96}" type="presParOf" srcId="{BA82851E-6FD7-4759-88EB-A3D0EEAC89F2}" destId="{9DD50112-2F14-4160-B1C7-7C668E701BB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D561E-9DF7-4630-B706-6337DB244A3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AB436B3-3447-42EA-9B0E-D83B9522BF3B}">
      <dgm:prSet phldrT="[Text]" custT="1"/>
      <dgm:spPr>
        <a:xfrm>
          <a:off x="2121730" y="714657"/>
          <a:ext cx="1050953" cy="1050953"/>
        </a:xfrm>
        <a:solidFill>
          <a:srgbClr val="BA2334">
            <a:lumMod val="40000"/>
            <a:lumOff val="60000"/>
          </a:srgbClr>
        </a:solidFill>
        <a:ln w="25400" cap="flat" cmpd="sng" algn="ctr">
          <a:solidFill>
            <a:srgbClr val="000000"/>
          </a:solidFill>
          <a:prstDash val="solid"/>
        </a:ln>
        <a:effectLst/>
      </dgm:spPr>
      <dgm:t>
        <a:bodyPr/>
        <a:lstStyle/>
        <a:p>
          <a:r>
            <a:rPr lang="en-US" sz="900" b="1" dirty="0" smtClean="0">
              <a:solidFill>
                <a:srgbClr val="000000"/>
              </a:solidFill>
              <a:latin typeface="Arial"/>
              <a:ea typeface="+mn-ea"/>
              <a:cs typeface="Arial"/>
            </a:rPr>
            <a:t>Writing</a:t>
          </a:r>
          <a:endParaRPr lang="en-US" sz="900" b="1" dirty="0">
            <a:solidFill>
              <a:srgbClr val="000000"/>
            </a:solidFill>
            <a:latin typeface="Arial"/>
            <a:ea typeface="+mn-ea"/>
            <a:cs typeface="Arial"/>
          </a:endParaRPr>
        </a:p>
      </dgm:t>
    </dgm:pt>
    <dgm:pt modelId="{7F952A23-EBE0-478D-BBC4-6C2EBA610E26}" type="parTrans" cxnId="{C78D0329-7E2D-489F-A52C-B1DEDA37493E}">
      <dgm:prSet/>
      <dgm:spPr/>
      <dgm:t>
        <a:bodyPr/>
        <a:lstStyle/>
        <a:p>
          <a:endParaRPr lang="en-US"/>
        </a:p>
      </dgm:t>
    </dgm:pt>
    <dgm:pt modelId="{B686F2FA-AB8A-4C9F-BCD5-171218F76CBB}" type="sibTrans" cxnId="{C78D0329-7E2D-489F-A52C-B1DEDA37493E}">
      <dgm:prSet/>
      <dgm:spPr/>
      <dgm:t>
        <a:bodyPr/>
        <a:lstStyle/>
        <a:p>
          <a:endParaRPr lang="en-US"/>
        </a:p>
      </dgm:t>
    </dgm:pt>
    <dgm:pt modelId="{86A7B038-7FA1-4259-9B60-F8EA851509AC}">
      <dgm:prSet phldrT="[Text]" custT="1"/>
      <dgm:spPr>
        <a:xfrm>
          <a:off x="2678092" y="121034"/>
          <a:ext cx="1050953" cy="1050953"/>
        </a:xfrm>
        <a:solidFill>
          <a:srgbClr val="000000">
            <a:lumMod val="60000"/>
            <a:lumOff val="40000"/>
          </a:srgbClr>
        </a:solidFill>
        <a:ln w="25400" cap="flat" cmpd="sng" algn="ctr">
          <a:solidFill>
            <a:srgbClr val="000000"/>
          </a:solidFill>
          <a:prstDash val="solid"/>
        </a:ln>
        <a:effectLst/>
      </dgm:spPr>
      <dgm:t>
        <a:bodyPr/>
        <a:lstStyle/>
        <a:p>
          <a:r>
            <a:rPr lang="en-US" sz="900" b="1" dirty="0" smtClean="0">
              <a:solidFill>
                <a:srgbClr val="000000"/>
              </a:solidFill>
              <a:latin typeface="Arial"/>
              <a:ea typeface="+mn-ea"/>
              <a:cs typeface="Arial"/>
            </a:rPr>
            <a:t>Reading</a:t>
          </a:r>
          <a:endParaRPr lang="en-US" sz="900" b="1" dirty="0">
            <a:solidFill>
              <a:srgbClr val="000000"/>
            </a:solidFill>
            <a:latin typeface="Arial"/>
            <a:ea typeface="+mn-ea"/>
            <a:cs typeface="Arial"/>
          </a:endParaRPr>
        </a:p>
      </dgm:t>
    </dgm:pt>
    <dgm:pt modelId="{4B52F4F5-AB1F-467A-B2C7-7E5430264BA4}" type="parTrans" cxnId="{9B2AC095-FECA-4486-B050-8EDD341FA570}">
      <dgm:prSet/>
      <dgm:spPr/>
      <dgm:t>
        <a:bodyPr/>
        <a:lstStyle/>
        <a:p>
          <a:endParaRPr lang="en-US"/>
        </a:p>
      </dgm:t>
    </dgm:pt>
    <dgm:pt modelId="{C592EC69-7337-406D-93E0-DF267A1E2CC3}" type="sibTrans" cxnId="{9B2AC095-FECA-4486-B050-8EDD341FA570}">
      <dgm:prSet/>
      <dgm:spPr/>
      <dgm:t>
        <a:bodyPr/>
        <a:lstStyle/>
        <a:p>
          <a:endParaRPr lang="en-US"/>
        </a:p>
      </dgm:t>
    </dgm:pt>
    <dgm:pt modelId="{0DB2FA39-3EC5-47D3-9EFC-157468F78CBA}">
      <dgm:prSet phldrT="[Text]" custT="1"/>
      <dgm:spPr>
        <a:xfrm>
          <a:off x="3286726" y="730537"/>
          <a:ext cx="1050953" cy="1050953"/>
        </a:xfrm>
        <a:solidFill>
          <a:srgbClr val="FFFFFF">
            <a:lumMod val="60000"/>
            <a:lumOff val="40000"/>
          </a:srgbClr>
        </a:solidFill>
        <a:ln w="25400" cap="flat" cmpd="sng" algn="ctr">
          <a:solidFill>
            <a:srgbClr val="000000"/>
          </a:solidFill>
          <a:prstDash val="solid"/>
        </a:ln>
        <a:effectLst/>
      </dgm:spPr>
      <dgm:t>
        <a:bodyPr/>
        <a:lstStyle/>
        <a:p>
          <a:r>
            <a:rPr lang="en-US" sz="900" b="1" dirty="0" smtClean="0">
              <a:solidFill>
                <a:srgbClr val="000000"/>
              </a:solidFill>
              <a:latin typeface="Arial"/>
              <a:ea typeface="+mn-ea"/>
              <a:cs typeface="Arial"/>
            </a:rPr>
            <a:t>Speaking and Listening</a:t>
          </a:r>
          <a:endParaRPr lang="en-US" sz="700" dirty="0">
            <a:solidFill>
              <a:srgbClr val="FFFFFF"/>
            </a:solidFill>
            <a:latin typeface="Arial"/>
            <a:ea typeface="+mn-ea"/>
            <a:cs typeface="Arial"/>
          </a:endParaRPr>
        </a:p>
      </dgm:t>
    </dgm:pt>
    <dgm:pt modelId="{E5D5FAD2-8E29-4703-9200-54A79DADB61D}" type="parTrans" cxnId="{9B15B60F-9D69-466F-9FF5-ACA77B9B3F24}">
      <dgm:prSet/>
      <dgm:spPr/>
      <dgm:t>
        <a:bodyPr/>
        <a:lstStyle/>
        <a:p>
          <a:endParaRPr lang="en-US"/>
        </a:p>
      </dgm:t>
    </dgm:pt>
    <dgm:pt modelId="{F31ADCD9-E311-4F2A-AFCF-E54571ABDE00}" type="sibTrans" cxnId="{9B15B60F-9D69-466F-9FF5-ACA77B9B3F24}">
      <dgm:prSet/>
      <dgm:spPr/>
      <dgm:t>
        <a:bodyPr/>
        <a:lstStyle/>
        <a:p>
          <a:endParaRPr lang="en-US"/>
        </a:p>
      </dgm:t>
    </dgm:pt>
    <dgm:pt modelId="{981F7164-D817-456D-AD46-72EA9533D182}">
      <dgm:prSet phldrT="[Text]"/>
      <dgm:spPr>
        <a:xfrm>
          <a:off x="1683152" y="3036087"/>
          <a:ext cx="3763477" cy="700635"/>
        </a:xfrm>
        <a:noFill/>
        <a:ln>
          <a:noFill/>
        </a:ln>
        <a:effectLst/>
      </dgm:spPr>
      <dgm:t>
        <a:bodyPr/>
        <a:lstStyle/>
        <a:p>
          <a:r>
            <a:rPr lang="en-US" b="1" dirty="0" smtClean="0">
              <a:solidFill>
                <a:srgbClr val="FFFFFF"/>
              </a:solidFill>
              <a:latin typeface="Arial"/>
              <a:ea typeface="+mn-ea"/>
              <a:cs typeface="Arial"/>
            </a:rPr>
            <a:t>ELA Common Core Standards</a:t>
          </a:r>
          <a:endParaRPr lang="en-US" b="1" dirty="0">
            <a:solidFill>
              <a:srgbClr val="FFFFFF"/>
            </a:solidFill>
            <a:latin typeface="Arial"/>
            <a:ea typeface="+mn-ea"/>
            <a:cs typeface="Arial"/>
          </a:endParaRPr>
        </a:p>
      </dgm:t>
    </dgm:pt>
    <dgm:pt modelId="{2B321911-11C1-4E58-921C-985208EBF13D}" type="parTrans" cxnId="{CA467222-8C30-46B8-B0A6-4164C3369B1A}">
      <dgm:prSet/>
      <dgm:spPr/>
      <dgm:t>
        <a:bodyPr/>
        <a:lstStyle/>
        <a:p>
          <a:endParaRPr lang="en-US"/>
        </a:p>
      </dgm:t>
    </dgm:pt>
    <dgm:pt modelId="{F4149DC1-020C-46C2-B13F-0172F0A9724B}" type="sibTrans" cxnId="{CA467222-8C30-46B8-B0A6-4164C3369B1A}">
      <dgm:prSet/>
      <dgm:spPr/>
      <dgm:t>
        <a:bodyPr/>
        <a:lstStyle/>
        <a:p>
          <a:endParaRPr lang="en-US"/>
        </a:p>
      </dgm:t>
    </dgm:pt>
    <dgm:pt modelId="{04C15E4B-C1AC-4827-BB8F-B5F05136C4A3}">
      <dgm:prSet phldrT="[Text]"/>
      <dgm:spPr/>
      <dgm:t>
        <a:bodyPr/>
        <a:lstStyle/>
        <a:p>
          <a:endParaRPr lang="en-US" dirty="0"/>
        </a:p>
      </dgm:t>
    </dgm:pt>
    <dgm:pt modelId="{4980A819-9631-4014-9DFF-17137D6F0D2A}" type="parTrans" cxnId="{2040469E-28E3-49D7-BA70-F1A57CDEC451}">
      <dgm:prSet/>
      <dgm:spPr/>
      <dgm:t>
        <a:bodyPr/>
        <a:lstStyle/>
        <a:p>
          <a:endParaRPr lang="en-US"/>
        </a:p>
      </dgm:t>
    </dgm:pt>
    <dgm:pt modelId="{E6A1321E-40FF-43D0-ACA7-B6C7503DE948}" type="sibTrans" cxnId="{2040469E-28E3-49D7-BA70-F1A57CDEC451}">
      <dgm:prSet/>
      <dgm:spPr/>
      <dgm:t>
        <a:bodyPr/>
        <a:lstStyle/>
        <a:p>
          <a:endParaRPr lang="en-US"/>
        </a:p>
      </dgm:t>
    </dgm:pt>
    <dgm:pt modelId="{E66279EE-5511-44D6-8C84-ED53F2E0F1CB}">
      <dgm:prSet phldrT="[Text]"/>
      <dgm:spPr/>
      <dgm:t>
        <a:bodyPr/>
        <a:lstStyle/>
        <a:p>
          <a:endParaRPr lang="en-US" dirty="0"/>
        </a:p>
      </dgm:t>
    </dgm:pt>
    <dgm:pt modelId="{4233E4E9-0B96-4757-8EBB-CA777B6BA0BE}" type="parTrans" cxnId="{2A7D5BAB-AE80-4BF1-994E-3602A3A89C28}">
      <dgm:prSet/>
      <dgm:spPr/>
      <dgm:t>
        <a:bodyPr/>
        <a:lstStyle/>
        <a:p>
          <a:endParaRPr lang="en-US"/>
        </a:p>
      </dgm:t>
    </dgm:pt>
    <dgm:pt modelId="{ECE50E8F-6CD8-455A-B821-249D6557436C}" type="sibTrans" cxnId="{2A7D5BAB-AE80-4BF1-994E-3602A3A89C28}">
      <dgm:prSet/>
      <dgm:spPr/>
      <dgm:t>
        <a:bodyPr/>
        <a:lstStyle/>
        <a:p>
          <a:endParaRPr lang="en-US"/>
        </a:p>
      </dgm:t>
    </dgm:pt>
    <dgm:pt modelId="{4F2D7059-6A2B-485C-9608-7309A5302E98}" type="pres">
      <dgm:prSet presAssocID="{E8DD561E-9DF7-4630-B706-6337DB244A33}" presName="Name0" presStyleCnt="0">
        <dgm:presLayoutVars>
          <dgm:chMax val="4"/>
          <dgm:resizeHandles val="exact"/>
        </dgm:presLayoutVars>
      </dgm:prSet>
      <dgm:spPr/>
      <dgm:t>
        <a:bodyPr/>
        <a:lstStyle/>
        <a:p>
          <a:endParaRPr lang="en-US"/>
        </a:p>
      </dgm:t>
    </dgm:pt>
    <dgm:pt modelId="{DCC38AF4-A7FD-492B-BFBE-1DA5279A92C2}" type="pres">
      <dgm:prSet presAssocID="{E8DD561E-9DF7-4630-B706-6337DB244A33}" presName="ellipse" presStyleLbl="trBgShp" presStyleIdx="0" presStyleCnt="1"/>
      <dgm:spPr>
        <a:xfrm>
          <a:off x="1708412" y="151804"/>
          <a:ext cx="3012732" cy="1046282"/>
        </a:xfrm>
        <a:prstGeom prst="ellipse">
          <a:avLst/>
        </a:prstGeom>
        <a:solidFill>
          <a:srgbClr val="BBE0E3">
            <a:tint val="50000"/>
            <a:alpha val="40000"/>
            <a:hueOff val="0"/>
            <a:satOff val="0"/>
            <a:lumOff val="0"/>
            <a:alphaOff val="0"/>
          </a:srgbClr>
        </a:solidFill>
        <a:ln>
          <a:noFill/>
        </a:ln>
        <a:effectLst/>
      </dgm:spPr>
      <dgm:t>
        <a:bodyPr/>
        <a:lstStyle/>
        <a:p>
          <a:endParaRPr lang="en-US"/>
        </a:p>
      </dgm:t>
    </dgm:pt>
    <dgm:pt modelId="{BEA8E91C-D7BA-4868-ACF0-1A3D6CCCA6F0}" type="pres">
      <dgm:prSet presAssocID="{E8DD561E-9DF7-4630-B706-6337DB244A33}" presName="arrow1" presStyleLbl="fgShp" presStyleIdx="0" presStyleCnt="1"/>
      <dgm:spPr>
        <a:xfrm>
          <a:off x="2927518" y="2713795"/>
          <a:ext cx="583862" cy="373672"/>
        </a:xfrm>
        <a:prstGeom prst="downArrow">
          <a:avLst/>
        </a:prstGeom>
        <a:solidFill>
          <a:srgbClr val="BBE0E3">
            <a:tint val="6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en-US"/>
        </a:p>
      </dgm:t>
    </dgm:pt>
    <dgm:pt modelId="{D55DF30C-D4F5-43A6-BA6D-BAB5562D9C15}" type="pres">
      <dgm:prSet presAssocID="{E8DD561E-9DF7-4630-B706-6337DB244A33}" presName="rectangle" presStyleLbl="revTx" presStyleIdx="0" presStyleCnt="1" custScaleX="208152" custLinFactNeighborX="12326" custLinFactNeighborY="6098">
        <dgm:presLayoutVars>
          <dgm:bulletEnabled val="1"/>
        </dgm:presLayoutVars>
      </dgm:prSet>
      <dgm:spPr>
        <a:prstGeom prst="rect">
          <a:avLst/>
        </a:prstGeom>
      </dgm:spPr>
      <dgm:t>
        <a:bodyPr/>
        <a:lstStyle/>
        <a:p>
          <a:endParaRPr lang="en-US"/>
        </a:p>
      </dgm:t>
    </dgm:pt>
    <dgm:pt modelId="{ECF5AB7A-A509-485B-B88A-D124A65838CE}" type="pres">
      <dgm:prSet presAssocID="{86A7B038-7FA1-4259-9B60-F8EA851509AC}" presName="item1" presStyleLbl="node1" presStyleIdx="0" presStyleCnt="3" custLinFactNeighborX="45957" custLinFactNeighborY="-52177">
        <dgm:presLayoutVars>
          <dgm:bulletEnabled val="1"/>
        </dgm:presLayoutVars>
      </dgm:prSet>
      <dgm:spPr>
        <a:prstGeom prst="ellipse">
          <a:avLst/>
        </a:prstGeom>
      </dgm:spPr>
      <dgm:t>
        <a:bodyPr/>
        <a:lstStyle/>
        <a:p>
          <a:endParaRPr lang="en-US"/>
        </a:p>
      </dgm:t>
    </dgm:pt>
    <dgm:pt modelId="{968743AF-B9F7-4FBE-9BF8-A8EA17A998C0}" type="pres">
      <dgm:prSet presAssocID="{0DB2FA39-3EC5-47D3-9EFC-157468F78CBA}" presName="item2" presStyleLbl="node1" presStyleIdx="1" presStyleCnt="3" custLinFactNeighborX="59600" custLinFactNeighborY="-35150">
        <dgm:presLayoutVars>
          <dgm:bulletEnabled val="1"/>
        </dgm:presLayoutVars>
      </dgm:prSet>
      <dgm:spPr>
        <a:prstGeom prst="ellipse">
          <a:avLst/>
        </a:prstGeom>
      </dgm:spPr>
      <dgm:t>
        <a:bodyPr/>
        <a:lstStyle/>
        <a:p>
          <a:endParaRPr lang="en-US"/>
        </a:p>
      </dgm:t>
    </dgm:pt>
    <dgm:pt modelId="{3C44699E-9F8A-4419-A61A-BF077B865A14}" type="pres">
      <dgm:prSet presAssocID="{981F7164-D817-456D-AD46-72EA9533D182}" presName="item3" presStyleLbl="node1" presStyleIdx="2" presStyleCnt="3" custLinFactNeighborX="-95561" custLinFactNeighborY="45512">
        <dgm:presLayoutVars>
          <dgm:bulletEnabled val="1"/>
        </dgm:presLayoutVars>
      </dgm:prSet>
      <dgm:spPr>
        <a:prstGeom prst="ellipse">
          <a:avLst/>
        </a:prstGeom>
      </dgm:spPr>
      <dgm:t>
        <a:bodyPr/>
        <a:lstStyle/>
        <a:p>
          <a:endParaRPr lang="en-US"/>
        </a:p>
      </dgm:t>
    </dgm:pt>
    <dgm:pt modelId="{0C36C88F-9E28-4F4A-A680-2D3F846A56D9}" type="pres">
      <dgm:prSet presAssocID="{E8DD561E-9DF7-4630-B706-6337DB244A33}" presName="funnel" presStyleLbl="trAlignAcc1" presStyleIdx="0" presStyleCnt="1" custScaleX="91222" custLinFactNeighborX="0" custLinFactNeighborY="4582"/>
      <dgm:spPr>
        <a:xfrm>
          <a:off x="1728137" y="143206"/>
          <a:ext cx="2982624" cy="2615706"/>
        </a:xfrm>
        <a:prstGeom prst="funnel">
          <a:avLst/>
        </a:prstGeom>
        <a:solidFill>
          <a:srgbClr val="FFFFFF">
            <a:alpha val="40000"/>
            <a:hueOff val="0"/>
            <a:satOff val="0"/>
            <a:lumOff val="0"/>
            <a:alphaOff val="0"/>
          </a:srgbClr>
        </a:solidFill>
        <a:ln w="9525" cap="flat" cmpd="sng" algn="ctr">
          <a:solidFill>
            <a:srgbClr val="BBE0E3">
              <a:hueOff val="0"/>
              <a:satOff val="0"/>
              <a:lumOff val="0"/>
              <a:alphaOff val="0"/>
            </a:srgbClr>
          </a:solidFill>
          <a:prstDash val="solid"/>
        </a:ln>
        <a:effectLst/>
      </dgm:spPr>
      <dgm:t>
        <a:bodyPr/>
        <a:lstStyle/>
        <a:p>
          <a:endParaRPr lang="en-US"/>
        </a:p>
      </dgm:t>
    </dgm:pt>
  </dgm:ptLst>
  <dgm:cxnLst>
    <dgm:cxn modelId="{3D44AA2F-E533-45BF-881A-02A4CEB717F5}" type="presOf" srcId="{0DB2FA39-3EC5-47D3-9EFC-157468F78CBA}" destId="{ECF5AB7A-A509-485B-B88A-D124A65838CE}" srcOrd="0" destOrd="0" presId="urn:microsoft.com/office/officeart/2005/8/layout/funnel1"/>
    <dgm:cxn modelId="{9B2AC095-FECA-4486-B050-8EDD341FA570}" srcId="{E8DD561E-9DF7-4630-B706-6337DB244A33}" destId="{86A7B038-7FA1-4259-9B60-F8EA851509AC}" srcOrd="1" destOrd="0" parTransId="{4B52F4F5-AB1F-467A-B2C7-7E5430264BA4}" sibTransId="{C592EC69-7337-406D-93E0-DF267A1E2CC3}"/>
    <dgm:cxn modelId="{8D1CDBF7-3EF4-41D3-875C-19EBF7DF9D36}" type="presOf" srcId="{86A7B038-7FA1-4259-9B60-F8EA851509AC}" destId="{968743AF-B9F7-4FBE-9BF8-A8EA17A998C0}" srcOrd="0" destOrd="0" presId="urn:microsoft.com/office/officeart/2005/8/layout/funnel1"/>
    <dgm:cxn modelId="{9B15B60F-9D69-466F-9FF5-ACA77B9B3F24}" srcId="{E8DD561E-9DF7-4630-B706-6337DB244A33}" destId="{0DB2FA39-3EC5-47D3-9EFC-157468F78CBA}" srcOrd="2" destOrd="0" parTransId="{E5D5FAD2-8E29-4703-9200-54A79DADB61D}" sibTransId="{F31ADCD9-E311-4F2A-AFCF-E54571ABDE00}"/>
    <dgm:cxn modelId="{CA467222-8C30-46B8-B0A6-4164C3369B1A}" srcId="{E8DD561E-9DF7-4630-B706-6337DB244A33}" destId="{981F7164-D817-456D-AD46-72EA9533D182}" srcOrd="3" destOrd="0" parTransId="{2B321911-11C1-4E58-921C-985208EBF13D}" sibTransId="{F4149DC1-020C-46C2-B13F-0172F0A9724B}"/>
    <dgm:cxn modelId="{AF13055B-08B7-401B-A717-F2482EC3FBD8}" type="presOf" srcId="{EAB436B3-3447-42EA-9B0E-D83B9522BF3B}" destId="{3C44699E-9F8A-4419-A61A-BF077B865A14}" srcOrd="0" destOrd="0" presId="urn:microsoft.com/office/officeart/2005/8/layout/funnel1"/>
    <dgm:cxn modelId="{758DC36C-BEF4-4101-B4E7-C2E584E4FD92}" type="presOf" srcId="{E8DD561E-9DF7-4630-B706-6337DB244A33}" destId="{4F2D7059-6A2B-485C-9608-7309A5302E98}" srcOrd="0" destOrd="0" presId="urn:microsoft.com/office/officeart/2005/8/layout/funnel1"/>
    <dgm:cxn modelId="{2040469E-28E3-49D7-BA70-F1A57CDEC451}" srcId="{E8DD561E-9DF7-4630-B706-6337DB244A33}" destId="{04C15E4B-C1AC-4827-BB8F-B5F05136C4A3}" srcOrd="4" destOrd="0" parTransId="{4980A819-9631-4014-9DFF-17137D6F0D2A}" sibTransId="{E6A1321E-40FF-43D0-ACA7-B6C7503DE948}"/>
    <dgm:cxn modelId="{C78D0329-7E2D-489F-A52C-B1DEDA37493E}" srcId="{E8DD561E-9DF7-4630-B706-6337DB244A33}" destId="{EAB436B3-3447-42EA-9B0E-D83B9522BF3B}" srcOrd="0" destOrd="0" parTransId="{7F952A23-EBE0-478D-BBC4-6C2EBA610E26}" sibTransId="{B686F2FA-AB8A-4C9F-BCD5-171218F76CBB}"/>
    <dgm:cxn modelId="{2A7D5BAB-AE80-4BF1-994E-3602A3A89C28}" srcId="{E8DD561E-9DF7-4630-B706-6337DB244A33}" destId="{E66279EE-5511-44D6-8C84-ED53F2E0F1CB}" srcOrd="5" destOrd="0" parTransId="{4233E4E9-0B96-4757-8EBB-CA777B6BA0BE}" sibTransId="{ECE50E8F-6CD8-455A-B821-249D6557436C}"/>
    <dgm:cxn modelId="{4CAD0956-956A-4A4C-BD7A-9910F79936BB}" type="presOf" srcId="{981F7164-D817-456D-AD46-72EA9533D182}" destId="{D55DF30C-D4F5-43A6-BA6D-BAB5562D9C15}" srcOrd="0" destOrd="0" presId="urn:microsoft.com/office/officeart/2005/8/layout/funnel1"/>
    <dgm:cxn modelId="{070D2C62-9238-4129-840D-7B63F00FB632}" type="presParOf" srcId="{4F2D7059-6A2B-485C-9608-7309A5302E98}" destId="{DCC38AF4-A7FD-492B-BFBE-1DA5279A92C2}" srcOrd="0" destOrd="0" presId="urn:microsoft.com/office/officeart/2005/8/layout/funnel1"/>
    <dgm:cxn modelId="{C56ACC00-D023-4EB7-BD09-56C2F351980C}" type="presParOf" srcId="{4F2D7059-6A2B-485C-9608-7309A5302E98}" destId="{BEA8E91C-D7BA-4868-ACF0-1A3D6CCCA6F0}" srcOrd="1" destOrd="0" presId="urn:microsoft.com/office/officeart/2005/8/layout/funnel1"/>
    <dgm:cxn modelId="{D902BC78-405E-49B9-95C1-DCD0033488B0}" type="presParOf" srcId="{4F2D7059-6A2B-485C-9608-7309A5302E98}" destId="{D55DF30C-D4F5-43A6-BA6D-BAB5562D9C15}" srcOrd="2" destOrd="0" presId="urn:microsoft.com/office/officeart/2005/8/layout/funnel1"/>
    <dgm:cxn modelId="{15263BF5-EDD0-49CD-854B-E42E77622512}" type="presParOf" srcId="{4F2D7059-6A2B-485C-9608-7309A5302E98}" destId="{ECF5AB7A-A509-485B-B88A-D124A65838CE}" srcOrd="3" destOrd="0" presId="urn:microsoft.com/office/officeart/2005/8/layout/funnel1"/>
    <dgm:cxn modelId="{E749B6D6-36D6-4519-94BD-7A2C75AD8C80}" type="presParOf" srcId="{4F2D7059-6A2B-485C-9608-7309A5302E98}" destId="{968743AF-B9F7-4FBE-9BF8-A8EA17A998C0}" srcOrd="4" destOrd="0" presId="urn:microsoft.com/office/officeart/2005/8/layout/funnel1"/>
    <dgm:cxn modelId="{3BBC5663-FAC4-40FD-992F-8D8DE425E01B}" type="presParOf" srcId="{4F2D7059-6A2B-485C-9608-7309A5302E98}" destId="{3C44699E-9F8A-4419-A61A-BF077B865A14}" srcOrd="5" destOrd="0" presId="urn:microsoft.com/office/officeart/2005/8/layout/funnel1"/>
    <dgm:cxn modelId="{EFDFDAAF-2905-4F2E-8110-6C611D7FDDDA}" type="presParOf" srcId="{4F2D7059-6A2B-485C-9608-7309A5302E98}" destId="{0C36C88F-9E28-4F4A-A680-2D3F846A56D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9B66F-A94E-4D82-B2E3-CEC3B16A29CB}">
      <dsp:nvSpPr>
        <dsp:cNvPr id="0" name=""/>
        <dsp:cNvSpPr/>
      </dsp:nvSpPr>
      <dsp:spPr>
        <a:xfrm>
          <a:off x="1591" y="0"/>
          <a:ext cx="4065668" cy="3676650"/>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400050">
            <a:lnSpc>
              <a:spcPct val="100000"/>
            </a:lnSpc>
            <a:spcBef>
              <a:spcPct val="0"/>
            </a:spcBef>
            <a:spcAft>
              <a:spcPts val="0"/>
            </a:spcAft>
          </a:pPr>
          <a:r>
            <a:rPr lang="en-US" sz="2000" b="1" u="none" kern="1200" dirty="0" smtClean="0"/>
            <a:t>Learning Standards/Guidelines in:</a:t>
          </a:r>
        </a:p>
        <a:p>
          <a:pPr lvl="0" algn="ctr" defTabSz="400050">
            <a:lnSpc>
              <a:spcPct val="100000"/>
            </a:lnSpc>
            <a:spcBef>
              <a:spcPct val="0"/>
            </a:spcBef>
            <a:spcAft>
              <a:spcPts val="0"/>
            </a:spcAft>
          </a:pPr>
          <a:r>
            <a:rPr lang="en-US" sz="2000" b="0" u="none" kern="1200" dirty="0" smtClean="0"/>
            <a:t>Social Studies</a:t>
          </a:r>
        </a:p>
        <a:p>
          <a:pPr lvl="0" algn="ctr" defTabSz="400050">
            <a:lnSpc>
              <a:spcPct val="100000"/>
            </a:lnSpc>
            <a:spcBef>
              <a:spcPct val="0"/>
            </a:spcBef>
            <a:spcAft>
              <a:spcPts val="0"/>
            </a:spcAft>
          </a:pPr>
          <a:r>
            <a:rPr lang="en-US" sz="2000" b="0" u="none" kern="1200" dirty="0" smtClean="0"/>
            <a:t>The Arts</a:t>
          </a:r>
        </a:p>
        <a:p>
          <a:pPr lvl="0" algn="ctr" defTabSz="400050">
            <a:lnSpc>
              <a:spcPct val="100000"/>
            </a:lnSpc>
            <a:spcBef>
              <a:spcPct val="0"/>
            </a:spcBef>
            <a:spcAft>
              <a:spcPts val="0"/>
            </a:spcAft>
          </a:pPr>
          <a:r>
            <a:rPr lang="en-US" sz="2000" b="0" u="none" kern="1200" dirty="0" smtClean="0"/>
            <a:t>Health and Fitness</a:t>
          </a:r>
        </a:p>
        <a:p>
          <a:pPr lvl="0" algn="ctr" defTabSz="400050">
            <a:lnSpc>
              <a:spcPct val="100000"/>
            </a:lnSpc>
            <a:spcBef>
              <a:spcPct val="0"/>
            </a:spcBef>
            <a:spcAft>
              <a:spcPts val="0"/>
            </a:spcAft>
          </a:pPr>
          <a:r>
            <a:rPr lang="en-US" sz="2000" b="0" u="none" kern="1200" dirty="0" smtClean="0"/>
            <a:t>World Languages</a:t>
          </a:r>
        </a:p>
        <a:p>
          <a:pPr lvl="0" algn="ctr" defTabSz="400050">
            <a:lnSpc>
              <a:spcPct val="100000"/>
            </a:lnSpc>
            <a:spcBef>
              <a:spcPct val="0"/>
            </a:spcBef>
            <a:spcAft>
              <a:spcPts val="0"/>
            </a:spcAft>
          </a:pPr>
          <a:r>
            <a:rPr lang="en-US" sz="2000" b="0" u="none" kern="1200" dirty="0" smtClean="0"/>
            <a:t>Ed Tech</a:t>
          </a:r>
        </a:p>
        <a:p>
          <a:pPr lvl="0" algn="ctr" defTabSz="400050">
            <a:lnSpc>
              <a:spcPct val="100000"/>
            </a:lnSpc>
            <a:spcBef>
              <a:spcPct val="0"/>
            </a:spcBef>
            <a:spcAft>
              <a:spcPts val="0"/>
            </a:spcAft>
          </a:pPr>
          <a:r>
            <a:rPr lang="en-US" sz="2000" b="0" u="none" kern="1200" dirty="0" smtClean="0"/>
            <a:t>Environment and Sustainability Education</a:t>
          </a:r>
        </a:p>
        <a:p>
          <a:pPr lvl="0" algn="ctr" defTabSz="400050">
            <a:lnSpc>
              <a:spcPct val="100000"/>
            </a:lnSpc>
            <a:spcBef>
              <a:spcPct val="0"/>
            </a:spcBef>
            <a:spcAft>
              <a:spcPts val="0"/>
            </a:spcAft>
          </a:pPr>
          <a:r>
            <a:rPr lang="en-US" sz="2000" b="0" u="none" kern="1200" dirty="0" smtClean="0"/>
            <a:t>Early Learning and Development, B-Gr.3</a:t>
          </a:r>
          <a:endParaRPr lang="en-US" sz="2000" b="1" u="none" kern="1200" dirty="0" smtClean="0"/>
        </a:p>
        <a:p>
          <a:pPr lvl="0" algn="l">
            <a:spcBef>
              <a:spcPct val="0"/>
            </a:spcBef>
          </a:pPr>
          <a:endParaRPr lang="en-US" sz="2000" b="0" kern="1200" dirty="0" smtClean="0"/>
        </a:p>
      </dsp:txBody>
      <dsp:txXfrm>
        <a:off x="109276" y="107685"/>
        <a:ext cx="3850298" cy="3461280"/>
      </dsp:txXfrm>
    </dsp:sp>
    <dsp:sp modelId="{8B7C6742-7FAE-4840-B897-50F112E9E9C8}">
      <dsp:nvSpPr>
        <dsp:cNvPr id="0" name=""/>
        <dsp:cNvSpPr/>
      </dsp:nvSpPr>
      <dsp:spPr>
        <a:xfrm>
          <a:off x="4259172" y="1602280"/>
          <a:ext cx="406856" cy="4720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259172" y="1696698"/>
        <a:ext cx="284799" cy="283252"/>
      </dsp:txXfrm>
    </dsp:sp>
    <dsp:sp modelId="{9DD50112-2F14-4160-B1C7-7C668E701BBA}">
      <dsp:nvSpPr>
        <dsp:cNvPr id="0" name=""/>
        <dsp:cNvSpPr/>
      </dsp:nvSpPr>
      <dsp:spPr>
        <a:xfrm>
          <a:off x="4834912" y="0"/>
          <a:ext cx="3329724" cy="3676650"/>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u="none" kern="1200" dirty="0" smtClean="0"/>
        </a:p>
        <a:p>
          <a:pPr lvl="0" algn="ctr" defTabSz="889000">
            <a:lnSpc>
              <a:spcPct val="90000"/>
            </a:lnSpc>
            <a:spcBef>
              <a:spcPct val="0"/>
            </a:spcBef>
            <a:spcAft>
              <a:spcPct val="35000"/>
            </a:spcAft>
          </a:pPr>
          <a:r>
            <a:rPr lang="en-US" sz="2000" b="1" u="none" kern="1200" dirty="0" smtClean="0"/>
            <a:t>Current Standards Continue</a:t>
          </a:r>
        </a:p>
        <a:p>
          <a:pPr lvl="0" algn="ctr" defTabSz="889000">
            <a:lnSpc>
              <a:spcPct val="90000"/>
            </a:lnSpc>
            <a:spcBef>
              <a:spcPct val="0"/>
            </a:spcBef>
            <a:spcAft>
              <a:spcPct val="35000"/>
            </a:spcAft>
          </a:pPr>
          <a:r>
            <a:rPr lang="en-US" sz="2000" b="1" u="none" kern="1200" dirty="0" smtClean="0"/>
            <a:t>Intentional connections will be made </a:t>
          </a:r>
          <a:r>
            <a:rPr lang="en-US" sz="2000" b="1" u="sng" kern="1200" dirty="0" smtClean="0"/>
            <a:t>across subjects</a:t>
          </a:r>
          <a:r>
            <a:rPr lang="en-US" sz="2000" b="1" u="none" kern="1200" dirty="0" smtClean="0"/>
            <a:t> and </a:t>
          </a:r>
          <a:r>
            <a:rPr lang="en-US" sz="2000" b="1" u="sng" kern="1200" dirty="0" smtClean="0"/>
            <a:t>programs</a:t>
          </a:r>
          <a:r>
            <a:rPr lang="en-US" sz="2000" b="1" u="none" kern="1200" dirty="0" smtClean="0"/>
            <a:t> focused on building literacy skills across content areas</a:t>
          </a:r>
        </a:p>
        <a:p>
          <a:pPr lvl="0" algn="ctr" defTabSz="889000">
            <a:lnSpc>
              <a:spcPct val="90000"/>
            </a:lnSpc>
            <a:spcBef>
              <a:spcPct val="0"/>
            </a:spcBef>
            <a:spcAft>
              <a:spcPct val="35000"/>
            </a:spcAft>
          </a:pPr>
          <a:endParaRPr lang="en-US" sz="2000" b="1" u="none" kern="1200" dirty="0" smtClean="0"/>
        </a:p>
        <a:p>
          <a:pPr lvl="0" algn="ctr" defTabSz="889000">
            <a:lnSpc>
              <a:spcPct val="90000"/>
            </a:lnSpc>
            <a:spcBef>
              <a:spcPct val="0"/>
            </a:spcBef>
            <a:spcAft>
              <a:spcPct val="35000"/>
            </a:spcAft>
          </a:pPr>
          <a:endParaRPr lang="en-US" sz="2000" b="1" u="none" kern="1200" dirty="0"/>
        </a:p>
      </dsp:txBody>
      <dsp:txXfrm>
        <a:off x="4932436" y="97524"/>
        <a:ext cx="3134676" cy="3481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8AF4-A7FD-492B-BFBE-1DA5279A92C2}">
      <dsp:nvSpPr>
        <dsp:cNvPr id="0" name=""/>
        <dsp:cNvSpPr/>
      </dsp:nvSpPr>
      <dsp:spPr>
        <a:xfrm>
          <a:off x="3235190" y="134300"/>
          <a:ext cx="2665355" cy="925642"/>
        </a:xfrm>
        <a:prstGeom prst="ellipse">
          <a:avLst/>
        </a:prstGeom>
        <a:solidFill>
          <a:srgbClr val="BBE0E3">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EA8E91C-D7BA-4868-ACF0-1A3D6CCCA6F0}">
      <dsp:nvSpPr>
        <dsp:cNvPr id="0" name=""/>
        <dsp:cNvSpPr/>
      </dsp:nvSpPr>
      <dsp:spPr>
        <a:xfrm>
          <a:off x="4313729" y="2400885"/>
          <a:ext cx="516541" cy="330586"/>
        </a:xfrm>
        <a:prstGeom prst="downArrow">
          <a:avLst/>
        </a:prstGeom>
        <a:solidFill>
          <a:srgbClr val="BBE0E3">
            <a:tint val="6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55DF30C-D4F5-43A6-BA6D-BAB5562D9C15}">
      <dsp:nvSpPr>
        <dsp:cNvPr id="0" name=""/>
        <dsp:cNvSpPr/>
      </dsp:nvSpPr>
      <dsp:spPr>
        <a:xfrm>
          <a:off x="2297150" y="2686016"/>
          <a:ext cx="5160921" cy="61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FFFF"/>
              </a:solidFill>
              <a:latin typeface="Arial"/>
              <a:ea typeface="+mn-ea"/>
              <a:cs typeface="Arial"/>
            </a:rPr>
            <a:t>ELA Common Core Standards</a:t>
          </a:r>
          <a:endParaRPr lang="en-US" sz="2200" b="1" kern="1200" dirty="0">
            <a:solidFill>
              <a:srgbClr val="FFFFFF"/>
            </a:solidFill>
            <a:latin typeface="Arial"/>
            <a:ea typeface="+mn-ea"/>
            <a:cs typeface="Arial"/>
          </a:endParaRPr>
        </a:p>
      </dsp:txBody>
      <dsp:txXfrm>
        <a:off x="2297150" y="2686016"/>
        <a:ext cx="5160921" cy="619850"/>
      </dsp:txXfrm>
    </dsp:sp>
    <dsp:sp modelId="{ECF5AB7A-A509-485B-B88A-D124A65838CE}">
      <dsp:nvSpPr>
        <dsp:cNvPr id="0" name=""/>
        <dsp:cNvSpPr/>
      </dsp:nvSpPr>
      <dsp:spPr>
        <a:xfrm>
          <a:off x="4631519" y="646304"/>
          <a:ext cx="929775" cy="929775"/>
        </a:xfrm>
        <a:prstGeom prst="ellipse">
          <a:avLst/>
        </a:prstGeom>
        <a:solidFill>
          <a:srgbClr val="FFFFFF">
            <a:lumMod val="60000"/>
            <a:lumOff val="40000"/>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0000"/>
              </a:solidFill>
              <a:latin typeface="Arial"/>
              <a:ea typeface="+mn-ea"/>
              <a:cs typeface="Arial"/>
            </a:rPr>
            <a:t>Speaking and Listening</a:t>
          </a:r>
          <a:endParaRPr lang="en-US" sz="700" kern="1200" dirty="0">
            <a:solidFill>
              <a:srgbClr val="FFFFFF"/>
            </a:solidFill>
            <a:latin typeface="Arial"/>
            <a:ea typeface="+mn-ea"/>
            <a:cs typeface="Arial"/>
          </a:endParaRPr>
        </a:p>
      </dsp:txBody>
      <dsp:txXfrm>
        <a:off x="4767681" y="782466"/>
        <a:ext cx="657451" cy="657451"/>
      </dsp:txXfrm>
    </dsp:sp>
    <dsp:sp modelId="{968743AF-B9F7-4FBE-9BF8-A8EA17A998C0}">
      <dsp:nvSpPr>
        <dsp:cNvPr id="0" name=""/>
        <dsp:cNvSpPr/>
      </dsp:nvSpPr>
      <dsp:spPr>
        <a:xfrm>
          <a:off x="4093062" y="107079"/>
          <a:ext cx="929775" cy="929775"/>
        </a:xfrm>
        <a:prstGeom prst="ellipse">
          <a:avLst/>
        </a:prstGeom>
        <a:solidFill>
          <a:srgbClr val="000000">
            <a:lumMod val="60000"/>
            <a:lumOff val="40000"/>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0000"/>
              </a:solidFill>
              <a:latin typeface="Arial"/>
              <a:ea typeface="+mn-ea"/>
              <a:cs typeface="Arial"/>
            </a:rPr>
            <a:t>Reading</a:t>
          </a:r>
          <a:endParaRPr lang="en-US" sz="900" b="1" kern="1200" dirty="0">
            <a:solidFill>
              <a:srgbClr val="000000"/>
            </a:solidFill>
            <a:latin typeface="Arial"/>
            <a:ea typeface="+mn-ea"/>
            <a:cs typeface="Arial"/>
          </a:endParaRPr>
        </a:p>
      </dsp:txBody>
      <dsp:txXfrm>
        <a:off x="4229224" y="243241"/>
        <a:ext cx="657451" cy="657451"/>
      </dsp:txXfrm>
    </dsp:sp>
    <dsp:sp modelId="{3C44699E-9F8A-4419-A61A-BF077B865A14}">
      <dsp:nvSpPr>
        <dsp:cNvPr id="0" name=""/>
        <dsp:cNvSpPr/>
      </dsp:nvSpPr>
      <dsp:spPr>
        <a:xfrm>
          <a:off x="3600850" y="632255"/>
          <a:ext cx="929775" cy="929775"/>
        </a:xfrm>
        <a:prstGeom prst="ellipse">
          <a:avLst/>
        </a:prstGeom>
        <a:solidFill>
          <a:srgbClr val="BA2334">
            <a:lumMod val="40000"/>
            <a:lumOff val="60000"/>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0000"/>
              </a:solidFill>
              <a:latin typeface="Arial"/>
              <a:ea typeface="+mn-ea"/>
              <a:cs typeface="Arial"/>
            </a:rPr>
            <a:t>Writing</a:t>
          </a:r>
          <a:endParaRPr lang="en-US" sz="900" b="1" kern="1200" dirty="0">
            <a:solidFill>
              <a:srgbClr val="000000"/>
            </a:solidFill>
            <a:latin typeface="Arial"/>
            <a:ea typeface="+mn-ea"/>
            <a:cs typeface="Arial"/>
          </a:endParaRPr>
        </a:p>
      </dsp:txBody>
      <dsp:txXfrm>
        <a:off x="3737012" y="768417"/>
        <a:ext cx="657451" cy="657451"/>
      </dsp:txXfrm>
    </dsp:sp>
    <dsp:sp modelId="{0C36C88F-9E28-4F4A-A680-2D3F846A56D9}">
      <dsp:nvSpPr>
        <dsp:cNvPr id="0" name=""/>
        <dsp:cNvSpPr/>
      </dsp:nvSpPr>
      <dsp:spPr>
        <a:xfrm>
          <a:off x="3252640" y="126694"/>
          <a:ext cx="2638718" cy="2314106"/>
        </a:xfrm>
        <a:prstGeom prst="funnel">
          <a:avLst/>
        </a:prstGeom>
        <a:solidFill>
          <a:srgbClr val="FFFFFF">
            <a:alpha val="40000"/>
            <a:hueOff val="0"/>
            <a:satOff val="0"/>
            <a:lumOff val="0"/>
            <a:alphaOff val="0"/>
          </a:srgbClr>
        </a:solidFill>
        <a:ln w="9525" cap="flat" cmpd="sng" algn="ctr">
          <a:solidFill>
            <a:srgbClr val="BBE0E3">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3135" tIns="46569" rIns="93135" bIns="46569" rtlCol="0"/>
          <a:lstStyle>
            <a:lvl1pPr algn="l">
              <a:defRPr sz="1200"/>
            </a:lvl1pPr>
          </a:lstStyle>
          <a:p>
            <a:endParaRPr lang="en-US" dirty="0"/>
          </a:p>
        </p:txBody>
      </p:sp>
      <p:sp>
        <p:nvSpPr>
          <p:cNvPr id="3" name="Date Placeholder 2"/>
          <p:cNvSpPr>
            <a:spLocks noGrp="1"/>
          </p:cNvSpPr>
          <p:nvPr>
            <p:ph type="dt" sz="quarter" idx="1"/>
          </p:nvPr>
        </p:nvSpPr>
        <p:spPr>
          <a:xfrm>
            <a:off x="3884615" y="0"/>
            <a:ext cx="2971800" cy="464820"/>
          </a:xfrm>
          <a:prstGeom prst="rect">
            <a:avLst/>
          </a:prstGeom>
        </p:spPr>
        <p:txBody>
          <a:bodyPr vert="horz" lIns="93135" tIns="46569" rIns="93135" bIns="46569" rtlCol="0"/>
          <a:lstStyle>
            <a:lvl1pPr algn="r">
              <a:defRPr sz="1200"/>
            </a:lvl1pPr>
          </a:lstStyle>
          <a:p>
            <a:fld id="{408BB3B8-BA38-490D-8389-AB687964B7A5}" type="datetimeFigureOut">
              <a:rPr lang="en-US" smtClean="0"/>
              <a:pPr/>
              <a:t>11/3/2014</a:t>
            </a:fld>
            <a:endParaRPr lang="en-US" dirty="0"/>
          </a:p>
        </p:txBody>
      </p:sp>
      <p:sp>
        <p:nvSpPr>
          <p:cNvPr id="4" name="Footer Placeholder 3"/>
          <p:cNvSpPr>
            <a:spLocks noGrp="1"/>
          </p:cNvSpPr>
          <p:nvPr>
            <p:ph type="ftr" sz="quarter" idx="2"/>
          </p:nvPr>
        </p:nvSpPr>
        <p:spPr>
          <a:xfrm>
            <a:off x="1" y="8829969"/>
            <a:ext cx="2971800" cy="464820"/>
          </a:xfrm>
          <a:prstGeom prst="rect">
            <a:avLst/>
          </a:prstGeom>
        </p:spPr>
        <p:txBody>
          <a:bodyPr vert="horz" lIns="93135" tIns="46569" rIns="93135" bIns="465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5" y="8829969"/>
            <a:ext cx="2971800" cy="464820"/>
          </a:xfrm>
          <a:prstGeom prst="rect">
            <a:avLst/>
          </a:prstGeom>
        </p:spPr>
        <p:txBody>
          <a:bodyPr vert="horz" lIns="93135" tIns="46569" rIns="93135" bIns="46569" rtlCol="0" anchor="b"/>
          <a:lstStyle>
            <a:lvl1pPr algn="r">
              <a:defRPr sz="1200"/>
            </a:lvl1pPr>
          </a:lstStyle>
          <a:p>
            <a:fld id="{7ECD4904-14C0-4C9C-BB2A-FD9509599ED7}" type="slidenum">
              <a:rPr lang="en-US" smtClean="0"/>
              <a:pPr/>
              <a:t>‹#›</a:t>
            </a:fld>
            <a:endParaRPr lang="en-US" dirty="0"/>
          </a:p>
        </p:txBody>
      </p:sp>
    </p:spTree>
    <p:extLst>
      <p:ext uri="{BB962C8B-B14F-4D97-AF65-F5344CB8AC3E}">
        <p14:creationId xmlns:p14="http://schemas.microsoft.com/office/powerpoint/2010/main" val="63036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3135" tIns="46569" rIns="93135" bIns="46569" rtlCol="0"/>
          <a:lstStyle>
            <a:lvl1pPr algn="l">
              <a:defRPr sz="1200"/>
            </a:lvl1pPr>
          </a:lstStyle>
          <a:p>
            <a:endParaRPr lang="en-US" dirty="0"/>
          </a:p>
        </p:txBody>
      </p:sp>
      <p:sp>
        <p:nvSpPr>
          <p:cNvPr id="3" name="Date Placeholder 2"/>
          <p:cNvSpPr>
            <a:spLocks noGrp="1"/>
          </p:cNvSpPr>
          <p:nvPr>
            <p:ph type="dt" idx="1"/>
          </p:nvPr>
        </p:nvSpPr>
        <p:spPr>
          <a:xfrm>
            <a:off x="3884615" y="0"/>
            <a:ext cx="2971800" cy="464820"/>
          </a:xfrm>
          <a:prstGeom prst="rect">
            <a:avLst/>
          </a:prstGeom>
        </p:spPr>
        <p:txBody>
          <a:bodyPr vert="horz" lIns="93135" tIns="46569" rIns="93135" bIns="46569" rtlCol="0"/>
          <a:lstStyle>
            <a:lvl1pPr algn="r">
              <a:defRPr sz="1200"/>
            </a:lvl1pPr>
          </a:lstStyle>
          <a:p>
            <a:fld id="{EEB0623B-EE6C-44D7-818E-E21E2DCF3F76}" type="datetimeFigureOut">
              <a:rPr lang="en-US" smtClean="0"/>
              <a:pPr/>
              <a:t>11/3/2014</a:t>
            </a:fld>
            <a:endParaRPr lang="en-US" dirty="0"/>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3135" tIns="46569" rIns="93135" bIns="46569" rtlCol="0" anchor="ctr"/>
          <a:lstStyle/>
          <a:p>
            <a:endParaRPr lang="en-US" dirty="0"/>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3135" tIns="46569" rIns="93135" bIns="465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2971800" cy="464820"/>
          </a:xfrm>
          <a:prstGeom prst="rect">
            <a:avLst/>
          </a:prstGeom>
        </p:spPr>
        <p:txBody>
          <a:bodyPr vert="horz" lIns="93135" tIns="46569" rIns="93135"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29969"/>
            <a:ext cx="2971800" cy="464820"/>
          </a:xfrm>
          <a:prstGeom prst="rect">
            <a:avLst/>
          </a:prstGeom>
        </p:spPr>
        <p:txBody>
          <a:bodyPr vert="horz" lIns="93135" tIns="46569" rIns="93135" bIns="46569" rtlCol="0" anchor="b"/>
          <a:lstStyle>
            <a:lvl1pPr algn="r">
              <a:defRPr sz="1200"/>
            </a:lvl1pPr>
          </a:lstStyle>
          <a:p>
            <a:fld id="{9EDE6250-C1F4-4909-A62B-AA110E59B3B9}" type="slidenum">
              <a:rPr lang="en-US" smtClean="0"/>
              <a:pPr/>
              <a:t>‹#›</a:t>
            </a:fld>
            <a:endParaRPr lang="en-US" dirty="0"/>
          </a:p>
        </p:txBody>
      </p:sp>
    </p:spTree>
    <p:extLst>
      <p:ext uri="{BB962C8B-B14F-4D97-AF65-F5344CB8AC3E}">
        <p14:creationId xmlns:p14="http://schemas.microsoft.com/office/powerpoint/2010/main" val="120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Facilitator – See Facilitator Directions on Agenda Document.  </a:t>
            </a:r>
          </a:p>
        </p:txBody>
      </p:sp>
      <p:sp>
        <p:nvSpPr>
          <p:cNvPr id="4" name="Slide Number Placeholder 3"/>
          <p:cNvSpPr>
            <a:spLocks noGrp="1"/>
          </p:cNvSpPr>
          <p:nvPr>
            <p:ph type="sldNum" sz="quarter" idx="10"/>
          </p:nvPr>
        </p:nvSpPr>
        <p:spPr/>
        <p:txBody>
          <a:bodyPr/>
          <a:lstStyle/>
          <a:p>
            <a:fld id="{9EDE6250-C1F4-4909-A62B-AA110E59B3B9}" type="slidenum">
              <a:rPr lang="en-US" smtClean="0"/>
              <a:pPr/>
              <a:t>1</a:t>
            </a:fld>
            <a:endParaRPr lang="en-US" dirty="0"/>
          </a:p>
        </p:txBody>
      </p:sp>
    </p:spTree>
    <p:extLst>
      <p:ext uri="{BB962C8B-B14F-4D97-AF65-F5344CB8AC3E}">
        <p14:creationId xmlns:p14="http://schemas.microsoft.com/office/powerpoint/2010/main" val="29341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t>Handout: Refer to this handout – “Implementing Career and College Ready Standards in Washington State: Pg. 1 &amp; 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13</a:t>
            </a:fld>
            <a:endParaRPr lang="en-US" dirty="0"/>
          </a:p>
        </p:txBody>
      </p:sp>
    </p:spTree>
    <p:extLst>
      <p:ext uri="{BB962C8B-B14F-4D97-AF65-F5344CB8AC3E}">
        <p14:creationId xmlns:p14="http://schemas.microsoft.com/office/powerpoint/2010/main" val="137248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t>Handout: Refer to this handout – “Implementing Career and College Ready Standards in Washington State: Pg. 1 &amp; 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14</a:t>
            </a:fld>
            <a:endParaRPr lang="en-US" dirty="0"/>
          </a:p>
        </p:txBody>
      </p:sp>
    </p:spTree>
    <p:extLst>
      <p:ext uri="{BB962C8B-B14F-4D97-AF65-F5344CB8AC3E}">
        <p14:creationId xmlns:p14="http://schemas.microsoft.com/office/powerpoint/2010/main" val="88129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t>Handout: Refer to this handout – “Implementing Career and College Ready Standards in Washington State: Pg. 1 &amp; 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15</a:t>
            </a:fld>
            <a:endParaRPr lang="en-US" dirty="0"/>
          </a:p>
        </p:txBody>
      </p:sp>
    </p:spTree>
    <p:extLst>
      <p:ext uri="{BB962C8B-B14F-4D97-AF65-F5344CB8AC3E}">
        <p14:creationId xmlns:p14="http://schemas.microsoft.com/office/powerpoint/2010/main" val="185264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
            </a:r>
            <a:r>
              <a:rPr lang="en-US" dirty="0"/>
              <a:t>-12</a:t>
            </a:r>
          </a:p>
          <a:p>
            <a:r>
              <a:rPr lang="en-US" b="1" dirty="0"/>
              <a:t>Foundational Skills</a:t>
            </a:r>
            <a:endParaRPr lang="en-US" dirty="0"/>
          </a:p>
          <a:p>
            <a:pPr lvl="0"/>
            <a:r>
              <a:rPr lang="en-US" dirty="0"/>
              <a:t>Print concepts and alphabetic principle</a:t>
            </a:r>
          </a:p>
          <a:p>
            <a:pPr lvl="0"/>
            <a:r>
              <a:rPr lang="en-US" dirty="0"/>
              <a:t>Phonological awareness</a:t>
            </a:r>
          </a:p>
          <a:p>
            <a:pPr lvl="0"/>
            <a:r>
              <a:rPr lang="en-US" dirty="0"/>
              <a:t>Phonics and word recognition</a:t>
            </a:r>
          </a:p>
          <a:p>
            <a:pPr lvl="0"/>
            <a:r>
              <a:rPr lang="en-US" dirty="0"/>
              <a:t>Fluency</a:t>
            </a:r>
          </a:p>
          <a:p>
            <a:r>
              <a:rPr lang="en-US" i="1" dirty="0"/>
              <a:t>Although foundational skills are addressed prior to grade 6, students who struggle in these areas will need further support.</a:t>
            </a:r>
            <a:endParaRPr lang="en-US" dirty="0"/>
          </a:p>
          <a:p>
            <a:r>
              <a:rPr lang="en-US" b="1" dirty="0"/>
              <a:t>Reading Literature and Informational Texts </a:t>
            </a:r>
            <a:endParaRPr lang="en-US" dirty="0"/>
          </a:p>
          <a:p>
            <a:r>
              <a:rPr lang="en-US" i="1" dirty="0"/>
              <a:t>Focus on teaching students reading skills to engage with rigorous texts across a broad spectrum of content; balance the types of texts students read.</a:t>
            </a:r>
            <a:endParaRPr lang="en-US" dirty="0"/>
          </a:p>
          <a:p>
            <a:r>
              <a:rPr lang="en-US" i="1" dirty="0"/>
              <a:t>*Percentages represent comprehensive use (teaching, learning, and student production) across a school year.</a:t>
            </a:r>
            <a:endParaRPr lang="en-US" dirty="0"/>
          </a:p>
          <a:p>
            <a:pPr lvl="0"/>
            <a:r>
              <a:rPr lang="en-US" dirty="0"/>
              <a:t>Balance grades K-5 = 50%* literature; 50%* informational text</a:t>
            </a:r>
          </a:p>
          <a:p>
            <a:pPr lvl="0"/>
            <a:r>
              <a:rPr lang="en-US" dirty="0"/>
              <a:t>Balance grade 6-8 = 45%* literature; 55%* informational text</a:t>
            </a:r>
          </a:p>
          <a:p>
            <a:pPr lvl="0"/>
            <a:r>
              <a:rPr lang="en-US" dirty="0"/>
              <a:t>Balance grades 9-12 = 30%* literature; 70%* informational text</a:t>
            </a:r>
          </a:p>
          <a:p>
            <a:r>
              <a:rPr lang="en-US" b="1" dirty="0"/>
              <a:t>Literacy (Reading and Writing) in History/Social Studies, Science, and Other Technical Subjects </a:t>
            </a:r>
            <a:endParaRPr lang="en-US" dirty="0"/>
          </a:p>
          <a:p>
            <a:r>
              <a:rPr lang="en-US" i="1" dirty="0"/>
              <a:t>Focus on teaching key ideas, details, using evidence from text to support conclusions, contextual vocabulary acquisition, and point of view.</a:t>
            </a:r>
            <a:endParaRPr lang="en-US" dirty="0"/>
          </a:p>
          <a:p>
            <a:r>
              <a:rPr lang="en-US" b="1" dirty="0"/>
              <a:t>Writing Standards</a:t>
            </a:r>
            <a:endParaRPr lang="en-US" dirty="0"/>
          </a:p>
          <a:p>
            <a:r>
              <a:rPr lang="en-US" i="1" dirty="0"/>
              <a:t>Focus on teaching the processes of writing, including a balance of text types and the role of argument in History/ social studies, and science</a:t>
            </a:r>
            <a:endParaRPr lang="en-US" dirty="0"/>
          </a:p>
          <a:p>
            <a:r>
              <a:rPr lang="en-US" i="1" dirty="0"/>
              <a:t>*Percentages represent comprehensive use (teaching, learning, and student production) across a school year.</a:t>
            </a:r>
            <a:endParaRPr lang="en-US" dirty="0"/>
          </a:p>
          <a:p>
            <a:r>
              <a:rPr lang="en-US" b="1" dirty="0"/>
              <a:t>Balance of writing types, including writing in the content areas</a:t>
            </a:r>
            <a:endParaRPr lang="en-US" dirty="0"/>
          </a:p>
          <a:p>
            <a:pPr lvl="0"/>
            <a:r>
              <a:rPr lang="en-US" dirty="0"/>
              <a:t>By grade 4—opinion =30%; information = 35%; narrative =35%</a:t>
            </a:r>
          </a:p>
          <a:p>
            <a:r>
              <a:rPr lang="en-US" b="1" dirty="0"/>
              <a:t>Balance of writing types, including writing in the content areas</a:t>
            </a:r>
            <a:endParaRPr lang="en-US" dirty="0"/>
          </a:p>
          <a:p>
            <a:pPr lvl="0"/>
            <a:r>
              <a:rPr lang="en-US" dirty="0"/>
              <a:t>Grade 8 – argument = 35%; information = 35%; narrative = 30%</a:t>
            </a:r>
          </a:p>
          <a:p>
            <a:pPr lvl="0"/>
            <a:r>
              <a:rPr lang="en-US" dirty="0"/>
              <a:t>Grade 12 – argument = 40%; information = 40%; narrative = 20%</a:t>
            </a:r>
          </a:p>
          <a:p>
            <a:r>
              <a:rPr lang="en-US" b="1" dirty="0"/>
              <a:t>Speaking &amp; Listening Standards</a:t>
            </a:r>
            <a:endParaRPr lang="en-US" dirty="0"/>
          </a:p>
          <a:p>
            <a:r>
              <a:rPr lang="en-US" i="1" dirty="0"/>
              <a:t>Focus on teaching use of rhetorical and critical thinking in speaking, listening, and collaborative study and work</a:t>
            </a:r>
            <a:endParaRPr lang="en-US" dirty="0"/>
          </a:p>
          <a:p>
            <a:pPr lvl="0"/>
            <a:r>
              <a:rPr lang="en-US" dirty="0"/>
              <a:t>Comprehension and collaboration</a:t>
            </a:r>
          </a:p>
          <a:p>
            <a:pPr lvl="0"/>
            <a:r>
              <a:rPr lang="en-US" dirty="0"/>
              <a:t>Presentation of knowledge and ideas</a:t>
            </a:r>
          </a:p>
          <a:p>
            <a:pPr lvl="0"/>
            <a:r>
              <a:rPr lang="en-US" dirty="0"/>
              <a:t>Evaluate speaker’s point of view</a:t>
            </a:r>
          </a:p>
          <a:p>
            <a:r>
              <a:rPr lang="en-US" b="1" dirty="0"/>
              <a:t>Language Standards</a:t>
            </a:r>
            <a:endParaRPr lang="en-US" dirty="0"/>
          </a:p>
          <a:p>
            <a:r>
              <a:rPr lang="en-US" i="1" dirty="0"/>
              <a:t>Focus on teaching conventions of standard English, knowledge of language in different contexts, and vocabulary acquisition.</a:t>
            </a:r>
            <a:endParaRPr lang="en-US" dirty="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16</a:t>
            </a:fld>
            <a:endParaRPr lang="en-US" dirty="0"/>
          </a:p>
        </p:txBody>
      </p:sp>
    </p:spTree>
    <p:extLst>
      <p:ext uri="{BB962C8B-B14F-4D97-AF65-F5344CB8AC3E}">
        <p14:creationId xmlns:p14="http://schemas.microsoft.com/office/powerpoint/2010/main" val="121347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Standards for Mathematical Practice</a:t>
            </a:r>
            <a:endParaRPr lang="en-US" sz="1100" dirty="0"/>
          </a:p>
          <a:p>
            <a:pPr lvl="0"/>
            <a:r>
              <a:rPr lang="en-US" sz="1100" dirty="0"/>
              <a:t>Make sense of problems and persevere in solving them.</a:t>
            </a:r>
          </a:p>
          <a:p>
            <a:pPr lvl="0"/>
            <a:r>
              <a:rPr lang="en-US" sz="1100" dirty="0"/>
              <a:t>Reason abstractly and quantitatively.</a:t>
            </a:r>
          </a:p>
          <a:p>
            <a:pPr lvl="0"/>
            <a:r>
              <a:rPr lang="en-US" sz="1100" dirty="0"/>
              <a:t>Construct viable arguments and critique the reasoning of others.</a:t>
            </a:r>
          </a:p>
          <a:p>
            <a:pPr lvl="0"/>
            <a:r>
              <a:rPr lang="en-US" sz="1100" dirty="0"/>
              <a:t>Model with mathematics.</a:t>
            </a:r>
          </a:p>
          <a:p>
            <a:pPr lvl="0"/>
            <a:r>
              <a:rPr lang="en-US" sz="1100" dirty="0"/>
              <a:t>Use appropriate tools strategically.</a:t>
            </a:r>
          </a:p>
          <a:p>
            <a:pPr lvl="0"/>
            <a:r>
              <a:rPr lang="en-US" sz="1100" dirty="0"/>
              <a:t>Attend to precision.</a:t>
            </a:r>
          </a:p>
          <a:p>
            <a:pPr lvl="0"/>
            <a:r>
              <a:rPr lang="en-US" sz="1100" dirty="0"/>
              <a:t>Look for and make use of structure.</a:t>
            </a:r>
          </a:p>
          <a:p>
            <a:pPr lvl="0"/>
            <a:r>
              <a:rPr lang="en-US" sz="1100" dirty="0"/>
              <a:t>Look for and express regularity in repeated reasoning.</a:t>
            </a:r>
          </a:p>
          <a:p>
            <a:endParaRPr lang="en-US" sz="1100" dirty="0"/>
          </a:p>
          <a:p>
            <a:r>
              <a:rPr lang="en-US" sz="1100" dirty="0"/>
              <a:t>Grade Priorities:</a:t>
            </a:r>
          </a:p>
          <a:p>
            <a:r>
              <a:rPr lang="en-US" sz="1100" dirty="0"/>
              <a:t>K-2	Addition and subtraction – concepts, skills, and problem solving</a:t>
            </a:r>
          </a:p>
          <a:p>
            <a:r>
              <a:rPr lang="en-US" sz="1100" dirty="0"/>
              <a:t>3-5	Multiplication and division of whole numbers and fractions – concepts, skills, and problem solving</a:t>
            </a:r>
          </a:p>
          <a:p>
            <a:pPr marL="229309" indent="-229309">
              <a:buAutoNum type="arabicPlain" startAt="6"/>
            </a:pPr>
            <a:r>
              <a:rPr lang="en-US" sz="1100" dirty="0"/>
              <a:t>Ratios and proportional relationships: early expressions and equations</a:t>
            </a:r>
          </a:p>
          <a:p>
            <a:pPr marL="229309" indent="-229309">
              <a:buAutoNum type="arabicPlain" startAt="6"/>
            </a:pPr>
            <a:r>
              <a:rPr lang="en-US" sz="1100" dirty="0"/>
              <a:t>Ratios and proportional relationships; arithmetic of rational numbers 2</a:t>
            </a:r>
          </a:p>
          <a:p>
            <a:pPr marL="229309" indent="-229309">
              <a:buAutoNum type="arabicPlain" startAt="6"/>
            </a:pPr>
            <a:r>
              <a:rPr lang="en-US" sz="1100" dirty="0"/>
              <a:t>Linear algebra</a:t>
            </a:r>
          </a:p>
          <a:p>
            <a:pPr marL="229309" indent="-229309">
              <a:buAutoNum type="arabicPlain" startAt="6"/>
            </a:pPr>
            <a:endParaRPr lang="en-US" sz="1100"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17</a:t>
            </a:fld>
            <a:endParaRPr lang="en-US" dirty="0"/>
          </a:p>
        </p:txBody>
      </p:sp>
    </p:spTree>
    <p:extLst>
      <p:ext uri="{BB962C8B-B14F-4D97-AF65-F5344CB8AC3E}">
        <p14:creationId xmlns:p14="http://schemas.microsoft.com/office/powerpoint/2010/main" val="183679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Science and Engineering  Practices</a:t>
            </a:r>
            <a:endParaRPr lang="en-US" dirty="0"/>
          </a:p>
          <a:p>
            <a:pPr lvl="0"/>
            <a:r>
              <a:rPr lang="en-US" dirty="0"/>
              <a:t>Asking questions (for science) and defining problems (for engineering) </a:t>
            </a:r>
          </a:p>
          <a:p>
            <a:pPr lvl="0"/>
            <a:r>
              <a:rPr lang="en-US" dirty="0"/>
              <a:t>Developing and using models </a:t>
            </a:r>
          </a:p>
          <a:p>
            <a:pPr lvl="0"/>
            <a:r>
              <a:rPr lang="en-US" dirty="0"/>
              <a:t>Planning and carrying out investigations</a:t>
            </a:r>
          </a:p>
          <a:p>
            <a:pPr lvl="0"/>
            <a:r>
              <a:rPr lang="en-US" dirty="0"/>
              <a:t>Analyzing and interpreting data </a:t>
            </a:r>
          </a:p>
          <a:p>
            <a:r>
              <a:rPr lang="en-US" dirty="0"/>
              <a:t>Using mathematics and computational thinking </a:t>
            </a:r>
          </a:p>
          <a:p>
            <a:r>
              <a:rPr lang="en-US" dirty="0"/>
              <a:t>Constructing explanations (for science) and designing solutions (for engineering) </a:t>
            </a:r>
          </a:p>
          <a:p>
            <a:r>
              <a:rPr lang="en-US" dirty="0"/>
              <a:t>Engaging in argument from evidence</a:t>
            </a:r>
          </a:p>
          <a:p>
            <a:r>
              <a:rPr lang="en-US" dirty="0"/>
              <a:t>Obtaining, evaluating, and communicating information</a:t>
            </a:r>
          </a:p>
          <a:p>
            <a:r>
              <a:rPr lang="en-US" dirty="0"/>
              <a:t>  </a:t>
            </a:r>
          </a:p>
          <a:p>
            <a:r>
              <a:rPr lang="en-US" b="1" u="sng" dirty="0"/>
              <a:t>Crosscutting Concepts:</a:t>
            </a:r>
            <a:endParaRPr lang="en-US" dirty="0"/>
          </a:p>
          <a:p>
            <a:pPr lvl="0"/>
            <a:r>
              <a:rPr lang="en-US" dirty="0"/>
              <a:t>Patterns</a:t>
            </a:r>
          </a:p>
          <a:p>
            <a:pPr lvl="0"/>
            <a:r>
              <a:rPr lang="en-US" dirty="0"/>
              <a:t>Cause and effect</a:t>
            </a:r>
          </a:p>
          <a:p>
            <a:pPr lvl="0"/>
            <a:r>
              <a:rPr lang="en-US" dirty="0"/>
              <a:t>Scale, proportion, and quantity</a:t>
            </a:r>
          </a:p>
          <a:p>
            <a:pPr lvl="0"/>
            <a:r>
              <a:rPr lang="en-US" dirty="0"/>
              <a:t>Systems and system models</a:t>
            </a:r>
          </a:p>
          <a:p>
            <a:r>
              <a:rPr lang="en-US" dirty="0"/>
              <a:t>Energy and matter</a:t>
            </a:r>
          </a:p>
          <a:p>
            <a:r>
              <a:rPr lang="en-US" dirty="0"/>
              <a:t>Structure and function</a:t>
            </a:r>
          </a:p>
          <a:p>
            <a:r>
              <a:rPr lang="en-US" dirty="0"/>
              <a:t>Stability and change</a:t>
            </a:r>
          </a:p>
          <a:p>
            <a:r>
              <a:rPr lang="en-US" dirty="0"/>
              <a:t> </a:t>
            </a:r>
          </a:p>
          <a:p>
            <a:r>
              <a:rPr lang="en-US" b="1" u="sng" dirty="0"/>
              <a:t>Disciplinary Core Ideas</a:t>
            </a:r>
            <a:endParaRPr lang="en-US" dirty="0"/>
          </a:p>
          <a:p>
            <a:pPr lvl="0"/>
            <a:r>
              <a:rPr lang="en-US" dirty="0"/>
              <a:t>Physical Science</a:t>
            </a:r>
          </a:p>
          <a:p>
            <a:pPr lvl="0"/>
            <a:r>
              <a:rPr lang="en-US" dirty="0"/>
              <a:t>Life Science</a:t>
            </a:r>
          </a:p>
          <a:p>
            <a:pPr lvl="0"/>
            <a:r>
              <a:rPr lang="en-US" dirty="0"/>
              <a:t>Earth and Space Science</a:t>
            </a:r>
          </a:p>
          <a:p>
            <a:pPr lvl="0"/>
            <a:r>
              <a:rPr lang="en-US" dirty="0"/>
              <a:t>Engineering, Technology and Applications of Science</a:t>
            </a:r>
          </a:p>
          <a:p>
            <a:r>
              <a:rPr lang="en-US" dirty="0"/>
              <a:t> </a:t>
            </a:r>
          </a:p>
        </p:txBody>
      </p:sp>
      <p:sp>
        <p:nvSpPr>
          <p:cNvPr id="4" name="Slide Number Placeholder 3"/>
          <p:cNvSpPr>
            <a:spLocks noGrp="1"/>
          </p:cNvSpPr>
          <p:nvPr>
            <p:ph type="sldNum" sz="quarter" idx="10"/>
          </p:nvPr>
        </p:nvSpPr>
        <p:spPr/>
        <p:txBody>
          <a:bodyPr/>
          <a:lstStyle/>
          <a:p>
            <a:fld id="{9EDE6250-C1F4-4909-A62B-AA110E59B3B9}" type="slidenum">
              <a:rPr lang="en-US" smtClean="0"/>
              <a:pPr/>
              <a:t>18</a:t>
            </a:fld>
            <a:endParaRPr lang="en-US" dirty="0"/>
          </a:p>
        </p:txBody>
      </p:sp>
    </p:spTree>
    <p:extLst>
      <p:ext uri="{BB962C8B-B14F-4D97-AF65-F5344CB8AC3E}">
        <p14:creationId xmlns:p14="http://schemas.microsoft.com/office/powerpoint/2010/main" val="277104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brief foundational history</a:t>
            </a:r>
            <a:r>
              <a:rPr lang="en-US" baseline="0" dirty="0" smtClean="0"/>
              <a:t> of the construction of the CCSS……why and who.</a:t>
            </a:r>
            <a:endParaRPr lang="en-US" dirty="0"/>
          </a:p>
        </p:txBody>
      </p:sp>
      <p:sp>
        <p:nvSpPr>
          <p:cNvPr id="4" name="Slide Number Placeholder 3"/>
          <p:cNvSpPr>
            <a:spLocks noGrp="1"/>
          </p:cNvSpPr>
          <p:nvPr>
            <p:ph type="sldNum" sz="quarter" idx="10"/>
          </p:nvPr>
        </p:nvSpPr>
        <p:spPr/>
        <p:txBody>
          <a:bodyPr/>
          <a:lstStyle/>
          <a:p>
            <a:fld id="{E3B3C89A-33AB-4283-9BC7-CF36F4F692B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0219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non-negotiable</a:t>
            </a:r>
            <a:r>
              <a:rPr lang="en-US" baseline="0" dirty="0" smtClean="0"/>
              <a:t> ‘rules’ for what the standards would be and do….from the groups mentioned in the previous slide. </a:t>
            </a:r>
            <a:endParaRPr lang="en-US" dirty="0"/>
          </a:p>
        </p:txBody>
      </p:sp>
      <p:sp>
        <p:nvSpPr>
          <p:cNvPr id="4" name="Slide Number Placeholder 3"/>
          <p:cNvSpPr>
            <a:spLocks noGrp="1"/>
          </p:cNvSpPr>
          <p:nvPr>
            <p:ph type="sldNum" sz="quarter" idx="10"/>
          </p:nvPr>
        </p:nvSpPr>
        <p:spPr/>
        <p:txBody>
          <a:bodyPr/>
          <a:lstStyle/>
          <a:p>
            <a:fld id="{E3B3C89A-33AB-4283-9BC7-CF36F4F692B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8545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Pause….from 2012 research from t</a:t>
            </a:r>
            <a:r>
              <a:rPr lang="en-US" baseline="0" dirty="0" smtClean="0"/>
              <a:t>he 21</a:t>
            </a:r>
            <a:r>
              <a:rPr lang="en-US" baseline="30000" dirty="0" smtClean="0"/>
              <a:t>st</a:t>
            </a:r>
            <a:r>
              <a:rPr lang="en-US" baseline="0" dirty="0" smtClean="0"/>
              <a:t> Century Skills group about what particular </a:t>
            </a:r>
            <a:r>
              <a:rPr lang="en-US" baseline="0" dirty="0" err="1" smtClean="0"/>
              <a:t>skils</a:t>
            </a:r>
            <a:r>
              <a:rPr lang="en-US" baseline="0" dirty="0" smtClean="0"/>
              <a:t> employers look for when hiring a new employee and what skills they most desire in the annual reviews of those employees.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B3C89A-33AB-4283-9BC7-CF36F4F692B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9870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3 minutes for</a:t>
            </a:r>
            <a:r>
              <a:rPr lang="en-US" baseline="0" dirty="0" smtClean="0"/>
              <a:t> group members to read. Ask:  What is the key idea here?  What does Conley suggest is lost if content is the primary or sole focus?</a:t>
            </a:r>
          </a:p>
          <a:p>
            <a:r>
              <a:rPr lang="en-US" baseline="0" dirty="0" smtClean="0"/>
              <a:t>Answers:  application, skills, insights across grade levels and content areas.  Important to point out the mention of learning progressions….we are good at building these for content skills (</a:t>
            </a:r>
            <a:r>
              <a:rPr lang="en-US" baseline="0" dirty="0" err="1" smtClean="0"/>
              <a:t>eg</a:t>
            </a:r>
            <a:r>
              <a:rPr lang="en-US" baseline="0" dirty="0" smtClean="0"/>
              <a:t>., fractions, refraction of light, etc.) but…..have we done these for the skills and behaviors students need to really learn these at DOK level 4?</a:t>
            </a:r>
            <a:endParaRPr lang="en-US" dirty="0"/>
          </a:p>
        </p:txBody>
      </p:sp>
      <p:sp>
        <p:nvSpPr>
          <p:cNvPr id="4" name="Slide Number Placeholder 3"/>
          <p:cNvSpPr>
            <a:spLocks noGrp="1"/>
          </p:cNvSpPr>
          <p:nvPr>
            <p:ph type="sldNum" sz="quarter" idx="10"/>
          </p:nvPr>
        </p:nvSpPr>
        <p:spPr/>
        <p:txBody>
          <a:bodyPr/>
          <a:lstStyle/>
          <a:p>
            <a:fld id="{E3B3C89A-33AB-4283-9BC7-CF36F4F692B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1965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Bullets: This activity helps to survey the groups understanding, but could be left out if time is an issue.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a:t>
            </a:fld>
            <a:endParaRPr lang="en-US" dirty="0"/>
          </a:p>
        </p:txBody>
      </p:sp>
    </p:spTree>
    <p:extLst>
      <p:ext uri="{BB962C8B-B14F-4D97-AF65-F5344CB8AC3E}">
        <p14:creationId xmlns:p14="http://schemas.microsoft.com/office/powerpoint/2010/main" val="1884016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24</a:t>
            </a:fld>
            <a:endParaRPr lang="en-US" dirty="0"/>
          </a:p>
        </p:txBody>
      </p:sp>
    </p:spTree>
    <p:extLst>
      <p:ext uri="{BB962C8B-B14F-4D97-AF65-F5344CB8AC3E}">
        <p14:creationId xmlns:p14="http://schemas.microsoft.com/office/powerpoint/2010/main" val="269488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Conley suggests</a:t>
            </a:r>
            <a:r>
              <a:rPr lang="en-US" baseline="0" dirty="0" smtClean="0"/>
              <a:t> there are four keys</a:t>
            </a:r>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316" eaLnBrk="0" hangingPunct="0">
              <a:defRPr>
                <a:solidFill>
                  <a:schemeClr val="tx1"/>
                </a:solidFill>
                <a:latin typeface="Calibri" pitchFamily="34" charset="0"/>
                <a:ea typeface="MS PGothic" pitchFamily="34" charset="-128"/>
              </a:defRPr>
            </a:lvl1pPr>
            <a:lvl2pPr marL="755327" indent="-290511" defTabSz="939316" eaLnBrk="0" hangingPunct="0">
              <a:defRPr>
                <a:solidFill>
                  <a:schemeClr val="tx1"/>
                </a:solidFill>
                <a:latin typeface="Calibri" pitchFamily="34" charset="0"/>
                <a:ea typeface="MS PGothic" pitchFamily="34" charset="-128"/>
              </a:defRPr>
            </a:lvl2pPr>
            <a:lvl3pPr marL="1162042" indent="-232408" defTabSz="939316" eaLnBrk="0" hangingPunct="0">
              <a:defRPr>
                <a:solidFill>
                  <a:schemeClr val="tx1"/>
                </a:solidFill>
                <a:latin typeface="Calibri" pitchFamily="34" charset="0"/>
                <a:ea typeface="MS PGothic" pitchFamily="34" charset="-128"/>
              </a:defRPr>
            </a:lvl3pPr>
            <a:lvl4pPr marL="1626858" indent="-232408" defTabSz="939316" eaLnBrk="0" hangingPunct="0">
              <a:defRPr>
                <a:solidFill>
                  <a:schemeClr val="tx1"/>
                </a:solidFill>
                <a:latin typeface="Calibri" pitchFamily="34" charset="0"/>
                <a:ea typeface="MS PGothic" pitchFamily="34" charset="-128"/>
              </a:defRPr>
            </a:lvl4pPr>
            <a:lvl5pPr marL="2091674" indent="-232408" defTabSz="939316" eaLnBrk="0" hangingPunct="0">
              <a:defRPr>
                <a:solidFill>
                  <a:schemeClr val="tx1"/>
                </a:solidFill>
                <a:latin typeface="Calibri" pitchFamily="34" charset="0"/>
                <a:ea typeface="MS PGothic" pitchFamily="34" charset="-128"/>
              </a:defRPr>
            </a:lvl5pPr>
            <a:lvl6pPr marL="2556492" indent="-232408" defTabSz="939316" eaLnBrk="0" fontAlgn="base" hangingPunct="0">
              <a:spcBef>
                <a:spcPct val="0"/>
              </a:spcBef>
              <a:spcAft>
                <a:spcPct val="0"/>
              </a:spcAft>
              <a:defRPr>
                <a:solidFill>
                  <a:schemeClr val="tx1"/>
                </a:solidFill>
                <a:latin typeface="Calibri" pitchFamily="34" charset="0"/>
                <a:ea typeface="MS PGothic" pitchFamily="34" charset="-128"/>
              </a:defRPr>
            </a:lvl6pPr>
            <a:lvl7pPr marL="3021309" indent="-232408" defTabSz="939316" eaLnBrk="0" fontAlgn="base" hangingPunct="0">
              <a:spcBef>
                <a:spcPct val="0"/>
              </a:spcBef>
              <a:spcAft>
                <a:spcPct val="0"/>
              </a:spcAft>
              <a:defRPr>
                <a:solidFill>
                  <a:schemeClr val="tx1"/>
                </a:solidFill>
                <a:latin typeface="Calibri" pitchFamily="34" charset="0"/>
                <a:ea typeface="MS PGothic" pitchFamily="34" charset="-128"/>
              </a:defRPr>
            </a:lvl7pPr>
            <a:lvl8pPr marL="3486123" indent="-232408" defTabSz="939316" eaLnBrk="0" fontAlgn="base" hangingPunct="0">
              <a:spcBef>
                <a:spcPct val="0"/>
              </a:spcBef>
              <a:spcAft>
                <a:spcPct val="0"/>
              </a:spcAft>
              <a:defRPr>
                <a:solidFill>
                  <a:schemeClr val="tx1"/>
                </a:solidFill>
                <a:latin typeface="Calibri" pitchFamily="34" charset="0"/>
                <a:ea typeface="MS PGothic" pitchFamily="34" charset="-128"/>
              </a:defRPr>
            </a:lvl8pPr>
            <a:lvl9pPr marL="3950940" indent="-232408" defTabSz="939316"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C4F573C-D4DA-49B6-9B06-253884CBEB0C}" type="slidenum">
              <a:rPr lang="en-US">
                <a:solidFill>
                  <a:prstClr val="black"/>
                </a:solidFill>
                <a:latin typeface="Arial" charset="0"/>
              </a:rPr>
              <a:pPr eaLnBrk="1" hangingPunct="1"/>
              <a:t>25</a:t>
            </a:fld>
            <a:endParaRPr lang="en-US">
              <a:solidFill>
                <a:prstClr val="black"/>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59B77E4-92AA-4269-8340-4F92E4C53B1B}"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TC Franklin Gothic Std Bk Cd"/>
                <a:ea typeface="ＭＳ Ｐゴシック" pitchFamily="-48" charset="-128"/>
                <a:cs typeface="ＭＳ Ｐゴシック"/>
              </a:rPr>
              <a:t>We hear the phrase “teaching the common core” frequently these days.  But what does that mean?</a:t>
            </a:r>
          </a:p>
          <a:p>
            <a:r>
              <a:rPr lang="en-US" dirty="0">
                <a:latin typeface="ITC Franklin Gothic Std Bk Cd"/>
                <a:ea typeface="ＭＳ Ｐゴシック" pitchFamily="-48" charset="-128"/>
                <a:cs typeface="ＭＳ Ｐゴシック"/>
              </a:rPr>
              <a:t>Ask participants to respond to these questions one at a time as you facilitate a 5 minute discussion about each one.  Chart their responses to question 1.</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dirty="0" smtClean="0"/>
              <a:t>Center on Great Teachers and Leaders</a:t>
            </a:r>
            <a:endParaRPr lang="en-US" dirty="0"/>
          </a:p>
        </p:txBody>
      </p:sp>
    </p:spTree>
    <p:extLst>
      <p:ext uri="{BB962C8B-B14F-4D97-AF65-F5344CB8AC3E}">
        <p14:creationId xmlns:p14="http://schemas.microsoft.com/office/powerpoint/2010/main" val="2533090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 often assume or forget or just don’t know is that there are different types of change.  This goes beyond the “change is hard” phrase and helps us understand a bit more about why and the two broad categories of change.  Technical change (mouse click) and adaptive change (mouse click).  These two types of change have been identified and explained by Ron </a:t>
            </a:r>
            <a:r>
              <a:rPr lang="en-US" baseline="0" dirty="0" err="1" smtClean="0"/>
              <a:t>Heifitz</a:t>
            </a:r>
            <a:r>
              <a:rPr lang="en-US" baseline="0" dirty="0" smtClean="0"/>
              <a:t> from Harvard through his work on leadership.  </a:t>
            </a:r>
          </a:p>
          <a:p>
            <a:endParaRPr lang="en-US" baseline="0" dirty="0" smtClean="0"/>
          </a:p>
          <a:p>
            <a:r>
              <a:rPr lang="en-US" baseline="0" dirty="0" smtClean="0"/>
              <a:t>Technical change means (mouse click will bring up each bullet one at a time).  Technical change can be hard – for example.  Let’s say the C&amp;I office announces that in order to create better communication with families, more consistency with communicating about student progress, and a stronger, more secure archival system for student grades, they announce a new gradebook system is needed that will move all student grades and access to grades online to a web-based portal.  No more paper-pencil gradebooks or do-it-yourself spreadsheets for teachers.  But now to provide this new solution to these problems, IT has to create the system, teachers have to be trained, processes and systems set up for when grades are due, communication to parents has to happen so that they understand how and when they can go online and see student grades, etc.  There’s a lot to do and this change will be hard for some but this is in essence a technical change – the problem is clear and the solution is provided.  And while it’s a lot, it’s still the easiest to resolve out of the two types of change.</a:t>
            </a:r>
          </a:p>
          <a:p>
            <a:endParaRPr lang="en-US" baseline="0" dirty="0" smtClean="0"/>
          </a:p>
          <a:p>
            <a:r>
              <a:rPr lang="en-US" baseline="0" dirty="0" smtClean="0"/>
              <a:t> Adaptive change is described as follows: (read bullets on slide) (mouse click will bring up each one).  Implementing a new teacher evaluation system and implementing the instructional shifts required for new standards like the Common Core requires adaptive change.  Ron </a:t>
            </a:r>
            <a:r>
              <a:rPr lang="en-US" baseline="0" dirty="0" err="1" smtClean="0"/>
              <a:t>Heifitz</a:t>
            </a:r>
            <a:r>
              <a:rPr lang="en-US" baseline="0" dirty="0" smtClean="0"/>
              <a:t> is quoted as saying  </a:t>
            </a:r>
            <a:r>
              <a:rPr lang="en-US" altLang="en-US" i="1" dirty="0"/>
              <a:t>People cannot see at the beginning of the adaptive process that the new situation will be any better than the current condition. What they do see clearly is the potential for loss”  (Heifetz &amp; </a:t>
            </a:r>
            <a:r>
              <a:rPr lang="en-US" altLang="en-US" i="1" dirty="0" err="1"/>
              <a:t>Linsky</a:t>
            </a:r>
            <a:r>
              <a:rPr lang="en-US" altLang="en-US" i="1" dirty="0"/>
              <a:t>, 2002, p. 13).  </a:t>
            </a:r>
            <a:r>
              <a:rPr lang="en-US" altLang="en-US" dirty="0"/>
              <a:t>When people are confronted with loss, resistance becomes stronger.  What types of loss occurs in a school setting when people are confronted with adaptive change such as implementation of new teacher evaluation systems and instructional shifts to the common core? (engage in a 5 minute conversation about loss…loss of control, feeling inadequate and inexpert, it’s hard to give up the “dinosaur unit” in second grade or the sixth grade </a:t>
            </a:r>
            <a:r>
              <a:rPr lang="en-US" altLang="en-US" dirty="0" err="1"/>
              <a:t>olympics</a:t>
            </a:r>
            <a:r>
              <a:rPr lang="en-US" altLang="en-US" dirty="0"/>
              <a:t> field day as part of the study on Greece or the high school physics field trip to the roller coaster amusement part when that’s what we’ve always done but can’t any longer because the instruction inside of those teaching units doesn’t support the instruction asked for within the Common Core, loss of feelings of comfort (worry about how much time it’s going to take to readjust all lesson plans and materials) – these are just a few ideas that the audience might bring up).</a:t>
            </a:r>
          </a:p>
          <a:p>
            <a:endParaRPr lang="en-US" altLang="en-US" dirty="0"/>
          </a:p>
          <a:p>
            <a:r>
              <a:rPr lang="en-US" altLang="en-US" dirty="0"/>
              <a:t>One thing that can help reduce the anxiety is to help people understand what adaptive change means and what it takes and to minimize the feeling that reform upon reform are bring laid upon people.  If we can show the alignment and coherence between reforms so that they are just all about 1 thing – and the 1 thing that matters (high quality classroom instruction) then it will shore up those feelings of loss and create </a:t>
            </a:r>
            <a:endParaRPr lang="en-US" altLang="en-US" i="1" dirty="0"/>
          </a:p>
          <a:p>
            <a:endParaRPr lang="en-US" dirty="0" smtClean="0"/>
          </a:p>
          <a:p>
            <a:r>
              <a:rPr lang="en-US" dirty="0" smtClean="0"/>
              <a:t>Facilitator </a:t>
            </a:r>
            <a:r>
              <a:rPr lang="en-US" dirty="0" err="1" smtClean="0"/>
              <a:t>resource:optional</a:t>
            </a:r>
            <a:endParaRPr lang="en-US" dirty="0" smtClean="0"/>
          </a:p>
          <a:p>
            <a:r>
              <a:rPr lang="en-US" dirty="0" smtClean="0"/>
              <a:t>https://www.youtube.com/watch?v=UwWylIUIvmo 2:43 minute video explaining technical versus</a:t>
            </a:r>
            <a:r>
              <a:rPr lang="en-US" baseline="0" dirty="0" smtClean="0"/>
              <a:t> adaptive change</a:t>
            </a: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28</a:t>
            </a:fld>
            <a:endParaRPr lang="en-US" dirty="0"/>
          </a:p>
        </p:txBody>
      </p:sp>
    </p:spTree>
    <p:extLst>
      <p:ext uri="{BB962C8B-B14F-4D97-AF65-F5344CB8AC3E}">
        <p14:creationId xmlns:p14="http://schemas.microsoft.com/office/powerpoint/2010/main" val="969750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a:t>
            </a:r>
            <a:r>
              <a:rPr lang="en-US" baseline="0" dirty="0" smtClean="0"/>
              <a:t> focus is on the coherence between Common Core and teacher evaluation, even though the brief talks about professional development/learning too.</a:t>
            </a:r>
          </a:p>
          <a:p>
            <a:endParaRPr lang="en-US" u="none" baseline="0" dirty="0" smtClean="0"/>
          </a:p>
          <a:p>
            <a:r>
              <a:rPr lang="en-US" u="none" baseline="0" dirty="0" smtClean="0"/>
              <a:t>We have used some of the documents and information from this brief/module as well as the TPEP/CCSS module. </a:t>
            </a:r>
          </a:p>
        </p:txBody>
      </p:sp>
      <p:sp>
        <p:nvSpPr>
          <p:cNvPr id="4" name="Slide Number Placeholder 3"/>
          <p:cNvSpPr>
            <a:spLocks noGrp="1"/>
          </p:cNvSpPr>
          <p:nvPr>
            <p:ph type="sldNum" sz="quarter" idx="10"/>
          </p:nvPr>
        </p:nvSpPr>
        <p:spPr/>
        <p:txBody>
          <a:bodyPr/>
          <a:lstStyle/>
          <a:p>
            <a:fld id="{9EDE6250-C1F4-4909-A62B-AA110E59B3B9}" type="slidenum">
              <a:rPr lang="en-US" smtClean="0"/>
              <a:pPr/>
              <a:t>29</a:t>
            </a:fld>
            <a:endParaRPr lang="en-US" dirty="0"/>
          </a:p>
        </p:txBody>
      </p:sp>
    </p:spTree>
    <p:extLst>
      <p:ext uri="{BB962C8B-B14F-4D97-AF65-F5344CB8AC3E}">
        <p14:creationId xmlns:p14="http://schemas.microsoft.com/office/powerpoint/2010/main" val="1942490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Facilitator</a:t>
            </a:r>
            <a:r>
              <a:rPr lang="en-US" baseline="0" dirty="0" smtClean="0"/>
              <a:t> Prep note:</a:t>
            </a:r>
          </a:p>
          <a:p>
            <a:pPr lvl="1"/>
            <a:r>
              <a:rPr lang="en-US" baseline="0" dirty="0" smtClean="0"/>
              <a:t>Prepare materials and slides for this section in accordance with which option is being used for this session:</a:t>
            </a:r>
            <a:endParaRPr lang="en-US" dirty="0" smtClean="0"/>
          </a:p>
          <a:p>
            <a:pPr lvl="1"/>
            <a:r>
              <a:rPr lang="en-US" dirty="0" smtClean="0"/>
              <a:t>There are 4 ways to facilitate</a:t>
            </a:r>
            <a:r>
              <a:rPr lang="en-US" baseline="0" dirty="0" smtClean="0"/>
              <a:t> the next section and they depend on what districts will come to the table with and their needs:</a:t>
            </a:r>
          </a:p>
          <a:p>
            <a:pPr marL="687926" lvl="1" indent="-229309">
              <a:buAutoNum type="arabicPeriod"/>
            </a:pPr>
            <a:r>
              <a:rPr lang="en-US" baseline="0" dirty="0" smtClean="0"/>
              <a:t>If districts have their own set of core instructional practices (i.e. Tahoma has their “big classroom 10” list) or if districts have been using the Fundamentals of Learning by Margaret Heritage, they should use all of those or select some of those to use in the alignment template and coherence protocol. </a:t>
            </a:r>
            <a:r>
              <a:rPr lang="en-US" b="1" baseline="0" dirty="0" smtClean="0"/>
              <a:t>(Blank Creating Coherence handout to be used).</a:t>
            </a:r>
          </a:p>
          <a:p>
            <a:pPr marL="687926" lvl="1" indent="-229309" defTabSz="917235">
              <a:buFontTx/>
              <a:buAutoNum type="arabicPeriod"/>
              <a:defRPr/>
            </a:pPr>
            <a:r>
              <a:rPr lang="en-US" baseline="0" dirty="0" smtClean="0"/>
              <a:t>Districts can engage in the alignment work using the 20 ELA and Math core instructional practices identified by the GTL Center. (this will take 1-2+ hours depending on how many people are in the room and how you divide up the CIPs to partners or trios or small groups (Creating Coherence All 20 CIPs handout used)</a:t>
            </a:r>
          </a:p>
          <a:p>
            <a:pPr marL="687926" lvl="1" indent="-229309">
              <a:buAutoNum type="arabicPeriod"/>
            </a:pPr>
            <a:r>
              <a:rPr lang="en-US" baseline="0" dirty="0" smtClean="0"/>
              <a:t>Districts can engage in the alignment work using just the 10 ELA OR the 10 Math core instructional practices from the GTL Center (this will take 1 hour depending on how many people are in the room and how you divide up the CIPs to partners or trios or small groups). (Creating Coherence All 20 CIPs handout used)</a:t>
            </a:r>
          </a:p>
          <a:p>
            <a:pPr marL="687926" lvl="1" indent="-229309">
              <a:buAutoNum type="arabicPeriod"/>
            </a:pPr>
            <a:r>
              <a:rPr lang="en-US" baseline="0" dirty="0" smtClean="0"/>
              <a:t>Districts can engage in the alignment work using 9 core instructional practices that are not content specific (this will only take an hour depending on how many people are in the room and how you divide up the CIPs to partners or trios or small groups). (Creating Coherence 9 Generics Handout used)</a:t>
            </a:r>
            <a:endParaRPr lang="en-US" dirty="0" smtClean="0"/>
          </a:p>
          <a:p>
            <a:endParaRPr lang="en-US" dirty="0" smtClean="0"/>
          </a:p>
          <a:p>
            <a:r>
              <a:rPr lang="en-US" dirty="0" smtClean="0"/>
              <a:t>Regardless of what is used, the main purpose is to teach</a:t>
            </a:r>
            <a:r>
              <a:rPr lang="en-US" baseline="0" dirty="0" smtClean="0"/>
              <a:t> the process and protocol.  Any CIPs can be applied now or later to this process and protocol.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30</a:t>
            </a:fld>
            <a:endParaRPr lang="en-US" dirty="0"/>
          </a:p>
        </p:txBody>
      </p:sp>
    </p:spTree>
    <p:extLst>
      <p:ext uri="{BB962C8B-B14F-4D97-AF65-F5344CB8AC3E}">
        <p14:creationId xmlns:p14="http://schemas.microsoft.com/office/powerpoint/2010/main" val="2211245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C89A-33AB-4283-9BC7-CF36F4F692B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215916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Deepens</a:t>
            </a:r>
            <a:r>
              <a:rPr lang="en-US" baseline="0" dirty="0" smtClean="0"/>
              <a:t> the look at the Conley model by showing that one cannot reach the standards without managing learning, making meaning and participating/contributing.  Let’s make some meaning! </a:t>
            </a:r>
            <a:endParaRPr lang="en-US" dirty="0"/>
          </a:p>
        </p:txBody>
      </p:sp>
      <p:sp>
        <p:nvSpPr>
          <p:cNvPr id="4" name="Slide Number Placeholder 3"/>
          <p:cNvSpPr>
            <a:spLocks noGrp="1"/>
          </p:cNvSpPr>
          <p:nvPr>
            <p:ph type="sldNum" sz="quarter" idx="10"/>
          </p:nvPr>
        </p:nvSpPr>
        <p:spPr/>
        <p:txBody>
          <a:bodyPr/>
          <a:lstStyle/>
          <a:p>
            <a:fld id="{E3B3C89A-33AB-4283-9BC7-CF36F4F692B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894682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them to watch (show 5-7 minutes) , look for their items from ‘Fundamentals’ and then, if time share what they saw with</a:t>
            </a:r>
            <a:r>
              <a:rPr lang="en-US" baseline="0" dirty="0" smtClean="0"/>
              <a:t> two others around them.</a:t>
            </a:r>
          </a:p>
          <a:p>
            <a:r>
              <a:rPr lang="en-US" baseline="0" dirty="0" smtClean="0"/>
              <a:t>Guiding question:  How did this lesson deepen kids understanding of perimeter?  Of math?  Of skills relevant beyond math?</a:t>
            </a:r>
          </a:p>
        </p:txBody>
      </p:sp>
      <p:sp>
        <p:nvSpPr>
          <p:cNvPr id="4" name="Slide Number Placeholder 3"/>
          <p:cNvSpPr>
            <a:spLocks noGrp="1"/>
          </p:cNvSpPr>
          <p:nvPr>
            <p:ph type="sldNum" sz="quarter" idx="10"/>
          </p:nvPr>
        </p:nvSpPr>
        <p:spPr/>
        <p:txBody>
          <a:bodyPr/>
          <a:lstStyle/>
          <a:p>
            <a:fld id="{E3B3C89A-33AB-4283-9BC7-CF36F4F692B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5603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355">
              <a:defRPr/>
            </a:pPr>
            <a:r>
              <a:rPr lang="en-US" dirty="0" smtClean="0"/>
              <a:t>Review Garmston’s Norms of Collaboration.  Ask participants to reflect on one of the norms they would like to focus on for today.</a:t>
            </a:r>
          </a:p>
          <a:p>
            <a:pPr defTabSz="931355">
              <a:defRPr/>
            </a:pPr>
            <a:r>
              <a:rPr lang="en-US" dirty="0" smtClean="0"/>
              <a:t>Handout.</a:t>
            </a:r>
          </a:p>
        </p:txBody>
      </p:sp>
      <p:sp>
        <p:nvSpPr>
          <p:cNvPr id="4" name="Slide Number Placeholder 3"/>
          <p:cNvSpPr>
            <a:spLocks noGrp="1"/>
          </p:cNvSpPr>
          <p:nvPr>
            <p:ph type="sldNum" sz="quarter" idx="10"/>
          </p:nvPr>
        </p:nvSpPr>
        <p:spPr/>
        <p:txBody>
          <a:bodyPr/>
          <a:lstStyle/>
          <a:p>
            <a:fld id="{9EDE6250-C1F4-4909-A62B-AA110E59B3B9}" type="slidenum">
              <a:rPr lang="en-US" smtClean="0"/>
              <a:pPr/>
              <a:t>3</a:t>
            </a:fld>
            <a:endParaRPr lang="en-US" dirty="0"/>
          </a:p>
        </p:txBody>
      </p:sp>
    </p:spTree>
    <p:extLst>
      <p:ext uri="{BB962C8B-B14F-4D97-AF65-F5344CB8AC3E}">
        <p14:creationId xmlns:p14="http://schemas.microsoft.com/office/powerpoint/2010/main" val="2095150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Facilitator</a:t>
            </a:r>
            <a:r>
              <a:rPr lang="en-US" baseline="0" dirty="0" smtClean="0"/>
              <a:t> Prep note:</a:t>
            </a:r>
          </a:p>
          <a:p>
            <a:pPr lvl="1"/>
            <a:r>
              <a:rPr lang="en-US" baseline="0" dirty="0" smtClean="0"/>
              <a:t>Prepare materials and slides for this section in accordance with which option is being used for this session:</a:t>
            </a:r>
            <a:endParaRPr lang="en-US" dirty="0" smtClean="0"/>
          </a:p>
          <a:p>
            <a:pPr lvl="1"/>
            <a:r>
              <a:rPr lang="en-US" dirty="0" smtClean="0"/>
              <a:t>There are 4 ways to facilitate</a:t>
            </a:r>
            <a:r>
              <a:rPr lang="en-US" baseline="0" dirty="0" smtClean="0"/>
              <a:t> the next section and they depend on what districts will come to the table with and their needs:</a:t>
            </a:r>
          </a:p>
          <a:p>
            <a:pPr marL="687926" lvl="1" indent="-229309">
              <a:buAutoNum type="arabicPeriod"/>
            </a:pPr>
            <a:r>
              <a:rPr lang="en-US" baseline="0" dirty="0" smtClean="0"/>
              <a:t>If districts have their own set of core instructional practices (i.e. Tahoma has their “big classroom 10” list) or if districts have been using the Fundamentals of Learning by Margaret Heritage, they should use all of those or select some of those to use in the alignment template and coherence protocol. (Blank Creating Coherence handout to be used).</a:t>
            </a:r>
          </a:p>
          <a:p>
            <a:pPr marL="687926" lvl="1" indent="-229309" defTabSz="917235">
              <a:buFontTx/>
              <a:buAutoNum type="arabicPeriod"/>
              <a:defRPr/>
            </a:pPr>
            <a:r>
              <a:rPr lang="en-US" baseline="0" dirty="0" smtClean="0"/>
              <a:t>Districts can engage in the alignment work using the 20 ELA and Math core instructional practices identified by the GTL Center. (this will take 1-2+ hours depending on how many people are in the room and how you divide up the CIPs to partners or trios or small groups (Creating Coherence All 20 CIPs handout used)</a:t>
            </a:r>
          </a:p>
          <a:p>
            <a:pPr marL="687926" lvl="1" indent="-229309">
              <a:buAutoNum type="arabicPeriod"/>
            </a:pPr>
            <a:r>
              <a:rPr lang="en-US" baseline="0" dirty="0" smtClean="0"/>
              <a:t>Districts can engage in the alignment work using just the 10 ELA OR the 10 Math core instructional practices from the GTL Center (this will take 1 hour depending on how many people are in the room and how you divide up the CIPs to partners or trios or small groups). (Creating Coherence All 20 CIPs handout used)</a:t>
            </a:r>
          </a:p>
          <a:p>
            <a:pPr marL="687926" lvl="1" indent="-229309">
              <a:buAutoNum type="arabicPeriod"/>
            </a:pPr>
            <a:r>
              <a:rPr lang="en-US" baseline="0" dirty="0" smtClean="0"/>
              <a:t>Districts can engage in the alignment work using 9 core instructional practices that are not content specific (this will only take an hour depending on how many people are in the room and how you divide up the CIPs to partners or trios or small groups). (Creating Coherence 9 Generics Handout used)</a:t>
            </a:r>
            <a:endParaRPr lang="en-US" dirty="0" smtClean="0"/>
          </a:p>
          <a:p>
            <a:endParaRPr lang="en-US" dirty="0" smtClean="0"/>
          </a:p>
          <a:p>
            <a:r>
              <a:rPr lang="en-US" dirty="0" smtClean="0"/>
              <a:t>Regardless of what is used, the main purpose is to teach</a:t>
            </a:r>
            <a:r>
              <a:rPr lang="en-US" baseline="0" dirty="0" smtClean="0"/>
              <a:t> the process and protocol.  Any CIPs can be applied now or later to this process and protocol.</a:t>
            </a:r>
          </a:p>
          <a:p>
            <a:r>
              <a:rPr lang="en-US" baseline="0" dirty="0" smtClean="0"/>
              <a:t>Note:  These nine CIPs were created by content experts from the American Institute for Research and then reviewed by an external committee of teachers, teacher educators, and curriculum/assessment developers.  They are seen as generic instructional practices which are core to helping students achieve the demands of the CCR CCSS.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37</a:t>
            </a:fld>
            <a:endParaRPr lang="en-US" dirty="0"/>
          </a:p>
        </p:txBody>
      </p:sp>
    </p:spTree>
    <p:extLst>
      <p:ext uri="{BB962C8B-B14F-4D97-AF65-F5344CB8AC3E}">
        <p14:creationId xmlns:p14="http://schemas.microsoft.com/office/powerpoint/2010/main" val="2211245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 clear – there are a</a:t>
            </a:r>
            <a:r>
              <a:rPr lang="en-US" baseline="0" dirty="0" smtClean="0"/>
              <a:t> lot these out there and many districts have developed their own.  Whatever is used, the bottom line is that a set of practices has been identified as the critical things teachers need to be doing in classrooms.  The important thing is that we learn this process around coherence, which can be done with any set of CIPs.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dirty="0" smtClean="0"/>
              <a:t>Center on Great Teachers and Leaders</a:t>
            </a:r>
            <a:endParaRPr lang="en-US" dirty="0"/>
          </a:p>
        </p:txBody>
      </p:sp>
    </p:spTree>
    <p:extLst>
      <p:ext uri="{BB962C8B-B14F-4D97-AF65-F5344CB8AC3E}">
        <p14:creationId xmlns:p14="http://schemas.microsoft.com/office/powerpoint/2010/main" val="1742376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 If you are using the GTL 20 CIPs or a subset</a:t>
            </a:r>
            <a:r>
              <a:rPr lang="en-US" baseline="0" dirty="0" smtClean="0"/>
              <a:t> of those or the generic 9, use this slide and Explain:</a:t>
            </a:r>
          </a:p>
          <a:p>
            <a:endParaRPr lang="en-US" dirty="0" smtClean="0"/>
          </a:p>
          <a:p>
            <a:r>
              <a:rPr lang="en-US" dirty="0" smtClean="0"/>
              <a:t>The set</a:t>
            </a:r>
            <a:r>
              <a:rPr lang="en-US" baseline="0" dirty="0" smtClean="0"/>
              <a:t> of CIPs these materials in this session are created from were d</a:t>
            </a:r>
            <a:r>
              <a:rPr lang="en-US" dirty="0" smtClean="0"/>
              <a:t>rafted by content experts from American Institutes for Research</a:t>
            </a:r>
          </a:p>
          <a:p>
            <a:pPr>
              <a:spcBef>
                <a:spcPts val="1204"/>
              </a:spcBef>
            </a:pPr>
            <a:r>
              <a:rPr lang="en-US" dirty="0" smtClean="0"/>
              <a:t>Reviewed by an external committee of:</a:t>
            </a:r>
          </a:p>
          <a:p>
            <a:pPr lvl="1"/>
            <a:r>
              <a:rPr lang="en-US" sz="2000" dirty="0"/>
              <a:t>Teachers </a:t>
            </a:r>
          </a:p>
          <a:p>
            <a:pPr lvl="1"/>
            <a:r>
              <a:rPr lang="en-US" sz="2000" dirty="0"/>
              <a:t>Teacher educators</a:t>
            </a:r>
          </a:p>
          <a:p>
            <a:pPr lvl="1"/>
            <a:r>
              <a:rPr lang="en-US" sz="2000" dirty="0"/>
              <a:t>Curriculum and assessment developers</a:t>
            </a:r>
          </a:p>
          <a:p>
            <a:r>
              <a:rPr lang="en-US" dirty="0" smtClean="0"/>
              <a:t>These are the CIPs talked about in the brief as well.  </a:t>
            </a:r>
          </a:p>
          <a:p>
            <a:endParaRPr lang="en-US" dirty="0" smtClean="0"/>
          </a:p>
          <a:p>
            <a:r>
              <a:rPr lang="en-US" dirty="0" smtClean="0"/>
              <a:t>If</a:t>
            </a:r>
            <a:r>
              <a:rPr lang="en-US" baseline="0" dirty="0" smtClean="0"/>
              <a:t> you are not using the GTL Center’s CIPs, replace this slide with one of your own that explain what your district uses as CIPs, why, and how they were created or selected.</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
        <p:nvSpPr>
          <p:cNvPr id="5" name="Footer Placeholder 4"/>
          <p:cNvSpPr>
            <a:spLocks noGrp="1"/>
          </p:cNvSpPr>
          <p:nvPr>
            <p:ph type="ftr" sz="quarter" idx="11"/>
          </p:nvPr>
        </p:nvSpPr>
        <p:spPr/>
        <p:txBody>
          <a:bodyPr/>
          <a:lstStyle/>
          <a:p>
            <a:pPr>
              <a:defRPr/>
            </a:pPr>
            <a:r>
              <a:rPr lang="en-US" dirty="0" smtClean="0"/>
              <a:t>Center on Great Teachers and Leaders</a:t>
            </a:r>
            <a:endParaRPr lang="en-US" dirty="0"/>
          </a:p>
        </p:txBody>
      </p:sp>
    </p:spTree>
    <p:extLst>
      <p:ext uri="{BB962C8B-B14F-4D97-AF65-F5344CB8AC3E}">
        <p14:creationId xmlns:p14="http://schemas.microsoft.com/office/powerpoint/2010/main" val="1494305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smtClean="0"/>
              <a:t>Facilitator Note: If you are using the GTL 20 CIPs or a subset</a:t>
            </a:r>
            <a:r>
              <a:rPr lang="en-US" baseline="0" dirty="0" smtClean="0"/>
              <a:t> of those or the generic 9, use this slide:</a:t>
            </a:r>
          </a:p>
          <a:p>
            <a:endParaRPr lang="en-US" dirty="0">
              <a:solidFill>
                <a:schemeClr val="dk1"/>
              </a:solidFill>
            </a:endParaRPr>
          </a:p>
          <a:p>
            <a:r>
              <a:rPr lang="en-US" dirty="0">
                <a:solidFill>
                  <a:schemeClr val="dk1"/>
                </a:solidFill>
              </a:rPr>
              <a:t>Read the slide bullets </a:t>
            </a:r>
          </a:p>
          <a:p>
            <a:endParaRPr lang="en-US" dirty="0">
              <a:solidFill>
                <a:schemeClr val="dk1"/>
              </a:solidFill>
            </a:endParaRPr>
          </a:p>
          <a:p>
            <a:endParaRPr lang="en-US" dirty="0" smtClean="0"/>
          </a:p>
          <a:p>
            <a:r>
              <a:rPr lang="en-US" dirty="0" smtClean="0"/>
              <a:t>If</a:t>
            </a:r>
            <a:r>
              <a:rPr lang="en-US" baseline="0" dirty="0" smtClean="0"/>
              <a:t> you are not using the GTL Center’s CIPs, replace this slide with one of your own that explain what your district CIPs are </a:t>
            </a:r>
            <a:r>
              <a:rPr lang="en-US" u="sng" baseline="0" dirty="0" smtClean="0"/>
              <a:t>not</a:t>
            </a:r>
            <a:r>
              <a:rPr lang="en-US" u="none" baseline="0" dirty="0" smtClean="0"/>
              <a:t> so as to make it clear about their use.</a:t>
            </a:r>
            <a:endParaRPr lang="en-US" dirty="0" smtClean="0"/>
          </a:p>
          <a:p>
            <a:endParaRPr lang="en-US" dirty="0">
              <a:solidFill>
                <a:schemeClr val="dk1"/>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
        <p:nvSpPr>
          <p:cNvPr id="5" name="Footer Placeholder 4"/>
          <p:cNvSpPr>
            <a:spLocks noGrp="1"/>
          </p:cNvSpPr>
          <p:nvPr>
            <p:ph type="ftr" sz="quarter" idx="11"/>
          </p:nvPr>
        </p:nvSpPr>
        <p:spPr/>
        <p:txBody>
          <a:bodyPr/>
          <a:lstStyle/>
          <a:p>
            <a:pPr>
              <a:defRPr/>
            </a:pPr>
            <a:r>
              <a:rPr lang="en-US" dirty="0" smtClean="0"/>
              <a:t>Center on Great Teachers and Leaders</a:t>
            </a:r>
            <a:endParaRPr lang="en-US" dirty="0"/>
          </a:p>
        </p:txBody>
      </p:sp>
    </p:spTree>
    <p:extLst>
      <p:ext uri="{BB962C8B-B14F-4D97-AF65-F5344CB8AC3E}">
        <p14:creationId xmlns:p14="http://schemas.microsoft.com/office/powerpoint/2010/main" val="1494305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Handouts: Core Instructional Practices Overview</a:t>
            </a:r>
          </a:p>
          <a:p>
            <a:endParaRPr lang="en-US" baseline="0" dirty="0" smtClean="0"/>
          </a:p>
          <a:p>
            <a:r>
              <a:rPr lang="en-US" baseline="0" dirty="0" smtClean="0"/>
              <a:t>Participants will use a highlighter to identify key words or terms in the Core Instructional Practices. Then on the column next to the Core Instructional Practices, they can note the big idea or questions they have</a:t>
            </a:r>
          </a:p>
          <a:p>
            <a:endParaRPr lang="en-US" baseline="0" dirty="0" smtClean="0"/>
          </a:p>
          <a:p>
            <a:r>
              <a:rPr lang="en-US" baseline="0" dirty="0" smtClean="0"/>
              <a:t>Allow 12 minutes for reading and highlighting, etc.</a:t>
            </a:r>
          </a:p>
          <a:p>
            <a:r>
              <a:rPr lang="en-US" baseline="0" dirty="0" smtClean="0"/>
              <a:t>Allow  5 minutes for reporting Frameworks connections. </a:t>
            </a:r>
          </a:p>
          <a:p>
            <a:r>
              <a:rPr lang="en-US" baseline="0" dirty="0" smtClean="0"/>
              <a:t>Have a few groups share out their thinking and connections.</a:t>
            </a:r>
          </a:p>
          <a:p>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
        <p:nvSpPr>
          <p:cNvPr id="5" name="Footer Placeholder 4"/>
          <p:cNvSpPr>
            <a:spLocks noGrp="1"/>
          </p:cNvSpPr>
          <p:nvPr>
            <p:ph type="ftr" sz="quarter" idx="11"/>
          </p:nvPr>
        </p:nvSpPr>
        <p:spPr/>
        <p:txBody>
          <a:bodyPr/>
          <a:lstStyle/>
          <a:p>
            <a:pPr>
              <a:defRPr/>
            </a:pPr>
            <a:r>
              <a:rPr lang="en-US" dirty="0" smtClean="0"/>
              <a:t>Center on Great Teachers and Leaders</a:t>
            </a:r>
            <a:endParaRPr lang="en-US" dirty="0"/>
          </a:p>
        </p:txBody>
      </p:sp>
    </p:spTree>
    <p:extLst>
      <p:ext uri="{BB962C8B-B14F-4D97-AF65-F5344CB8AC3E}">
        <p14:creationId xmlns:p14="http://schemas.microsoft.com/office/powerpoint/2010/main" val="2533090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smtClean="0"/>
              <a:t>Alternate</a:t>
            </a:r>
            <a:r>
              <a:rPr lang="en-US" baseline="0" dirty="0" smtClean="0"/>
              <a:t> to slide 41  activity. Slide 1 of 3. </a:t>
            </a:r>
          </a:p>
          <a:p>
            <a:pPr marL="457200" lvl="1" indent="0">
              <a:buFont typeface="Arial" panose="020B0604020202020204" pitchFamily="34" charset="0"/>
              <a:buNone/>
            </a:pPr>
            <a:r>
              <a:rPr lang="en-US" dirty="0" smtClean="0"/>
              <a:t>This purpose will allow participants to realize the connections between</a:t>
            </a:r>
            <a:r>
              <a:rPr lang="en-US" baseline="0" dirty="0" smtClean="0"/>
              <a:t> the CIPs and the </a:t>
            </a:r>
            <a:r>
              <a:rPr lang="en-US" baseline="0" dirty="0" err="1" smtClean="0"/>
              <a:t>FoL</a:t>
            </a:r>
            <a:r>
              <a:rPr lang="en-US" baseline="0" dirty="0" smtClean="0"/>
              <a:t> so that they can effectively engage in the coherence process later in this module.</a:t>
            </a:r>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r>
              <a:rPr lang="en-US" dirty="0" smtClean="0"/>
              <a:t>Materials needed:</a:t>
            </a:r>
          </a:p>
          <a:p>
            <a:pPr marL="628650" lvl="1" indent="-171450">
              <a:buFont typeface="Arial" panose="020B0604020202020204" pitchFamily="34" charset="0"/>
              <a:buChar char="•"/>
            </a:pPr>
            <a:r>
              <a:rPr lang="en-US" dirty="0" smtClean="0"/>
              <a:t>9 CIP and </a:t>
            </a:r>
            <a:r>
              <a:rPr lang="en-US" dirty="0" err="1" smtClean="0"/>
              <a:t>FoL</a:t>
            </a:r>
            <a:r>
              <a:rPr lang="en-US" baseline="0" dirty="0" smtClean="0"/>
              <a:t> Cards: to be handed out to individuals, partners/trios, or teams to conduct the jigsaw activity</a:t>
            </a:r>
          </a:p>
          <a:p>
            <a:pPr marL="628650" lvl="1" indent="-171450">
              <a:buFont typeface="Arial" panose="020B0604020202020204" pitchFamily="34" charset="0"/>
              <a:buChar char="•"/>
            </a:pPr>
            <a:r>
              <a:rPr lang="en-US" baseline="0" dirty="0" smtClean="0"/>
              <a:t>Highlighters</a:t>
            </a:r>
          </a:p>
          <a:p>
            <a:pPr marL="628650" lvl="1" indent="-171450">
              <a:buFont typeface="Arial" panose="020B0604020202020204" pitchFamily="34" charset="0"/>
              <a:buChar char="•"/>
            </a:pPr>
            <a:r>
              <a:rPr lang="en-US" baseline="0" dirty="0" smtClean="0"/>
              <a:t>If doing the extension activity to create a </a:t>
            </a:r>
            <a:r>
              <a:rPr lang="en-US" baseline="0" dirty="0" err="1" smtClean="0"/>
              <a:t>consensogram</a:t>
            </a:r>
            <a:endParaRPr lang="en-US" baseline="0" dirty="0" smtClean="0"/>
          </a:p>
          <a:p>
            <a:pPr marL="1085850" lvl="2" indent="-171450">
              <a:buFont typeface="Arial" panose="020B0604020202020204" pitchFamily="34" charset="0"/>
              <a:buChar char="•"/>
            </a:pPr>
            <a:r>
              <a:rPr lang="en-US" baseline="0" dirty="0" err="1" smtClean="0"/>
              <a:t>FoL</a:t>
            </a:r>
            <a:r>
              <a:rPr lang="en-US" baseline="0" dirty="0" smtClean="0"/>
              <a:t> Poster (8x11 size table matching the </a:t>
            </a:r>
            <a:r>
              <a:rPr lang="en-US" baseline="0" dirty="0" err="1" smtClean="0"/>
              <a:t>FoL</a:t>
            </a:r>
            <a:r>
              <a:rPr lang="en-US" baseline="0" dirty="0" smtClean="0"/>
              <a:t> on the cards; need to recreate as 30”x 25” poster size.  Alternative to this reproduction would be to project the Word document and then ask teams/partners to come up and create a checkmark or slash mark next the items they have highlighted from their partner/group work)</a:t>
            </a:r>
          </a:p>
          <a:p>
            <a:pPr marL="1085850" lvl="2" indent="-171450">
              <a:buFont typeface="Arial" panose="020B0604020202020204" pitchFamily="34" charset="0"/>
              <a:buChar char="•"/>
            </a:pPr>
            <a:r>
              <a:rPr lang="en-US" baseline="0" dirty="0" smtClean="0"/>
              <a:t>Colored sticker dots (if using the chart paper size table for </a:t>
            </a:r>
            <a:r>
              <a:rPr lang="en-US" baseline="0" dirty="0" err="1" smtClean="0"/>
              <a:t>FoL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110624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Alternate</a:t>
            </a:r>
            <a:r>
              <a:rPr lang="en-US" baseline="0" dirty="0" smtClean="0"/>
              <a:t> to slide 41  activity. Slide 2 of 3.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9 CIPs</a:t>
            </a:r>
            <a:r>
              <a:rPr lang="en-US" baseline="0" dirty="0" smtClean="0"/>
              <a:t> can be divided in ways that make sense for the audience</a:t>
            </a:r>
          </a:p>
          <a:p>
            <a:pPr marL="628650" lvl="1" indent="-171450">
              <a:buFont typeface="Arial" panose="020B0604020202020204" pitchFamily="34" charset="0"/>
              <a:buChar char="•"/>
            </a:pPr>
            <a:r>
              <a:rPr lang="en-US" baseline="0" dirty="0" smtClean="0"/>
              <a:t>9 tables/teams = 9 CIPs.</a:t>
            </a:r>
          </a:p>
          <a:p>
            <a:pPr marL="628650" lvl="1" indent="-171450">
              <a:buFont typeface="Arial" panose="020B0604020202020204" pitchFamily="34" charset="0"/>
              <a:buChar char="•"/>
            </a:pPr>
            <a:r>
              <a:rPr lang="en-US" baseline="0" dirty="0" smtClean="0"/>
              <a:t>Create partners and assign 9 CIPs across the room, repeating as many CIPs to partnerships as possible.</a:t>
            </a:r>
          </a:p>
          <a:p>
            <a:pPr marL="628650" lvl="1" indent="-171450">
              <a:buFont typeface="Arial" panose="020B0604020202020204" pitchFamily="34" charset="0"/>
              <a:buChar char="•"/>
            </a:pPr>
            <a:r>
              <a:rPr lang="en-US" baseline="0" dirty="0" smtClean="0"/>
              <a:t>Another grouping would be to assign 2 CIPs to each team or person so that more people are discussing each CIP’s alignment.</a:t>
            </a:r>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5B1E151-2C71-432A-8C5F-9611B359AEB6}" type="slidenum">
              <a:rPr lang="en-US" smtClean="0"/>
              <a:t>43</a:t>
            </a:fld>
            <a:endParaRPr lang="en-US"/>
          </a:p>
        </p:txBody>
      </p:sp>
    </p:spTree>
    <p:extLst>
      <p:ext uri="{BB962C8B-B14F-4D97-AF65-F5344CB8AC3E}">
        <p14:creationId xmlns:p14="http://schemas.microsoft.com/office/powerpoint/2010/main" val="3484662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Alternate</a:t>
            </a:r>
            <a:r>
              <a:rPr lang="en-US" baseline="0" dirty="0" smtClean="0"/>
              <a:t> to slide 41  activity. Slide 3 of 3.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Creating something like a </a:t>
            </a:r>
            <a:r>
              <a:rPr lang="en-US" dirty="0" err="1" smtClean="0"/>
              <a:t>consensogram</a:t>
            </a:r>
            <a:r>
              <a:rPr lang="en-US" dirty="0" smtClean="0"/>
              <a:t> allows</a:t>
            </a:r>
            <a:r>
              <a:rPr lang="en-US" baseline="0" dirty="0" smtClean="0"/>
              <a:t> for a more whole group visual representation of the partners/team’s efforts and provides a more concrete way for the whole group to engage in their learning and achieving the purpose</a:t>
            </a:r>
            <a:endParaRPr lang="en-US" dirty="0"/>
          </a:p>
        </p:txBody>
      </p:sp>
      <p:sp>
        <p:nvSpPr>
          <p:cNvPr id="4" name="Slide Number Placeholder 3"/>
          <p:cNvSpPr>
            <a:spLocks noGrp="1"/>
          </p:cNvSpPr>
          <p:nvPr>
            <p:ph type="sldNum" sz="quarter" idx="10"/>
          </p:nvPr>
        </p:nvSpPr>
        <p:spPr/>
        <p:txBody>
          <a:bodyPr/>
          <a:lstStyle/>
          <a:p>
            <a:fld id="{85B1E151-2C71-432A-8C5F-9611B359AEB6}" type="slidenum">
              <a:rPr lang="en-US" smtClean="0"/>
              <a:t>44</a:t>
            </a:fld>
            <a:endParaRPr lang="en-US"/>
          </a:p>
        </p:txBody>
      </p:sp>
    </p:spTree>
    <p:extLst>
      <p:ext uri="{BB962C8B-B14F-4D97-AF65-F5344CB8AC3E}">
        <p14:creationId xmlns:p14="http://schemas.microsoft.com/office/powerpoint/2010/main" val="2280271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a:t>
            </a:r>
            <a:r>
              <a:rPr lang="en-US" baseline="0" dirty="0" smtClean="0"/>
              <a:t> on the direction of which CIPs the team is using (theirs, the GTL center, </a:t>
            </a:r>
            <a:r>
              <a:rPr lang="en-US" baseline="0" dirty="0" err="1" smtClean="0"/>
              <a:t>etc</a:t>
            </a:r>
            <a:r>
              <a:rPr lang="en-US" baseline="0" dirty="0" smtClean="0"/>
              <a:t>,), you will need to determine how to divide up the CIPs so that partners or trios are focused on an assigned set of CIPs.  Typically teams can get through 2-5 CIPs in an hour, depending on how familiar they are with the framework and how familiar they are with the CIPs – they are a district-determined list and the group has been using them already, the work will be faster.  If this is the first time people are working with CIPs and/or only have a limited familiarity with the framework, this will take longer.  You will need to insert a slide that indicates the partners, trios, or small groups working on alignment of CIPs to the framework.  You just need to ensure that all of the CIPs are distributed among the teams.  If you are using the set of CIPs from the GTL Center, there are 20 total.  You may need to pare the 20 down to a specific set depending on time (just ELA or just Math, for example).  There is also the set of 9 CIPs that are modified from the GTL Center’s 20 that are not content-specific.</a:t>
            </a: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45</a:t>
            </a:fld>
            <a:endParaRPr lang="en-US" dirty="0"/>
          </a:p>
        </p:txBody>
      </p:sp>
    </p:spTree>
    <p:extLst>
      <p:ext uri="{BB962C8B-B14F-4D97-AF65-F5344CB8AC3E}">
        <p14:creationId xmlns:p14="http://schemas.microsoft.com/office/powerpoint/2010/main" val="719483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smtClean="0"/>
              <a:t>So now we’re going to practice</a:t>
            </a:r>
            <a:r>
              <a:rPr lang="en-US" baseline="0" dirty="0" smtClean="0"/>
              <a:t> using the protocol that will help us look for alignment between the framework, the core instructional practices, and the Fundamentals of Learning. You’re going to look through the framework for places of explicit and implicit connections. (Define explicit and implicit…).  When you find them, underline them and then mark them with an asterisk for an explicit connection and  mark an implicit connection with a hashtag/pound symbol</a:t>
            </a:r>
          </a:p>
          <a:p>
            <a:endParaRPr lang="en-US" baseline="0" dirty="0" smtClean="0"/>
          </a:p>
          <a:p>
            <a:r>
              <a:rPr lang="en-US" baseline="0" dirty="0" smtClean="0"/>
              <a:t>To begin, group people by instructional frameworks. Pass out frameworks.  Within those groups, have them distribute the 8 criteria as needed. Each group should have at least one criterion.  Pass out the proper posters to each group (by criterion). </a:t>
            </a:r>
          </a:p>
          <a:p>
            <a:endParaRPr lang="en-US" baseline="0" dirty="0" smtClean="0"/>
          </a:p>
          <a:p>
            <a:r>
              <a:rPr lang="en-US" baseline="0" dirty="0" smtClean="0"/>
              <a:t>Once participants are done, ask them to share out by posting their chart paper Ask them to briefly note any ah-has or questions while doing this.</a:t>
            </a:r>
          </a:p>
          <a:p>
            <a:endParaRPr lang="en-US" baseline="0" dirty="0" smtClean="0"/>
          </a:p>
          <a:p>
            <a:r>
              <a:rPr lang="en-US" baseline="0" dirty="0" smtClean="0"/>
              <a:t>Some questions that might arise are making the difference clear between implicit and explicit, how far to stretch the definition of implicit (i.e. </a:t>
            </a:r>
            <a:r>
              <a:rPr lang="en-US" i="1" baseline="0" dirty="0" smtClean="0"/>
              <a:t>anything</a:t>
            </a:r>
            <a:r>
              <a:rPr lang="en-US" i="0" baseline="0" dirty="0" smtClean="0"/>
              <a:t> can be implicit because we can justify anything…)  The groups just need to be in agreement on the answers to these questions before moving on to the next activity.</a:t>
            </a:r>
          </a:p>
          <a:p>
            <a:endParaRPr lang="en-US" i="0" baseline="0" dirty="0" smtClean="0"/>
          </a:p>
          <a:p>
            <a:r>
              <a:rPr lang="en-US" i="0" baseline="0" dirty="0" smtClean="0"/>
              <a:t>For the ‘</a:t>
            </a:r>
            <a:r>
              <a:rPr lang="en-US" i="0" baseline="0" dirty="0" err="1" smtClean="0"/>
              <a:t>FoL</a:t>
            </a:r>
            <a:r>
              <a:rPr lang="en-US" i="0" baseline="0" dirty="0" smtClean="0"/>
              <a:t>’ column, have them simply check what students would be doing if the teacher were employing the given CIP.  This will help folks see which practices lend themselves to the richest CCR-CCSS instruction. </a:t>
            </a:r>
          </a:p>
          <a:p>
            <a:endParaRPr lang="en-US" i="0" baseline="0" dirty="0" smtClean="0"/>
          </a:p>
          <a:p>
            <a:r>
              <a:rPr lang="en-US" i="0" baseline="0" dirty="0" smtClean="0"/>
              <a:t>This is the focus of the work over the next chunk of time in this session.  In addition to explicit and implicit connections you’ll also be able to note any comments, such as a note about why it’s implicit, and note any gaps you’re starting to notice in the framework, if any.  You’ll also have a space to jot down reflective questions you’d want your teachers to think about with regard to that CIP and the framework.</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46</a:t>
            </a:fld>
            <a:endParaRPr lang="en-US" dirty="0"/>
          </a:p>
        </p:txBody>
      </p:sp>
    </p:spTree>
    <p:extLst>
      <p:ext uri="{BB962C8B-B14F-4D97-AF65-F5344CB8AC3E}">
        <p14:creationId xmlns:p14="http://schemas.microsoft.com/office/powerpoint/2010/main" val="114130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9EDE6250-C1F4-4909-A62B-AA110E59B3B9}" type="slidenum">
              <a:rPr lang="en-US" smtClean="0"/>
              <a:pPr/>
              <a:t>4</a:t>
            </a:fld>
            <a:endParaRPr lang="en-US" dirty="0"/>
          </a:p>
        </p:txBody>
      </p:sp>
    </p:spTree>
    <p:extLst>
      <p:ext uri="{BB962C8B-B14F-4D97-AF65-F5344CB8AC3E}">
        <p14:creationId xmlns:p14="http://schemas.microsoft.com/office/powerpoint/2010/main" val="2758944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all chart papers are posted on the</a:t>
            </a:r>
            <a:r>
              <a:rPr lang="en-US" baseline="0" dirty="0" smtClean="0"/>
              <a:t> walls and are easy to read for the whole group.</a:t>
            </a:r>
          </a:p>
          <a:p>
            <a:endParaRPr lang="en-US" dirty="0" smtClean="0"/>
          </a:p>
          <a:p>
            <a:r>
              <a:rPr lang="en-US" dirty="0" smtClean="0"/>
              <a:t>When</a:t>
            </a:r>
            <a:r>
              <a:rPr lang="en-US" baseline="0" dirty="0" smtClean="0"/>
              <a:t> teams have completed their work, engage the whole group in a discussion about what is reflected on the chart papers using the questions on the slide.  Chart their responses on a blank piece of chart paper.</a:t>
            </a:r>
          </a:p>
          <a:p>
            <a:endParaRPr lang="en-US" baseline="0" dirty="0" smtClean="0"/>
          </a:p>
          <a:p>
            <a:r>
              <a:rPr lang="en-US" baseline="0" dirty="0" smtClean="0"/>
              <a:t>Now that we’ve identified some trends, let’s talk about the implications of those trends and then what we might do about that.</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47</a:t>
            </a:fld>
            <a:endParaRPr lang="en-US" dirty="0"/>
          </a:p>
        </p:txBody>
      </p:sp>
    </p:spTree>
    <p:extLst>
      <p:ext uri="{BB962C8B-B14F-4D97-AF65-F5344CB8AC3E}">
        <p14:creationId xmlns:p14="http://schemas.microsoft.com/office/powerpoint/2010/main" val="3349001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team moves from discussion trends</a:t>
            </a:r>
            <a:r>
              <a:rPr lang="en-US" baseline="0" dirty="0" smtClean="0"/>
              <a:t> to discussing implications of those trends, engage them in a whole group discussion about implications.</a:t>
            </a:r>
          </a:p>
          <a:p>
            <a:endParaRPr lang="en-US" baseline="0" dirty="0" smtClean="0"/>
          </a:p>
          <a:p>
            <a:r>
              <a:rPr lang="en-US" baseline="0" dirty="0" smtClean="0"/>
              <a:t>Teams or table groups chart responses on blank chart paper.</a:t>
            </a:r>
          </a:p>
          <a:p>
            <a:endParaRPr lang="en-US" baseline="0" dirty="0" smtClean="0"/>
          </a:p>
        </p:txBody>
      </p:sp>
      <p:sp>
        <p:nvSpPr>
          <p:cNvPr id="4" name="Slide Number Placeholder 3"/>
          <p:cNvSpPr>
            <a:spLocks noGrp="1"/>
          </p:cNvSpPr>
          <p:nvPr>
            <p:ph type="sldNum" sz="quarter" idx="10"/>
          </p:nvPr>
        </p:nvSpPr>
        <p:spPr/>
        <p:txBody>
          <a:bodyPr/>
          <a:lstStyle/>
          <a:p>
            <a:fld id="{9EDE6250-C1F4-4909-A62B-AA110E59B3B9}" type="slidenum">
              <a:rPr lang="en-US" smtClean="0"/>
              <a:pPr/>
              <a:t>49</a:t>
            </a:fld>
            <a:endParaRPr lang="en-US" dirty="0"/>
          </a:p>
        </p:txBody>
      </p:sp>
    </p:spTree>
    <p:extLst>
      <p:ext uri="{BB962C8B-B14F-4D97-AF65-F5344CB8AC3E}">
        <p14:creationId xmlns:p14="http://schemas.microsoft.com/office/powerpoint/2010/main" val="2544892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transitional steps to planning and aligning instructional materials. During the session district teams will experience an opportunity to revisit current plans and plan for creating clarifying coherence between WSLS and TPEP.    </a:t>
            </a:r>
          </a:p>
          <a:p>
            <a:endParaRPr lang="en-US" dirty="0" smtClean="0"/>
          </a:p>
          <a:p>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50</a:t>
            </a:fld>
            <a:endParaRPr lang="en-US" dirty="0"/>
          </a:p>
        </p:txBody>
      </p:sp>
    </p:spTree>
    <p:extLst>
      <p:ext uri="{BB962C8B-B14F-4D97-AF65-F5344CB8AC3E}">
        <p14:creationId xmlns:p14="http://schemas.microsoft.com/office/powerpoint/2010/main" val="808666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Provide</a:t>
            </a:r>
            <a:r>
              <a:rPr lang="en-US" baseline="0" dirty="0" smtClean="0"/>
              <a:t> Planning Steps to participants.</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51</a:t>
            </a:fld>
            <a:endParaRPr lang="en-US" dirty="0"/>
          </a:p>
        </p:txBody>
      </p:sp>
    </p:spTree>
    <p:extLst>
      <p:ext uri="{BB962C8B-B14F-4D97-AF65-F5344CB8AC3E}">
        <p14:creationId xmlns:p14="http://schemas.microsoft.com/office/powerpoint/2010/main" val="1069536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 needed:  CCSS Readiness.5.23.12,</a:t>
            </a:r>
            <a:r>
              <a:rPr lang="en-US" b="1" baseline="0" dirty="0" smtClean="0"/>
              <a:t> WA-TPL ProfLrningSystemReadinessSelf-Assess.pdf, Implementing CCSS in WA, Professional Learning Session Protocol and Planning</a:t>
            </a:r>
          </a:p>
          <a:p>
            <a:endParaRPr lang="en-US" b="1" baseline="0" dirty="0" smtClean="0"/>
          </a:p>
          <a:p>
            <a:r>
              <a:rPr lang="en-US" b="1" dirty="0" smtClean="0"/>
              <a:t>Possible Protocol:</a:t>
            </a:r>
            <a:r>
              <a:rPr lang="en-US" dirty="0" smtClean="0"/>
              <a:t> The following process might be used to complete this readiness assessment with your district team. It should be a springboard to frame your district’s overall CCSS implementation plan. </a:t>
            </a:r>
          </a:p>
          <a:p>
            <a:pPr lvl="0"/>
            <a:r>
              <a:rPr lang="en-US" dirty="0" smtClean="0"/>
              <a:t>Start with discussion about your district’s vision for implementation of the CCSS within the context of larger district-wide teaching and learning efforts. </a:t>
            </a:r>
          </a:p>
          <a:p>
            <a:pPr lvl="0"/>
            <a:r>
              <a:rPr lang="en-US" dirty="0" smtClean="0"/>
              <a:t>Create posters of each of the Readiness Assessment sections and post them throughout the room. </a:t>
            </a:r>
          </a:p>
          <a:p>
            <a:pPr lvl="0"/>
            <a:r>
              <a:rPr lang="en-US" dirty="0" smtClean="0"/>
              <a:t>Have each team member reflect on each section and weigh-in with an initial self-assessment using green, yellow, and/or red dots on the poster to visually represent where they believe the district has strength and where additional work is needed. </a:t>
            </a:r>
          </a:p>
          <a:p>
            <a:pPr lvl="0"/>
            <a:r>
              <a:rPr lang="en-US" dirty="0" smtClean="0"/>
              <a:t>Group discussion about strengths, gaps, and what you might be doing within current professional learning that might not support CCSS implementation at all. **This might include analyzing the TPEP criteria and/or your district’s selected instructional framework to identify ways in which implementation of the CCSS is interconnected with implementation of the TPEP criteria.** </a:t>
            </a:r>
          </a:p>
          <a:p>
            <a:pPr lvl="0"/>
            <a:r>
              <a:rPr lang="en-US" dirty="0" smtClean="0"/>
              <a:t>Prioritize next steps based on the readiness assessment data and group discussion to formulate your district’s CCSS implementation plan – ideally the plan might include action steps (who, what, and by when) for moving forward with system implementation of the CCSS.</a:t>
            </a:r>
          </a:p>
          <a:p>
            <a:endParaRPr lang="en-US" dirty="0"/>
          </a:p>
        </p:txBody>
      </p:sp>
      <p:sp>
        <p:nvSpPr>
          <p:cNvPr id="4" name="Slide Number Placeholder 3"/>
          <p:cNvSpPr>
            <a:spLocks noGrp="1"/>
          </p:cNvSpPr>
          <p:nvPr>
            <p:ph type="sldNum" sz="quarter" idx="10"/>
          </p:nvPr>
        </p:nvSpPr>
        <p:spPr/>
        <p:txBody>
          <a:bodyPr/>
          <a:lstStyle/>
          <a:p>
            <a:fld id="{0244C4A5-A07F-4441-A49E-4F8C11F2328D}" type="slidenum">
              <a:rPr lang="en-US" smtClean="0"/>
              <a:pPr/>
              <a:t>52</a:t>
            </a:fld>
            <a:endParaRPr lang="en-US"/>
          </a:p>
        </p:txBody>
      </p:sp>
    </p:spTree>
    <p:extLst>
      <p:ext uri="{BB962C8B-B14F-4D97-AF65-F5344CB8AC3E}">
        <p14:creationId xmlns:p14="http://schemas.microsoft.com/office/powerpoint/2010/main" val="16469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complete</a:t>
            </a:r>
            <a:r>
              <a:rPr lang="en-US" baseline="0" dirty="0" smtClean="0"/>
              <a:t> a post it note for each part of the 3-2-1 chart.</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53</a:t>
            </a:fld>
            <a:endParaRPr lang="en-US" dirty="0"/>
          </a:p>
        </p:txBody>
      </p:sp>
    </p:spTree>
    <p:extLst>
      <p:ext uri="{BB962C8B-B14F-4D97-AF65-F5344CB8AC3E}">
        <p14:creationId xmlns:p14="http://schemas.microsoft.com/office/powerpoint/2010/main" val="980700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56</a:t>
            </a:fld>
            <a:endParaRPr lang="en-US" dirty="0"/>
          </a:p>
        </p:txBody>
      </p:sp>
    </p:spTree>
    <p:extLst>
      <p:ext uri="{BB962C8B-B14F-4D97-AF65-F5344CB8AC3E}">
        <p14:creationId xmlns:p14="http://schemas.microsoft.com/office/powerpoint/2010/main" val="1062178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adjust this slide to meet the professional</a:t>
            </a:r>
            <a:r>
              <a:rPr lang="en-US" baseline="0" dirty="0" smtClean="0"/>
              <a:t> learning session you delivered.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57</a:t>
            </a:fld>
            <a:endParaRPr lang="en-US" dirty="0"/>
          </a:p>
        </p:txBody>
      </p:sp>
    </p:spTree>
    <p:extLst>
      <p:ext uri="{BB962C8B-B14F-4D97-AF65-F5344CB8AC3E}">
        <p14:creationId xmlns:p14="http://schemas.microsoft.com/office/powerpoint/2010/main" val="756169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to do this part.  It</a:t>
            </a:r>
            <a:r>
              <a:rPr lang="en-US" baseline="0" dirty="0" smtClean="0"/>
              <a:t> will be good information for you if you are repeating all or part of this session and good information to share with the other TPEP Leads.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58</a:t>
            </a:fld>
            <a:endParaRPr lang="en-US" dirty="0"/>
          </a:p>
        </p:txBody>
      </p:sp>
    </p:spTree>
    <p:extLst>
      <p:ext uri="{BB962C8B-B14F-4D97-AF65-F5344CB8AC3E}">
        <p14:creationId xmlns:p14="http://schemas.microsoft.com/office/powerpoint/2010/main" val="1894113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59</a:t>
            </a:fld>
            <a:endParaRPr lang="en-US" dirty="0"/>
          </a:p>
        </p:txBody>
      </p:sp>
    </p:spTree>
    <p:extLst>
      <p:ext uri="{BB962C8B-B14F-4D97-AF65-F5344CB8AC3E}">
        <p14:creationId xmlns:p14="http://schemas.microsoft.com/office/powerpoint/2010/main" val="55938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 and Shanna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6</a:t>
            </a:fld>
            <a:endParaRPr lang="en-US" dirty="0"/>
          </a:p>
        </p:txBody>
      </p:sp>
    </p:spTree>
    <p:extLst>
      <p:ext uri="{BB962C8B-B14F-4D97-AF65-F5344CB8AC3E}">
        <p14:creationId xmlns:p14="http://schemas.microsoft.com/office/powerpoint/2010/main" val="8306029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time allows for this.  If not, </a:t>
            </a:r>
            <a:r>
              <a:rPr lang="en-US" smtClean="0"/>
              <a:t>be sure </a:t>
            </a:r>
            <a:r>
              <a:rPr lang="en-US" dirty="0" smtClean="0"/>
              <a:t>to delete the slide.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60</a:t>
            </a:fld>
            <a:endParaRPr lang="en-US" dirty="0"/>
          </a:p>
        </p:txBody>
      </p:sp>
    </p:spTree>
    <p:extLst>
      <p:ext uri="{BB962C8B-B14F-4D97-AF65-F5344CB8AC3E}">
        <p14:creationId xmlns:p14="http://schemas.microsoft.com/office/powerpoint/2010/main" val="296212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Refer to this handout – “Implementing Career and College Ready Standards</a:t>
            </a:r>
            <a:r>
              <a:rPr lang="en-US" baseline="0" dirty="0" smtClean="0"/>
              <a:t> in Washington State: Pg. 1 &amp; 2</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9</a:t>
            </a:fld>
            <a:endParaRPr lang="en-US" dirty="0"/>
          </a:p>
        </p:txBody>
      </p:sp>
    </p:spTree>
    <p:extLst>
      <p:ext uri="{BB962C8B-B14F-4D97-AF65-F5344CB8AC3E}">
        <p14:creationId xmlns:p14="http://schemas.microsoft.com/office/powerpoint/2010/main" val="82909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t>Handout: Refer to this handout – “Implementing Career and College Ready Standards in Washington State: Pg. 1 &amp; 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10</a:t>
            </a:fld>
            <a:endParaRPr lang="en-US" dirty="0"/>
          </a:p>
        </p:txBody>
      </p:sp>
    </p:spTree>
    <p:extLst>
      <p:ext uri="{BB962C8B-B14F-4D97-AF65-F5344CB8AC3E}">
        <p14:creationId xmlns:p14="http://schemas.microsoft.com/office/powerpoint/2010/main" val="159817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dirty="0"/>
              <a:t>The main idea of the graphic in this slide is to represent the purpose and need for creating coherence among multiple education reforms. This graphic was developed by the Center on Great Teachers and Leaders. The GTL Center as it’s known, is a federally funded national technical assistance center created to support state-led initiatives to grow, respect, and retain great teachers and leaders for all learners.” </a:t>
            </a:r>
          </a:p>
          <a:p>
            <a:r>
              <a:rPr lang="en-US" dirty="0"/>
              <a:t> </a:t>
            </a:r>
          </a:p>
          <a:p>
            <a:r>
              <a:rPr lang="en-US" dirty="0"/>
              <a:t>“The Common Core State Standards for student learning, in the circle, represent the destination. They describe the outcome of where we want students to be able to get before they graduate. In Washington State, we are using the term Washington State Learning Standards to include CCSS/NGSS/Current Learning Standards)</a:t>
            </a:r>
          </a:p>
          <a:p>
            <a:r>
              <a:rPr lang="en-US" dirty="0"/>
              <a:t> </a:t>
            </a:r>
          </a:p>
          <a:p>
            <a:r>
              <a:rPr lang="en-US" dirty="0"/>
              <a:t>“Instruction, the big green arrow, is the primary means for getting students where they need to go.”</a:t>
            </a:r>
          </a:p>
          <a:p>
            <a:endParaRPr lang="en-US" dirty="0"/>
          </a:p>
          <a:p>
            <a:r>
              <a:rPr lang="en-US" dirty="0"/>
              <a:t>“The purple and orange arrows, professional learning and teacher evaluation systems, ideally support instruction. They help lift and drive instruction toward the goal. </a:t>
            </a:r>
          </a:p>
          <a:p>
            <a:r>
              <a:rPr lang="en-US" dirty="0"/>
              <a:t> </a:t>
            </a:r>
          </a:p>
          <a:p>
            <a:r>
              <a:rPr lang="en-US" dirty="0"/>
              <a:t>“This graphic represents the ideal situation, but what happens in too many places is that these arrows are pointed in different directions and teachers receive incoherent messages about the best ways to teach. Or somewhat better but still problematic, these arrows are running in parallel with each other, rather than reinforcing and leveraging each other. </a:t>
            </a:r>
          </a:p>
          <a:p>
            <a:r>
              <a:rPr lang="en-US" dirty="0"/>
              <a:t> </a:t>
            </a:r>
          </a:p>
          <a:p>
            <a:r>
              <a:rPr lang="en-US" dirty="0"/>
              <a:t>“So, as you engage in the work today, one of the goals is to understand and thoughtfully begin the alignment process between learning, evaluation, and support systems to support instruction for Washington State Learning Standards.”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Center on Great Teachers and Leaders</a:t>
            </a:r>
            <a:endParaRPr lang="en-US" dirty="0"/>
          </a:p>
        </p:txBody>
      </p:sp>
    </p:spTree>
    <p:extLst>
      <p:ext uri="{BB962C8B-B14F-4D97-AF65-F5344CB8AC3E}">
        <p14:creationId xmlns:p14="http://schemas.microsoft.com/office/powerpoint/2010/main" val="340623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a:t>Handout: Refer to this handout – “Implementing Career and College Ready Standards in Washington State: Pg. 1 &amp; 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12</a:t>
            </a:fld>
            <a:endParaRPr lang="en-US" dirty="0"/>
          </a:p>
        </p:txBody>
      </p:sp>
    </p:spTree>
    <p:extLst>
      <p:ext uri="{BB962C8B-B14F-4D97-AF65-F5344CB8AC3E}">
        <p14:creationId xmlns:p14="http://schemas.microsoft.com/office/powerpoint/2010/main" val="1494805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4" name="Rectangle 3"/>
            <p:cNvSpPr/>
            <p:nvPr userDrawn="1"/>
          </p:nvSpPr>
          <p:spPr>
            <a:xfrm>
              <a:off x="0" y="152400"/>
              <a:ext cx="2514600" cy="670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pep-logo-projec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914400"/>
              <a:ext cx="1600200" cy="1600200"/>
            </a:xfrm>
            <a:prstGeom prst="rect">
              <a:avLst/>
            </a:prstGeom>
            <a:effectLst/>
          </p:spPr>
        </p:pic>
        <p:sp>
          <p:nvSpPr>
            <p:cNvPr id="3" name="Rectangle 2"/>
            <p:cNvSpPr/>
            <p:nvPr userDrawn="1"/>
          </p:nvSpPr>
          <p:spPr>
            <a:xfrm>
              <a:off x="0" y="0"/>
              <a:ext cx="9144000" cy="304800"/>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259" y="2722159"/>
              <a:ext cx="1566081" cy="1566081"/>
            </a:xfrm>
            <a:prstGeom prst="rect">
              <a:avLst/>
            </a:prstGeom>
          </p:spPr>
        </p:pic>
        <p:sp>
          <p:nvSpPr>
            <p:cNvPr id="18" name="Rectangle 17"/>
            <p:cNvSpPr/>
            <p:nvPr userDrawn="1"/>
          </p:nvSpPr>
          <p:spPr>
            <a:xfrm>
              <a:off x="0" y="304800"/>
              <a:ext cx="9144000" cy="76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sp>
        <p:nvSpPr>
          <p:cNvPr id="8" name="Title 7"/>
          <p:cNvSpPr>
            <a:spLocks noGrp="1"/>
          </p:cNvSpPr>
          <p:nvPr>
            <p:ph type="ctrTitle"/>
          </p:nvPr>
        </p:nvSpPr>
        <p:spPr>
          <a:xfrm>
            <a:off x="2057399" y="3792476"/>
            <a:ext cx="6647691" cy="1200329"/>
          </a:xfrm>
        </p:spPr>
        <p:txBody>
          <a:bodyPr vert="horz" wrap="square" anchor="b" anchorCtr="0">
            <a:spAutoFit/>
          </a:bodyPr>
          <a:lstStyle>
            <a:lvl1pPr>
              <a:defRPr lang="en-US" sz="3600" dirty="0">
                <a:solidFill>
                  <a:schemeClr val="accent1"/>
                </a:solidFill>
              </a:defRPr>
            </a:lvl1pPr>
          </a:lstStyle>
          <a:p>
            <a:pPr lvl="0" algn="r"/>
            <a:r>
              <a:rPr kumimoji="0" lang="en-US" dirty="0" smtClean="0"/>
              <a:t>Click to edit Master title style</a:t>
            </a:r>
            <a:endParaRPr kumimoji="0" lang="en-US" dirty="0"/>
          </a:p>
        </p:txBody>
      </p:sp>
      <p:sp>
        <p:nvSpPr>
          <p:cNvPr id="9" name="Subtitle 8"/>
          <p:cNvSpPr>
            <a:spLocks noGrp="1"/>
          </p:cNvSpPr>
          <p:nvPr>
            <p:ph type="subTitle" idx="1"/>
          </p:nvPr>
        </p:nvSpPr>
        <p:spPr>
          <a:xfrm>
            <a:off x="2055759" y="5305565"/>
            <a:ext cx="6665159" cy="400110"/>
          </a:xfrm>
        </p:spPr>
        <p:txBody>
          <a:bodyPr vert="horz" wrap="square">
            <a:spAutoFit/>
          </a:bodyPr>
          <a:lstStyle>
            <a:lvl1pPr>
              <a:defRPr lang="en-US" sz="2000" dirty="0">
                <a:solidFill>
                  <a:schemeClr val="accent2"/>
                </a:solidFill>
                <a:latin typeface="+mj-lt"/>
                <a:ea typeface="+mj-ea"/>
                <a:cs typeface="+mj-cs"/>
              </a:defRPr>
            </a:lvl1pPr>
          </a:lstStyle>
          <a:p>
            <a:pPr marL="0" lvl="0" indent="0" algn="r">
              <a:buNone/>
            </a:pPr>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a:prstGeom prst="rect">
            <a:avLst/>
          </a:prstGeom>
        </p:spPr>
        <p:txBody>
          <a:bodyPr/>
          <a:lstStyle>
            <a:lvl1pPr algn="r">
              <a:defRPr sz="1400">
                <a:solidFill>
                  <a:schemeClr val="accent2"/>
                </a:solidFill>
              </a:defRPr>
            </a:lvl1pPr>
          </a:lstStyle>
          <a:p>
            <a:endParaRPr lang="en-US" dirty="0"/>
          </a:p>
        </p:txBody>
      </p:sp>
      <p:sp>
        <p:nvSpPr>
          <p:cNvPr id="17" name="Footer Placeholder 16"/>
          <p:cNvSpPr>
            <a:spLocks noGrp="1"/>
          </p:cNvSpPr>
          <p:nvPr>
            <p:ph type="ftr" sz="quarter" idx="11"/>
          </p:nvPr>
        </p:nvSpPr>
        <p:spPr>
          <a:xfrm>
            <a:off x="2898648" y="6355080"/>
            <a:ext cx="3474720" cy="365760"/>
          </a:xfrm>
          <a:prstGeom prst="rect">
            <a:avLst/>
          </a:prstGeom>
        </p:spPr>
        <p:txBody>
          <a:bodyPr/>
          <a:lstStyle>
            <a:lvl1pPr>
              <a:defRPr sz="1400">
                <a:solidFill>
                  <a:schemeClr val="accent2"/>
                </a:solidFill>
              </a:defRPr>
            </a:lvl1pPr>
          </a:lstStyle>
          <a:p>
            <a:endParaRPr lang="en-US" dirty="0"/>
          </a:p>
        </p:txBody>
      </p:sp>
      <p:sp>
        <p:nvSpPr>
          <p:cNvPr id="19"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accent2"/>
                </a:solidFill>
              </a:defRPr>
            </a:lvl1pPr>
          </a:lstStyle>
          <a:p>
            <a:fld id="{8194C599-13CF-4858-B1C2-ED3636FB102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8744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86063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0" y="3379788"/>
            <a:ext cx="7543800" cy="2603500"/>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cxnSp>
            <p:nvCxnSpPr>
              <p:cNvPr id="8" name="Straight Connector 7"/>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Date Placeholder 3"/>
          <p:cNvSpPr>
            <a:spLocks noGrp="1"/>
          </p:cNvSpPr>
          <p:nvPr>
            <p:ph type="dt" sz="half" idx="10"/>
          </p:nvPr>
        </p:nvSpPr>
        <p:spPr>
          <a:xfrm rot="16200000">
            <a:off x="-733424" y="4503737"/>
            <a:ext cx="2057400" cy="365125"/>
          </a:xfrm>
        </p:spPr>
        <p:txBody>
          <a:bodyPr tIns="0" bIns="0" anchor="b" anchorCtr="0"/>
          <a:lstStyle>
            <a:lvl1pPr>
              <a:defRPr sz="1400" b="1">
                <a:solidFill>
                  <a:srgbClr val="FFFFFF">
                    <a:lumMod val="50000"/>
                  </a:srgbClr>
                </a:solidFill>
              </a:defRPr>
            </a:lvl1pPr>
          </a:lstStyle>
          <a:p>
            <a:pPr>
              <a:defRPr/>
            </a:pPr>
            <a:endParaRPr lang="en-US"/>
          </a:p>
        </p:txBody>
      </p:sp>
      <p:sp>
        <p:nvSpPr>
          <p:cNvPr id="10" name="Footer Placeholder 4"/>
          <p:cNvSpPr>
            <a:spLocks noGrp="1"/>
          </p:cNvSpPr>
          <p:nvPr>
            <p:ph type="ftr" sz="quarter" idx="11"/>
          </p:nvPr>
        </p:nvSpPr>
        <p:spPr>
          <a:xfrm rot="16200000">
            <a:off x="-357187" y="4503737"/>
            <a:ext cx="2057400" cy="365125"/>
          </a:xfrm>
        </p:spPr>
        <p:txBody>
          <a:bodyPr tIns="0" bIns="0" anchor="t" anchorCtr="0"/>
          <a:lstStyle>
            <a:lvl1pPr algn="l">
              <a:defRPr b="1">
                <a:solidFill>
                  <a:srgbClr val="FFFFFF">
                    <a:lumMod val="75000"/>
                  </a:srgbClr>
                </a:solidFill>
              </a:defRPr>
            </a:lvl1pPr>
          </a:lstStyle>
          <a:p>
            <a:pPr>
              <a:defRPr/>
            </a:pPr>
            <a:endParaRPr lang="en-US"/>
          </a:p>
        </p:txBody>
      </p:sp>
    </p:spTree>
    <p:extLst>
      <p:ext uri="{BB962C8B-B14F-4D97-AF65-F5344CB8AC3E}">
        <p14:creationId xmlns:p14="http://schemas.microsoft.com/office/powerpoint/2010/main" val="428239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3"/>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5" name="Snip Diagonal Corner Rectangle 4"/>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Corbel"/>
                <a:ea typeface="+mn-ea"/>
                <a:cs typeface="+mn-cs"/>
              </a:defRPr>
            </a:lvl1pPr>
          </a:lstStyle>
          <a:p>
            <a:pPr>
              <a:defRPr/>
            </a:pPr>
            <a:fld id="{B223BF67-F30E-4B06-9F11-8DDAF9090F9E}" type="slidenum">
              <a:rPr lang="en-US"/>
              <a:pPr>
                <a:defRPr/>
              </a:pPr>
              <a:t>‹#›</a:t>
            </a:fld>
            <a:endParaRPr lang="en-US"/>
          </a:p>
        </p:txBody>
      </p:sp>
    </p:spTree>
    <p:extLst>
      <p:ext uri="{BB962C8B-B14F-4D97-AF65-F5344CB8AC3E}">
        <p14:creationId xmlns:p14="http://schemas.microsoft.com/office/powerpoint/2010/main" val="1925155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4"/>
          <p:cNvGrpSpPr>
            <a:grpSpLocks/>
          </p:cNvGrpSpPr>
          <p:nvPr/>
        </p:nvGrpSpPr>
        <p:grpSpPr bwMode="auto">
          <a:xfrm>
            <a:off x="0" y="3379788"/>
            <a:ext cx="7543800" cy="2603500"/>
            <a:chOff x="-1" y="3379694"/>
            <a:chExt cx="7543801" cy="2604247"/>
          </a:xfrm>
        </p:grpSpPr>
        <p:grpSp>
          <p:nvGrpSpPr>
            <p:cNvPr id="6" name="Group 11"/>
            <p:cNvGrpSpPr>
              <a:grpSpLocks/>
            </p:cNvGrpSpPr>
            <p:nvPr/>
          </p:nvGrpSpPr>
          <p:grpSpPr bwMode="auto">
            <a:xfrm>
              <a:off x="-1" y="3379694"/>
              <a:ext cx="7543801" cy="2604247"/>
              <a:chOff x="-1" y="3379694"/>
              <a:chExt cx="7543801" cy="2604247"/>
            </a:xfrm>
          </p:grpSpPr>
          <p:sp>
            <p:nvSpPr>
              <p:cNvPr id="8" name="Snip Single Corner Rectangle 7"/>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cxnSp>
            <p:nvCxnSpPr>
              <p:cNvPr id="9" name="Straight Connector 8"/>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rtlCol="0">
            <a:normAutofit/>
          </a:bodyPr>
          <a:lstStyle>
            <a:lvl1pPr marL="0" indent="0">
              <a:buNone/>
              <a:defRPr sz="1800"/>
            </a:lvl1pPr>
          </a:lstStyle>
          <a:p>
            <a:pPr lvl="0"/>
            <a:r>
              <a:rPr lang="en-US" noProof="0" smtClean="0"/>
              <a:t>Drag picture to placeholder or click icon to add</a:t>
            </a:r>
            <a:endParaRPr noProof="0"/>
          </a:p>
        </p:txBody>
      </p:sp>
      <p:sp>
        <p:nvSpPr>
          <p:cNvPr id="10" name="Date Placeholder 3"/>
          <p:cNvSpPr>
            <a:spLocks noGrp="1"/>
          </p:cNvSpPr>
          <p:nvPr>
            <p:ph type="dt" sz="half" idx="13"/>
          </p:nvPr>
        </p:nvSpPr>
        <p:spPr>
          <a:xfrm rot="16200000">
            <a:off x="-733424" y="4503737"/>
            <a:ext cx="2057400" cy="365125"/>
          </a:xfrm>
        </p:spPr>
        <p:txBody>
          <a:bodyPr tIns="0" bIns="0" anchor="b" anchorCtr="0"/>
          <a:lstStyle>
            <a:lvl1pPr>
              <a:defRPr sz="1400" b="1">
                <a:solidFill>
                  <a:srgbClr val="FFFFFF">
                    <a:lumMod val="50000"/>
                  </a:srgbClr>
                </a:solidFill>
              </a:defRPr>
            </a:lvl1pPr>
          </a:lstStyle>
          <a:p>
            <a:pPr>
              <a:defRPr/>
            </a:pPr>
            <a:endParaRPr lang="en-US"/>
          </a:p>
        </p:txBody>
      </p:sp>
      <p:sp>
        <p:nvSpPr>
          <p:cNvPr id="11" name="Footer Placeholder 4"/>
          <p:cNvSpPr>
            <a:spLocks noGrp="1"/>
          </p:cNvSpPr>
          <p:nvPr>
            <p:ph type="ftr" sz="quarter" idx="14"/>
          </p:nvPr>
        </p:nvSpPr>
        <p:spPr>
          <a:xfrm rot="16200000">
            <a:off x="-357187" y="4503737"/>
            <a:ext cx="2057400" cy="365125"/>
          </a:xfrm>
        </p:spPr>
        <p:txBody>
          <a:bodyPr tIns="0" bIns="0" anchor="t" anchorCtr="0"/>
          <a:lstStyle>
            <a:lvl1pPr algn="l">
              <a:defRPr b="1">
                <a:solidFill>
                  <a:srgbClr val="FFFFFF">
                    <a:lumMod val="75000"/>
                  </a:srgbClr>
                </a:solidFill>
              </a:defRPr>
            </a:lvl1pPr>
          </a:lstStyle>
          <a:p>
            <a:pPr>
              <a:defRPr/>
            </a:pPr>
            <a:endParaRPr lang="en-US"/>
          </a:p>
        </p:txBody>
      </p:sp>
    </p:spTree>
    <p:extLst>
      <p:ext uri="{BB962C8B-B14F-4D97-AF65-F5344CB8AC3E}">
        <p14:creationId xmlns:p14="http://schemas.microsoft.com/office/powerpoint/2010/main" val="98452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flipH="1">
            <a:off x="1600200" y="2127250"/>
            <a:ext cx="7543800" cy="2603500"/>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398"/>
                <a:ext cx="7543801" cy="2591543"/>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cxnSp>
            <p:nvCxnSpPr>
              <p:cNvPr id="8" name="Straight Connector 7"/>
              <p:cNvCxnSpPr/>
              <p:nvPr/>
            </p:nvCxnSpPr>
            <p:spPr>
              <a:xfrm>
                <a:off x="-1" y="3379694"/>
                <a:ext cx="7543801"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flipH="1">
              <a:off x="228599" y="3621063"/>
              <a:ext cx="393700" cy="39540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grpSp>
      <p:sp>
        <p:nvSpPr>
          <p:cNvPr id="2" name="Title 1"/>
          <p:cNvSpPr>
            <a:spLocks noGrp="1"/>
          </p:cNvSpPr>
          <p:nvPr>
            <p:ph type="title"/>
          </p:nvPr>
        </p:nvSpPr>
        <p:spPr>
          <a:xfrm>
            <a:off x="1736105" y="2653553"/>
            <a:ext cx="5870448" cy="1472184"/>
          </a:xfrm>
        </p:spPr>
        <p:txBody>
          <a:bodyPr rtlCol="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rot="16200000">
            <a:off x="8034338" y="3475037"/>
            <a:ext cx="1828800" cy="365125"/>
          </a:xfrm>
        </p:spPr>
        <p:txBody>
          <a:bodyPr wrap="square" tIns="0" bIns="0" numCol="1" anchor="t" anchorCtr="0" compatLnSpc="1">
            <a:prstTxWarp prst="textNoShape">
              <a:avLst/>
            </a:prstTxWarp>
          </a:bodyPr>
          <a:lstStyle>
            <a:lvl1pPr algn="l" fontAlgn="base">
              <a:spcBef>
                <a:spcPct val="0"/>
              </a:spcBef>
              <a:spcAft>
                <a:spcPct val="0"/>
              </a:spcAft>
              <a:defRPr>
                <a:solidFill>
                  <a:srgbClr val="BFBFBF"/>
                </a:solidFill>
                <a:latin typeface="Corbel" pitchFamily="34" charset="0"/>
              </a:defRPr>
            </a:lvl1pPr>
          </a:lstStyle>
          <a:p>
            <a:pPr>
              <a:defRPr/>
            </a:pPr>
            <a:endParaRPr lang="en-US"/>
          </a:p>
        </p:txBody>
      </p:sp>
      <p:sp>
        <p:nvSpPr>
          <p:cNvPr id="10" name="Date Placeholder 3"/>
          <p:cNvSpPr>
            <a:spLocks noGrp="1"/>
          </p:cNvSpPr>
          <p:nvPr>
            <p:ph type="dt" sz="half" idx="11"/>
          </p:nvPr>
        </p:nvSpPr>
        <p:spPr>
          <a:xfrm rot="16200000">
            <a:off x="7658101" y="3475037"/>
            <a:ext cx="1828800" cy="365125"/>
          </a:xfrm>
        </p:spPr>
        <p:txBody>
          <a:bodyPr wrap="square" tIns="0" bIns="0" numCol="1" anchor="b" anchorCtr="0" compatLnSpc="1">
            <a:prstTxWarp prst="textNoShape">
              <a:avLst/>
            </a:prstTxWarp>
          </a:bodyPr>
          <a:lstStyle>
            <a:lvl1pPr fontAlgn="base">
              <a:spcBef>
                <a:spcPct val="0"/>
              </a:spcBef>
              <a:spcAft>
                <a:spcPct val="0"/>
              </a:spcAft>
              <a:defRPr sz="1400">
                <a:solidFill>
                  <a:srgbClr val="7F7F7F"/>
                </a:solidFill>
                <a:latin typeface="Corbel" pitchFamily="34" charset="0"/>
              </a:defRPr>
            </a:lvl1pPr>
          </a:lstStyle>
          <a:p>
            <a:pPr>
              <a:defRPr/>
            </a:pPr>
            <a:endParaRPr lang="en-US"/>
          </a:p>
        </p:txBody>
      </p:sp>
    </p:spTree>
    <p:extLst>
      <p:ext uri="{BB962C8B-B14F-4D97-AF65-F5344CB8AC3E}">
        <p14:creationId xmlns:p14="http://schemas.microsoft.com/office/powerpoint/2010/main" val="1942950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4"/>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6" name="Snip Diagonal Corner Rectangle 5"/>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fontAlgn="auto">
              <a:spcBef>
                <a:spcPts val="0"/>
              </a:spcBef>
              <a:spcAft>
                <a:spcPts val="0"/>
              </a:spcAft>
              <a:defRPr>
                <a:latin typeface="Corbel"/>
                <a:ea typeface="+mn-ea"/>
                <a:cs typeface="+mn-cs"/>
              </a:defRPr>
            </a:lvl1pPr>
          </a:lstStyle>
          <a:p>
            <a:pPr>
              <a:defRPr/>
            </a:pPr>
            <a:fld id="{99DF6CA1-99B9-4387-BC8D-3B9CE3C47608}" type="slidenum">
              <a:rPr lang="en-US"/>
              <a:pPr>
                <a:defRPr/>
              </a:pPr>
              <a:t>‹#›</a:t>
            </a:fld>
            <a:endParaRPr lang="en-US"/>
          </a:p>
        </p:txBody>
      </p:sp>
    </p:spTree>
    <p:extLst>
      <p:ext uri="{BB962C8B-B14F-4D97-AF65-F5344CB8AC3E}">
        <p14:creationId xmlns:p14="http://schemas.microsoft.com/office/powerpoint/2010/main" val="228017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6"/>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8" name="Snip Diagonal Corner Rectangle 7"/>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fontAlgn="auto">
              <a:spcBef>
                <a:spcPts val="0"/>
              </a:spcBef>
              <a:spcAft>
                <a:spcPts val="0"/>
              </a:spcAft>
              <a:defRPr>
                <a:latin typeface="Corbel"/>
                <a:ea typeface="+mn-ea"/>
                <a:cs typeface="+mn-cs"/>
              </a:defRPr>
            </a:lvl1pPr>
          </a:lstStyle>
          <a:p>
            <a:pPr>
              <a:defRPr/>
            </a:pPr>
            <a:fld id="{1202BED3-588E-4571-BEDD-9CC63A8D8647}" type="slidenum">
              <a:rPr lang="en-US"/>
              <a:pPr>
                <a:defRPr/>
              </a:pPr>
              <a:t>‹#›</a:t>
            </a:fld>
            <a:endParaRPr lang="en-US"/>
          </a:p>
        </p:txBody>
      </p:sp>
    </p:spTree>
    <p:extLst>
      <p:ext uri="{BB962C8B-B14F-4D97-AF65-F5344CB8AC3E}">
        <p14:creationId xmlns:p14="http://schemas.microsoft.com/office/powerpoint/2010/main" val="233339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2"/>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4" name="Snip Diagonal Corner Rectangle 3"/>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fontAlgn="base">
              <a:spcBef>
                <a:spcPct val="0"/>
              </a:spcBef>
              <a:spcAft>
                <a:spcPct val="0"/>
              </a:spcAft>
              <a:defRPr>
                <a:solidFill>
                  <a:prstClr val="black"/>
                </a:solidFill>
                <a:latin typeface="Arial" charset="0"/>
                <a:ea typeface="ＭＳ Ｐゴシック" charset="0"/>
                <a:cs typeface="ＭＳ Ｐゴシック" charset="0"/>
              </a:defRPr>
            </a:lvl1pPr>
          </a:lstStyle>
          <a:p>
            <a:pPr>
              <a:defRPr/>
            </a:pPr>
            <a:endParaRPr lang="en-US"/>
          </a:p>
        </p:txBody>
      </p:sp>
      <p:sp>
        <p:nvSpPr>
          <p:cNvPr id="6" name="Footer Placeholder 3"/>
          <p:cNvSpPr>
            <a:spLocks noGrp="1"/>
          </p:cNvSpPr>
          <p:nvPr>
            <p:ph type="ftr" sz="quarter" idx="11"/>
          </p:nvPr>
        </p:nvSpPr>
        <p:spPr/>
        <p:txBody>
          <a:bodyPr/>
          <a:lstStyle>
            <a:lvl1pPr fontAlgn="base">
              <a:spcBef>
                <a:spcPct val="0"/>
              </a:spcBef>
              <a:spcAft>
                <a:spcPct val="0"/>
              </a:spcAft>
              <a:defRPr>
                <a:solidFill>
                  <a:prstClr val="black"/>
                </a:solidFill>
                <a:latin typeface="Arial" charset="0"/>
                <a:ea typeface="ＭＳ Ｐゴシック" charset="0"/>
                <a:cs typeface="ＭＳ Ｐゴシック" charset="0"/>
              </a:defRPr>
            </a:lvl1pPr>
          </a:lstStyle>
          <a:p>
            <a:pPr>
              <a:defRPr/>
            </a:pPr>
            <a:endParaRPr lang="en-US"/>
          </a:p>
        </p:txBody>
      </p:sp>
      <p:sp>
        <p:nvSpPr>
          <p:cNvPr id="7" name="Slide Number Placeholder 4"/>
          <p:cNvSpPr>
            <a:spLocks noGrp="1"/>
          </p:cNvSpPr>
          <p:nvPr>
            <p:ph type="sldNum" sz="quarter" idx="12"/>
          </p:nvPr>
        </p:nvSpPr>
        <p:spPr/>
        <p:txBody>
          <a:bodyPr/>
          <a:lstStyle>
            <a:lvl1pPr fontAlgn="auto">
              <a:spcBef>
                <a:spcPts val="0"/>
              </a:spcBef>
              <a:spcAft>
                <a:spcPts val="0"/>
              </a:spcAft>
              <a:defRPr>
                <a:latin typeface="Corbel"/>
                <a:ea typeface="+mn-ea"/>
                <a:cs typeface="+mn-cs"/>
              </a:defRPr>
            </a:lvl1pPr>
          </a:lstStyle>
          <a:p>
            <a:pPr>
              <a:defRPr/>
            </a:pPr>
            <a:fld id="{2C03A536-C811-446E-9779-C783863521A0}" type="slidenum">
              <a:rPr lang="en-US"/>
              <a:pPr>
                <a:defRPr/>
              </a:pPr>
              <a:t>‹#›</a:t>
            </a:fld>
            <a:endParaRPr lang="en-US"/>
          </a:p>
        </p:txBody>
      </p:sp>
    </p:spTree>
    <p:extLst>
      <p:ext uri="{BB962C8B-B14F-4D97-AF65-F5344CB8AC3E}">
        <p14:creationId xmlns:p14="http://schemas.microsoft.com/office/powerpoint/2010/main" val="2577468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nip Diagonal Corner Rectangle 1"/>
          <p:cNvSpPr/>
          <p:nvPr/>
        </p:nvSpPr>
        <p:spPr>
          <a:xfrm flipV="1">
            <a:off x="228600" y="228600"/>
            <a:ext cx="8686800" cy="63881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3" name="Date Placeholder 1"/>
          <p:cNvSpPr>
            <a:spLocks noGrp="1"/>
          </p:cNvSpPr>
          <p:nvPr>
            <p:ph type="dt" sz="half" idx="10"/>
          </p:nvPr>
        </p:nvSpPr>
        <p:spPr/>
        <p:txBody>
          <a:bodyPr/>
          <a:lstStyle>
            <a:lvl1pPr fontAlgn="base">
              <a:spcBef>
                <a:spcPct val="0"/>
              </a:spcBef>
              <a:spcAft>
                <a:spcPct val="0"/>
              </a:spcAft>
              <a:defRPr>
                <a:solidFill>
                  <a:prstClr val="black"/>
                </a:solidFill>
                <a:latin typeface="Arial" charset="0"/>
                <a:ea typeface="ＭＳ Ｐゴシック" charset="0"/>
                <a:cs typeface="ＭＳ Ｐゴシック" charset="0"/>
              </a:defRPr>
            </a:lvl1pPr>
          </a:lstStyle>
          <a:p>
            <a:pPr>
              <a:defRPr/>
            </a:pPr>
            <a:endParaRPr lang="en-US"/>
          </a:p>
        </p:txBody>
      </p:sp>
      <p:sp>
        <p:nvSpPr>
          <p:cNvPr id="4" name="Footer Placeholder 2"/>
          <p:cNvSpPr>
            <a:spLocks noGrp="1"/>
          </p:cNvSpPr>
          <p:nvPr>
            <p:ph type="ftr" sz="quarter" idx="11"/>
          </p:nvPr>
        </p:nvSpPr>
        <p:spPr/>
        <p:txBody>
          <a:bodyPr/>
          <a:lstStyle>
            <a:lvl1pPr fontAlgn="base">
              <a:spcBef>
                <a:spcPct val="0"/>
              </a:spcBef>
              <a:spcAft>
                <a:spcPct val="0"/>
              </a:spcAft>
              <a:defRPr>
                <a:solidFill>
                  <a:prstClr val="black"/>
                </a:solidFill>
                <a:latin typeface="Arial" charset="0"/>
                <a:ea typeface="ＭＳ Ｐゴシック" charset="0"/>
                <a:cs typeface="ＭＳ Ｐゴシック" charset="0"/>
              </a:defRPr>
            </a:lvl1pPr>
          </a:lstStyle>
          <a:p>
            <a:pPr>
              <a:defRPr/>
            </a:pPr>
            <a:endParaRPr lang="en-US"/>
          </a:p>
        </p:txBody>
      </p:sp>
      <p:sp>
        <p:nvSpPr>
          <p:cNvPr id="5" name="Slide Number Placeholder 3"/>
          <p:cNvSpPr>
            <a:spLocks noGrp="1"/>
          </p:cNvSpPr>
          <p:nvPr>
            <p:ph type="sldNum" sz="quarter" idx="12"/>
          </p:nvPr>
        </p:nvSpPr>
        <p:spPr/>
        <p:txBody>
          <a:bodyPr/>
          <a:lstStyle>
            <a:lvl1pPr fontAlgn="auto">
              <a:spcBef>
                <a:spcPts val="0"/>
              </a:spcBef>
              <a:spcAft>
                <a:spcPts val="0"/>
              </a:spcAft>
              <a:defRPr>
                <a:latin typeface="Corbel"/>
                <a:ea typeface="+mn-ea"/>
                <a:cs typeface="+mn-cs"/>
              </a:defRPr>
            </a:lvl1pPr>
          </a:lstStyle>
          <a:p>
            <a:pPr>
              <a:defRPr/>
            </a:pPr>
            <a:fld id="{7F1D3B7F-E285-4FD4-8F30-6E48210710F1}" type="slidenum">
              <a:rPr lang="en-US"/>
              <a:pPr>
                <a:defRPr/>
              </a:pPr>
              <a:t>‹#›</a:t>
            </a:fld>
            <a:endParaRPr lang="en-US"/>
          </a:p>
        </p:txBody>
      </p:sp>
    </p:spTree>
    <p:extLst>
      <p:ext uri="{BB962C8B-B14F-4D97-AF65-F5344CB8AC3E}">
        <p14:creationId xmlns:p14="http://schemas.microsoft.com/office/powerpoint/2010/main" val="135449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3"/>
          <p:cNvGrpSpPr/>
          <p:nvPr userDrawn="1"/>
        </p:nvGrpSpPr>
        <p:grpSpPr>
          <a:xfrm>
            <a:off x="1" y="-1"/>
            <a:ext cx="1471447" cy="6858004"/>
            <a:chOff x="1" y="-1"/>
            <a:chExt cx="1471447" cy="6858004"/>
          </a:xfrm>
        </p:grpSpPr>
        <p:sp>
          <p:nvSpPr>
            <p:cNvPr id="10" name="Rectangle 9"/>
            <p:cNvSpPr/>
            <p:nvPr userDrawn="1"/>
          </p:nvSpPr>
          <p:spPr>
            <a:xfrm rot="16200000">
              <a:off x="-2234818" y="3353940"/>
              <a:ext cx="6858002" cy="150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6200000">
              <a:off x="-2917209" y="2917209"/>
              <a:ext cx="6858002" cy="1023581"/>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a:spLocks noChangeAspect="1"/>
            </p:cNvSpPr>
            <p:nvPr userDrawn="1"/>
          </p:nvSpPr>
          <p:spPr>
            <a:xfrm rot="5400000">
              <a:off x="1315866" y="6455877"/>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sp>
        <p:nvSpPr>
          <p:cNvPr id="2" name="Title 1"/>
          <p:cNvSpPr>
            <a:spLocks noGrp="1"/>
          </p:cNvSpPr>
          <p:nvPr>
            <p:ph type="title"/>
          </p:nvPr>
        </p:nvSpPr>
        <p:spPr>
          <a:xfrm>
            <a:off x="1860550" y="2133602"/>
            <a:ext cx="6858000" cy="1066800"/>
          </a:xfrm>
        </p:spPr>
        <p:txBody>
          <a:bodyPr anchor="t" anchorCtr="0"/>
          <a:lstStyle>
            <a:lvl1pPr algn="r">
              <a:buNone/>
              <a:defRPr sz="3200" b="0" cap="none" baseline="0">
                <a:solidFill>
                  <a:schemeClr val="accent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860550" y="3429002"/>
            <a:ext cx="6858000" cy="1143000"/>
          </a:xfrm>
        </p:spPr>
        <p:txBody>
          <a:bodyPr anchor="t" anchorCtr="0">
            <a:noAutofit/>
          </a:bodyPr>
          <a:lstStyle>
            <a:lvl1pPr marL="0" indent="0" algn="r">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Slide Number Placeholder 22"/>
          <p:cNvSpPr>
            <a:spLocks noGrp="1"/>
          </p:cNvSpPr>
          <p:nvPr>
            <p:ph type="sldNum" sz="quarter" idx="4"/>
          </p:nvPr>
        </p:nvSpPr>
        <p:spPr>
          <a:xfrm>
            <a:off x="1509414" y="6344752"/>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228600" y="228600"/>
            <a:ext cx="4251325" cy="63881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7" name="Teardrop 6"/>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grpSp>
      <p:sp>
        <p:nvSpPr>
          <p:cNvPr id="8" name="Snip Diagonal Corner Rectangle 7"/>
          <p:cNvSpPr/>
          <p:nvPr/>
        </p:nvSpPr>
        <p:spPr>
          <a:xfrm flipV="1">
            <a:off x="4648200" y="228600"/>
            <a:ext cx="4251325" cy="63881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Title 1"/>
          <p:cNvSpPr>
            <a:spLocks noGrp="1"/>
          </p:cNvSpPr>
          <p:nvPr>
            <p:ph type="title"/>
          </p:nvPr>
        </p:nvSpPr>
        <p:spPr>
          <a:xfrm>
            <a:off x="525780" y="2177303"/>
            <a:ext cx="3657600" cy="1162050"/>
          </a:xfrm>
        </p:spPr>
        <p:txBody>
          <a:bodyPr>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762000" y="6297613"/>
            <a:ext cx="1295400" cy="365125"/>
          </a:xfrm>
        </p:spPr>
        <p:txBody>
          <a:bodyPr/>
          <a:lstStyle>
            <a:lvl1pPr>
              <a:defRPr/>
            </a:lvl1pPr>
          </a:lstStyle>
          <a:p>
            <a:pPr>
              <a:defRPr/>
            </a:pPr>
            <a:endParaRPr lang="en-US"/>
          </a:p>
        </p:txBody>
      </p:sp>
      <p:sp>
        <p:nvSpPr>
          <p:cNvPr id="10" name="Footer Placeholder 5"/>
          <p:cNvSpPr>
            <a:spLocks noGrp="1"/>
          </p:cNvSpPr>
          <p:nvPr>
            <p:ph type="ftr" sz="quarter" idx="11"/>
          </p:nvPr>
        </p:nvSpPr>
        <p:spPr>
          <a:xfrm>
            <a:off x="2057400" y="6297613"/>
            <a:ext cx="2339975" cy="365125"/>
          </a:xfr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304800" y="6297613"/>
            <a:ext cx="444500" cy="365125"/>
          </a:xfrm>
        </p:spPr>
        <p:txBody>
          <a:bodyPr/>
          <a:lstStyle>
            <a:lvl1pPr algn="l" fontAlgn="auto">
              <a:spcBef>
                <a:spcPts val="0"/>
              </a:spcBef>
              <a:spcAft>
                <a:spcPts val="0"/>
              </a:spcAft>
              <a:defRPr>
                <a:latin typeface="Corbel"/>
                <a:ea typeface="+mn-ea"/>
                <a:cs typeface="+mn-cs"/>
              </a:defRPr>
            </a:lvl1pPr>
          </a:lstStyle>
          <a:p>
            <a:pPr>
              <a:defRPr/>
            </a:pPr>
            <a:fld id="{6439B9CF-449B-441D-9BBB-EAA14C3225C1}" type="slidenum">
              <a:rPr lang="en-US"/>
              <a:pPr>
                <a:defRPr/>
              </a:pPr>
              <a:t>‹#›</a:t>
            </a:fld>
            <a:endParaRPr lang="en-US"/>
          </a:p>
        </p:txBody>
      </p:sp>
    </p:spTree>
    <p:extLst>
      <p:ext uri="{BB962C8B-B14F-4D97-AF65-F5344CB8AC3E}">
        <p14:creationId xmlns:p14="http://schemas.microsoft.com/office/powerpoint/2010/main" val="42778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228600" y="228600"/>
            <a:ext cx="4251325" cy="63881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7" name="Teardrop 6"/>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grpSp>
      <p:sp>
        <p:nvSpPr>
          <p:cNvPr id="2" name="Title 1"/>
          <p:cNvSpPr>
            <a:spLocks noGrp="1"/>
          </p:cNvSpPr>
          <p:nvPr>
            <p:ph type="title"/>
          </p:nvPr>
        </p:nvSpPr>
        <p:spPr>
          <a:xfrm>
            <a:off x="530352" y="2176272"/>
            <a:ext cx="3657600" cy="1161288"/>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758825" y="6300788"/>
            <a:ext cx="1298575" cy="365125"/>
          </a:xfrm>
        </p:spPr>
        <p:txBody>
          <a:bodyPr/>
          <a:lstStyle>
            <a:lvl1pPr>
              <a:defRPr/>
            </a:lvl1pPr>
          </a:lstStyle>
          <a:p>
            <a:pPr>
              <a:defRPr/>
            </a:pPr>
            <a:endParaRPr lang="en-US"/>
          </a:p>
        </p:txBody>
      </p:sp>
      <p:sp>
        <p:nvSpPr>
          <p:cNvPr id="9" name="Footer Placeholder 5"/>
          <p:cNvSpPr>
            <a:spLocks noGrp="1"/>
          </p:cNvSpPr>
          <p:nvPr>
            <p:ph type="ftr" sz="quarter" idx="11"/>
          </p:nvPr>
        </p:nvSpPr>
        <p:spPr>
          <a:xfrm>
            <a:off x="2057400" y="6300788"/>
            <a:ext cx="2341563" cy="365125"/>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301625" y="6300788"/>
            <a:ext cx="447675" cy="365125"/>
          </a:xfrm>
        </p:spPr>
        <p:txBody>
          <a:bodyPr/>
          <a:lstStyle>
            <a:lvl1pPr algn="l" fontAlgn="auto">
              <a:spcBef>
                <a:spcPts val="0"/>
              </a:spcBef>
              <a:spcAft>
                <a:spcPts val="0"/>
              </a:spcAft>
              <a:defRPr>
                <a:latin typeface="Corbel"/>
                <a:ea typeface="+mn-ea"/>
                <a:cs typeface="+mn-cs"/>
              </a:defRPr>
            </a:lvl1pPr>
          </a:lstStyle>
          <a:p>
            <a:pPr>
              <a:defRPr/>
            </a:pPr>
            <a:fld id="{B25A5E8F-A4E8-414D-A337-5DB8701FC93C}" type="slidenum">
              <a:rPr lang="en-US"/>
              <a:pPr>
                <a:defRPr/>
              </a:pPr>
              <a:t>‹#›</a:t>
            </a:fld>
            <a:endParaRPr lang="en-US"/>
          </a:p>
        </p:txBody>
      </p:sp>
    </p:spTree>
    <p:extLst>
      <p:ext uri="{BB962C8B-B14F-4D97-AF65-F5344CB8AC3E}">
        <p14:creationId xmlns:p14="http://schemas.microsoft.com/office/powerpoint/2010/main" val="3470496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5" name="Snip Diagonal Corner Rectangle 4"/>
          <p:cNvSpPr/>
          <p:nvPr/>
        </p:nvSpPr>
        <p:spPr>
          <a:xfrm flipV="1">
            <a:off x="228600" y="4648200"/>
            <a:ext cx="8686800" cy="1963738"/>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Title 1"/>
          <p:cNvSpPr>
            <a:spLocks noGrp="1"/>
          </p:cNvSpPr>
          <p:nvPr>
            <p:ph type="title"/>
          </p:nvPr>
        </p:nvSpPr>
        <p:spPr>
          <a:xfrm>
            <a:off x="457200" y="4648200"/>
            <a:ext cx="8153400" cy="609600"/>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fontAlgn="auto">
              <a:spcBef>
                <a:spcPts val="0"/>
              </a:spcBef>
              <a:spcAft>
                <a:spcPts val="0"/>
              </a:spcAft>
              <a:defRPr>
                <a:solidFill>
                  <a:srgbClr val="FFFFFF">
                    <a:lumMod val="65000"/>
                  </a:srgbClr>
                </a:solidFill>
                <a:latin typeface="Corbel"/>
                <a:ea typeface="+mn-ea"/>
                <a:cs typeface="+mn-cs"/>
              </a:defRPr>
            </a:lvl1pPr>
          </a:lstStyle>
          <a:p>
            <a:pPr>
              <a:defRPr/>
            </a:pPr>
            <a:fld id="{0680B96E-1F69-44F8-9432-147CDC9A1951}" type="slidenum">
              <a:rPr lang="en-US"/>
              <a:pPr>
                <a:defRPr/>
              </a:pPr>
              <a:t>‹#›</a:t>
            </a:fld>
            <a:endParaRPr lang="en-US"/>
          </a:p>
        </p:txBody>
      </p:sp>
    </p:spTree>
    <p:extLst>
      <p:ext uri="{BB962C8B-B14F-4D97-AF65-F5344CB8AC3E}">
        <p14:creationId xmlns:p14="http://schemas.microsoft.com/office/powerpoint/2010/main" val="21274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A267A9-5509-4180-A7FE-EB8FB300373D}" type="slidenum">
              <a:rPr lang="en-US"/>
              <a:pPr>
                <a:defRPr/>
              </a:pPr>
              <a:t>‹#›</a:t>
            </a:fld>
            <a:endParaRPr lang="en-US"/>
          </a:p>
        </p:txBody>
      </p:sp>
    </p:spTree>
    <p:extLst>
      <p:ext uri="{BB962C8B-B14F-4D97-AF65-F5344CB8AC3E}">
        <p14:creationId xmlns:p14="http://schemas.microsoft.com/office/powerpoint/2010/main" val="554119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3"/>
          <p:cNvSpPr/>
          <p:nvPr/>
        </p:nvSpPr>
        <p:spPr>
          <a:xfrm flipV="1">
            <a:off x="228600" y="1708150"/>
            <a:ext cx="8686800" cy="49085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5" name="Snip Diagonal Corner Rectangle 4"/>
          <p:cNvSpPr/>
          <p:nvPr/>
        </p:nvSpPr>
        <p:spPr>
          <a:xfrm flipV="1">
            <a:off x="228600" y="228600"/>
            <a:ext cx="8686800" cy="12779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7B87DD8-C37E-472F-9139-B5CACE391BB1}" type="slidenum">
              <a:rPr lang="en-US"/>
              <a:pPr>
                <a:defRPr/>
              </a:pPr>
              <a:t>‹#›</a:t>
            </a:fld>
            <a:endParaRPr lang="en-US"/>
          </a:p>
        </p:txBody>
      </p:sp>
    </p:spTree>
    <p:extLst>
      <p:ext uri="{BB962C8B-B14F-4D97-AF65-F5344CB8AC3E}">
        <p14:creationId xmlns:p14="http://schemas.microsoft.com/office/powerpoint/2010/main" val="3907772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3"/>
          <p:cNvSpPr/>
          <p:nvPr/>
        </p:nvSpPr>
        <p:spPr>
          <a:xfrm flipV="1">
            <a:off x="228600" y="228600"/>
            <a:ext cx="8686800" cy="63881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FFFFFF"/>
              </a:solidFill>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470DD7-061B-40ED-A98A-D0521ED0AD78}" type="slidenum">
              <a:rPr lang="en-US"/>
              <a:pPr>
                <a:defRPr/>
              </a:pPr>
              <a:t>‹#›</a:t>
            </a:fld>
            <a:endParaRPr lang="en-US"/>
          </a:p>
        </p:txBody>
      </p:sp>
    </p:spTree>
    <p:extLst>
      <p:ext uri="{BB962C8B-B14F-4D97-AF65-F5344CB8AC3E}">
        <p14:creationId xmlns:p14="http://schemas.microsoft.com/office/powerpoint/2010/main" val="53269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7"/>
            <a:ext cx="8229600" cy="1322387"/>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795463"/>
            <a:ext cx="8229600" cy="4330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latin typeface="Corbel"/>
                <a:ea typeface="+mn-ea"/>
                <a:cs typeface="+mn-cs"/>
              </a:defRPr>
            </a:lvl1pPr>
          </a:lstStyle>
          <a:p>
            <a:pPr>
              <a:defRPr/>
            </a:pPr>
            <a:fld id="{4A5865F7-0322-449B-A410-A7B9C82DD8D5}" type="slidenum">
              <a:rPr lang="en-US"/>
              <a:pPr>
                <a:defRPr/>
              </a:pPr>
              <a:t>‹#›</a:t>
            </a:fld>
            <a:endParaRPr lang="en-US"/>
          </a:p>
        </p:txBody>
      </p:sp>
    </p:spTree>
    <p:extLst>
      <p:ext uri="{BB962C8B-B14F-4D97-AF65-F5344CB8AC3E}">
        <p14:creationId xmlns:p14="http://schemas.microsoft.com/office/powerpoint/2010/main" val="1385841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cxnSp>
        <p:nvCxnSpPr>
          <p:cNvPr id="4" name="Straight Connector 3"/>
          <p:cNvCxnSpPr/>
          <p:nvPr userDrawn="1"/>
        </p:nvCxnSpPr>
        <p:spPr>
          <a:xfrm rot="5400000">
            <a:off x="2293938" y="3425825"/>
            <a:ext cx="5700712" cy="1588"/>
          </a:xfrm>
          <a:prstGeom prst="line">
            <a:avLst/>
          </a:prstGeom>
          <a:ln w="63500">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1758" y="273048"/>
            <a:ext cx="4579532" cy="3843143"/>
          </a:xfrm>
        </p:spPr>
        <p:txBody>
          <a:bodyPr>
            <a:normAutofit/>
          </a:bodyPr>
          <a:lstStyle>
            <a:lvl1pPr marL="0" indent="0" algn="ctr">
              <a:tabLst/>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334001" y="0"/>
            <a:ext cx="3593306" cy="6858000"/>
          </a:xfrm>
        </p:spPr>
        <p:txBody>
          <a:bodyPr anchor="ctr">
            <a:noAutofit/>
          </a:bodyPr>
          <a:lstStyle>
            <a:lvl1pPr marL="342900" indent="-342900">
              <a:spcAft>
                <a:spcPts val="600"/>
              </a:spcAft>
              <a:buFont typeface="+mj-lt"/>
              <a:buAutoNum type="alphaUcPeriod"/>
              <a:defRPr sz="2200"/>
            </a:lvl1pPr>
            <a:lvl2pPr marL="742950" indent="-514350">
              <a:spcAft>
                <a:spcPts val="600"/>
              </a:spcAft>
              <a:buFont typeface="+mj-lt"/>
              <a:buAutoNum type="alphaUcPeriod"/>
              <a:defRPr sz="2200"/>
            </a:lvl2pPr>
            <a:lvl3pPr marL="914400" indent="-457200">
              <a:spcAft>
                <a:spcPts val="600"/>
              </a:spcAft>
              <a:buFont typeface="+mj-lt"/>
              <a:buAutoNum type="alphaUcPeriod"/>
              <a:defRPr sz="2200"/>
            </a:lvl3pPr>
            <a:lvl4pPr marL="1143000" indent="-457200">
              <a:spcAft>
                <a:spcPts val="600"/>
              </a:spcAft>
              <a:buFont typeface="+mj-lt"/>
              <a:buAutoNum type="alphaUcPeriod"/>
              <a:defRPr sz="2200"/>
            </a:lvl4pPr>
            <a:lvl5pPr marL="1371600" indent="-457200">
              <a:spcAft>
                <a:spcPts val="600"/>
              </a:spcAft>
              <a:buFont typeface="+mj-lt"/>
              <a:buAutoNum type="alphaUcPeriod"/>
              <a:defRPr sz="2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p:txBody>
          <a:bodyPr/>
          <a:lstStyle>
            <a:lvl1pPr fontAlgn="auto">
              <a:spcBef>
                <a:spcPts val="0"/>
              </a:spcBef>
              <a:spcAft>
                <a:spcPts val="0"/>
              </a:spcAft>
              <a:defRPr>
                <a:latin typeface="Corbel"/>
                <a:ea typeface="+mn-ea"/>
                <a:cs typeface="+mn-cs"/>
              </a:defRPr>
            </a:lvl1pPr>
          </a:lstStyle>
          <a:p>
            <a:pPr>
              <a:defRPr/>
            </a:pPr>
            <a:fld id="{0B5DB6BD-5793-4C5D-A7BF-D8F5C0BF5AB0}" type="slidenum">
              <a:rPr lang="en-US"/>
              <a:pPr>
                <a:defRPr/>
              </a:pPr>
              <a:t>‹#›</a:t>
            </a:fld>
            <a:endParaRPr lang="en-US"/>
          </a:p>
        </p:txBody>
      </p:sp>
    </p:spTree>
    <p:extLst>
      <p:ext uri="{BB962C8B-B14F-4D97-AF65-F5344CB8AC3E}">
        <p14:creationId xmlns:p14="http://schemas.microsoft.com/office/powerpoint/2010/main" val="398014980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06639199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427709853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74662" y="1233488"/>
            <a:ext cx="8243888" cy="492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44267114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72218568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010844945"/>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AF8427E5-BE3B-4DDD-B6A6-41E8A0C9FF13}" type="slidenum">
              <a:rPr lang="en-US"/>
              <a:pPr>
                <a:defRPr/>
              </a:pPr>
              <a:t>‹#›</a:t>
            </a:fld>
            <a:endParaRPr lang="en-US"/>
          </a:p>
        </p:txBody>
      </p:sp>
    </p:spTree>
    <p:extLst>
      <p:ext uri="{BB962C8B-B14F-4D97-AF65-F5344CB8AC3E}">
        <p14:creationId xmlns:p14="http://schemas.microsoft.com/office/powerpoint/2010/main" val="2537885367"/>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E967D6BE-8F23-4843-B1F4-885627FF188C}" type="slidenum">
              <a:rPr lang="en-US"/>
              <a:pPr>
                <a:defRPr/>
              </a:pPr>
              <a:t>‹#›</a:t>
            </a:fld>
            <a:endParaRPr lang="en-US"/>
          </a:p>
        </p:txBody>
      </p:sp>
    </p:spTree>
    <p:extLst>
      <p:ext uri="{BB962C8B-B14F-4D97-AF65-F5344CB8AC3E}">
        <p14:creationId xmlns:p14="http://schemas.microsoft.com/office/powerpoint/2010/main" val="2788129865"/>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53309069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78E8AAB5-F6F1-4B64-888F-DCAE71436571}" type="slidenum">
              <a:rPr lang="en-US"/>
              <a:pPr>
                <a:defRPr/>
              </a:pPr>
              <a:t>‹#›</a:t>
            </a:fld>
            <a:endParaRPr lang="en-US"/>
          </a:p>
        </p:txBody>
      </p:sp>
    </p:spTree>
    <p:extLst>
      <p:ext uri="{BB962C8B-B14F-4D97-AF65-F5344CB8AC3E}">
        <p14:creationId xmlns:p14="http://schemas.microsoft.com/office/powerpoint/2010/main" val="1451998004"/>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33537456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9C53A3D3-74B6-49E3-98E7-03458B266693}" type="slidenum">
              <a:rPr lang="en-US"/>
              <a:pPr>
                <a:defRPr/>
              </a:pPr>
              <a:t>‹#›</a:t>
            </a:fld>
            <a:endParaRPr lang="en-US"/>
          </a:p>
        </p:txBody>
      </p:sp>
    </p:spTree>
    <p:extLst>
      <p:ext uri="{BB962C8B-B14F-4D97-AF65-F5344CB8AC3E}">
        <p14:creationId xmlns:p14="http://schemas.microsoft.com/office/powerpoint/2010/main" val="3703521062"/>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82408047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194C599-13CF-4858-B1C2-ED3636FB1023}" type="slidenum">
              <a:rPr lang="en-US" smtClean="0"/>
              <a:pPr/>
              <a:t>‹#›</a:t>
            </a:fld>
            <a:endParaRPr lang="en-US" dirty="0"/>
          </a:p>
        </p:txBody>
      </p:sp>
      <p:sp>
        <p:nvSpPr>
          <p:cNvPr id="9" name="Content Placeholder 8"/>
          <p:cNvSpPr>
            <a:spLocks noGrp="1"/>
          </p:cNvSpPr>
          <p:nvPr>
            <p:ph sz="quarter" idx="1"/>
          </p:nvPr>
        </p:nvSpPr>
        <p:spPr>
          <a:xfrm>
            <a:off x="474661" y="1233488"/>
            <a:ext cx="4087368" cy="492347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632198" y="1233488"/>
            <a:ext cx="4086352" cy="49204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0672D378-A4F1-49E7-99B5-A55068783499}" type="slidenum">
              <a:rPr lang="en-US"/>
              <a:pPr>
                <a:defRPr/>
              </a:pPr>
              <a:t>‹#›</a:t>
            </a:fld>
            <a:endParaRPr lang="en-US"/>
          </a:p>
        </p:txBody>
      </p:sp>
    </p:spTree>
    <p:extLst>
      <p:ext uri="{BB962C8B-B14F-4D97-AF65-F5344CB8AC3E}">
        <p14:creationId xmlns:p14="http://schemas.microsoft.com/office/powerpoint/2010/main" val="1901262703"/>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73044560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F7B095D8-E87F-4CC3-891C-106C03AB9B3A}" type="slidenum">
              <a:rPr lang="en-US"/>
              <a:pPr>
                <a:defRPr/>
              </a:pPr>
              <a:t>‹#›</a:t>
            </a:fld>
            <a:endParaRPr lang="en-US"/>
          </a:p>
        </p:txBody>
      </p:sp>
    </p:spTree>
    <p:extLst>
      <p:ext uri="{BB962C8B-B14F-4D97-AF65-F5344CB8AC3E}">
        <p14:creationId xmlns:p14="http://schemas.microsoft.com/office/powerpoint/2010/main" val="280937214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60072791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A2F2F02C-D862-4C59-B6B6-F70EB783DDB2}" type="slidenum">
              <a:rPr lang="en-US"/>
              <a:pPr>
                <a:defRPr/>
              </a:pPr>
              <a:t>‹#›</a:t>
            </a:fld>
            <a:endParaRPr lang="en-US"/>
          </a:p>
        </p:txBody>
      </p:sp>
    </p:spTree>
    <p:extLst>
      <p:ext uri="{BB962C8B-B14F-4D97-AF65-F5344CB8AC3E}">
        <p14:creationId xmlns:p14="http://schemas.microsoft.com/office/powerpoint/2010/main" val="306033292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66750127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a:solidFill>
                  <a:srgbClr val="898989"/>
                </a:solidFill>
                <a:latin typeface="Corbel"/>
                <a:ea typeface="+mn-ea"/>
                <a:cs typeface="+mn-cs"/>
              </a:defRPr>
            </a:lvl1pPr>
          </a:lstStyle>
          <a:p>
            <a:pPr>
              <a:defRPr/>
            </a:pPr>
            <a:fld id="{7E00E76A-5227-4250-A41D-E3E720AF6473}" type="slidenum">
              <a:rPr lang="en-US"/>
              <a:pPr>
                <a:defRPr/>
              </a:pPr>
              <a:t>‹#›</a:t>
            </a:fld>
            <a:endParaRPr lang="en-US"/>
          </a:p>
        </p:txBody>
      </p:sp>
    </p:spTree>
    <p:extLst>
      <p:ext uri="{BB962C8B-B14F-4D97-AF65-F5344CB8AC3E}">
        <p14:creationId xmlns:p14="http://schemas.microsoft.com/office/powerpoint/2010/main" val="2316000125"/>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382829129"/>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1138"/>
            <a:ext cx="9144000" cy="1273175"/>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1712912"/>
            <a:ext cx="8221662" cy="4413251"/>
          </a:xfrm>
        </p:spPr>
        <p:txBody>
          <a:bodyPr/>
          <a:lstStyle>
            <a:lvl1pPr marL="231775" indent="-231775">
              <a:buFont typeface="Arial"/>
              <a:buChar char="•"/>
              <a:defRPr>
                <a:solidFill>
                  <a:srgbClr val="000000"/>
                </a:solidFill>
              </a:defRPr>
            </a:lvl1pPr>
            <a:lvl2pPr>
              <a:buClr>
                <a:srgbClr val="004E90"/>
              </a:buClr>
              <a:buFont typeface="Lucida Grande"/>
              <a:buChar char="-"/>
              <a:defRPr>
                <a:solidFill>
                  <a:srgbClr val="000000"/>
                </a:solidFill>
              </a:defRPr>
            </a:lvl2pPr>
            <a:lvl3pPr>
              <a:buClr>
                <a:srgbClr val="004E90"/>
              </a:buClr>
              <a:buFont typeface="Arial"/>
              <a:buChar char="•"/>
              <a:defRPr>
                <a:solidFill>
                  <a:srgbClr val="000000"/>
                </a:solidFill>
              </a:defRPr>
            </a:lvl3pPr>
            <a:lvl4pPr>
              <a:buClr>
                <a:srgbClr val="004E90"/>
              </a:buClr>
              <a:buFont typeface="Lucida Grande"/>
              <a:buChar char="-"/>
              <a:defRPr>
                <a:solidFill>
                  <a:srgbClr val="000000"/>
                </a:solidFill>
              </a:defRPr>
            </a:lvl4pPr>
            <a:lvl5pPr>
              <a:buClr>
                <a:srgbClr val="004E90"/>
              </a:buClr>
              <a:buFont typeface="Arial"/>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lgn="l" fontAlgn="auto">
              <a:spcBef>
                <a:spcPts val="0"/>
              </a:spcBef>
              <a:spcAft>
                <a:spcPts val="0"/>
              </a:spcAft>
              <a:defRPr>
                <a:solidFill>
                  <a:srgbClr val="898989"/>
                </a:solidFill>
                <a:latin typeface="Corbel"/>
                <a:ea typeface="+mn-ea"/>
                <a:cs typeface="+mn-cs"/>
              </a:defRPr>
            </a:lvl1pPr>
          </a:lstStyle>
          <a:p>
            <a:pPr>
              <a:defRPr/>
            </a:pPr>
            <a:fld id="{F20C98FB-266F-434E-B57C-379506062826}" type="slidenum">
              <a:rPr lang="en-US"/>
              <a:pPr>
                <a:defRPr/>
              </a:pPr>
              <a:t>‹#›</a:t>
            </a:fld>
            <a:endParaRPr lang="en-US"/>
          </a:p>
        </p:txBody>
      </p:sp>
    </p:spTree>
    <p:extLst>
      <p:ext uri="{BB962C8B-B14F-4D97-AF65-F5344CB8AC3E}">
        <p14:creationId xmlns:p14="http://schemas.microsoft.com/office/powerpoint/2010/main" val="216567010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20718851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4663" y="1233488"/>
            <a:ext cx="4087368" cy="685800"/>
          </a:xfrm>
          <a:noFill/>
          <a:ln>
            <a:noFill/>
          </a:ln>
        </p:spPr>
        <p:txBody>
          <a:bodyPr lIns="91440" anchor="b" anchorCtr="0">
            <a:noAutofit/>
          </a:bodyPr>
          <a:lstStyle>
            <a:lvl1pPr marL="0" indent="0">
              <a:buNone/>
              <a:defRPr sz="22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31182" y="1233488"/>
            <a:ext cx="4087368" cy="685800"/>
          </a:xfrm>
          <a:noFill/>
          <a:ln>
            <a:noFill/>
          </a:ln>
        </p:spPr>
        <p:txBody>
          <a:bodyPr lIns="91440" anchor="b" anchorCtr="0">
            <a:noAutofit/>
          </a:bodyPr>
          <a:lstStyle>
            <a:lvl1pPr marL="0" indent="0">
              <a:buNone/>
              <a:defRPr sz="22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9" name="Slide Number Placeholder 8"/>
          <p:cNvSpPr>
            <a:spLocks noGrp="1"/>
          </p:cNvSpPr>
          <p:nvPr>
            <p:ph type="sldNum" sz="quarter" idx="12"/>
          </p:nvPr>
        </p:nvSpPr>
        <p:spPr/>
        <p:txBody>
          <a:bodyPr/>
          <a:lstStyle/>
          <a:p>
            <a:fld id="{8194C599-13CF-4858-B1C2-ED3636FB1023}" type="slidenum">
              <a:rPr lang="en-US" smtClean="0"/>
              <a:pPr/>
              <a:t>‹#›</a:t>
            </a:fld>
            <a:endParaRPr lang="en-US" dirty="0"/>
          </a:p>
        </p:txBody>
      </p:sp>
      <p:sp>
        <p:nvSpPr>
          <p:cNvPr id="11" name="Content Placeholder 10"/>
          <p:cNvSpPr>
            <a:spLocks noGrp="1"/>
          </p:cNvSpPr>
          <p:nvPr>
            <p:ph sz="quarter" idx="2"/>
          </p:nvPr>
        </p:nvSpPr>
        <p:spPr>
          <a:xfrm>
            <a:off x="474663" y="1978925"/>
            <a:ext cx="4087368" cy="41821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631182" y="1978925"/>
            <a:ext cx="4087368" cy="41821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346748110"/>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71546863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057035320"/>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755719006"/>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609894984"/>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65663" y="6350000"/>
            <a:ext cx="184150" cy="369888"/>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endParaRPr lang="en-US" sz="1800" smtClean="0">
              <a:solidFill>
                <a:prstClr val="black"/>
              </a:solidFill>
            </a:endParaRPr>
          </a:p>
        </p:txBody>
      </p:sp>
      <p:sp>
        <p:nvSpPr>
          <p:cNvPr id="2" name="Title 1"/>
          <p:cNvSpPr>
            <a:spLocks noGrp="1"/>
          </p:cNvSpPr>
          <p:nvPr>
            <p:ph type="ctrTitle"/>
          </p:nvPr>
        </p:nvSpPr>
        <p:spPr>
          <a:xfrm>
            <a:off x="237067" y="220663"/>
            <a:ext cx="4334933" cy="3208337"/>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7067" y="3826933"/>
            <a:ext cx="4334933" cy="889004"/>
          </a:xfrm>
        </p:spPr>
        <p:txBody>
          <a:bodyPr anchor="ctr"/>
          <a:lstStyle>
            <a:lvl1pPr marL="0" indent="0" algn="ctr">
              <a:buNone/>
              <a:defRPr sz="2000" b="1" i="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idx="10"/>
          </p:nvPr>
        </p:nvSpPr>
        <p:spPr>
          <a:xfrm>
            <a:off x="236538" y="5707063"/>
            <a:ext cx="4335462" cy="914400"/>
          </a:xfrm>
        </p:spPr>
        <p:txBody>
          <a:bodyPr anchor="b"/>
          <a:lstStyle>
            <a:lvl1pPr marL="0" marR="0" indent="0" algn="ctr" defTabSz="457200" rtl="0" eaLnBrk="0" fontAlgn="base" latinLnBrk="0" hangingPunct="0">
              <a:lnSpc>
                <a:spcPct val="100000"/>
              </a:lnSpc>
              <a:spcBef>
                <a:spcPts val="0"/>
              </a:spcBef>
              <a:spcAft>
                <a:spcPct val="0"/>
              </a:spcAft>
              <a:buClrTx/>
              <a:buSzTx/>
              <a:buFontTx/>
              <a:buNone/>
              <a:tabLst/>
              <a:defRPr sz="1400" b="0" i="1" baseline="0">
                <a:solidFill>
                  <a:schemeClr val="bg1"/>
                </a:solidFill>
              </a:defRPr>
            </a:lvl1pPr>
            <a:lvl2pPr marL="0" algn="ctr">
              <a:lnSpc>
                <a:spcPct val="100000"/>
              </a:lnSpc>
              <a:spcBef>
                <a:spcPts val="0"/>
              </a:spcBef>
              <a:buFontTx/>
              <a:buNone/>
              <a:defRPr sz="1400" b="0" i="1">
                <a:solidFill>
                  <a:schemeClr val="bg1"/>
                </a:solidFill>
              </a:defRPr>
            </a:lvl2pPr>
          </a:lstStyle>
          <a:p>
            <a:pPr lvl="0"/>
            <a:r>
              <a:rPr lang="en-US" noProof="0" dirty="0" smtClean="0"/>
              <a:t>Click to edit Master text styles</a:t>
            </a:r>
          </a:p>
          <a:p>
            <a:pPr lvl="1"/>
            <a:r>
              <a:rPr lang="en-US" noProof="0" dirty="0" smtClean="0"/>
              <a:t>Second level</a:t>
            </a:r>
          </a:p>
        </p:txBody>
      </p:sp>
      <p:sp>
        <p:nvSpPr>
          <p:cNvPr id="7" name="Picture Placeholder 6"/>
          <p:cNvSpPr>
            <a:spLocks noGrp="1"/>
          </p:cNvSpPr>
          <p:nvPr>
            <p:ph type="pic" sz="quarter" idx="11"/>
          </p:nvPr>
        </p:nvSpPr>
        <p:spPr>
          <a:xfrm>
            <a:off x="4849813" y="220663"/>
            <a:ext cx="4074054" cy="5943600"/>
          </a:xfrm>
        </p:spPr>
        <p:txBody>
          <a:bodyPr rtlCol="0">
            <a:normAutofit/>
          </a:bodyPr>
          <a:lstStyle/>
          <a:p>
            <a:pPr lvl="0"/>
            <a:endParaRPr lang="en-US" noProof="0"/>
          </a:p>
        </p:txBody>
      </p:sp>
    </p:spTree>
    <p:extLst>
      <p:ext uri="{BB962C8B-B14F-4D97-AF65-F5344CB8AC3E}">
        <p14:creationId xmlns:p14="http://schemas.microsoft.com/office/powerpoint/2010/main" val="3610163624"/>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4" descr="CCRsystem_descri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1443038"/>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64426" y="208500"/>
            <a:ext cx="4255669" cy="4492231"/>
          </a:xfrm>
        </p:spPr>
        <p:txBody>
          <a:bodyPr>
            <a:normAutofit/>
          </a:bodyPr>
          <a:lstStyle>
            <a:lvl1pPr marL="9525" indent="-9525" algn="l">
              <a:tabLst/>
              <a:defRPr sz="4400" b="1">
                <a:solidFill>
                  <a:schemeClr val="tx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64426" y="3885686"/>
            <a:ext cx="4107574" cy="1967867"/>
          </a:xfrm>
        </p:spPr>
        <p:txBody>
          <a:bodyPr>
            <a:noAutofit/>
          </a:bodyPr>
          <a:lstStyle>
            <a:lvl1pPr marL="228600" indent="-228600" algn="l">
              <a:spcAft>
                <a:spcPts val="600"/>
              </a:spcAft>
              <a:buClr>
                <a:schemeClr val="bg1">
                  <a:lumMod val="50000"/>
                </a:schemeClr>
              </a:buClr>
              <a:buFont typeface="Wingdings" charset="2"/>
              <a:buChar char="§"/>
              <a:defRPr sz="2200" i="0">
                <a:solidFill>
                  <a:schemeClr val="tx1"/>
                </a:solidFill>
              </a:defRPr>
            </a:lvl1pPr>
            <a:lvl2pPr marL="742950" indent="-514350">
              <a:spcAft>
                <a:spcPts val="600"/>
              </a:spcAft>
              <a:buFontTx/>
              <a:buNone/>
              <a:defRPr sz="2200"/>
            </a:lvl2pPr>
            <a:lvl3pPr marL="914400" indent="-457200">
              <a:spcAft>
                <a:spcPts val="600"/>
              </a:spcAft>
              <a:buFontTx/>
              <a:buNone/>
              <a:defRPr sz="2200"/>
            </a:lvl3pPr>
            <a:lvl4pPr marL="1143000" indent="-457200">
              <a:spcAft>
                <a:spcPts val="600"/>
              </a:spcAft>
              <a:buFontTx/>
              <a:buNone/>
              <a:defRPr sz="2200"/>
            </a:lvl4pPr>
            <a:lvl5pPr marL="1371600" indent="-457200">
              <a:spcAft>
                <a:spcPts val="600"/>
              </a:spcAft>
              <a:buFontTx/>
              <a:buNone/>
              <a:defRPr sz="2200"/>
            </a:lvl5pPr>
            <a:lvl6pPr>
              <a:defRPr sz="2000"/>
            </a:lvl6pPr>
            <a:lvl7pPr>
              <a:defRPr sz="2000"/>
            </a:lvl7pPr>
            <a:lvl8pPr>
              <a:defRPr sz="2000"/>
            </a:lvl8pPr>
            <a:lvl9pPr>
              <a:defRPr sz="2000"/>
            </a:lvl9pPr>
          </a:lstStyle>
          <a:p>
            <a:pPr lvl="0"/>
            <a:r>
              <a:rPr lang="en-US" dirty="0" smtClean="0"/>
              <a:t>Click to edit Master text styles</a:t>
            </a:r>
            <a:endParaRPr lang="en-US" dirty="0"/>
          </a:p>
        </p:txBody>
      </p:sp>
      <p:sp>
        <p:nvSpPr>
          <p:cNvPr id="5" name="Slide Number Placeholder 5"/>
          <p:cNvSpPr>
            <a:spLocks noGrp="1"/>
          </p:cNvSpPr>
          <p:nvPr>
            <p:ph type="sldNum" sz="quarter" idx="10"/>
          </p:nvPr>
        </p:nvSpPr>
        <p:spPr/>
        <p:txBody>
          <a:bodyPr/>
          <a:lstStyle>
            <a:lvl1pPr algn="r" fontAlgn="auto">
              <a:spcBef>
                <a:spcPts val="0"/>
              </a:spcBef>
              <a:spcAft>
                <a:spcPts val="0"/>
              </a:spcAft>
              <a:defRPr sz="1000">
                <a:solidFill>
                  <a:prstClr val="white"/>
                </a:solidFill>
                <a:latin typeface="Arial"/>
                <a:ea typeface="+mn-ea"/>
                <a:cs typeface="+mn-cs"/>
              </a:defRPr>
            </a:lvl1pPr>
          </a:lstStyle>
          <a:p>
            <a:pPr>
              <a:defRPr/>
            </a:pPr>
            <a:fld id="{2DAABDEE-CBA3-41E5-82F5-09692ACD9E5E}" type="slidenum">
              <a:rPr lang="en-US"/>
              <a:pPr>
                <a:defRPr/>
              </a:pPr>
              <a:t>‹#›</a:t>
            </a:fld>
            <a:endParaRPr lang="en-US" dirty="0"/>
          </a:p>
        </p:txBody>
      </p:sp>
    </p:spTree>
    <p:extLst>
      <p:ext uri="{BB962C8B-B14F-4D97-AF65-F5344CB8AC3E}">
        <p14:creationId xmlns:p14="http://schemas.microsoft.com/office/powerpoint/2010/main" val="187634941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0" y="274637"/>
            <a:ext cx="9144000" cy="1322387"/>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597025"/>
            <a:ext cx="8229600" cy="45291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010400" y="6515100"/>
            <a:ext cx="2133600" cy="365125"/>
          </a:xfrm>
        </p:spPr>
        <p:txBody>
          <a:bodyPr/>
          <a:lstStyle>
            <a:lvl1pPr fontAlgn="auto">
              <a:spcBef>
                <a:spcPts val="0"/>
              </a:spcBef>
              <a:spcAft>
                <a:spcPts val="0"/>
              </a:spcAft>
              <a:defRPr>
                <a:solidFill>
                  <a:prstClr val="black">
                    <a:lumMod val="50000"/>
                    <a:lumOff val="50000"/>
                  </a:prstClr>
                </a:solidFill>
                <a:latin typeface="Calisto MT"/>
                <a:ea typeface="+mn-ea"/>
                <a:cs typeface="+mn-cs"/>
              </a:defRPr>
            </a:lvl1pPr>
          </a:lstStyle>
          <a:p>
            <a:pPr>
              <a:defRPr/>
            </a:pPr>
            <a:fld id="{BBEB9311-814B-41A4-83D2-9993BCB0ED1E}" type="slidenum">
              <a:rPr lang="en-US"/>
              <a:pPr>
                <a:defRPr/>
              </a:pPr>
              <a:t>‹#›</a:t>
            </a:fld>
            <a:endParaRPr lang="en-US"/>
          </a:p>
        </p:txBody>
      </p:sp>
    </p:spTree>
    <p:extLst>
      <p:ext uri="{BB962C8B-B14F-4D97-AF65-F5344CB8AC3E}">
        <p14:creationId xmlns:p14="http://schemas.microsoft.com/office/powerpoint/2010/main" val="375671750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31758" y="231766"/>
            <a:ext cx="4340242" cy="5488255"/>
          </a:xfrm>
        </p:spPr>
        <p:txBody>
          <a:bodyPr anchor="ctr">
            <a:normAutofit/>
          </a:bodyPr>
          <a:lstStyle>
            <a:lvl1pPr marL="9525" indent="-9525" algn="ctr">
              <a:tabLst/>
              <a:defRPr sz="4400" b="1"/>
            </a:lvl1pPr>
          </a:lstStyle>
          <a:p>
            <a:r>
              <a:rPr lang="en-US" dirty="0" smtClean="0"/>
              <a:t>Click to edit Master title style</a:t>
            </a:r>
            <a:endParaRPr lang="en-US" dirty="0"/>
          </a:p>
        </p:txBody>
      </p:sp>
      <p:sp>
        <p:nvSpPr>
          <p:cNvPr id="7" name="Content Placeholder 2"/>
          <p:cNvSpPr>
            <a:spLocks noGrp="1"/>
          </p:cNvSpPr>
          <p:nvPr>
            <p:ph idx="1"/>
          </p:nvPr>
        </p:nvSpPr>
        <p:spPr>
          <a:xfrm>
            <a:off x="231758" y="4811494"/>
            <a:ext cx="4340242" cy="1854140"/>
          </a:xfrm>
        </p:spPr>
        <p:txBody>
          <a:bodyPr anchor="ctr">
            <a:noAutofit/>
          </a:bodyPr>
          <a:lstStyle>
            <a:lvl1pPr marL="1588" indent="-1588" algn="ctr">
              <a:spcAft>
                <a:spcPts val="600"/>
              </a:spcAft>
              <a:buFontTx/>
              <a:buNone/>
              <a:defRPr sz="2200" i="1">
                <a:solidFill>
                  <a:schemeClr val="accent1"/>
                </a:solidFill>
              </a:defRPr>
            </a:lvl1pPr>
            <a:lvl2pPr marL="742950" indent="-514350">
              <a:spcAft>
                <a:spcPts val="600"/>
              </a:spcAft>
              <a:buFontTx/>
              <a:buNone/>
              <a:defRPr sz="2200"/>
            </a:lvl2pPr>
            <a:lvl3pPr marL="914400" indent="-457200">
              <a:spcAft>
                <a:spcPts val="600"/>
              </a:spcAft>
              <a:buFontTx/>
              <a:buNone/>
              <a:defRPr sz="2200"/>
            </a:lvl3pPr>
            <a:lvl4pPr marL="1143000" indent="-457200">
              <a:spcAft>
                <a:spcPts val="600"/>
              </a:spcAft>
              <a:buFontTx/>
              <a:buNone/>
              <a:defRPr sz="2200"/>
            </a:lvl4pPr>
            <a:lvl5pPr marL="1371600" indent="-457200">
              <a:spcAft>
                <a:spcPts val="600"/>
              </a:spcAft>
              <a:buFontTx/>
              <a:buNone/>
              <a:defRPr sz="2200"/>
            </a:lvl5pPr>
            <a:lvl6pPr>
              <a:defRPr sz="2000"/>
            </a:lvl6pPr>
            <a:lvl7pPr>
              <a:defRPr sz="2000"/>
            </a:lvl7pPr>
            <a:lvl8pPr>
              <a:defRPr sz="2000"/>
            </a:lvl8pPr>
            <a:lvl9pPr>
              <a:defRPr sz="2000"/>
            </a:lvl9pPr>
          </a:lstStyle>
          <a:p>
            <a:pPr lvl="0"/>
            <a:r>
              <a:rPr lang="en-US" dirty="0" smtClean="0"/>
              <a:t>Click to edit Master text styles</a:t>
            </a:r>
            <a:endParaRPr lang="en-US" dirty="0"/>
          </a:p>
        </p:txBody>
      </p:sp>
      <p:sp>
        <p:nvSpPr>
          <p:cNvPr id="9" name="Picture Placeholder 8"/>
          <p:cNvSpPr>
            <a:spLocks noGrp="1"/>
          </p:cNvSpPr>
          <p:nvPr>
            <p:ph type="pic" sz="quarter" idx="13"/>
          </p:nvPr>
        </p:nvSpPr>
        <p:spPr>
          <a:xfrm>
            <a:off x="4572000" y="797280"/>
            <a:ext cx="4132263" cy="5488254"/>
          </a:xfrm>
          <a:solidFill>
            <a:schemeClr val="bg1"/>
          </a:solidFill>
          <a:ln>
            <a:solidFill>
              <a:schemeClr val="bg1"/>
            </a:solidFill>
          </a:ln>
          <a:effectLst>
            <a:outerShdw blurRad="50800" dist="38100" dir="2700000" algn="tl" rotWithShape="0">
              <a:srgbClr val="000000">
                <a:alpha val="43000"/>
              </a:srgbClr>
            </a:outerShdw>
          </a:effectLst>
        </p:spPr>
        <p:txBody>
          <a:bodyPr rtlCol="0">
            <a:normAutofit/>
          </a:bodyPr>
          <a:lstStyle/>
          <a:p>
            <a:pPr lvl="0"/>
            <a:endParaRPr lang="en-US" noProof="0"/>
          </a:p>
        </p:txBody>
      </p:sp>
      <p:sp>
        <p:nvSpPr>
          <p:cNvPr id="5" name="Slide Number Placeholder 5"/>
          <p:cNvSpPr>
            <a:spLocks noGrp="1"/>
          </p:cNvSpPr>
          <p:nvPr>
            <p:ph type="sldNum" sz="quarter" idx="14"/>
          </p:nvPr>
        </p:nvSpPr>
        <p:spPr>
          <a:xfrm>
            <a:off x="7010400" y="6515100"/>
            <a:ext cx="2133600" cy="365125"/>
          </a:xfrm>
        </p:spPr>
        <p:txBody>
          <a:bodyPr/>
          <a:lstStyle>
            <a:lvl1pPr fontAlgn="auto">
              <a:spcBef>
                <a:spcPts val="0"/>
              </a:spcBef>
              <a:spcAft>
                <a:spcPts val="0"/>
              </a:spcAft>
              <a:defRPr sz="1000">
                <a:latin typeface="Calisto MT"/>
                <a:ea typeface="+mn-ea"/>
                <a:cs typeface="+mn-cs"/>
              </a:defRPr>
            </a:lvl1pPr>
          </a:lstStyle>
          <a:p>
            <a:pPr>
              <a:defRPr/>
            </a:pPr>
            <a:fld id="{AADAD0AF-D2B2-48FD-954C-C16EDE0231F6}" type="slidenum">
              <a:rPr lang="en-US"/>
              <a:pPr>
                <a:defRPr/>
              </a:pPr>
              <a:t>‹#›</a:t>
            </a:fld>
            <a:endParaRPr lang="en-US"/>
          </a:p>
        </p:txBody>
      </p:sp>
    </p:spTree>
    <p:extLst>
      <p:ext uri="{BB962C8B-B14F-4D97-AF65-F5344CB8AC3E}">
        <p14:creationId xmlns:p14="http://schemas.microsoft.com/office/powerpoint/2010/main" val="1152548830"/>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cxnSp>
        <p:nvCxnSpPr>
          <p:cNvPr id="4" name="Straight Connector 3"/>
          <p:cNvCxnSpPr/>
          <p:nvPr userDrawn="1"/>
        </p:nvCxnSpPr>
        <p:spPr>
          <a:xfrm rot="5400000">
            <a:off x="2293938" y="3425825"/>
            <a:ext cx="5700712" cy="1588"/>
          </a:xfrm>
          <a:prstGeom prst="line">
            <a:avLst/>
          </a:prstGeom>
          <a:ln w="63500">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1758" y="273048"/>
            <a:ext cx="4579532" cy="3843143"/>
          </a:xfrm>
        </p:spPr>
        <p:txBody>
          <a:bodyPr>
            <a:normAutofit/>
          </a:bodyPr>
          <a:lstStyle>
            <a:lvl1pPr marL="0" indent="0" algn="ctr">
              <a:tabLst/>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334001" y="0"/>
            <a:ext cx="3593306" cy="6858000"/>
          </a:xfrm>
        </p:spPr>
        <p:txBody>
          <a:bodyPr anchor="ctr">
            <a:noAutofit/>
          </a:bodyPr>
          <a:lstStyle>
            <a:lvl1pPr marL="342900" indent="-342900">
              <a:spcAft>
                <a:spcPts val="600"/>
              </a:spcAft>
              <a:buFont typeface="+mj-lt"/>
              <a:buAutoNum type="alphaUcPeriod"/>
              <a:defRPr sz="2200"/>
            </a:lvl1pPr>
            <a:lvl2pPr marL="742950" indent="-514350">
              <a:spcAft>
                <a:spcPts val="600"/>
              </a:spcAft>
              <a:buFont typeface="+mj-lt"/>
              <a:buAutoNum type="alphaUcPeriod"/>
              <a:defRPr sz="2200"/>
            </a:lvl2pPr>
            <a:lvl3pPr marL="914400" indent="-457200">
              <a:spcAft>
                <a:spcPts val="600"/>
              </a:spcAft>
              <a:buFont typeface="+mj-lt"/>
              <a:buAutoNum type="alphaUcPeriod"/>
              <a:defRPr sz="2200"/>
            </a:lvl3pPr>
            <a:lvl4pPr marL="1143000" indent="-457200">
              <a:spcAft>
                <a:spcPts val="600"/>
              </a:spcAft>
              <a:buFont typeface="+mj-lt"/>
              <a:buAutoNum type="alphaUcPeriod"/>
              <a:defRPr sz="2200"/>
            </a:lvl4pPr>
            <a:lvl5pPr marL="1371600" indent="-457200">
              <a:spcAft>
                <a:spcPts val="600"/>
              </a:spcAft>
              <a:buFont typeface="+mj-lt"/>
              <a:buAutoNum type="alphaUcPeriod"/>
              <a:defRPr sz="2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p:txBody>
          <a:bodyPr/>
          <a:lstStyle>
            <a:lvl1pPr fontAlgn="auto">
              <a:spcBef>
                <a:spcPts val="0"/>
              </a:spcBef>
              <a:spcAft>
                <a:spcPts val="0"/>
              </a:spcAft>
              <a:defRPr>
                <a:solidFill>
                  <a:prstClr val="black">
                    <a:lumMod val="50000"/>
                    <a:lumOff val="50000"/>
                  </a:prstClr>
                </a:solidFill>
                <a:latin typeface="Calisto MT"/>
                <a:ea typeface="+mn-ea"/>
                <a:cs typeface="+mn-cs"/>
              </a:defRPr>
            </a:lvl1pPr>
          </a:lstStyle>
          <a:p>
            <a:pPr>
              <a:defRPr/>
            </a:pPr>
            <a:fld id="{E2E2686D-B84B-4076-9902-6F643B320939}" type="slidenum">
              <a:rPr lang="en-US"/>
              <a:pPr>
                <a:defRPr/>
              </a:pPr>
              <a:t>‹#›</a:t>
            </a:fld>
            <a:endParaRPr lang="en-US"/>
          </a:p>
        </p:txBody>
      </p:sp>
    </p:spTree>
    <p:extLst>
      <p:ext uri="{BB962C8B-B14F-4D97-AF65-F5344CB8AC3E}">
        <p14:creationId xmlns:p14="http://schemas.microsoft.com/office/powerpoint/2010/main" val="24235653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194C599-13CF-4858-B1C2-ED3636FB1023}"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1138"/>
            <a:ext cx="9144000" cy="1255712"/>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1718168"/>
            <a:ext cx="8221662" cy="4407996"/>
          </a:xfrm>
        </p:spPr>
        <p:txBody>
          <a:bodyPr/>
          <a:lstStyle>
            <a:lvl1pPr marL="231775" indent="-231775">
              <a:buFont typeface="Arial"/>
              <a:buChar char="•"/>
              <a:defRPr>
                <a:solidFill>
                  <a:srgbClr val="000000"/>
                </a:solidFill>
              </a:defRPr>
            </a:lvl1pPr>
            <a:lvl2pPr>
              <a:buClr>
                <a:srgbClr val="004E90"/>
              </a:buClr>
              <a:buFont typeface="Lucida Grande"/>
              <a:buChar char="-"/>
              <a:defRPr>
                <a:solidFill>
                  <a:srgbClr val="000000"/>
                </a:solidFill>
              </a:defRPr>
            </a:lvl2pPr>
            <a:lvl3pPr>
              <a:buClr>
                <a:srgbClr val="004E90"/>
              </a:buClr>
              <a:buFont typeface="Arial"/>
              <a:buChar char="•"/>
              <a:defRPr>
                <a:solidFill>
                  <a:srgbClr val="000000"/>
                </a:solidFill>
              </a:defRPr>
            </a:lvl3pPr>
            <a:lvl4pPr>
              <a:buClr>
                <a:srgbClr val="004E90"/>
              </a:buClr>
              <a:buFont typeface="Lucida Grande"/>
              <a:buChar char="-"/>
              <a:defRPr>
                <a:solidFill>
                  <a:srgbClr val="000000"/>
                </a:solidFill>
              </a:defRPr>
            </a:lvl4pPr>
            <a:lvl5pPr>
              <a:buClr>
                <a:srgbClr val="004E90"/>
              </a:buClr>
              <a:buFont typeface="Arial"/>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lgn="l" fontAlgn="auto">
              <a:spcBef>
                <a:spcPts val="0"/>
              </a:spcBef>
              <a:spcAft>
                <a:spcPts val="0"/>
              </a:spcAft>
              <a:defRPr sz="1000">
                <a:solidFill>
                  <a:prstClr val="black">
                    <a:tint val="75000"/>
                  </a:prstClr>
                </a:solidFill>
                <a:latin typeface="Calisto MT"/>
                <a:ea typeface="+mn-ea"/>
                <a:cs typeface="+mn-cs"/>
              </a:defRPr>
            </a:lvl1pPr>
          </a:lstStyle>
          <a:p>
            <a:pPr>
              <a:defRPr/>
            </a:pPr>
            <a:fld id="{54B1816C-6D26-49AB-AC3E-2D95A629F834}" type="slidenum">
              <a:rPr lang="en-US"/>
              <a:pPr>
                <a:defRPr/>
              </a:pPr>
              <a:t>‹#›</a:t>
            </a:fld>
            <a:endParaRPr lang="en-US" dirty="0"/>
          </a:p>
        </p:txBody>
      </p:sp>
    </p:spTree>
    <p:extLst>
      <p:ext uri="{BB962C8B-B14F-4D97-AF65-F5344CB8AC3E}">
        <p14:creationId xmlns:p14="http://schemas.microsoft.com/office/powerpoint/2010/main" val="4278152530"/>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1138"/>
            <a:ext cx="9144000" cy="1273175"/>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153298"/>
            <a:ext cx="8221662" cy="4413251"/>
          </a:xfrm>
        </p:spPr>
        <p:txBody>
          <a:bodyPr/>
          <a:lstStyle>
            <a:lvl1pPr marL="231775" indent="-231775">
              <a:buFont typeface="Arial"/>
              <a:buChar char="•"/>
              <a:defRPr>
                <a:solidFill>
                  <a:srgbClr val="000000"/>
                </a:solidFill>
              </a:defRPr>
            </a:lvl1pPr>
            <a:lvl2pPr>
              <a:buClr>
                <a:srgbClr val="004E90"/>
              </a:buClr>
              <a:buFont typeface="Lucida Grande"/>
              <a:buChar char="-"/>
              <a:defRPr>
                <a:solidFill>
                  <a:srgbClr val="000000"/>
                </a:solidFill>
              </a:defRPr>
            </a:lvl2pPr>
            <a:lvl3pPr>
              <a:buClr>
                <a:srgbClr val="004E90"/>
              </a:buClr>
              <a:buFont typeface="Arial"/>
              <a:buChar char="•"/>
              <a:defRPr>
                <a:solidFill>
                  <a:srgbClr val="000000"/>
                </a:solidFill>
              </a:defRPr>
            </a:lvl3pPr>
            <a:lvl4pPr>
              <a:buClr>
                <a:srgbClr val="004E90"/>
              </a:buClr>
              <a:buFont typeface="Lucida Grande"/>
              <a:buChar char="-"/>
              <a:defRPr>
                <a:solidFill>
                  <a:srgbClr val="000000"/>
                </a:solidFill>
              </a:defRPr>
            </a:lvl4pPr>
            <a:lvl5pPr>
              <a:buClr>
                <a:srgbClr val="004E90"/>
              </a:buClr>
              <a:buFont typeface="Arial"/>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Bef>
                <a:spcPts val="0"/>
              </a:spcBef>
              <a:spcAft>
                <a:spcPts val="0"/>
              </a:spcAft>
              <a:defRPr>
                <a:solidFill>
                  <a:prstClr val="black">
                    <a:lumMod val="50000"/>
                    <a:lumOff val="50000"/>
                  </a:prstClr>
                </a:solidFill>
                <a:latin typeface="Calisto MT"/>
                <a:ea typeface="+mn-ea"/>
                <a:cs typeface="+mn-cs"/>
              </a:defRPr>
            </a:lvl1pPr>
          </a:lstStyle>
          <a:p>
            <a:pPr>
              <a:defRPr/>
            </a:pPr>
            <a:fld id="{2D94DE8E-02B3-41F9-B27A-8269C0CCAD7C}" type="slidenum">
              <a:rPr lang="en-US"/>
              <a:pPr>
                <a:defRPr/>
              </a:pPr>
              <a:t>‹#›</a:t>
            </a:fld>
            <a:endParaRPr lang="en-US"/>
          </a:p>
        </p:txBody>
      </p:sp>
    </p:spTree>
    <p:extLst>
      <p:ext uri="{BB962C8B-B14F-4D97-AF65-F5344CB8AC3E}">
        <p14:creationId xmlns:p14="http://schemas.microsoft.com/office/powerpoint/2010/main" val="305869856"/>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434996"/>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547638509"/>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717336834"/>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514700268"/>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259256210"/>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673377054"/>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602938002"/>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90A15DE0-4853-40C2-A313-88DB50710215}" type="slidenum">
              <a:rPr lang="en-US"/>
              <a:pPr>
                <a:defRPr/>
              </a:pPr>
              <a:t>‹#›</a:t>
            </a:fld>
            <a:endParaRPr lang="en-US"/>
          </a:p>
        </p:txBody>
      </p:sp>
    </p:spTree>
    <p:extLst>
      <p:ext uri="{BB962C8B-B14F-4D97-AF65-F5344CB8AC3E}">
        <p14:creationId xmlns:p14="http://schemas.microsoft.com/office/powerpoint/2010/main" val="160927100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94C599-13CF-4858-B1C2-ED3636FB1023}"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8F608111-9E7F-4B1E-93E8-9DCA87450D85}" type="slidenum">
              <a:rPr lang="en-US"/>
              <a:pPr>
                <a:defRPr/>
              </a:pPr>
              <a:t>‹#›</a:t>
            </a:fld>
            <a:endParaRPr lang="en-US"/>
          </a:p>
        </p:txBody>
      </p:sp>
    </p:spTree>
    <p:extLst>
      <p:ext uri="{BB962C8B-B14F-4D97-AF65-F5344CB8AC3E}">
        <p14:creationId xmlns:p14="http://schemas.microsoft.com/office/powerpoint/2010/main" val="1144873846"/>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892030628"/>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C643A5FE-606A-416E-92E3-2E9D97827533}" type="slidenum">
              <a:rPr lang="en-US"/>
              <a:pPr>
                <a:defRPr/>
              </a:pPr>
              <a:t>‹#›</a:t>
            </a:fld>
            <a:endParaRPr lang="en-US"/>
          </a:p>
        </p:txBody>
      </p:sp>
    </p:spTree>
    <p:extLst>
      <p:ext uri="{BB962C8B-B14F-4D97-AF65-F5344CB8AC3E}">
        <p14:creationId xmlns:p14="http://schemas.microsoft.com/office/powerpoint/2010/main" val="138549253"/>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961455312"/>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93362639-5414-4083-98C6-590A1E8B5573}" type="slidenum">
              <a:rPr lang="en-US"/>
              <a:pPr>
                <a:defRPr/>
              </a:pPr>
              <a:t>‹#›</a:t>
            </a:fld>
            <a:endParaRPr lang="en-US"/>
          </a:p>
        </p:txBody>
      </p:sp>
    </p:spTree>
    <p:extLst>
      <p:ext uri="{BB962C8B-B14F-4D97-AF65-F5344CB8AC3E}">
        <p14:creationId xmlns:p14="http://schemas.microsoft.com/office/powerpoint/2010/main" val="3862025717"/>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4178327063"/>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FE822A88-8642-43B9-85E3-FED8D58ED35A}" type="slidenum">
              <a:rPr lang="en-US"/>
              <a:pPr>
                <a:defRPr/>
              </a:pPr>
              <a:t>‹#›</a:t>
            </a:fld>
            <a:endParaRPr lang="en-US"/>
          </a:p>
        </p:txBody>
      </p:sp>
    </p:spTree>
    <p:extLst>
      <p:ext uri="{BB962C8B-B14F-4D97-AF65-F5344CB8AC3E}">
        <p14:creationId xmlns:p14="http://schemas.microsoft.com/office/powerpoint/2010/main" val="3999448749"/>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671189886"/>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0DA0110C-CDE5-43B4-8072-85080849970F}" type="slidenum">
              <a:rPr lang="en-US"/>
              <a:pPr>
                <a:defRPr/>
              </a:pPr>
              <a:t>‹#›</a:t>
            </a:fld>
            <a:endParaRPr lang="en-US"/>
          </a:p>
        </p:txBody>
      </p:sp>
    </p:spTree>
    <p:extLst>
      <p:ext uri="{BB962C8B-B14F-4D97-AF65-F5344CB8AC3E}">
        <p14:creationId xmlns:p14="http://schemas.microsoft.com/office/powerpoint/2010/main" val="2696025303"/>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77176100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1530" y="304799"/>
            <a:ext cx="2437020" cy="874714"/>
          </a:xfrm>
        </p:spPr>
        <p:txBody>
          <a:bodyPr anchor="b" anchorCtr="0">
            <a:noAutofit/>
          </a:bodyPr>
          <a:lstStyle>
            <a:lvl1pPr algn="l">
              <a:buNone/>
              <a:defRPr sz="2000" b="1">
                <a:solidFill>
                  <a:schemeClr val="accent1"/>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281530" y="1233488"/>
            <a:ext cx="2437020" cy="4927600"/>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p:txBody>
          <a:bodyPr/>
          <a:lstStyle/>
          <a:p>
            <a:fld id="{8194C599-13CF-4858-B1C2-ED3636FB1023}" type="slidenum">
              <a:rPr lang="en-US" smtClean="0"/>
              <a:pPr/>
              <a:t>‹#›</a:t>
            </a:fld>
            <a:endParaRPr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p:nvPr>
        </p:nvSpPr>
        <p:spPr>
          <a:xfrm>
            <a:off x="474661" y="304798"/>
            <a:ext cx="5623560" cy="585628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B670B25C-9CFE-4841-A0D3-3884935EAB28}" type="slidenum">
              <a:rPr lang="en-US"/>
              <a:pPr>
                <a:defRPr/>
              </a:pPr>
              <a:t>‹#›</a:t>
            </a:fld>
            <a:endParaRPr lang="en-US"/>
          </a:p>
        </p:txBody>
      </p:sp>
    </p:spTree>
    <p:extLst>
      <p:ext uri="{BB962C8B-B14F-4D97-AF65-F5344CB8AC3E}">
        <p14:creationId xmlns:p14="http://schemas.microsoft.com/office/powerpoint/2010/main" val="1020411708"/>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2717748158"/>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1" y="211137"/>
            <a:ext cx="4106862" cy="6410325"/>
          </a:xfrm>
        </p:spPr>
        <p:txBody>
          <a:bodyPr anchor="ctr"/>
          <a:lstStyle>
            <a:lvl1pPr marL="457200" indent="-457200">
              <a:buClr>
                <a:srgbClr val="1F497D"/>
              </a:buClr>
              <a:buFont typeface="+mj-lt"/>
              <a:buAutoNum type="alphaUcPeriod"/>
              <a:defRPr sz="2400" b="0">
                <a:solidFill>
                  <a:srgbClr val="000000"/>
                </a:solidFill>
              </a:defRPr>
            </a:lvl1pPr>
            <a:lvl2pPr marL="684213" indent="-457200">
              <a:buClr>
                <a:srgbClr val="1F497D"/>
              </a:buClr>
              <a:buFont typeface="+mj-lt"/>
              <a:buAutoNum type="alphaUcPeriod"/>
              <a:defRPr sz="2000" b="0">
                <a:solidFill>
                  <a:srgbClr val="000000"/>
                </a:solidFill>
              </a:defRPr>
            </a:lvl2pPr>
            <a:lvl3pPr marL="793750" indent="-342900">
              <a:buClr>
                <a:srgbClr val="1F497D"/>
              </a:buClr>
              <a:buFont typeface="+mj-lt"/>
              <a:buAutoNum type="alphaUcPeriod"/>
              <a:defRPr sz="1800" b="0">
                <a:solidFill>
                  <a:srgbClr val="000000"/>
                </a:solidFill>
              </a:defRPr>
            </a:lvl3pPr>
            <a:lvl4pPr marL="1022350" indent="-342900">
              <a:buClr>
                <a:srgbClr val="1F497D"/>
              </a:buClr>
              <a:buFont typeface="+mj-lt"/>
              <a:buAutoNum type="alphaUcPeriod"/>
              <a:defRPr sz="1800" b="0">
                <a:solidFill>
                  <a:srgbClr val="000000"/>
                </a:solidFill>
              </a:defRPr>
            </a:lvl4pPr>
            <a:lvl5pPr marL="1260475" indent="-342900">
              <a:buClr>
                <a:srgbClr val="1F497D"/>
              </a:buClr>
              <a:buFont typeface="+mj-lt"/>
              <a:buAutoNum type="alphaUcPeriod"/>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11137"/>
            <a:ext cx="4114801" cy="6410325"/>
          </a:xfrm>
        </p:spPr>
        <p:txBody>
          <a:bodyPr/>
          <a:lstStyle>
            <a:lvl1pPr>
              <a:defRPr baseline="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256338"/>
            <a:ext cx="2133600" cy="365125"/>
          </a:xfrm>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911242B8-0437-4B8C-BE19-6B59BC425E10}" type="slidenum">
              <a:rPr lang="en-US"/>
              <a:pPr>
                <a:defRPr/>
              </a:pPr>
              <a:t>‹#›</a:t>
            </a:fld>
            <a:endParaRPr lang="en-US"/>
          </a:p>
        </p:txBody>
      </p:sp>
    </p:spTree>
    <p:extLst>
      <p:ext uri="{BB962C8B-B14F-4D97-AF65-F5344CB8AC3E}">
        <p14:creationId xmlns:p14="http://schemas.microsoft.com/office/powerpoint/2010/main" val="381574658"/>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746292615"/>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1138"/>
            <a:ext cx="9144000" cy="1273175"/>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1712912"/>
            <a:ext cx="8221662" cy="4413251"/>
          </a:xfrm>
        </p:spPr>
        <p:txBody>
          <a:bodyPr/>
          <a:lstStyle>
            <a:lvl1pPr marL="231775" indent="-231775">
              <a:buFont typeface="Arial"/>
              <a:buChar char="•"/>
              <a:defRPr>
                <a:solidFill>
                  <a:srgbClr val="000000"/>
                </a:solidFill>
              </a:defRPr>
            </a:lvl1pPr>
            <a:lvl2pPr>
              <a:buClr>
                <a:srgbClr val="004E90"/>
              </a:buClr>
              <a:buFont typeface="Lucida Grande"/>
              <a:buChar char="-"/>
              <a:defRPr>
                <a:solidFill>
                  <a:srgbClr val="000000"/>
                </a:solidFill>
              </a:defRPr>
            </a:lvl2pPr>
            <a:lvl3pPr>
              <a:buClr>
                <a:srgbClr val="004E90"/>
              </a:buClr>
              <a:buFont typeface="Arial"/>
              <a:buChar char="•"/>
              <a:defRPr>
                <a:solidFill>
                  <a:srgbClr val="000000"/>
                </a:solidFill>
              </a:defRPr>
            </a:lvl3pPr>
            <a:lvl4pPr>
              <a:buClr>
                <a:srgbClr val="004E90"/>
              </a:buClr>
              <a:buFont typeface="Lucida Grande"/>
              <a:buChar char="-"/>
              <a:defRPr>
                <a:solidFill>
                  <a:srgbClr val="000000"/>
                </a:solidFill>
              </a:defRPr>
            </a:lvl4pPr>
            <a:lvl5pPr>
              <a:buClr>
                <a:srgbClr val="004E90"/>
              </a:buClr>
              <a:buFont typeface="Arial"/>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lgn="l" fontAlgn="auto">
              <a:spcBef>
                <a:spcPts val="0"/>
              </a:spcBef>
              <a:spcAft>
                <a:spcPts val="0"/>
              </a:spcAft>
              <a:defRPr sz="1000">
                <a:solidFill>
                  <a:srgbClr val="898989"/>
                </a:solidFill>
                <a:latin typeface="Calisto MT"/>
                <a:ea typeface="+mn-ea"/>
                <a:cs typeface="+mn-cs"/>
              </a:defRPr>
            </a:lvl1pPr>
          </a:lstStyle>
          <a:p>
            <a:pPr>
              <a:defRPr/>
            </a:pPr>
            <a:fld id="{2AB86A6F-9A8A-49F4-AEDA-0221FEF89056}" type="slidenum">
              <a:rPr lang="en-US"/>
              <a:pPr>
                <a:defRPr/>
              </a:pPr>
              <a:t>‹#›</a:t>
            </a:fld>
            <a:endParaRPr lang="en-US"/>
          </a:p>
        </p:txBody>
      </p:sp>
    </p:spTree>
    <p:extLst>
      <p:ext uri="{BB962C8B-B14F-4D97-AF65-F5344CB8AC3E}">
        <p14:creationId xmlns:p14="http://schemas.microsoft.com/office/powerpoint/2010/main" val="1335020836"/>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829450203"/>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345719090"/>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4269666769"/>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155842661"/>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55660741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ontact Information">
    <p:spTree>
      <p:nvGrpSpPr>
        <p:cNvPr id="1" name=""/>
        <p:cNvGrpSpPr/>
        <p:nvPr/>
      </p:nvGrpSpPr>
      <p:grpSpPr>
        <a:xfrm>
          <a:off x="0" y="0"/>
          <a:ext cx="0" cy="0"/>
          <a:chOff x="0" y="0"/>
          <a:chExt cx="0" cy="0"/>
        </a:xfrm>
      </p:grpSpPr>
      <p:grpSp>
        <p:nvGrpSpPr>
          <p:cNvPr id="4" name="Group 3"/>
          <p:cNvGrpSpPr/>
          <p:nvPr userDrawn="1"/>
        </p:nvGrpSpPr>
        <p:grpSpPr>
          <a:xfrm>
            <a:off x="1" y="-1"/>
            <a:ext cx="1471447" cy="6858004"/>
            <a:chOff x="1" y="-1"/>
            <a:chExt cx="1471447" cy="6858004"/>
          </a:xfrm>
        </p:grpSpPr>
        <p:sp>
          <p:nvSpPr>
            <p:cNvPr id="10" name="Rectangle 9"/>
            <p:cNvSpPr/>
            <p:nvPr userDrawn="1"/>
          </p:nvSpPr>
          <p:spPr>
            <a:xfrm rot="16200000">
              <a:off x="-2234818" y="3353940"/>
              <a:ext cx="6858002" cy="150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6200000">
              <a:off x="-2917209" y="2917209"/>
              <a:ext cx="6858002" cy="1023581"/>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a:spLocks noChangeAspect="1"/>
            </p:cNvSpPr>
            <p:nvPr userDrawn="1"/>
          </p:nvSpPr>
          <p:spPr>
            <a:xfrm rot="5400000">
              <a:off x="1315866" y="6455877"/>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sp>
        <p:nvSpPr>
          <p:cNvPr id="2" name="Title 1"/>
          <p:cNvSpPr>
            <a:spLocks noGrp="1"/>
          </p:cNvSpPr>
          <p:nvPr>
            <p:ph type="title"/>
          </p:nvPr>
        </p:nvSpPr>
        <p:spPr>
          <a:xfrm>
            <a:off x="1860550" y="2133602"/>
            <a:ext cx="6858000" cy="1066800"/>
          </a:xfrm>
        </p:spPr>
        <p:txBody>
          <a:bodyPr anchor="t" anchorCtr="0"/>
          <a:lstStyle>
            <a:lvl1pPr algn="r">
              <a:buNone/>
              <a:defRPr sz="3200" b="0" cap="none" baseline="0">
                <a:solidFill>
                  <a:schemeClr val="accent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860550" y="3429002"/>
            <a:ext cx="6858000" cy="1143000"/>
          </a:xfrm>
        </p:spPr>
        <p:txBody>
          <a:bodyPr anchor="t" anchorCtr="0">
            <a:noAutofit/>
          </a:bodyPr>
          <a:lstStyle>
            <a:lvl1pPr marL="0" indent="0" algn="r">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Slide Number Placeholder 22"/>
          <p:cNvSpPr>
            <a:spLocks noGrp="1"/>
          </p:cNvSpPr>
          <p:nvPr>
            <p:ph type="sldNum" sz="quarter" idx="4"/>
          </p:nvPr>
        </p:nvSpPr>
        <p:spPr>
          <a:xfrm>
            <a:off x="1509414" y="6344752"/>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Tree>
    <p:extLst>
      <p:ext uri="{BB962C8B-B14F-4D97-AF65-F5344CB8AC3E}">
        <p14:creationId xmlns:p14="http://schemas.microsoft.com/office/powerpoint/2010/main" val="3382087294"/>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33"/>
            <a:ext cx="9144000" cy="1456267"/>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65138" y="2287812"/>
            <a:ext cx="8221662" cy="3838351"/>
          </a:xfrm>
        </p:spPr>
        <p:txBody>
          <a:bodyPr/>
          <a:lstStyle>
            <a:lvl2pPr>
              <a:buClr>
                <a:schemeClr val="tx1">
                  <a:lumMod val="65000"/>
                  <a:lumOff val="35000"/>
                </a:schemeClr>
              </a:buClr>
              <a:defRPr>
                <a:solidFill>
                  <a:schemeClr val="tx1">
                    <a:lumMod val="65000"/>
                    <a:lumOff val="35000"/>
                  </a:schemeClr>
                </a:solidFill>
              </a:defRPr>
            </a:lvl2pPr>
            <a:lvl4pPr>
              <a:defRPr>
                <a:solidFill>
                  <a:srgbClr val="595959"/>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236538" y="6126163"/>
            <a:ext cx="8694737" cy="495300"/>
          </a:xfrm>
        </p:spPr>
        <p:txBody>
          <a:bodyPr anchor="ctr"/>
          <a:lstStyle>
            <a:lvl1pPr algn="ctr">
              <a:buFontTx/>
              <a:buNone/>
              <a:defRPr sz="1200">
                <a:solidFill>
                  <a:srgbClr val="ACACAC"/>
                </a:solidFill>
              </a:defRPr>
            </a:lvl1pPr>
          </a:lstStyle>
          <a:p>
            <a:pPr lvl="0"/>
            <a:r>
              <a:rPr lang="en-US" smtClean="0"/>
              <a:t>Click to edit Master text styles</a:t>
            </a:r>
          </a:p>
        </p:txBody>
      </p:sp>
    </p:spTree>
    <p:extLst>
      <p:ext uri="{BB962C8B-B14F-4D97-AF65-F5344CB8AC3E}">
        <p14:creationId xmlns:p14="http://schemas.microsoft.com/office/powerpoint/2010/main" val="3404608450"/>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65663" y="6350000"/>
            <a:ext cx="184150" cy="369888"/>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endParaRPr lang="en-US" sz="1800" smtClean="0">
              <a:solidFill>
                <a:prstClr val="black"/>
              </a:solidFill>
            </a:endParaRPr>
          </a:p>
        </p:txBody>
      </p:sp>
      <p:sp>
        <p:nvSpPr>
          <p:cNvPr id="2" name="Title 1"/>
          <p:cNvSpPr>
            <a:spLocks noGrp="1"/>
          </p:cNvSpPr>
          <p:nvPr>
            <p:ph type="ctrTitle"/>
          </p:nvPr>
        </p:nvSpPr>
        <p:spPr>
          <a:xfrm>
            <a:off x="237067" y="220663"/>
            <a:ext cx="4334933" cy="3208337"/>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7067" y="3826933"/>
            <a:ext cx="4334933" cy="889004"/>
          </a:xfrm>
        </p:spPr>
        <p:txBody>
          <a:bodyPr anchor="ctr"/>
          <a:lstStyle>
            <a:lvl1pPr marL="0" indent="0" algn="ctr">
              <a:buNone/>
              <a:defRPr sz="2000" b="1" i="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idx="10"/>
          </p:nvPr>
        </p:nvSpPr>
        <p:spPr>
          <a:xfrm>
            <a:off x="236538" y="5707063"/>
            <a:ext cx="4335462" cy="914400"/>
          </a:xfrm>
        </p:spPr>
        <p:txBody>
          <a:bodyPr anchor="b"/>
          <a:lstStyle>
            <a:lvl1pPr marL="0" marR="0" indent="0" algn="ctr" defTabSz="457200" rtl="0" eaLnBrk="0" fontAlgn="base" latinLnBrk="0" hangingPunct="0">
              <a:lnSpc>
                <a:spcPct val="100000"/>
              </a:lnSpc>
              <a:spcBef>
                <a:spcPts val="0"/>
              </a:spcBef>
              <a:spcAft>
                <a:spcPct val="0"/>
              </a:spcAft>
              <a:buClrTx/>
              <a:buSzTx/>
              <a:buFontTx/>
              <a:buNone/>
              <a:tabLst/>
              <a:defRPr sz="1400" b="0" i="1" baseline="0">
                <a:solidFill>
                  <a:schemeClr val="bg1"/>
                </a:solidFill>
              </a:defRPr>
            </a:lvl1pPr>
            <a:lvl2pPr marL="0" algn="ctr">
              <a:lnSpc>
                <a:spcPct val="100000"/>
              </a:lnSpc>
              <a:spcBef>
                <a:spcPts val="0"/>
              </a:spcBef>
              <a:buFontTx/>
              <a:buNone/>
              <a:defRPr sz="1400" b="0" i="1">
                <a:solidFill>
                  <a:schemeClr val="bg1"/>
                </a:solidFill>
              </a:defRPr>
            </a:lvl2pPr>
          </a:lstStyle>
          <a:p>
            <a:pPr lvl="0"/>
            <a:r>
              <a:rPr lang="en-US" noProof="0" dirty="0" smtClean="0"/>
              <a:t>Click to edit Master text styles</a:t>
            </a:r>
          </a:p>
          <a:p>
            <a:pPr lvl="1"/>
            <a:r>
              <a:rPr lang="en-US" noProof="0" dirty="0" smtClean="0"/>
              <a:t>Second level</a:t>
            </a:r>
          </a:p>
        </p:txBody>
      </p:sp>
      <p:sp>
        <p:nvSpPr>
          <p:cNvPr id="7" name="Picture Placeholder 6"/>
          <p:cNvSpPr>
            <a:spLocks noGrp="1"/>
          </p:cNvSpPr>
          <p:nvPr>
            <p:ph type="pic" sz="quarter" idx="11"/>
          </p:nvPr>
        </p:nvSpPr>
        <p:spPr>
          <a:xfrm>
            <a:off x="4849813" y="220663"/>
            <a:ext cx="4074054" cy="5943600"/>
          </a:xfrm>
        </p:spPr>
        <p:txBody>
          <a:bodyPr rtlCol="0">
            <a:normAutofit/>
          </a:bodyPr>
          <a:lstStyle/>
          <a:p>
            <a:pPr lvl="0"/>
            <a:endParaRPr lang="en-US" noProof="0"/>
          </a:p>
        </p:txBody>
      </p:sp>
    </p:spTree>
    <p:extLst>
      <p:ext uri="{BB962C8B-B14F-4D97-AF65-F5344CB8AC3E}">
        <p14:creationId xmlns:p14="http://schemas.microsoft.com/office/powerpoint/2010/main" val="1764140063"/>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31758" y="231766"/>
            <a:ext cx="4340242" cy="5488255"/>
          </a:xfrm>
        </p:spPr>
        <p:txBody>
          <a:bodyPr>
            <a:normAutofit/>
          </a:bodyPr>
          <a:lstStyle>
            <a:lvl1pPr marL="9525" indent="-9525" algn="ctr">
              <a:tabLst/>
              <a:defRPr sz="4400" b="1"/>
            </a:lvl1pPr>
          </a:lstStyle>
          <a:p>
            <a:r>
              <a:rPr lang="en-US" dirty="0" smtClean="0"/>
              <a:t>Click to edit Master title style</a:t>
            </a:r>
            <a:endParaRPr lang="en-US" dirty="0"/>
          </a:p>
        </p:txBody>
      </p:sp>
      <p:sp>
        <p:nvSpPr>
          <p:cNvPr id="7" name="Content Placeholder 2"/>
          <p:cNvSpPr>
            <a:spLocks noGrp="1"/>
          </p:cNvSpPr>
          <p:nvPr>
            <p:ph idx="1"/>
          </p:nvPr>
        </p:nvSpPr>
        <p:spPr>
          <a:xfrm>
            <a:off x="231758" y="4811494"/>
            <a:ext cx="4340242" cy="1854140"/>
          </a:xfrm>
        </p:spPr>
        <p:txBody>
          <a:bodyPr anchor="ctr">
            <a:noAutofit/>
          </a:bodyPr>
          <a:lstStyle>
            <a:lvl1pPr marL="1588" indent="-1588" algn="ctr">
              <a:spcAft>
                <a:spcPts val="600"/>
              </a:spcAft>
              <a:buFontTx/>
              <a:buNone/>
              <a:defRPr sz="2200" i="1">
                <a:solidFill>
                  <a:schemeClr val="accent1"/>
                </a:solidFill>
              </a:defRPr>
            </a:lvl1pPr>
            <a:lvl2pPr marL="742950" indent="-514350">
              <a:spcAft>
                <a:spcPts val="600"/>
              </a:spcAft>
              <a:buFontTx/>
              <a:buNone/>
              <a:defRPr sz="2200"/>
            </a:lvl2pPr>
            <a:lvl3pPr marL="914400" indent="-457200">
              <a:spcAft>
                <a:spcPts val="600"/>
              </a:spcAft>
              <a:buFontTx/>
              <a:buNone/>
              <a:defRPr sz="2200"/>
            </a:lvl3pPr>
            <a:lvl4pPr marL="1143000" indent="-457200">
              <a:spcAft>
                <a:spcPts val="600"/>
              </a:spcAft>
              <a:buFontTx/>
              <a:buNone/>
              <a:defRPr sz="2200"/>
            </a:lvl4pPr>
            <a:lvl5pPr marL="1371600" indent="-457200">
              <a:spcAft>
                <a:spcPts val="600"/>
              </a:spcAft>
              <a:buFontTx/>
              <a:buNone/>
              <a:defRPr sz="2200"/>
            </a:lvl5pPr>
            <a:lvl6pPr>
              <a:defRPr sz="2000"/>
            </a:lvl6pPr>
            <a:lvl7pPr>
              <a:defRPr sz="2000"/>
            </a:lvl7pPr>
            <a:lvl8pPr>
              <a:defRPr sz="2000"/>
            </a:lvl8pPr>
            <a:lvl9pPr>
              <a:defRPr sz="2000"/>
            </a:lvl9pPr>
          </a:lstStyle>
          <a:p>
            <a:pPr lvl="0"/>
            <a:r>
              <a:rPr lang="en-US" dirty="0" smtClean="0"/>
              <a:t>Click to edit Master text styles</a:t>
            </a:r>
            <a:endParaRPr lang="en-US" dirty="0"/>
          </a:p>
        </p:txBody>
      </p:sp>
      <p:sp>
        <p:nvSpPr>
          <p:cNvPr id="9" name="Picture Placeholder 8"/>
          <p:cNvSpPr>
            <a:spLocks noGrp="1"/>
          </p:cNvSpPr>
          <p:nvPr>
            <p:ph type="pic" sz="quarter" idx="13"/>
          </p:nvPr>
        </p:nvSpPr>
        <p:spPr>
          <a:xfrm>
            <a:off x="4572000" y="797280"/>
            <a:ext cx="4132263" cy="5488254"/>
          </a:xfrm>
          <a:solidFill>
            <a:schemeClr val="bg1"/>
          </a:solidFill>
          <a:ln>
            <a:solidFill>
              <a:schemeClr val="bg1"/>
            </a:solidFill>
          </a:ln>
          <a:effectLst>
            <a:outerShdw blurRad="50800" dist="38100" dir="2700000" algn="tl" rotWithShape="0">
              <a:srgbClr val="000000">
                <a:alpha val="43000"/>
              </a:srgbClr>
            </a:outerShdw>
          </a:effectLst>
        </p:spPr>
        <p:txBody>
          <a:bodyPr rtlCol="0">
            <a:normAutofit/>
          </a:bodyPr>
          <a:lstStyle/>
          <a:p>
            <a:pPr lvl="0"/>
            <a:endParaRPr lang="en-US" noProof="0"/>
          </a:p>
        </p:txBody>
      </p:sp>
      <p:sp>
        <p:nvSpPr>
          <p:cNvPr id="5" name="Slide Number Placeholder 5"/>
          <p:cNvSpPr>
            <a:spLocks noGrp="1"/>
          </p:cNvSpPr>
          <p:nvPr>
            <p:ph type="sldNum" sz="quarter" idx="14"/>
          </p:nvPr>
        </p:nvSpPr>
        <p:spPr/>
        <p:txBody>
          <a:bodyPr/>
          <a:lstStyle>
            <a:lvl1pPr fontAlgn="auto">
              <a:spcBef>
                <a:spcPts val="0"/>
              </a:spcBef>
              <a:spcAft>
                <a:spcPts val="0"/>
              </a:spcAft>
              <a:defRPr>
                <a:solidFill>
                  <a:prstClr val="black">
                    <a:lumMod val="50000"/>
                    <a:lumOff val="50000"/>
                  </a:prstClr>
                </a:solidFill>
                <a:latin typeface="Calisto MT"/>
                <a:ea typeface="+mn-ea"/>
                <a:cs typeface="+mn-cs"/>
              </a:defRPr>
            </a:lvl1pPr>
          </a:lstStyle>
          <a:p>
            <a:pPr>
              <a:defRPr/>
            </a:pPr>
            <a:fld id="{7512AB15-FF5A-475A-AAE9-0E015B7E31F9}" type="slidenum">
              <a:rPr lang="en-US"/>
              <a:pPr>
                <a:defRPr/>
              </a:pPr>
              <a:t>‹#›</a:t>
            </a:fld>
            <a:endParaRPr lang="en-US"/>
          </a:p>
        </p:txBody>
      </p:sp>
    </p:spTree>
    <p:extLst>
      <p:ext uri="{BB962C8B-B14F-4D97-AF65-F5344CB8AC3E}">
        <p14:creationId xmlns:p14="http://schemas.microsoft.com/office/powerpoint/2010/main" val="116053668"/>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7"/>
            <a:ext cx="8229600" cy="1322387"/>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795463"/>
            <a:ext cx="8229600" cy="433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010400" y="6515100"/>
            <a:ext cx="2133600" cy="365125"/>
          </a:xfrm>
        </p:spPr>
        <p:txBody>
          <a:bodyPr/>
          <a:lstStyle>
            <a:lvl1pPr fontAlgn="auto">
              <a:spcBef>
                <a:spcPts val="0"/>
              </a:spcBef>
              <a:spcAft>
                <a:spcPts val="0"/>
              </a:spcAft>
              <a:defRPr>
                <a:solidFill>
                  <a:srgbClr val="FFFFFF">
                    <a:lumMod val="65000"/>
                  </a:srgbClr>
                </a:solidFill>
                <a:latin typeface="Corbel"/>
                <a:ea typeface="+mn-ea"/>
                <a:cs typeface="+mn-cs"/>
              </a:defRPr>
            </a:lvl1pPr>
          </a:lstStyle>
          <a:p>
            <a:pPr>
              <a:defRPr/>
            </a:pPr>
            <a:fld id="{FF45E65C-B010-49DF-86B9-DF65938F6191}" type="slidenum">
              <a:rPr lang="en-US"/>
              <a:pPr>
                <a:defRPr/>
              </a:pPr>
              <a:t>‹#›</a:t>
            </a:fld>
            <a:endParaRPr lang="en-US"/>
          </a:p>
        </p:txBody>
      </p:sp>
    </p:spTree>
    <p:extLst>
      <p:ext uri="{BB962C8B-B14F-4D97-AF65-F5344CB8AC3E}">
        <p14:creationId xmlns:p14="http://schemas.microsoft.com/office/powerpoint/2010/main" val="2693696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cxnSp>
        <p:nvCxnSpPr>
          <p:cNvPr id="4" name="Straight Connector 3"/>
          <p:cNvCxnSpPr/>
          <p:nvPr userDrawn="1"/>
        </p:nvCxnSpPr>
        <p:spPr>
          <a:xfrm rot="5400000">
            <a:off x="2293938" y="3425825"/>
            <a:ext cx="5700712" cy="1588"/>
          </a:xfrm>
          <a:prstGeom prst="line">
            <a:avLst/>
          </a:prstGeom>
          <a:ln w="63500">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1758" y="273048"/>
            <a:ext cx="4579532" cy="3843143"/>
          </a:xfrm>
        </p:spPr>
        <p:txBody>
          <a:bodyPr anchor="ctr">
            <a:normAutofit/>
          </a:bodyPr>
          <a:lstStyle>
            <a:lvl1pPr marL="0" indent="0" algn="ctr">
              <a:tabLst/>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334001" y="0"/>
            <a:ext cx="3593306" cy="6858000"/>
          </a:xfrm>
        </p:spPr>
        <p:txBody>
          <a:bodyPr anchor="ctr">
            <a:noAutofit/>
          </a:bodyPr>
          <a:lstStyle>
            <a:lvl1pPr marL="342900" indent="-342900">
              <a:spcAft>
                <a:spcPts val="600"/>
              </a:spcAft>
              <a:buFont typeface="+mj-lt"/>
              <a:buAutoNum type="alphaUcPeriod"/>
              <a:defRPr sz="2200"/>
            </a:lvl1pPr>
            <a:lvl2pPr marL="742950" indent="-514350">
              <a:spcAft>
                <a:spcPts val="600"/>
              </a:spcAft>
              <a:buFont typeface="+mj-lt"/>
              <a:buAutoNum type="alphaUcPeriod"/>
              <a:defRPr sz="2200"/>
            </a:lvl2pPr>
            <a:lvl3pPr marL="914400" indent="-457200">
              <a:spcAft>
                <a:spcPts val="600"/>
              </a:spcAft>
              <a:buFont typeface="+mj-lt"/>
              <a:buAutoNum type="alphaUcPeriod"/>
              <a:defRPr sz="2200"/>
            </a:lvl3pPr>
            <a:lvl4pPr marL="1143000" indent="-457200">
              <a:spcAft>
                <a:spcPts val="600"/>
              </a:spcAft>
              <a:buFont typeface="+mj-lt"/>
              <a:buAutoNum type="alphaUcPeriod"/>
              <a:defRPr sz="2200"/>
            </a:lvl4pPr>
            <a:lvl5pPr marL="1371600" indent="-457200">
              <a:spcAft>
                <a:spcPts val="600"/>
              </a:spcAft>
              <a:buFont typeface="+mj-lt"/>
              <a:buAutoNum type="alphaUcPeriod"/>
              <a:defRPr sz="2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p:txBody>
          <a:bodyPr/>
          <a:lstStyle>
            <a:lvl1pPr fontAlgn="auto">
              <a:spcBef>
                <a:spcPts val="0"/>
              </a:spcBef>
              <a:spcAft>
                <a:spcPts val="0"/>
              </a:spcAft>
              <a:defRPr>
                <a:latin typeface="Corbel"/>
                <a:ea typeface="+mn-ea"/>
                <a:cs typeface="+mn-cs"/>
              </a:defRPr>
            </a:lvl1pPr>
          </a:lstStyle>
          <a:p>
            <a:pPr>
              <a:defRPr/>
            </a:pPr>
            <a:fld id="{DB963AF9-E4DC-460B-9458-05DCBAE59BE8}" type="slidenum">
              <a:rPr lang="en-US"/>
              <a:pPr>
                <a:defRPr/>
              </a:pPr>
              <a:t>‹#›</a:t>
            </a:fld>
            <a:endParaRPr lang="en-US" dirty="0"/>
          </a:p>
        </p:txBody>
      </p:sp>
    </p:spTree>
    <p:extLst>
      <p:ext uri="{BB962C8B-B14F-4D97-AF65-F5344CB8AC3E}">
        <p14:creationId xmlns:p14="http://schemas.microsoft.com/office/powerpoint/2010/main" val="180621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theme" Target="../theme/theme2.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sp>
          <p:nvSpPr>
            <p:cNvPr id="7" name="Rectangle 6"/>
            <p:cNvSpPr/>
            <p:nvPr userDrawn="1"/>
          </p:nvSpPr>
          <p:spPr>
            <a:xfrm>
              <a:off x="0" y="6277970"/>
              <a:ext cx="9144000" cy="5800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52400"/>
            </a:xfrm>
            <a:prstGeom prst="rect">
              <a:avLst/>
            </a:prstGeom>
            <a:solidFill>
              <a:srgbClr val="19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24482" y="5983317"/>
              <a:ext cx="783041" cy="783041"/>
            </a:xfrm>
            <a:prstGeom prst="rect">
              <a:avLst/>
            </a:prstGeom>
          </p:spPr>
        </p:pic>
      </p:grpSp>
      <p:sp>
        <p:nvSpPr>
          <p:cNvPr id="22" name="Title Placeholder 21"/>
          <p:cNvSpPr>
            <a:spLocks noGrp="1"/>
          </p:cNvSpPr>
          <p:nvPr>
            <p:ph type="title"/>
          </p:nvPr>
        </p:nvSpPr>
        <p:spPr>
          <a:xfrm>
            <a:off x="474662" y="155575"/>
            <a:ext cx="8243888" cy="1023937"/>
          </a:xfrm>
          <a:prstGeom prst="rect">
            <a:avLst/>
          </a:prstGeom>
        </p:spPr>
        <p:txBody>
          <a:bodyPr vert="horz" anchor="b"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74662" y="1233488"/>
            <a:ext cx="8243888" cy="49276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194C599-13CF-4858-B1C2-ED3636FB10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7" r:id="rId2"/>
    <p:sldLayoutId id="2147483746" r:id="rId3"/>
    <p:sldLayoutId id="2147483748" r:id="rId4"/>
    <p:sldLayoutId id="2147483749" r:id="rId5"/>
    <p:sldLayoutId id="2147483750" r:id="rId6"/>
    <p:sldLayoutId id="2147483751" r:id="rId7"/>
    <p:sldLayoutId id="2147483752" r:id="rId8"/>
    <p:sldLayoutId id="2147483754" r:id="rId9"/>
    <p:sldLayoutId id="2147483875" r:id="rId10"/>
    <p:sldLayoutId id="2147483876" r:id="rId11"/>
  </p:sldLayoutIdLst>
  <p:hf hdr="0" ftr="0" dt="0"/>
  <p:txStyles>
    <p:titleStyle>
      <a:lvl1pPr algn="l" rtl="0" eaLnBrk="1" latinLnBrk="0" hangingPunct="1">
        <a:spcBef>
          <a:spcPct val="0"/>
        </a:spcBef>
        <a:buNone/>
        <a:defRPr kumimoji="0" sz="3200" kern="1200">
          <a:solidFill>
            <a:schemeClr val="accent1"/>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2"/>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accent3"/>
        </a:buClr>
        <a:buSzPct val="76000"/>
        <a:buFont typeface="Wingdings 3"/>
        <a:buChar char=""/>
        <a:defRPr kumimoji="0" sz="2000" kern="1200">
          <a:solidFill>
            <a:schemeClr val="tx2"/>
          </a:solidFill>
          <a:latin typeface="+mn-lt"/>
          <a:ea typeface="+mn-ea"/>
          <a:cs typeface="+mn-cs"/>
        </a:defRPr>
      </a:lvl3pPr>
      <a:lvl4pPr marL="1097280" indent="-228600" algn="l" rtl="0" eaLnBrk="1" latinLnBrk="0" hangingPunct="1">
        <a:spcBef>
          <a:spcPts val="400"/>
        </a:spcBef>
        <a:buClr>
          <a:schemeClr val="accent4"/>
        </a:buClr>
        <a:buSzPct val="70000"/>
        <a:buFont typeface="Wingdings 3" pitchFamily="18" charset="2"/>
        <a:buChar char=""/>
        <a:defRPr kumimoji="0" sz="1800" kern="1200">
          <a:solidFill>
            <a:schemeClr val="tx2"/>
          </a:solidFill>
          <a:latin typeface="+mn-lt"/>
          <a:ea typeface="+mn-ea"/>
          <a:cs typeface="+mn-cs"/>
        </a:defRPr>
      </a:lvl4pPr>
      <a:lvl5pPr marL="1371600" indent="-228600" algn="l" rtl="0" eaLnBrk="1" latinLnBrk="0" hangingPunct="1">
        <a:spcBef>
          <a:spcPts val="300"/>
        </a:spcBef>
        <a:buClr>
          <a:schemeClr val="accent5"/>
        </a:buClr>
        <a:buSzPct val="70000"/>
        <a:buFont typeface="Wingdings 3" pitchFamily="18" charset="2"/>
        <a:buChar char=""/>
        <a:defRPr kumimoji="0" sz="1600" kern="1200">
          <a:solidFill>
            <a:schemeClr val="tx2"/>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79463" y="295275"/>
            <a:ext cx="7583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779463" y="1949450"/>
            <a:ext cx="7583487"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28600" y="6243638"/>
            <a:ext cx="2133600" cy="365125"/>
          </a:xfrm>
          <a:prstGeom prst="rect">
            <a:avLst/>
          </a:prstGeom>
        </p:spPr>
        <p:txBody>
          <a:bodyPr vert="horz" lIns="91440" tIns="45720" rIns="91440" bIns="45720" rtlCol="0" anchor="ctr"/>
          <a:lstStyle>
            <a:lvl1pPr algn="l" fontAlgn="auto">
              <a:spcBef>
                <a:spcPts val="0"/>
              </a:spcBef>
              <a:spcAft>
                <a:spcPts val="0"/>
              </a:spcAft>
              <a:defRPr sz="1100" b="1">
                <a:solidFill>
                  <a:srgbClr val="FFFFFF">
                    <a:lumMod val="65000"/>
                  </a:srgbClr>
                </a:solidFill>
                <a:latin typeface="Corbel"/>
              </a:defRPr>
            </a:lvl1pPr>
          </a:lstStyle>
          <a:p>
            <a:pPr defTabSz="457200">
              <a:defRPr/>
            </a:pPr>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fontAlgn="auto">
              <a:spcBef>
                <a:spcPts val="0"/>
              </a:spcBef>
              <a:spcAft>
                <a:spcPts val="0"/>
              </a:spcAft>
              <a:defRPr sz="1100" b="1">
                <a:solidFill>
                  <a:srgbClr val="FFFFFF">
                    <a:lumMod val="65000"/>
                  </a:srgbClr>
                </a:solidFill>
                <a:latin typeface="Corbel"/>
              </a:defRPr>
            </a:lvl1pPr>
          </a:lstStyle>
          <a:p>
            <a:pPr defTabSz="457200">
              <a:defRPr/>
            </a:pPr>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prstClr val="white"/>
                </a:solidFill>
                <a:latin typeface="Arial" charset="0"/>
                <a:ea typeface="ＭＳ Ｐゴシック" charset="0"/>
                <a:cs typeface="ＭＳ Ｐゴシック" charset="0"/>
              </a:defRPr>
            </a:lvl1pPr>
          </a:lstStyle>
          <a:p>
            <a:pPr defTabSz="457200" fontAlgn="base">
              <a:spcBef>
                <a:spcPct val="0"/>
              </a:spcBef>
              <a:spcAft>
                <a:spcPct val="0"/>
              </a:spcAft>
              <a:defRPr/>
            </a:pPr>
            <a:fld id="{60AC1770-3D21-4C4A-9D7A-9E14C86C38E9}"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44690464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 id="2147483817" r:id="rId38"/>
    <p:sldLayoutId id="2147483818" r:id="rId39"/>
    <p:sldLayoutId id="2147483819" r:id="rId40"/>
    <p:sldLayoutId id="2147483820" r:id="rId41"/>
    <p:sldLayoutId id="2147483821" r:id="rId42"/>
    <p:sldLayoutId id="2147483822" r:id="rId43"/>
    <p:sldLayoutId id="2147483823" r:id="rId44"/>
    <p:sldLayoutId id="2147483824" r:id="rId45"/>
    <p:sldLayoutId id="2147483825" r:id="rId46"/>
    <p:sldLayoutId id="2147483826" r:id="rId47"/>
    <p:sldLayoutId id="2147483827" r:id="rId48"/>
    <p:sldLayoutId id="2147483828" r:id="rId49"/>
    <p:sldLayoutId id="2147483829" r:id="rId50"/>
    <p:sldLayoutId id="2147483830" r:id="rId51"/>
    <p:sldLayoutId id="2147483831" r:id="rId52"/>
    <p:sldLayoutId id="2147483832" r:id="rId53"/>
    <p:sldLayoutId id="2147483833" r:id="rId54"/>
    <p:sldLayoutId id="2147483834" r:id="rId55"/>
    <p:sldLayoutId id="2147483835" r:id="rId56"/>
    <p:sldLayoutId id="2147483836" r:id="rId57"/>
    <p:sldLayoutId id="2147483837" r:id="rId58"/>
    <p:sldLayoutId id="2147483838" r:id="rId59"/>
    <p:sldLayoutId id="2147483839" r:id="rId60"/>
    <p:sldLayoutId id="2147483840" r:id="rId61"/>
    <p:sldLayoutId id="2147483841" r:id="rId62"/>
    <p:sldLayoutId id="2147483842" r:id="rId63"/>
    <p:sldLayoutId id="2147483843" r:id="rId64"/>
    <p:sldLayoutId id="2147483844" r:id="rId65"/>
    <p:sldLayoutId id="2147483845" r:id="rId66"/>
    <p:sldLayoutId id="2147483846" r:id="rId67"/>
    <p:sldLayoutId id="2147483847" r:id="rId68"/>
    <p:sldLayoutId id="2147483848" r:id="rId69"/>
    <p:sldLayoutId id="2147483849" r:id="rId70"/>
    <p:sldLayoutId id="2147483850" r:id="rId71"/>
    <p:sldLayoutId id="2147483851" r:id="rId72"/>
    <p:sldLayoutId id="2147483852" r:id="rId73"/>
    <p:sldLayoutId id="2147483853" r:id="rId74"/>
    <p:sldLayoutId id="2147483854" r:id="rId75"/>
    <p:sldLayoutId id="2147483855" r:id="rId76"/>
    <p:sldLayoutId id="2147483856" r:id="rId77"/>
    <p:sldLayoutId id="2147483857" r:id="rId78"/>
    <p:sldLayoutId id="2147483858" r:id="rId79"/>
    <p:sldLayoutId id="2147483859" r:id="rId80"/>
    <p:sldLayoutId id="2147483860" r:id="rId81"/>
    <p:sldLayoutId id="2147483861" r:id="rId82"/>
    <p:sldLayoutId id="2147483862" r:id="rId83"/>
  </p:sldLayoutIdLst>
  <p:hf hdr="0" ftr="0" dt="0"/>
  <p:txStyles>
    <p:titleStyle>
      <a:lvl1pPr algn="l" rtl="0" eaLnBrk="0" fontAlgn="base" hangingPunct="0">
        <a:spcBef>
          <a:spcPct val="0"/>
        </a:spcBef>
        <a:spcAft>
          <a:spcPct val="0"/>
        </a:spcAft>
        <a:defRPr sz="3800" kern="1200">
          <a:solidFill>
            <a:srgbClr val="174576"/>
          </a:solidFill>
          <a:latin typeface="+mj-lt"/>
          <a:ea typeface="+mj-ea"/>
          <a:cs typeface="+mj-cs"/>
        </a:defRPr>
      </a:lvl1pPr>
      <a:lvl2pPr algn="l" rtl="0" eaLnBrk="0" fontAlgn="base" hangingPunct="0">
        <a:spcBef>
          <a:spcPct val="0"/>
        </a:spcBef>
        <a:spcAft>
          <a:spcPct val="0"/>
        </a:spcAft>
        <a:defRPr sz="3800">
          <a:solidFill>
            <a:srgbClr val="174576"/>
          </a:solidFill>
          <a:latin typeface="Corbel" pitchFamily="34" charset="0"/>
        </a:defRPr>
      </a:lvl2pPr>
      <a:lvl3pPr algn="l" rtl="0" eaLnBrk="0" fontAlgn="base" hangingPunct="0">
        <a:spcBef>
          <a:spcPct val="0"/>
        </a:spcBef>
        <a:spcAft>
          <a:spcPct val="0"/>
        </a:spcAft>
        <a:defRPr sz="3800">
          <a:solidFill>
            <a:srgbClr val="174576"/>
          </a:solidFill>
          <a:latin typeface="Corbel" pitchFamily="34" charset="0"/>
        </a:defRPr>
      </a:lvl3pPr>
      <a:lvl4pPr algn="l" rtl="0" eaLnBrk="0" fontAlgn="base" hangingPunct="0">
        <a:spcBef>
          <a:spcPct val="0"/>
        </a:spcBef>
        <a:spcAft>
          <a:spcPct val="0"/>
        </a:spcAft>
        <a:defRPr sz="3800">
          <a:solidFill>
            <a:srgbClr val="174576"/>
          </a:solidFill>
          <a:latin typeface="Corbel" pitchFamily="34" charset="0"/>
        </a:defRPr>
      </a:lvl4pPr>
      <a:lvl5pPr algn="l" rtl="0" eaLnBrk="0" fontAlgn="base" hangingPunct="0">
        <a:spcBef>
          <a:spcPct val="0"/>
        </a:spcBef>
        <a:spcAft>
          <a:spcPct val="0"/>
        </a:spcAft>
        <a:defRPr sz="3800">
          <a:solidFill>
            <a:srgbClr val="174576"/>
          </a:solidFill>
          <a:latin typeface="Corbel" pitchFamily="34" charset="0"/>
        </a:defRPr>
      </a:lvl5pPr>
      <a:lvl6pPr marL="457200" algn="l" rtl="0" fontAlgn="base">
        <a:spcBef>
          <a:spcPct val="0"/>
        </a:spcBef>
        <a:spcAft>
          <a:spcPct val="0"/>
        </a:spcAft>
        <a:defRPr sz="3800">
          <a:solidFill>
            <a:srgbClr val="174576"/>
          </a:solidFill>
          <a:latin typeface="Corbel" pitchFamily="34" charset="0"/>
        </a:defRPr>
      </a:lvl6pPr>
      <a:lvl7pPr marL="914400" algn="l" rtl="0" fontAlgn="base">
        <a:spcBef>
          <a:spcPct val="0"/>
        </a:spcBef>
        <a:spcAft>
          <a:spcPct val="0"/>
        </a:spcAft>
        <a:defRPr sz="3800">
          <a:solidFill>
            <a:srgbClr val="174576"/>
          </a:solidFill>
          <a:latin typeface="Corbel" pitchFamily="34" charset="0"/>
        </a:defRPr>
      </a:lvl7pPr>
      <a:lvl8pPr marL="1371600" algn="l" rtl="0" fontAlgn="base">
        <a:spcBef>
          <a:spcPct val="0"/>
        </a:spcBef>
        <a:spcAft>
          <a:spcPct val="0"/>
        </a:spcAft>
        <a:defRPr sz="3800">
          <a:solidFill>
            <a:srgbClr val="174576"/>
          </a:solidFill>
          <a:latin typeface="Corbel" pitchFamily="34" charset="0"/>
        </a:defRPr>
      </a:lvl8pPr>
      <a:lvl9pPr marL="1828800" algn="l" rtl="0" fontAlgn="base">
        <a:spcBef>
          <a:spcPct val="0"/>
        </a:spcBef>
        <a:spcAft>
          <a:spcPct val="0"/>
        </a:spcAft>
        <a:defRPr sz="3800">
          <a:solidFill>
            <a:srgbClr val="174576"/>
          </a:solidFill>
          <a:latin typeface="Corbel" pitchFamily="34" charset="0"/>
        </a:defRPr>
      </a:lvl9pPr>
    </p:titleStyle>
    <p:bodyStyle>
      <a:lvl1pPr marL="342900" indent="-342900" algn="l" rtl="0" eaLnBrk="0" fontAlgn="base" hangingPunct="0">
        <a:spcBef>
          <a:spcPts val="2000"/>
        </a:spcBef>
        <a:spcAft>
          <a:spcPct val="0"/>
        </a:spcAft>
        <a:buClr>
          <a:schemeClr val="accent1"/>
        </a:buClr>
        <a:buSzPct val="90000"/>
        <a:buFont typeface="Wingdings 2" pitchFamily="18" charset="2"/>
        <a:buChar char=""/>
        <a:defRPr sz="2200" kern="1200">
          <a:solidFill>
            <a:srgbClr val="174576"/>
          </a:solidFill>
          <a:latin typeface="+mn-lt"/>
          <a:ea typeface="+mn-ea"/>
          <a:cs typeface="+mn-cs"/>
        </a:defRPr>
      </a:lvl1pPr>
      <a:lvl2pPr marL="685800" indent="-336550" algn="l" rtl="0" eaLnBrk="0" fontAlgn="base" hangingPunct="0">
        <a:spcBef>
          <a:spcPts val="600"/>
        </a:spcBef>
        <a:spcAft>
          <a:spcPct val="0"/>
        </a:spcAft>
        <a:buClr>
          <a:schemeClr val="accent1"/>
        </a:buClr>
        <a:buSzPct val="90000"/>
        <a:buFont typeface="Wingdings 2" pitchFamily="18" charset="2"/>
        <a:buChar char=""/>
        <a:defRPr sz="2000" kern="1200">
          <a:solidFill>
            <a:srgbClr val="174576"/>
          </a:solidFill>
          <a:latin typeface="+mn-lt"/>
          <a:ea typeface="+mn-ea"/>
          <a:cs typeface="+mn-cs"/>
        </a:defRPr>
      </a:lvl2pPr>
      <a:lvl3pPr marL="1035050" indent="-3492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3pPr>
      <a:lvl4pPr marL="1371600" indent="-3365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4pPr>
      <a:lvl5pPr marL="1720850" indent="-3492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gtlcenter.org/sites/default/files/CreatingCoherence.pdf"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teachingchannel.org/videos/real-world-geometry-lesson"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a:xfrm>
            <a:off x="2057399" y="2684482"/>
            <a:ext cx="6731001" cy="2308324"/>
          </a:xfrm>
        </p:spPr>
        <p:txBody>
          <a:bodyPr/>
          <a:lstStyle/>
          <a:p>
            <a:pPr algn="r"/>
            <a:r>
              <a:rPr lang="en-US" dirty="0" smtClean="0"/>
              <a:t>TPEP and Washington State Learning Standards: Connections </a:t>
            </a:r>
            <a:br>
              <a:rPr lang="en-US" dirty="0" smtClean="0"/>
            </a:br>
            <a:r>
              <a:rPr lang="en-US" dirty="0" smtClean="0"/>
              <a:t>Fall, 2014</a:t>
            </a:r>
          </a:p>
        </p:txBody>
      </p:sp>
      <p:sp>
        <p:nvSpPr>
          <p:cNvPr id="12" name="Subtitle 11"/>
          <p:cNvSpPr>
            <a:spLocks noGrp="1"/>
          </p:cNvSpPr>
          <p:nvPr>
            <p:ph type="subTitle" idx="1"/>
          </p:nvPr>
        </p:nvSpPr>
        <p:spPr>
          <a:xfrm>
            <a:off x="2055759" y="5130801"/>
            <a:ext cx="6665159" cy="1554272"/>
          </a:xfrm>
        </p:spPr>
        <p:txBody>
          <a:bodyPr/>
          <a:lstStyle/>
          <a:p>
            <a:pPr marL="0" indent="0" algn="r">
              <a:buNone/>
            </a:pPr>
            <a:endParaRPr lang="en-US" dirty="0" smtClean="0"/>
          </a:p>
          <a:p>
            <a:pPr marL="0" indent="0" algn="r">
              <a:buNone/>
            </a:pPr>
            <a:endParaRPr lang="en-US" dirty="0"/>
          </a:p>
          <a:p>
            <a:pPr marL="0" indent="0">
              <a:buNone/>
            </a:pPr>
            <a:endParaRPr lang="en-US" dirty="0" smtClean="0"/>
          </a:p>
          <a:p>
            <a:pPr marL="0" indent="0">
              <a:buNone/>
            </a:pPr>
            <a:r>
              <a:rPr lang="en-US" b="1" dirty="0" smtClean="0"/>
              <a:t>            </a:t>
            </a:r>
            <a:endParaRPr lang="en-US" b="1" dirty="0"/>
          </a:p>
        </p:txBody>
      </p:sp>
      <p:sp>
        <p:nvSpPr>
          <p:cNvPr id="5" name="Slide Number Placeholder 4"/>
          <p:cNvSpPr>
            <a:spLocks noGrp="1"/>
          </p:cNvSpPr>
          <p:nvPr>
            <p:ph type="sldNum" sz="quarter" idx="4"/>
          </p:nvPr>
        </p:nvSpPr>
        <p:spPr/>
        <p:txBody>
          <a:bodyPr/>
          <a:lstStyle/>
          <a:p>
            <a:fld id="{8194C599-13CF-4858-B1C2-ED3636FB1023}" type="slidenum">
              <a:rPr lang="en-US" smtClean="0"/>
              <a:pPr/>
              <a:t>1</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55" y="4635446"/>
            <a:ext cx="2471518" cy="793959"/>
          </a:xfrm>
          <a:prstGeom prst="rect">
            <a:avLst/>
          </a:prstGeom>
        </p:spPr>
      </p:pic>
    </p:spTree>
    <p:extLst>
      <p:ext uri="{BB962C8B-B14F-4D97-AF65-F5344CB8AC3E}">
        <p14:creationId xmlns:p14="http://schemas.microsoft.com/office/powerpoint/2010/main" val="2167671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student will have access to the Career and College Ready (CCR) standards through high quality instruction aligned with the standards every day; and that all teachers are prepared and receive the support they need to implement the standards in their classrooms every day. </a:t>
            </a:r>
            <a:endParaRPr lang="en-US" dirty="0"/>
          </a:p>
        </p:txBody>
      </p:sp>
      <p:sp>
        <p:nvSpPr>
          <p:cNvPr id="3" name="Title 2"/>
          <p:cNvSpPr>
            <a:spLocks noGrp="1"/>
          </p:cNvSpPr>
          <p:nvPr>
            <p:ph type="title"/>
          </p:nvPr>
        </p:nvSpPr>
        <p:spPr/>
        <p:txBody>
          <a:bodyPr/>
          <a:lstStyle/>
          <a:p>
            <a:r>
              <a:rPr lang="en-US" dirty="0" smtClean="0"/>
              <a:t>Our Vision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3981341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r>
              <a:rPr lang="en-US" dirty="0" smtClean="0"/>
              <a:t>Washington State Learning Standards</a:t>
            </a:r>
            <a:endParaRPr lang="en-US" dirty="0"/>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11</a:t>
            </a:fld>
            <a:endParaRPr lang="en-US" dirty="0"/>
          </a:p>
        </p:txBody>
      </p:sp>
      <p:sp>
        <p:nvSpPr>
          <p:cNvPr id="6" name="Content Placeholder 5"/>
          <p:cNvSpPr>
            <a:spLocks noGrp="1"/>
          </p:cNvSpPr>
          <p:nvPr>
            <p:ph sz="quarter" idx="2"/>
          </p:nvPr>
        </p:nvSpPr>
        <p:spPr/>
        <p:txBody>
          <a:bodyPr/>
          <a:lstStyle/>
          <a:p>
            <a:endParaRPr lang="en-US"/>
          </a:p>
        </p:txBody>
      </p:sp>
      <p:sp>
        <p:nvSpPr>
          <p:cNvPr id="8" name="Content Placeholder 7"/>
          <p:cNvSpPr>
            <a:spLocks noGrp="1"/>
          </p:cNvSpPr>
          <p:nvPr>
            <p:ph sz="quarter" idx="4"/>
          </p:nvPr>
        </p:nvSpPr>
        <p:spPr/>
        <p:txBody>
          <a:bodyPr/>
          <a:lstStyle/>
          <a:p>
            <a:r>
              <a:rPr lang="en-US" dirty="0" smtClean="0"/>
              <a:t>CCSS</a:t>
            </a:r>
          </a:p>
          <a:p>
            <a:r>
              <a:rPr lang="en-US" dirty="0" smtClean="0"/>
              <a:t>NGSS</a:t>
            </a:r>
          </a:p>
          <a:p>
            <a:r>
              <a:rPr lang="en-US" dirty="0" smtClean="0"/>
              <a:t>Learning Standards/Guidelines</a:t>
            </a:r>
          </a:p>
          <a:p>
            <a:pPr lvl="1"/>
            <a:r>
              <a:rPr lang="en-US" dirty="0" smtClean="0"/>
              <a:t>Social Studies</a:t>
            </a:r>
          </a:p>
          <a:p>
            <a:pPr lvl="1"/>
            <a:r>
              <a:rPr lang="en-US" dirty="0" smtClean="0"/>
              <a:t>The Arts</a:t>
            </a:r>
          </a:p>
          <a:p>
            <a:pPr lvl="1"/>
            <a:r>
              <a:rPr lang="en-US" dirty="0" smtClean="0"/>
              <a:t>Health and Fitness</a:t>
            </a:r>
          </a:p>
          <a:p>
            <a:pPr lvl="1"/>
            <a:r>
              <a:rPr lang="en-US" dirty="0" smtClean="0"/>
              <a:t>World Languages</a:t>
            </a:r>
          </a:p>
          <a:p>
            <a:pPr lvl="1"/>
            <a:r>
              <a:rPr lang="en-US" dirty="0" smtClean="0"/>
              <a:t>Ed Tech</a:t>
            </a:r>
          </a:p>
          <a:p>
            <a:pPr lvl="1"/>
            <a:r>
              <a:rPr lang="en-US" dirty="0" smtClean="0"/>
              <a:t>Environment and Sustainability Ed.</a:t>
            </a:r>
          </a:p>
          <a:p>
            <a:pPr lvl="1"/>
            <a:r>
              <a:rPr lang="en-US" dirty="0" smtClean="0"/>
              <a:t>Early Learning and Development, </a:t>
            </a:r>
          </a:p>
          <a:p>
            <a:pPr marL="594360" lvl="2" indent="0">
              <a:buNone/>
            </a:pPr>
            <a:r>
              <a:rPr lang="en-US" dirty="0" smtClean="0"/>
              <a:t>B-Gr. 3</a:t>
            </a:r>
          </a:p>
          <a:p>
            <a:pPr lvl="1"/>
            <a:endParaRPr lang="en-US" dirty="0"/>
          </a:p>
        </p:txBody>
      </p:sp>
      <p:sp>
        <p:nvSpPr>
          <p:cNvPr id="3" name="Title 2"/>
          <p:cNvSpPr>
            <a:spLocks noGrp="1"/>
          </p:cNvSpPr>
          <p:nvPr>
            <p:ph type="title"/>
          </p:nvPr>
        </p:nvSpPr>
        <p:spPr/>
        <p:txBody>
          <a:bodyPr/>
          <a:lstStyle/>
          <a:p>
            <a:r>
              <a:rPr lang="en-US" dirty="0" smtClean="0"/>
              <a:t>Toward Coherent Instructional Support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46" y="1351219"/>
            <a:ext cx="3918850" cy="55067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2640216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257300"/>
            <a:ext cx="8224699" cy="4650519"/>
          </a:xfrm>
        </p:spPr>
        <p:txBody>
          <a:bodyPr/>
          <a:lstStyle/>
          <a:p>
            <a:r>
              <a:rPr lang="en-US" dirty="0" smtClean="0"/>
              <a:t>To develop a statewide system that supports all school districts in their preparation of educators and students to implement CCR standards using a 2-pronged approach focused on:</a:t>
            </a:r>
          </a:p>
          <a:p>
            <a:endParaRPr lang="en-US" dirty="0" smtClean="0"/>
          </a:p>
          <a:p>
            <a:pPr marL="788670" lvl="1" indent="-514350">
              <a:buFont typeface="+mj-lt"/>
              <a:buAutoNum type="arabicPeriod"/>
            </a:pPr>
            <a:r>
              <a:rPr lang="en-US" sz="2400" dirty="0" smtClean="0"/>
              <a:t>The “What”: Key Content Shifts</a:t>
            </a:r>
          </a:p>
          <a:p>
            <a:pPr marL="788670" lvl="1" indent="-514350">
              <a:buFont typeface="+mj-lt"/>
              <a:buAutoNum type="arabicPeriod"/>
            </a:pPr>
            <a:r>
              <a:rPr lang="en-US" sz="2400" dirty="0" smtClean="0"/>
              <a:t>The “How”:  System Remodeling to support building capacity for sustained professional learning that supports implementation now and be applied to other initiatives in the future.</a:t>
            </a:r>
            <a:endParaRPr lang="en-US" sz="2400" dirty="0"/>
          </a:p>
        </p:txBody>
      </p:sp>
      <p:sp>
        <p:nvSpPr>
          <p:cNvPr id="3" name="Title 2"/>
          <p:cNvSpPr>
            <a:spLocks noGrp="1"/>
          </p:cNvSpPr>
          <p:nvPr>
            <p:ph type="title"/>
          </p:nvPr>
        </p:nvSpPr>
        <p:spPr/>
        <p:txBody>
          <a:bodyPr/>
          <a:lstStyle/>
          <a:p>
            <a:r>
              <a:rPr lang="en-US" dirty="0" smtClean="0"/>
              <a:t>Our Purpose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1482309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vision can only occur through core values of:</a:t>
            </a:r>
          </a:p>
          <a:p>
            <a:pPr lvl="1"/>
            <a:r>
              <a:rPr lang="en-US" sz="2400" dirty="0" smtClean="0"/>
              <a:t>Clarity</a:t>
            </a:r>
          </a:p>
          <a:p>
            <a:pPr lvl="1"/>
            <a:r>
              <a:rPr lang="en-US" sz="2400" dirty="0" smtClean="0"/>
              <a:t>Consistency</a:t>
            </a:r>
          </a:p>
          <a:p>
            <a:pPr lvl="1"/>
            <a:r>
              <a:rPr lang="en-US" sz="2400" dirty="0" smtClean="0"/>
              <a:t>Collaboration</a:t>
            </a:r>
          </a:p>
          <a:p>
            <a:pPr lvl="1"/>
            <a:r>
              <a:rPr lang="en-US" sz="2400" dirty="0" smtClean="0"/>
              <a:t>Coordination</a:t>
            </a:r>
          </a:p>
          <a:p>
            <a:pPr lvl="1"/>
            <a:r>
              <a:rPr lang="en-US" sz="2400" dirty="0" smtClean="0"/>
              <a:t>Commitment</a:t>
            </a:r>
          </a:p>
          <a:p>
            <a:pPr marL="274320" lvl="1" indent="0" algn="r">
              <a:buNone/>
            </a:pPr>
            <a:r>
              <a:rPr lang="en-US" sz="2400" dirty="0"/>
              <a:t>	</a:t>
            </a:r>
            <a:r>
              <a:rPr lang="en-US" sz="2400" dirty="0" smtClean="0"/>
              <a:t>. . . . .from classrooms, schools, and communities to the state level.</a:t>
            </a:r>
            <a:endParaRPr lang="en-US" sz="2400" dirty="0"/>
          </a:p>
        </p:txBody>
      </p:sp>
      <p:sp>
        <p:nvSpPr>
          <p:cNvPr id="3" name="Title 2"/>
          <p:cNvSpPr>
            <a:spLocks noGrp="1"/>
          </p:cNvSpPr>
          <p:nvPr>
            <p:ph type="title"/>
          </p:nvPr>
        </p:nvSpPr>
        <p:spPr/>
        <p:txBody>
          <a:bodyPr/>
          <a:lstStyle/>
          <a:p>
            <a:r>
              <a:rPr lang="en-US" dirty="0" smtClean="0"/>
              <a:t>Our Core Values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62120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Washington’s Career and College Ready Standards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14</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0550" y="1316672"/>
            <a:ext cx="8362950" cy="4760278"/>
          </a:xfrm>
          <a:prstGeom prst="rect">
            <a:avLst/>
          </a:prstGeom>
          <a:noFill/>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1253252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57300"/>
            <a:ext cx="8302625" cy="4476750"/>
          </a:xfrm>
        </p:spPr>
        <p:txBody>
          <a:bodyPr/>
          <a:lstStyle/>
          <a:p>
            <a:endParaRPr lang="en-US" dirty="0"/>
          </a:p>
        </p:txBody>
      </p:sp>
      <p:sp>
        <p:nvSpPr>
          <p:cNvPr id="3" name="Title 2"/>
          <p:cNvSpPr>
            <a:spLocks noGrp="1"/>
          </p:cNvSpPr>
          <p:nvPr>
            <p:ph type="title"/>
          </p:nvPr>
        </p:nvSpPr>
        <p:spPr/>
        <p:txBody>
          <a:bodyPr/>
          <a:lstStyle/>
          <a:p>
            <a:r>
              <a:rPr lang="en-US" dirty="0" smtClean="0"/>
              <a:t>Current Learning Standards and Connections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graphicFrame>
        <p:nvGraphicFramePr>
          <p:cNvPr id="5" name="Diagram 4"/>
          <p:cNvGraphicFramePr/>
          <p:nvPr>
            <p:extLst>
              <p:ext uri="{D42A27DB-BD31-4B8C-83A1-F6EECF244321}">
                <p14:modId xmlns:p14="http://schemas.microsoft.com/office/powerpoint/2010/main" val="2025511188"/>
              </p:ext>
            </p:extLst>
          </p:nvPr>
        </p:nvGraphicFramePr>
        <p:xfrm>
          <a:off x="704850" y="2095500"/>
          <a:ext cx="8172450"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1701505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085850"/>
            <a:ext cx="8224699" cy="4821969"/>
          </a:xfrm>
        </p:spPr>
        <p:txBody>
          <a:bodyPr/>
          <a:lstStyle/>
          <a:p>
            <a:r>
              <a:rPr lang="en-US" dirty="0" smtClean="0"/>
              <a:t>ELA/Literacy</a:t>
            </a:r>
          </a:p>
          <a:p>
            <a:pPr lvl="1"/>
            <a:r>
              <a:rPr lang="en-US" sz="2000" b="1" dirty="0" smtClean="0"/>
              <a:t>Building Knowledge </a:t>
            </a:r>
            <a:r>
              <a:rPr lang="en-US" sz="2000" dirty="0" smtClean="0"/>
              <a:t>through </a:t>
            </a:r>
            <a:r>
              <a:rPr lang="en-US" sz="2000" b="1" dirty="0" smtClean="0"/>
              <a:t>content-rich nonfiction</a:t>
            </a:r>
          </a:p>
          <a:p>
            <a:pPr lvl="1"/>
            <a:r>
              <a:rPr lang="en-US" sz="2000" dirty="0" smtClean="0"/>
              <a:t>Reading, writing and speaking grounded in </a:t>
            </a:r>
            <a:r>
              <a:rPr lang="en-US" sz="2000" b="1" dirty="0" smtClean="0"/>
              <a:t>evidence from text</a:t>
            </a:r>
            <a:r>
              <a:rPr lang="en-US" sz="2000" dirty="0" smtClean="0"/>
              <a:t>, both literary and informational</a:t>
            </a:r>
          </a:p>
          <a:p>
            <a:pPr lvl="1"/>
            <a:r>
              <a:rPr lang="en-US" sz="2000" dirty="0" smtClean="0"/>
              <a:t>Regular practice with </a:t>
            </a:r>
            <a:r>
              <a:rPr lang="en-US" sz="2000" b="1" dirty="0" smtClean="0"/>
              <a:t>complex text </a:t>
            </a:r>
            <a:r>
              <a:rPr lang="en-US" sz="2000" dirty="0" smtClean="0"/>
              <a:t>and its </a:t>
            </a:r>
            <a:r>
              <a:rPr lang="en-US" sz="2000" b="1" dirty="0" smtClean="0"/>
              <a:t>academic language</a:t>
            </a:r>
          </a:p>
          <a:p>
            <a:pPr lvl="1"/>
            <a:endParaRPr lang="en-US" sz="2000" b="1" dirty="0"/>
          </a:p>
          <a:p>
            <a:pPr marL="274320" lvl="1" indent="0">
              <a:buNone/>
            </a:pPr>
            <a:endParaRPr lang="en-US" b="1" dirty="0" smtClean="0"/>
          </a:p>
        </p:txBody>
      </p:sp>
      <p:sp>
        <p:nvSpPr>
          <p:cNvPr id="3" name="Title 2"/>
          <p:cNvSpPr>
            <a:spLocks noGrp="1"/>
          </p:cNvSpPr>
          <p:nvPr>
            <p:ph type="title"/>
          </p:nvPr>
        </p:nvSpPr>
        <p:spPr/>
        <p:txBody>
          <a:bodyPr/>
          <a:lstStyle/>
          <a:p>
            <a:r>
              <a:rPr lang="en-US" dirty="0" smtClean="0"/>
              <a:t>The “What”: Key Content Shifts in the CCSS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grpSp>
        <p:nvGrpSpPr>
          <p:cNvPr id="5" name="Group 14"/>
          <p:cNvGrpSpPr>
            <a:grpSpLocks/>
          </p:cNvGrpSpPr>
          <p:nvPr/>
        </p:nvGrpSpPr>
        <p:grpSpPr bwMode="auto">
          <a:xfrm>
            <a:off x="0" y="2933700"/>
            <a:ext cx="9144000" cy="3313113"/>
            <a:chOff x="1184490" y="2880551"/>
            <a:chExt cx="5810250" cy="3977449"/>
          </a:xfrm>
        </p:grpSpPr>
        <p:sp>
          <p:nvSpPr>
            <p:cNvPr id="6" name="Oval 5"/>
            <p:cNvSpPr/>
            <p:nvPr/>
          </p:nvSpPr>
          <p:spPr>
            <a:xfrm>
              <a:off x="2893471" y="5944148"/>
              <a:ext cx="2955263" cy="913852"/>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Arial"/>
              </a:endParaRPr>
            </a:p>
          </p:txBody>
        </p:sp>
        <p:grpSp>
          <p:nvGrpSpPr>
            <p:cNvPr id="7" name="Group 13"/>
            <p:cNvGrpSpPr>
              <a:grpSpLocks/>
            </p:cNvGrpSpPr>
            <p:nvPr/>
          </p:nvGrpSpPr>
          <p:grpSpPr bwMode="auto">
            <a:xfrm>
              <a:off x="1184490" y="2880551"/>
              <a:ext cx="5810250" cy="3968750"/>
              <a:chOff x="1184490" y="2880551"/>
              <a:chExt cx="5810250" cy="3968750"/>
            </a:xfrm>
          </p:grpSpPr>
          <p:graphicFrame>
            <p:nvGraphicFramePr>
              <p:cNvPr id="8" name="Diagram 7"/>
              <p:cNvGraphicFramePr/>
              <p:nvPr>
                <p:extLst>
                  <p:ext uri="{D42A27DB-BD31-4B8C-83A1-F6EECF244321}">
                    <p14:modId xmlns:p14="http://schemas.microsoft.com/office/powerpoint/2010/main" val="2310335928"/>
                  </p:ext>
                </p:extLst>
              </p:nvPr>
            </p:nvGraphicFramePr>
            <p:xfrm>
              <a:off x="1184490" y="2880551"/>
              <a:ext cx="5810250" cy="396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3538099" y="4445227"/>
                <a:ext cx="1103031" cy="725012"/>
              </a:xfrm>
              <a:prstGeom prst="ellipse">
                <a:avLst/>
              </a:prstGeom>
              <a:solidFill>
                <a:srgbClr val="DAEDEF">
                  <a:lumMod val="40000"/>
                  <a:lumOff val="60000"/>
                </a:srgbClr>
              </a:solidFill>
              <a:ln w="25400" cap="flat" cmpd="sng" algn="ctr">
                <a:solidFill>
                  <a:srgbClr val="BBE0E3">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a:ea typeface="+mn-ea"/>
                    <a:cs typeface="Arial"/>
                  </a:rPr>
                  <a:t>Language</a:t>
                </a:r>
              </a:p>
            </p:txBody>
          </p:sp>
          <p:sp>
            <p:nvSpPr>
              <p:cNvPr id="10" name="Oval 9"/>
              <p:cNvSpPr/>
              <p:nvPr/>
            </p:nvSpPr>
            <p:spPr>
              <a:xfrm>
                <a:off x="3416337" y="5235997"/>
                <a:ext cx="1346557" cy="576637"/>
              </a:xfrm>
              <a:prstGeom prst="ellipse">
                <a:avLst/>
              </a:prstGeom>
              <a:solidFill>
                <a:srgbClr val="FFCC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a:ea typeface="+mn-ea"/>
                    <a:cs typeface="Arial"/>
                  </a:rPr>
                  <a:t>Media &amp;  Tech</a:t>
                </a:r>
              </a:p>
            </p:txBody>
          </p:sp>
        </p:grpSp>
      </p:gr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11589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257300"/>
            <a:ext cx="8224699" cy="4650519"/>
          </a:xfrm>
        </p:spPr>
        <p:txBody>
          <a:bodyPr/>
          <a:lstStyle/>
          <a:p>
            <a:r>
              <a:rPr lang="en-US" dirty="0" smtClean="0"/>
              <a:t>Mathematics</a:t>
            </a:r>
          </a:p>
          <a:p>
            <a:pPr lvl="1"/>
            <a:r>
              <a:rPr lang="en-US" sz="2000" b="1" dirty="0" smtClean="0"/>
              <a:t>Focus</a:t>
            </a:r>
            <a:r>
              <a:rPr lang="en-US" sz="2000" dirty="0" smtClean="0"/>
              <a:t> strongly where the Standards focus</a:t>
            </a:r>
          </a:p>
          <a:p>
            <a:pPr lvl="1"/>
            <a:r>
              <a:rPr lang="en-US" sz="2000" b="1" dirty="0" smtClean="0"/>
              <a:t>Coherence</a:t>
            </a:r>
            <a:r>
              <a:rPr lang="en-US" sz="2000" dirty="0" smtClean="0"/>
              <a:t>: think across grades and link to major topics within grades</a:t>
            </a:r>
          </a:p>
          <a:p>
            <a:pPr lvl="1"/>
            <a:r>
              <a:rPr lang="en-US" sz="2000" b="1" dirty="0" smtClean="0"/>
              <a:t>Rigor</a:t>
            </a:r>
            <a:r>
              <a:rPr lang="en-US" sz="2000" dirty="0" smtClean="0"/>
              <a:t>: in major topics pursue: </a:t>
            </a:r>
            <a:r>
              <a:rPr lang="en-US" sz="2000" b="1" dirty="0" smtClean="0"/>
              <a:t>conceptual understanding, </a:t>
            </a:r>
            <a:r>
              <a:rPr lang="en-US" sz="2000" dirty="0" smtClean="0"/>
              <a:t>procedural skill and </a:t>
            </a:r>
            <a:r>
              <a:rPr lang="en-US" sz="2000" b="1" dirty="0" smtClean="0"/>
              <a:t>fluency</a:t>
            </a:r>
            <a:r>
              <a:rPr lang="en-US" sz="2000" dirty="0" smtClean="0"/>
              <a:t>, and </a:t>
            </a:r>
            <a:r>
              <a:rPr lang="en-US" sz="2000" b="1" dirty="0" smtClean="0"/>
              <a:t>application </a:t>
            </a:r>
            <a:r>
              <a:rPr lang="en-US" sz="2000" dirty="0" smtClean="0"/>
              <a:t>with equal intensity</a:t>
            </a:r>
          </a:p>
          <a:p>
            <a:pPr lvl="1"/>
            <a:endParaRPr lang="en-US" b="1" dirty="0"/>
          </a:p>
          <a:p>
            <a:pPr marL="274320" lvl="1" indent="0">
              <a:buNone/>
            </a:pPr>
            <a:r>
              <a:rPr lang="en-US" sz="2000" dirty="0" smtClean="0"/>
              <a:t>There are also:</a:t>
            </a:r>
          </a:p>
          <a:p>
            <a:pPr lvl="1">
              <a:buFont typeface="Wingdings" panose="05000000000000000000" pitchFamily="2" charset="2"/>
              <a:buChar char="ü"/>
            </a:pPr>
            <a:r>
              <a:rPr lang="en-US" sz="2000" dirty="0" smtClean="0"/>
              <a:t>Grade specific </a:t>
            </a:r>
            <a:r>
              <a:rPr lang="en-US" sz="2000" b="1" dirty="0" smtClean="0"/>
              <a:t>Mathematical Priorities</a:t>
            </a:r>
            <a:r>
              <a:rPr lang="en-US" sz="2000" dirty="0"/>
              <a:t> </a:t>
            </a:r>
            <a:r>
              <a:rPr lang="en-US" sz="2000" dirty="0" smtClean="0"/>
              <a:t>to support Conceptual Understanding and Fluency, </a:t>
            </a:r>
          </a:p>
          <a:p>
            <a:pPr marL="274320" lvl="1" indent="0">
              <a:buNone/>
            </a:pPr>
            <a:r>
              <a:rPr lang="en-US" sz="2000" dirty="0"/>
              <a:t>	</a:t>
            </a:r>
            <a:r>
              <a:rPr lang="en-US" sz="2000" dirty="0" smtClean="0"/>
              <a:t>and</a:t>
            </a:r>
          </a:p>
          <a:p>
            <a:pPr lvl="1">
              <a:buFont typeface="Wingdings" panose="05000000000000000000" pitchFamily="2" charset="2"/>
              <a:buChar char="ü"/>
            </a:pPr>
            <a:r>
              <a:rPr lang="en-US" sz="2000" b="1" dirty="0" smtClean="0"/>
              <a:t>Standards for Mathematical Practices</a:t>
            </a:r>
          </a:p>
        </p:txBody>
      </p:sp>
      <p:sp>
        <p:nvSpPr>
          <p:cNvPr id="3" name="Title 2"/>
          <p:cNvSpPr>
            <a:spLocks noGrp="1"/>
          </p:cNvSpPr>
          <p:nvPr>
            <p:ph type="title"/>
          </p:nvPr>
        </p:nvSpPr>
        <p:spPr/>
        <p:txBody>
          <a:bodyPr/>
          <a:lstStyle/>
          <a:p>
            <a:r>
              <a:rPr lang="en-US" dirty="0" smtClean="0"/>
              <a:t>The “What”: Key Content Shifts in the CCSS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513440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NGSS reflect the </a:t>
            </a:r>
            <a:r>
              <a:rPr lang="en-US" b="1" dirty="0" smtClean="0"/>
              <a:t>Interconnected Nature </a:t>
            </a:r>
            <a:r>
              <a:rPr lang="en-US" dirty="0" smtClean="0"/>
              <a:t>of Science through </a:t>
            </a:r>
            <a:r>
              <a:rPr lang="en-US" b="1" dirty="0" smtClean="0"/>
              <a:t>Focus, Understanding, and Application of Content</a:t>
            </a:r>
          </a:p>
          <a:p>
            <a:endParaRPr lang="en-US" b="1" dirty="0" smtClean="0"/>
          </a:p>
          <a:p>
            <a:r>
              <a:rPr lang="en-US" dirty="0" smtClean="0"/>
              <a:t>The Science Concepts in the NGSS </a:t>
            </a:r>
            <a:r>
              <a:rPr lang="en-US" b="1" dirty="0" smtClean="0"/>
              <a:t>Build Coherently </a:t>
            </a:r>
            <a:r>
              <a:rPr lang="en-US" dirty="0" smtClean="0"/>
              <a:t>from K-12</a:t>
            </a:r>
          </a:p>
          <a:p>
            <a:endParaRPr lang="en-US" dirty="0" smtClean="0"/>
          </a:p>
          <a:p>
            <a:r>
              <a:rPr lang="en-US" b="1" dirty="0" smtClean="0"/>
              <a:t>Science and Engineering are Integrated </a:t>
            </a:r>
            <a:r>
              <a:rPr lang="en-US" dirty="0" smtClean="0"/>
              <a:t>across K-12 in the NGSS</a:t>
            </a:r>
            <a:endParaRPr lang="en-US" b="1" dirty="0"/>
          </a:p>
        </p:txBody>
      </p:sp>
      <p:sp>
        <p:nvSpPr>
          <p:cNvPr id="3" name="Title 2"/>
          <p:cNvSpPr>
            <a:spLocks noGrp="1"/>
          </p:cNvSpPr>
          <p:nvPr>
            <p:ph type="title"/>
          </p:nvPr>
        </p:nvSpPr>
        <p:spPr/>
        <p:txBody>
          <a:bodyPr/>
          <a:lstStyle/>
          <a:p>
            <a:r>
              <a:rPr lang="en-US" dirty="0" smtClean="0"/>
              <a:t>The “What: Key Content Shifts in the NGSS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883733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rmAutofit/>
          </a:bodyPr>
          <a:lstStyle/>
          <a:p>
            <a:pPr marL="0" indent="0">
              <a:buNone/>
            </a:pPr>
            <a:endParaRPr lang="en-US" sz="3200" dirty="0" smtClean="0"/>
          </a:p>
          <a:p>
            <a:pPr marL="0" indent="0" algn="ctr">
              <a:buNone/>
            </a:pPr>
            <a:r>
              <a:rPr lang="en-US" sz="3600" b="1" dirty="0" smtClean="0"/>
              <a:t>College and Career Ready?</a:t>
            </a:r>
            <a:endParaRPr lang="en-US" sz="3600" b="1"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19</a:t>
            </a:fld>
            <a:endParaRPr lang="en-US" dirty="0"/>
          </a:p>
        </p:txBody>
      </p:sp>
      <p:sp>
        <p:nvSpPr>
          <p:cNvPr id="5" name="Title 4"/>
          <p:cNvSpPr>
            <a:spLocks noGrp="1"/>
          </p:cNvSpPr>
          <p:nvPr>
            <p:ph type="title"/>
          </p:nvPr>
        </p:nvSpPr>
        <p:spPr/>
        <p:txBody>
          <a:bodyPr/>
          <a:lstStyle/>
          <a:p>
            <a:r>
              <a:rPr lang="en-US" dirty="0" smtClean="0"/>
              <a:t>Still….what do we mean by..</a:t>
            </a:r>
            <a:endParaRPr lang="en-US" dirty="0"/>
          </a:p>
        </p:txBody>
      </p:sp>
    </p:spTree>
    <p:extLst>
      <p:ext uri="{BB962C8B-B14F-4D97-AF65-F5344CB8AC3E}">
        <p14:creationId xmlns:p14="http://schemas.microsoft.com/office/powerpoint/2010/main" val="86263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276350"/>
            <a:ext cx="8224699" cy="4631469"/>
          </a:xfrm>
        </p:spPr>
        <p:txBody>
          <a:bodyPr>
            <a:normAutofit lnSpcReduction="10000"/>
          </a:bodyPr>
          <a:lstStyle/>
          <a:p>
            <a:pPr>
              <a:buFont typeface="Wingdings" panose="05000000000000000000" pitchFamily="2" charset="2"/>
              <a:buChar char="Ø"/>
            </a:pPr>
            <a:r>
              <a:rPr lang="en-US" sz="2800" dirty="0" smtClean="0"/>
              <a:t>Each participant creates a post-it note with 3 Bullets:</a:t>
            </a:r>
          </a:p>
          <a:p>
            <a:pPr marL="274320" lvl="1" indent="0">
              <a:buNone/>
            </a:pPr>
            <a:r>
              <a:rPr lang="en-US" sz="2400" dirty="0" smtClean="0"/>
              <a:t>What are the top 3 reasons why it is important to connect two major reform efforts: Teacher and Principal Evaluation and the Washington State Learning Standards (CCSS/NGSS/Current Learning Standards/Guidelines)?</a:t>
            </a:r>
          </a:p>
          <a:p>
            <a:pPr lvl="1"/>
            <a:endParaRPr lang="en-US" sz="2400" dirty="0" smtClean="0"/>
          </a:p>
          <a:p>
            <a:pPr marL="274320" lvl="1" indent="0">
              <a:buNone/>
            </a:pPr>
            <a:endParaRPr lang="en-US" sz="2400" dirty="0"/>
          </a:p>
          <a:p>
            <a:pPr lvl="1">
              <a:buFont typeface="Wingdings" panose="05000000000000000000" pitchFamily="2" charset="2"/>
              <a:buChar char="Ø"/>
            </a:pPr>
            <a:r>
              <a:rPr lang="en-US" sz="2800" dirty="0" smtClean="0"/>
              <a:t>Table Group:  Share out</a:t>
            </a:r>
          </a:p>
          <a:p>
            <a:pPr lvl="2">
              <a:buFont typeface="Wingdings" panose="05000000000000000000" pitchFamily="2" charset="2"/>
              <a:buChar char="Ø"/>
            </a:pPr>
            <a:r>
              <a:rPr lang="en-US" sz="2400" dirty="0" smtClean="0"/>
              <a:t>Are there some common themes?  </a:t>
            </a:r>
          </a:p>
          <a:p>
            <a:pPr lvl="2">
              <a:buFont typeface="Wingdings" panose="05000000000000000000" pitchFamily="2" charset="2"/>
              <a:buChar char="Ø"/>
            </a:pPr>
            <a:r>
              <a:rPr lang="en-US" sz="2400" dirty="0" smtClean="0"/>
              <a:t>Be ready to share out one reason with </a:t>
            </a:r>
          </a:p>
          <a:p>
            <a:pPr marL="687388" lvl="3" indent="0">
              <a:buNone/>
            </a:pPr>
            <a:r>
              <a:rPr lang="en-US" sz="2400" dirty="0"/>
              <a:t> </a:t>
            </a:r>
            <a:r>
              <a:rPr lang="en-US" sz="2400" dirty="0" smtClean="0"/>
              <a:t>	the whole group.  </a:t>
            </a:r>
            <a:endParaRPr lang="en-US" sz="2000" dirty="0" smtClean="0"/>
          </a:p>
          <a:p>
            <a:pPr lvl="2"/>
            <a:endParaRPr lang="en-US" sz="2400" dirty="0" smtClean="0"/>
          </a:p>
          <a:p>
            <a:pPr marL="274320" lvl="1" indent="0">
              <a:buNone/>
            </a:pPr>
            <a:endParaRPr lang="en-US" sz="2400" dirty="0"/>
          </a:p>
        </p:txBody>
      </p:sp>
      <p:sp>
        <p:nvSpPr>
          <p:cNvPr id="3" name="Title 2"/>
          <p:cNvSpPr>
            <a:spLocks noGrp="1"/>
          </p:cNvSpPr>
          <p:nvPr>
            <p:ph type="title"/>
          </p:nvPr>
        </p:nvSpPr>
        <p:spPr/>
        <p:txBody>
          <a:bodyPr/>
          <a:lstStyle/>
          <a:p>
            <a:r>
              <a:rPr lang="en-US" smtClean="0"/>
              <a:t>Entry Task: 3 Bullets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a:t>
            </a:fld>
            <a:endParaRPr lang="en-US" dirty="0"/>
          </a:p>
        </p:txBody>
      </p:sp>
      <p:sp>
        <p:nvSpPr>
          <p:cNvPr id="5" name="Rectangle 4"/>
          <p:cNvSpPr/>
          <p:nvPr/>
        </p:nvSpPr>
        <p:spPr>
          <a:xfrm>
            <a:off x="6495990" y="3547852"/>
            <a:ext cx="2222305" cy="19430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7"/>
            <a:r>
              <a:rPr lang="en-US" sz="2400" dirty="0" smtClean="0">
                <a:solidFill>
                  <a:schemeClr val="tx1"/>
                </a:solidFill>
              </a:rPr>
              <a:t>1.</a:t>
            </a:r>
          </a:p>
          <a:p>
            <a:pPr marL="115887"/>
            <a:r>
              <a:rPr lang="en-US" sz="2400" dirty="0" smtClean="0">
                <a:solidFill>
                  <a:schemeClr val="tx1"/>
                </a:solidFill>
              </a:rPr>
              <a:t>2.</a:t>
            </a:r>
          </a:p>
          <a:p>
            <a:pPr marL="115887"/>
            <a:r>
              <a:rPr lang="en-US" sz="2400" dirty="0" smtClean="0">
                <a:solidFill>
                  <a:schemeClr val="tx1"/>
                </a:solidFill>
              </a:rPr>
              <a:t>3.</a:t>
            </a:r>
            <a:r>
              <a:rPr lang="en-US" sz="2400" dirty="0" smtClean="0"/>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342672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dirty="0" smtClean="0"/>
          </a:p>
          <a:p>
            <a:r>
              <a:rPr lang="en-US" dirty="0" smtClean="0"/>
              <a:t>1990’s Accountability Movement (</a:t>
            </a:r>
            <a:r>
              <a:rPr lang="en-US" i="1" dirty="0" smtClean="0"/>
              <a:t>GOALS 2000</a:t>
            </a:r>
            <a:r>
              <a:rPr lang="en-US" dirty="0" smtClean="0"/>
              <a:t>)</a:t>
            </a:r>
          </a:p>
          <a:p>
            <a:r>
              <a:rPr lang="en-US" dirty="0" smtClean="0"/>
              <a:t>1996 Creation of </a:t>
            </a:r>
            <a:r>
              <a:rPr lang="en-US" i="1" dirty="0" smtClean="0"/>
              <a:t>Achieve</a:t>
            </a:r>
          </a:p>
          <a:p>
            <a:r>
              <a:rPr lang="en-US" dirty="0" smtClean="0"/>
              <a:t>2002:  NCLB</a:t>
            </a:r>
          </a:p>
          <a:p>
            <a:r>
              <a:rPr lang="en-US" dirty="0" smtClean="0"/>
              <a:t>2004:  Achieve  report: “Ready or Not: Creating  a High School Diploma That Counts”</a:t>
            </a:r>
          </a:p>
          <a:p>
            <a:r>
              <a:rPr lang="en-US" dirty="0" smtClean="0"/>
              <a:t>2009</a:t>
            </a:r>
            <a:r>
              <a:rPr lang="en-US" i="1" dirty="0" smtClean="0"/>
              <a:t>:  </a:t>
            </a:r>
            <a:r>
              <a:rPr lang="en-US" dirty="0" smtClean="0"/>
              <a:t>National Governors’ Association Convening (Coleman, </a:t>
            </a:r>
            <a:r>
              <a:rPr lang="en-US" dirty="0" err="1" smtClean="0"/>
              <a:t>Zimba</a:t>
            </a:r>
            <a:r>
              <a:rPr lang="en-US" dirty="0" smtClean="0"/>
              <a:t>, etc.)</a:t>
            </a:r>
          </a:p>
          <a:p>
            <a:pPr marL="0" indent="0">
              <a:buNone/>
            </a:pPr>
            <a:endParaRPr lang="en-US" dirty="0" smtClean="0"/>
          </a:p>
          <a:p>
            <a:endParaRPr lang="en-US" dirty="0"/>
          </a:p>
        </p:txBody>
      </p:sp>
      <p:sp>
        <p:nvSpPr>
          <p:cNvPr id="5" name="Slide Number Placeholder 4"/>
          <p:cNvSpPr>
            <a:spLocks noGrp="1"/>
          </p:cNvSpPr>
          <p:nvPr>
            <p:ph type="sldNum" sz="quarter" idx="4"/>
          </p:nvPr>
        </p:nvSpPr>
        <p:spPr/>
        <p:txBody>
          <a:bodyPr/>
          <a:lstStyle/>
          <a:p>
            <a:fld id="{A5207DF3-B8FA-4EDD-8B85-80364D051FA1}" type="slidenum">
              <a:rPr lang="en-US" smtClean="0">
                <a:solidFill>
                  <a:srgbClr val="D2533C"/>
                </a:solidFill>
              </a:rPr>
              <a:pPr/>
              <a:t>20</a:t>
            </a:fld>
            <a:endParaRPr lang="en-US">
              <a:solidFill>
                <a:srgbClr val="D2533C"/>
              </a:solidFill>
            </a:endParaRPr>
          </a:p>
        </p:txBody>
      </p:sp>
      <p:sp>
        <p:nvSpPr>
          <p:cNvPr id="2" name="Title 1"/>
          <p:cNvSpPr>
            <a:spLocks noGrp="1"/>
          </p:cNvSpPr>
          <p:nvPr>
            <p:ph type="title"/>
          </p:nvPr>
        </p:nvSpPr>
        <p:spPr/>
        <p:txBody>
          <a:bodyPr/>
          <a:lstStyle/>
          <a:p>
            <a:r>
              <a:rPr lang="en-US" dirty="0" smtClean="0"/>
              <a:t>History and Intent</a:t>
            </a:r>
            <a:endParaRPr lang="en-US" dirty="0"/>
          </a:p>
        </p:txBody>
      </p:sp>
    </p:spTree>
    <p:extLst>
      <p:ext uri="{BB962C8B-B14F-4D97-AF65-F5344CB8AC3E}">
        <p14:creationId xmlns:p14="http://schemas.microsoft.com/office/powerpoint/2010/main" val="4230733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dirty="0" smtClean="0"/>
          </a:p>
          <a:p>
            <a:r>
              <a:rPr lang="en-US" dirty="0" smtClean="0"/>
              <a:t>Clear and available to all students</a:t>
            </a:r>
          </a:p>
          <a:p>
            <a:endParaRPr lang="en-US" dirty="0" smtClean="0"/>
          </a:p>
          <a:p>
            <a:r>
              <a:rPr lang="en-US" dirty="0" smtClean="0"/>
              <a:t>Robust and relevant to the ‘Real World’</a:t>
            </a:r>
          </a:p>
          <a:p>
            <a:pPr marL="0" indent="0">
              <a:buNone/>
            </a:pPr>
            <a:endParaRPr lang="en-US" dirty="0" smtClean="0"/>
          </a:p>
          <a:p>
            <a:r>
              <a:rPr lang="en-US" dirty="0" smtClean="0"/>
              <a:t>Reflective of the knowledge and skills needed for success in college and careers</a:t>
            </a:r>
          </a:p>
          <a:p>
            <a:endParaRPr lang="en-US" dirty="0"/>
          </a:p>
          <a:p>
            <a:endParaRPr lang="en-US" dirty="0" smtClean="0"/>
          </a:p>
          <a:p>
            <a:r>
              <a:rPr lang="en-US" sz="3900" b="1" dirty="0" smtClean="0">
                <a:solidFill>
                  <a:srgbClr val="C00000"/>
                </a:solidFill>
              </a:rPr>
              <a:t>CCR CCSS</a:t>
            </a:r>
            <a:endParaRPr lang="en-US" sz="3900" b="1" dirty="0">
              <a:solidFill>
                <a:srgbClr val="C00000"/>
              </a:solidFill>
            </a:endParaRPr>
          </a:p>
        </p:txBody>
      </p:sp>
      <p:sp>
        <p:nvSpPr>
          <p:cNvPr id="5" name="Slide Number Placeholder 4"/>
          <p:cNvSpPr>
            <a:spLocks noGrp="1"/>
          </p:cNvSpPr>
          <p:nvPr>
            <p:ph type="sldNum" sz="quarter" idx="4"/>
          </p:nvPr>
        </p:nvSpPr>
        <p:spPr/>
        <p:txBody>
          <a:bodyPr/>
          <a:lstStyle/>
          <a:p>
            <a:fld id="{A5207DF3-B8FA-4EDD-8B85-80364D051FA1}" type="slidenum">
              <a:rPr lang="en-US" smtClean="0">
                <a:solidFill>
                  <a:srgbClr val="D2533C"/>
                </a:solidFill>
              </a:rPr>
              <a:pPr/>
              <a:t>21</a:t>
            </a:fld>
            <a:endParaRPr lang="en-US">
              <a:solidFill>
                <a:srgbClr val="D2533C"/>
              </a:solidFill>
            </a:endParaRPr>
          </a:p>
        </p:txBody>
      </p:sp>
      <p:sp>
        <p:nvSpPr>
          <p:cNvPr id="2" name="Title 1"/>
          <p:cNvSpPr>
            <a:spLocks noGrp="1"/>
          </p:cNvSpPr>
          <p:nvPr>
            <p:ph type="title"/>
          </p:nvPr>
        </p:nvSpPr>
        <p:spPr/>
        <p:txBody>
          <a:bodyPr/>
          <a:lstStyle/>
          <a:p>
            <a:r>
              <a:rPr lang="en-US" dirty="0" smtClean="0"/>
              <a:t>History and Intent</a:t>
            </a:r>
            <a:endParaRPr lang="en-US" dirty="0"/>
          </a:p>
        </p:txBody>
      </p:sp>
    </p:spTree>
    <p:extLst>
      <p:ext uri="{BB962C8B-B14F-4D97-AF65-F5344CB8AC3E}">
        <p14:creationId xmlns:p14="http://schemas.microsoft.com/office/powerpoint/2010/main" val="3039879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r>
              <a:rPr lang="en-US" sz="3100" dirty="0" smtClean="0"/>
              <a:t>In the world of 21</a:t>
            </a:r>
            <a:r>
              <a:rPr lang="en-US" sz="3100" baseline="30000" dirty="0" smtClean="0"/>
              <a:t>st</a:t>
            </a:r>
            <a:r>
              <a:rPr lang="en-US" sz="3100" dirty="0" smtClean="0"/>
              <a:t> Century Skills (2012), what do employers see as necessary skills for hiring?</a:t>
            </a:r>
          </a:p>
          <a:p>
            <a:r>
              <a:rPr lang="en-US" sz="3100" dirty="0" smtClean="0">
                <a:solidFill>
                  <a:srgbClr val="C00000"/>
                </a:solidFill>
              </a:rPr>
              <a:t>What do those employers want as competencies in annual reviews?</a:t>
            </a:r>
          </a:p>
          <a:p>
            <a:pPr marL="0" indent="0">
              <a:buNone/>
            </a:pPr>
            <a:r>
              <a:rPr lang="en-US" sz="3100" dirty="0" smtClean="0"/>
              <a:t>				</a:t>
            </a:r>
            <a:r>
              <a:rPr lang="en-US" sz="3100" i="1" dirty="0" smtClean="0"/>
              <a:t>Hiring	</a:t>
            </a:r>
            <a:r>
              <a:rPr lang="en-US" sz="3100" dirty="0" smtClean="0"/>
              <a:t>	</a:t>
            </a:r>
            <a:r>
              <a:rPr lang="en-US" sz="3100" i="1" dirty="0" smtClean="0">
                <a:solidFill>
                  <a:srgbClr val="FF0000"/>
                </a:solidFill>
              </a:rPr>
              <a:t>Reviews</a:t>
            </a:r>
          </a:p>
          <a:p>
            <a:pPr marL="0" indent="0">
              <a:buNone/>
            </a:pPr>
            <a:r>
              <a:rPr lang="en-US" sz="3100" dirty="0" smtClean="0"/>
              <a:t>Critical Thinking		69%		</a:t>
            </a:r>
            <a:r>
              <a:rPr lang="en-US" sz="3100" dirty="0" smtClean="0">
                <a:solidFill>
                  <a:srgbClr val="C00000"/>
                </a:solidFill>
              </a:rPr>
              <a:t>68%</a:t>
            </a:r>
          </a:p>
          <a:p>
            <a:pPr marL="0" indent="0">
              <a:buNone/>
            </a:pPr>
            <a:r>
              <a:rPr lang="en-US" sz="3100" dirty="0" smtClean="0"/>
              <a:t>Communication		75%		</a:t>
            </a:r>
            <a:r>
              <a:rPr lang="en-US" sz="3100" dirty="0" smtClean="0">
                <a:solidFill>
                  <a:srgbClr val="C00000"/>
                </a:solidFill>
              </a:rPr>
              <a:t>75%</a:t>
            </a:r>
          </a:p>
          <a:p>
            <a:pPr marL="0" indent="0">
              <a:buNone/>
            </a:pPr>
            <a:r>
              <a:rPr lang="en-US" sz="3100" dirty="0" smtClean="0"/>
              <a:t>Collaboration		60%		</a:t>
            </a:r>
            <a:r>
              <a:rPr lang="en-US" sz="3100" dirty="0" smtClean="0">
                <a:solidFill>
                  <a:srgbClr val="C00000"/>
                </a:solidFill>
              </a:rPr>
              <a:t>67%</a:t>
            </a:r>
          </a:p>
          <a:p>
            <a:pPr marL="0" indent="0">
              <a:buNone/>
            </a:pPr>
            <a:r>
              <a:rPr lang="en-US" sz="3100" dirty="0" smtClean="0"/>
              <a:t>Creativity			53%		</a:t>
            </a:r>
            <a:r>
              <a:rPr lang="en-US" sz="3100" dirty="0" smtClean="0">
                <a:solidFill>
                  <a:srgbClr val="C00000"/>
                </a:solidFill>
              </a:rPr>
              <a:t>53%</a:t>
            </a:r>
          </a:p>
          <a:p>
            <a:pPr marL="0" indent="0">
              <a:buNone/>
            </a:pPr>
            <a:r>
              <a:rPr lang="en-US" sz="3100" dirty="0" smtClean="0"/>
              <a:t>Self-Management		100%		</a:t>
            </a:r>
            <a:r>
              <a:rPr lang="en-US" sz="3100" dirty="0" smtClean="0">
                <a:solidFill>
                  <a:srgbClr val="C00000"/>
                </a:solidFill>
              </a:rPr>
              <a:t>100%</a:t>
            </a:r>
          </a:p>
          <a:p>
            <a:pPr marL="0" indent="0">
              <a:buNone/>
            </a:pPr>
            <a:endParaRPr lang="en-US" sz="3100" dirty="0" smtClean="0"/>
          </a:p>
          <a:p>
            <a:pPr marL="0" indent="0">
              <a:buNone/>
            </a:pPr>
            <a:r>
              <a:rPr lang="en-US" sz="3100" b="1" dirty="0" smtClean="0"/>
              <a:t>What about content</a:t>
            </a:r>
            <a:r>
              <a:rPr lang="en-US" sz="3100" dirty="0" smtClean="0"/>
              <a:t>?</a:t>
            </a:r>
            <a:endParaRPr lang="en-US" sz="3100" dirty="0"/>
          </a:p>
          <a:p>
            <a:endParaRPr lang="en-US" dirty="0"/>
          </a:p>
        </p:txBody>
      </p:sp>
      <p:sp>
        <p:nvSpPr>
          <p:cNvPr id="5" name="Slide Number Placeholder 4"/>
          <p:cNvSpPr>
            <a:spLocks noGrp="1"/>
          </p:cNvSpPr>
          <p:nvPr>
            <p:ph type="sldNum" sz="quarter" idx="4"/>
          </p:nvPr>
        </p:nvSpPr>
        <p:spPr/>
        <p:txBody>
          <a:bodyPr/>
          <a:lstStyle/>
          <a:p>
            <a:fld id="{A5207DF3-B8FA-4EDD-8B85-80364D051FA1}" type="slidenum">
              <a:rPr lang="en-US" smtClean="0">
                <a:solidFill>
                  <a:srgbClr val="D2533C"/>
                </a:solidFill>
              </a:rPr>
              <a:pPr/>
              <a:t>22</a:t>
            </a:fld>
            <a:endParaRPr lang="en-US">
              <a:solidFill>
                <a:srgbClr val="D2533C"/>
              </a:solidFill>
            </a:endParaRPr>
          </a:p>
        </p:txBody>
      </p:sp>
      <p:sp>
        <p:nvSpPr>
          <p:cNvPr id="2" name="Title 1"/>
          <p:cNvSpPr>
            <a:spLocks noGrp="1"/>
          </p:cNvSpPr>
          <p:nvPr>
            <p:ph type="title"/>
          </p:nvPr>
        </p:nvSpPr>
        <p:spPr/>
        <p:txBody>
          <a:bodyPr>
            <a:normAutofit/>
          </a:bodyPr>
          <a:lstStyle/>
          <a:p>
            <a:r>
              <a:rPr lang="en-US" dirty="0" smtClean="0"/>
              <a:t>What about CONTENT</a:t>
            </a:r>
            <a:endParaRPr lang="en-US" dirty="0"/>
          </a:p>
        </p:txBody>
      </p:sp>
    </p:spTree>
    <p:extLst>
      <p:ext uri="{BB962C8B-B14F-4D97-AF65-F5344CB8AC3E}">
        <p14:creationId xmlns:p14="http://schemas.microsoft.com/office/powerpoint/2010/main" val="571649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endParaRPr lang="en-US" dirty="0" smtClean="0"/>
          </a:p>
          <a:p>
            <a:r>
              <a:rPr lang="en-US" sz="3200" dirty="0" smtClean="0"/>
              <a:t>Focusing </a:t>
            </a:r>
            <a:r>
              <a:rPr lang="en-US" sz="3200" dirty="0"/>
              <a:t>solely on the “what” of content coverage at each grade level and…each subject area provides a partial picture at best, one that obscures almost entirely the notion of learning progressions that build knowledge, skill, insight, understanding and the ability to apply what is being learned across grade levels and subject areas. </a:t>
            </a:r>
          </a:p>
          <a:p>
            <a:pPr marL="0" indent="0">
              <a:buNone/>
            </a:pPr>
            <a:r>
              <a:rPr lang="en-US" sz="3200" dirty="0" smtClean="0"/>
              <a:t>		</a:t>
            </a:r>
          </a:p>
          <a:p>
            <a:pPr marL="0" indent="0">
              <a:buNone/>
            </a:pPr>
            <a:r>
              <a:rPr lang="en-US" sz="1200" dirty="0"/>
              <a:t>	</a:t>
            </a:r>
            <a:r>
              <a:rPr lang="en-US" sz="1200" dirty="0" smtClean="0"/>
              <a:t>	Conley, David &amp; Paul Gaston, A Path to Alignment, October, 2013 </a:t>
            </a:r>
            <a:endParaRPr lang="en-US" sz="1200" dirty="0"/>
          </a:p>
        </p:txBody>
      </p:sp>
      <p:sp>
        <p:nvSpPr>
          <p:cNvPr id="5" name="Slide Number Placeholder 4"/>
          <p:cNvSpPr>
            <a:spLocks noGrp="1"/>
          </p:cNvSpPr>
          <p:nvPr>
            <p:ph type="sldNum" sz="quarter" idx="4"/>
          </p:nvPr>
        </p:nvSpPr>
        <p:spPr/>
        <p:txBody>
          <a:bodyPr/>
          <a:lstStyle/>
          <a:p>
            <a:fld id="{A5207DF3-B8FA-4EDD-8B85-80364D051FA1}" type="slidenum">
              <a:rPr lang="en-US" smtClean="0">
                <a:solidFill>
                  <a:srgbClr val="D2533C"/>
                </a:solidFill>
              </a:rPr>
              <a:pPr/>
              <a:t>23</a:t>
            </a:fld>
            <a:endParaRPr lang="en-US">
              <a:solidFill>
                <a:srgbClr val="D2533C"/>
              </a:solidFill>
            </a:endParaRPr>
          </a:p>
        </p:txBody>
      </p:sp>
      <p:sp>
        <p:nvSpPr>
          <p:cNvPr id="2" name="Title 1"/>
          <p:cNvSpPr>
            <a:spLocks noGrp="1"/>
          </p:cNvSpPr>
          <p:nvPr>
            <p:ph type="title"/>
          </p:nvPr>
        </p:nvSpPr>
        <p:spPr/>
        <p:txBody>
          <a:bodyPr/>
          <a:lstStyle/>
          <a:p>
            <a:r>
              <a:rPr lang="en-US" dirty="0" smtClean="0"/>
              <a:t>David Conley…..</a:t>
            </a:r>
            <a:endParaRPr lang="en-US" dirty="0"/>
          </a:p>
        </p:txBody>
      </p:sp>
    </p:spTree>
    <p:extLst>
      <p:ext uri="{BB962C8B-B14F-4D97-AF65-F5344CB8AC3E}">
        <p14:creationId xmlns:p14="http://schemas.microsoft.com/office/powerpoint/2010/main" val="2749394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Conley’s definition of College and Career Ready (CCR)</a:t>
            </a:r>
            <a:endParaRPr lang="en-US" dirty="0"/>
          </a:p>
        </p:txBody>
      </p:sp>
      <p:sp>
        <p:nvSpPr>
          <p:cNvPr id="3" name="Content Placeholder 2"/>
          <p:cNvSpPr>
            <a:spLocks noGrp="1"/>
          </p:cNvSpPr>
          <p:nvPr>
            <p:ph sz="half" idx="1"/>
          </p:nvPr>
        </p:nvSpPr>
        <p:spPr/>
        <p:txBody>
          <a:bodyPr>
            <a:normAutofit/>
          </a:bodyPr>
          <a:lstStyle/>
          <a:p>
            <a:pPr marL="0" indent="0">
              <a:buNone/>
            </a:pPr>
            <a:r>
              <a:rPr lang="en-US" sz="3600" dirty="0" smtClean="0"/>
              <a:t>Jigsaw:</a:t>
            </a:r>
          </a:p>
          <a:p>
            <a:pPr marL="0" indent="0">
              <a:buNone/>
            </a:pPr>
            <a:r>
              <a:rPr lang="en-US" sz="3600" dirty="0" smtClean="0"/>
              <a:t>1 page per person </a:t>
            </a:r>
          </a:p>
        </p:txBody>
      </p:sp>
      <p:sp>
        <p:nvSpPr>
          <p:cNvPr id="4" name="Content Placeholder 3"/>
          <p:cNvSpPr>
            <a:spLocks noGrp="1"/>
          </p:cNvSpPr>
          <p:nvPr>
            <p:ph sz="half" idx="2"/>
          </p:nvPr>
        </p:nvSpPr>
        <p:spPr/>
        <p:txBody>
          <a:bodyPr>
            <a:normAutofit/>
          </a:bodyPr>
          <a:lstStyle/>
          <a:p>
            <a:pPr marL="0" indent="0">
              <a:buNone/>
            </a:pPr>
            <a:r>
              <a:rPr lang="en-US" sz="3200" dirty="0"/>
              <a:t>What is one idea you want to share?</a:t>
            </a:r>
          </a:p>
          <a:p>
            <a:pPr marL="0" indent="0">
              <a:buNone/>
            </a:pPr>
            <a:r>
              <a:rPr lang="en-US" sz="3200" dirty="0"/>
              <a:t>What is one surprise you found? </a:t>
            </a:r>
          </a:p>
          <a:p>
            <a:endParaRPr lang="en-US" sz="3200" dirty="0"/>
          </a:p>
        </p:txBody>
      </p:sp>
      <p:sp>
        <p:nvSpPr>
          <p:cNvPr id="5" name="Slide Number Placeholder 4"/>
          <p:cNvSpPr>
            <a:spLocks noGrp="1"/>
          </p:cNvSpPr>
          <p:nvPr>
            <p:ph type="sldNum" sz="quarter" idx="12"/>
          </p:nvPr>
        </p:nvSpPr>
        <p:spPr/>
        <p:txBody>
          <a:bodyPr/>
          <a:lstStyle/>
          <a:p>
            <a:pPr>
              <a:defRPr/>
            </a:pPr>
            <a:fld id="{99DF6CA1-99B9-4387-BC8D-3B9CE3C47608}" type="slidenum">
              <a:rPr lang="en-US" smtClean="0"/>
              <a:pPr>
                <a:defRPr/>
              </a:pPr>
              <a:t>24</a:t>
            </a:fld>
            <a:endParaRPr lang="en-US"/>
          </a:p>
        </p:txBody>
      </p:sp>
    </p:spTree>
    <p:extLst>
      <p:ext uri="{BB962C8B-B14F-4D97-AF65-F5344CB8AC3E}">
        <p14:creationId xmlns:p14="http://schemas.microsoft.com/office/powerpoint/2010/main" val="3079397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190500" y="554038"/>
            <a:ext cx="3517900" cy="2076450"/>
          </a:xfrm>
          <a:prstGeom prst="roundRect">
            <a:avLst>
              <a:gd name="adj" fmla="val 16667"/>
            </a:avLst>
          </a:prstGeom>
          <a:solidFill>
            <a:srgbClr val="F2F2F2"/>
          </a:solidFill>
          <a:ln w="9525">
            <a:solidFill>
              <a:srgbClr val="B6DCDF"/>
            </a:solid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a:solidFill>
                <a:srgbClr val="FFFFFF"/>
              </a:solidFill>
              <a:ea typeface="MS PGothic" pitchFamily="34" charset="-128"/>
            </a:endParaRPr>
          </a:p>
        </p:txBody>
      </p:sp>
      <p:sp>
        <p:nvSpPr>
          <p:cNvPr id="4" name="Rounded Rectangle 3"/>
          <p:cNvSpPr>
            <a:spLocks noChangeArrowheads="1"/>
          </p:cNvSpPr>
          <p:nvPr/>
        </p:nvSpPr>
        <p:spPr bwMode="auto">
          <a:xfrm>
            <a:off x="5407025" y="554038"/>
            <a:ext cx="3519488" cy="2076450"/>
          </a:xfrm>
          <a:prstGeom prst="roundRect">
            <a:avLst>
              <a:gd name="adj" fmla="val 16667"/>
            </a:avLst>
          </a:prstGeom>
          <a:solidFill>
            <a:srgbClr val="F2F2F2"/>
          </a:solidFill>
          <a:ln w="9525">
            <a:solidFill>
              <a:srgbClr val="B6DCDF"/>
            </a:solid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dirty="0">
              <a:solidFill>
                <a:srgbClr val="FFFFFF"/>
              </a:solidFill>
              <a:ea typeface="MS PGothic" pitchFamily="34" charset="-128"/>
            </a:endParaRPr>
          </a:p>
        </p:txBody>
      </p:sp>
      <p:sp>
        <p:nvSpPr>
          <p:cNvPr id="5" name="Rounded Rectangle 4"/>
          <p:cNvSpPr>
            <a:spLocks noChangeArrowheads="1"/>
          </p:cNvSpPr>
          <p:nvPr/>
        </p:nvSpPr>
        <p:spPr bwMode="auto">
          <a:xfrm>
            <a:off x="190500" y="4235450"/>
            <a:ext cx="3517900" cy="2012950"/>
          </a:xfrm>
          <a:prstGeom prst="roundRect">
            <a:avLst>
              <a:gd name="adj" fmla="val 16667"/>
            </a:avLst>
          </a:prstGeom>
          <a:solidFill>
            <a:srgbClr val="F2F2F2"/>
          </a:solidFill>
          <a:ln w="9525">
            <a:solidFill>
              <a:srgbClr val="B6DCDF"/>
            </a:solid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a:solidFill>
                <a:srgbClr val="FFFFFF"/>
              </a:solidFill>
              <a:ea typeface="MS PGothic" pitchFamily="34" charset="-128"/>
            </a:endParaRPr>
          </a:p>
        </p:txBody>
      </p:sp>
      <p:sp>
        <p:nvSpPr>
          <p:cNvPr id="6" name="Rounded Rectangle 5"/>
          <p:cNvSpPr>
            <a:spLocks noChangeArrowheads="1"/>
          </p:cNvSpPr>
          <p:nvPr/>
        </p:nvSpPr>
        <p:spPr bwMode="auto">
          <a:xfrm>
            <a:off x="5407025" y="4240213"/>
            <a:ext cx="3519488" cy="2008187"/>
          </a:xfrm>
          <a:prstGeom prst="roundRect">
            <a:avLst>
              <a:gd name="adj" fmla="val 16667"/>
            </a:avLst>
          </a:prstGeom>
          <a:solidFill>
            <a:srgbClr val="F2F2F2"/>
          </a:solidFill>
          <a:ln w="9525">
            <a:solidFill>
              <a:srgbClr val="B6DCDF"/>
            </a:solid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a:solidFill>
                <a:srgbClr val="FFFFFF"/>
              </a:solidFill>
              <a:ea typeface="MS PGothic" pitchFamily="34" charset="-128"/>
            </a:endParaRPr>
          </a:p>
        </p:txBody>
      </p:sp>
      <p:sp>
        <p:nvSpPr>
          <p:cNvPr id="43015" name="Slide Number Placeholder 1"/>
          <p:cNvSpPr txBox="1">
            <a:spLocks/>
          </p:cNvSpPr>
          <p:nvPr/>
        </p:nvSpPr>
        <p:spPr bwMode="auto">
          <a:xfrm>
            <a:off x="4305300" y="6248400"/>
            <a:ext cx="53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ea typeface="MS PGothic" pitchFamily="34" charset="-128"/>
              </a:defRPr>
            </a:lvl1pPr>
            <a:lvl2pPr marL="742950" indent="-285750" defTabSz="457200" eaLnBrk="0" hangingPunct="0">
              <a:defRPr>
                <a:solidFill>
                  <a:schemeClr val="tx1"/>
                </a:solidFill>
                <a:latin typeface="Calibri" pitchFamily="34" charset="0"/>
                <a:ea typeface="MS PGothic" pitchFamily="34" charset="-128"/>
              </a:defRPr>
            </a:lvl2pPr>
            <a:lvl3pPr marL="1143000" indent="-228600" defTabSz="457200" eaLnBrk="0" hangingPunct="0">
              <a:defRPr>
                <a:solidFill>
                  <a:schemeClr val="tx1"/>
                </a:solidFill>
                <a:latin typeface="Calibri" pitchFamily="34" charset="0"/>
                <a:ea typeface="MS PGothic" pitchFamily="34" charset="-128"/>
              </a:defRPr>
            </a:lvl3pPr>
            <a:lvl4pPr marL="1600200" indent="-228600" defTabSz="457200" eaLnBrk="0" hangingPunct="0">
              <a:defRPr>
                <a:solidFill>
                  <a:schemeClr val="tx1"/>
                </a:solidFill>
                <a:latin typeface="Calibri" pitchFamily="34" charset="0"/>
                <a:ea typeface="MS PGothic" pitchFamily="34" charset="-128"/>
              </a:defRPr>
            </a:lvl4pPr>
            <a:lvl5pPr marL="2057400" indent="-228600" defTabSz="4572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0"/>
              </a:spcBef>
              <a:spcAft>
                <a:spcPct val="0"/>
              </a:spcAft>
            </a:pPr>
            <a:fld id="{1B9632F9-73E8-49C3-ADCE-1B3F201107B6}" type="slidenum">
              <a:rPr lang="en-US" sz="1100" b="1" smtClean="0">
                <a:solidFill>
                  <a:srgbClr val="FFFFFF"/>
                </a:solidFill>
                <a:latin typeface="Arial" charset="0"/>
              </a:rPr>
              <a:pPr algn="ctr" eaLnBrk="1" fontAlgn="base" hangingPunct="1">
                <a:spcBef>
                  <a:spcPct val="0"/>
                </a:spcBef>
                <a:spcAft>
                  <a:spcPct val="0"/>
                </a:spcAft>
              </a:pPr>
              <a:t>25</a:t>
            </a:fld>
            <a:endParaRPr lang="en-US" sz="1100" b="1" smtClean="0">
              <a:solidFill>
                <a:srgbClr val="FFFFFF"/>
              </a:solidFill>
              <a:latin typeface="Arial" charset="0"/>
            </a:endParaRPr>
          </a:p>
        </p:txBody>
      </p:sp>
      <p:grpSp>
        <p:nvGrpSpPr>
          <p:cNvPr id="8" name="Group 7"/>
          <p:cNvGrpSpPr/>
          <p:nvPr/>
        </p:nvGrpSpPr>
        <p:grpSpPr>
          <a:xfrm>
            <a:off x="2222302" y="1079302"/>
            <a:ext cx="2314539" cy="2296657"/>
            <a:chOff x="1515958" y="302331"/>
            <a:chExt cx="2314539" cy="2296657"/>
          </a:xfrm>
          <a:solidFill>
            <a:schemeClr val="accent2">
              <a:lumMod val="60000"/>
              <a:lumOff val="40000"/>
            </a:schemeClr>
          </a:solidFill>
        </p:grpSpPr>
        <p:sp>
          <p:nvSpPr>
            <p:cNvPr id="9" name="Pie 8"/>
            <p:cNvSpPr/>
            <p:nvPr/>
          </p:nvSpPr>
          <p:spPr>
            <a:xfrm>
              <a:off x="1515958" y="302331"/>
              <a:ext cx="2296657" cy="2296657"/>
            </a:xfrm>
            <a:prstGeom prst="pieWedg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Pie 4"/>
            <p:cNvSpPr/>
            <p:nvPr/>
          </p:nvSpPr>
          <p:spPr>
            <a:xfrm>
              <a:off x="1905386" y="1087934"/>
              <a:ext cx="1925111" cy="1399401"/>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156464" spcCol="1270" anchor="ctr"/>
            <a:lstStyle/>
            <a:p>
              <a:pPr algn="r" defTabSz="977900" fontAlgn="base">
                <a:lnSpc>
                  <a:spcPct val="90000"/>
                </a:lnSpc>
                <a:spcBef>
                  <a:spcPct val="0"/>
                </a:spcBef>
                <a:spcAft>
                  <a:spcPct val="35000"/>
                </a:spcAft>
                <a:defRPr/>
              </a:pPr>
              <a:r>
                <a:rPr lang="en-US" sz="2400" b="1" dirty="0">
                  <a:solidFill>
                    <a:srgbClr val="000000"/>
                  </a:solidFill>
                </a:rPr>
                <a:t>Key Cognitive Strategies</a:t>
              </a:r>
            </a:p>
          </p:txBody>
        </p:sp>
      </p:grpSp>
      <p:sp>
        <p:nvSpPr>
          <p:cNvPr id="12" name="Pie 11"/>
          <p:cNvSpPr>
            <a:spLocks/>
          </p:cNvSpPr>
          <p:nvPr/>
        </p:nvSpPr>
        <p:spPr bwMode="auto">
          <a:xfrm rot="5400000">
            <a:off x="4624387" y="1079501"/>
            <a:ext cx="2297113" cy="2297112"/>
          </a:xfrm>
          <a:custGeom>
            <a:avLst/>
            <a:gdLst>
              <a:gd name="T0" fmla="*/ 2297113 w 2296657"/>
              <a:gd name="T1" fmla="*/ 1148557 h 2296657"/>
              <a:gd name="T2" fmla="*/ 1148557 w 2296657"/>
              <a:gd name="T3" fmla="*/ 2297112 h 2296657"/>
              <a:gd name="T4" fmla="*/ 0 60000 65536"/>
              <a:gd name="T5" fmla="*/ 5898240 60000 65536"/>
              <a:gd name="T6" fmla="*/ 672677 w 2296657"/>
              <a:gd name="T7" fmla="*/ 672673 h 2296657"/>
              <a:gd name="T8" fmla="*/ 2296657 w 2296657"/>
              <a:gd name="T9" fmla="*/ 2296657 h 2296657"/>
            </a:gdLst>
            <a:ahLst/>
            <a:cxnLst>
              <a:cxn ang="T4">
                <a:pos x="T0" y="T1"/>
              </a:cxn>
              <a:cxn ang="T5">
                <a:pos x="T2" y="T3"/>
              </a:cxn>
            </a:cxnLst>
            <a:rect l="T6" t="T7" r="T8" b="T9"/>
            <a:pathLst>
              <a:path w="2296657" h="2296657">
                <a:moveTo>
                  <a:pt x="0" y="2296657"/>
                </a:moveTo>
                <a:lnTo>
                  <a:pt x="0" y="2296657"/>
                </a:lnTo>
                <a:cubicBezTo>
                  <a:pt x="1" y="1028249"/>
                  <a:pt x="1028249" y="2"/>
                  <a:pt x="2296657" y="2"/>
                </a:cubicBezTo>
                <a:cubicBezTo>
                  <a:pt x="2296658" y="2"/>
                  <a:pt x="2296659" y="3"/>
                  <a:pt x="2296660" y="3"/>
                </a:cubicBezTo>
                <a:lnTo>
                  <a:pt x="2296657" y="2296657"/>
                </a:lnTo>
                <a:lnTo>
                  <a:pt x="0" y="2296657"/>
                </a:lnTo>
                <a:close/>
              </a:path>
            </a:pathLst>
          </a:custGeom>
          <a:solidFill>
            <a:srgbClr val="F3732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fontAlgn="base">
              <a:spcBef>
                <a:spcPct val="0"/>
              </a:spcBef>
              <a:spcAft>
                <a:spcPct val="0"/>
              </a:spcAft>
              <a:defRPr/>
            </a:pPr>
            <a:endParaRPr lang="en-US">
              <a:solidFill>
                <a:srgbClr val="000000"/>
              </a:solidFill>
              <a:ea typeface="MS PGothic" pitchFamily="34" charset="-128"/>
            </a:endParaRPr>
          </a:p>
        </p:txBody>
      </p:sp>
      <p:sp>
        <p:nvSpPr>
          <p:cNvPr id="15" name="Pie 14"/>
          <p:cNvSpPr>
            <a:spLocks/>
          </p:cNvSpPr>
          <p:nvPr/>
        </p:nvSpPr>
        <p:spPr bwMode="auto">
          <a:xfrm rot="10800000">
            <a:off x="4624388" y="3481388"/>
            <a:ext cx="2297112" cy="2297112"/>
          </a:xfrm>
          <a:custGeom>
            <a:avLst/>
            <a:gdLst>
              <a:gd name="T0" fmla="*/ 2297112 w 2296657"/>
              <a:gd name="T1" fmla="*/ 1148557 h 2296657"/>
              <a:gd name="T2" fmla="*/ 1148557 w 2296657"/>
              <a:gd name="T3" fmla="*/ 2297112 h 2296657"/>
              <a:gd name="T4" fmla="*/ 0 60000 65536"/>
              <a:gd name="T5" fmla="*/ 5898240 60000 65536"/>
              <a:gd name="T6" fmla="*/ 672677 w 2296657"/>
              <a:gd name="T7" fmla="*/ 672673 h 2296657"/>
              <a:gd name="T8" fmla="*/ 2296657 w 2296657"/>
              <a:gd name="T9" fmla="*/ 2296657 h 2296657"/>
            </a:gdLst>
            <a:ahLst/>
            <a:cxnLst>
              <a:cxn ang="T4">
                <a:pos x="T0" y="T1"/>
              </a:cxn>
              <a:cxn ang="T5">
                <a:pos x="T2" y="T3"/>
              </a:cxn>
            </a:cxnLst>
            <a:rect l="T6" t="T7" r="T8" b="T9"/>
            <a:pathLst>
              <a:path w="2296657" h="2296657">
                <a:moveTo>
                  <a:pt x="0" y="2296657"/>
                </a:moveTo>
                <a:lnTo>
                  <a:pt x="0" y="2296657"/>
                </a:lnTo>
                <a:cubicBezTo>
                  <a:pt x="1" y="1028249"/>
                  <a:pt x="1028249" y="2"/>
                  <a:pt x="2296657" y="2"/>
                </a:cubicBezTo>
                <a:cubicBezTo>
                  <a:pt x="2296658" y="2"/>
                  <a:pt x="2296659" y="3"/>
                  <a:pt x="2296660" y="3"/>
                </a:cubicBezTo>
                <a:lnTo>
                  <a:pt x="2296657" y="2296657"/>
                </a:lnTo>
                <a:lnTo>
                  <a:pt x="0" y="2296657"/>
                </a:lnTo>
                <a:close/>
              </a:path>
            </a:pathLst>
          </a:custGeom>
          <a:solidFill>
            <a:srgbClr val="AA9884"/>
          </a:solidFill>
          <a:ln>
            <a:noFill/>
          </a:ln>
          <a:effectLst>
            <a:outerShdw blurRad="63500" dist="23000" dir="5400000" rotWithShape="0">
              <a:srgbClr val="000000">
                <a:alpha val="34998"/>
              </a:srgbClr>
            </a:outerShdw>
          </a:effectLst>
          <a:extLst/>
        </p:spPr>
        <p:txBody>
          <a:bodyPr/>
          <a:lstStyle/>
          <a:p>
            <a:pPr defTabSz="457200" fontAlgn="base">
              <a:spcBef>
                <a:spcPct val="0"/>
              </a:spcBef>
              <a:spcAft>
                <a:spcPct val="0"/>
              </a:spcAft>
              <a:defRPr/>
            </a:pPr>
            <a:endParaRPr lang="en-US">
              <a:solidFill>
                <a:srgbClr val="000000"/>
              </a:solidFill>
              <a:ea typeface="MS PGothic" pitchFamily="34" charset="-128"/>
            </a:endParaRPr>
          </a:p>
        </p:txBody>
      </p:sp>
      <p:grpSp>
        <p:nvGrpSpPr>
          <p:cNvPr id="43019" name="Group 16"/>
          <p:cNvGrpSpPr>
            <a:grpSpLocks/>
          </p:cNvGrpSpPr>
          <p:nvPr/>
        </p:nvGrpSpPr>
        <p:grpSpPr bwMode="auto">
          <a:xfrm>
            <a:off x="2233613" y="3481388"/>
            <a:ext cx="4330700" cy="2297112"/>
            <a:chOff x="1515958" y="2705069"/>
            <a:chExt cx="4330924" cy="2296657"/>
          </a:xfrm>
        </p:grpSpPr>
        <p:sp>
          <p:nvSpPr>
            <p:cNvPr id="18" name="Pie 17"/>
            <p:cNvSpPr>
              <a:spLocks/>
            </p:cNvSpPr>
            <p:nvPr/>
          </p:nvSpPr>
          <p:spPr bwMode="auto">
            <a:xfrm rot="-5400000">
              <a:off x="1516245" y="2704782"/>
              <a:ext cx="2296657" cy="2297231"/>
            </a:xfrm>
            <a:custGeom>
              <a:avLst/>
              <a:gdLst>
                <a:gd name="T0" fmla="*/ 2296657 w 2296657"/>
                <a:gd name="T1" fmla="*/ 1148329 h 2296657"/>
                <a:gd name="T2" fmla="*/ 1148329 w 2296657"/>
                <a:gd name="T3" fmla="*/ 2296657 h 2296657"/>
                <a:gd name="T4" fmla="*/ 0 60000 65536"/>
                <a:gd name="T5" fmla="*/ 5898240 60000 65536"/>
                <a:gd name="T6" fmla="*/ 672677 w 2296657"/>
                <a:gd name="T7" fmla="*/ 672673 h 2296657"/>
                <a:gd name="T8" fmla="*/ 2296657 w 2296657"/>
                <a:gd name="T9" fmla="*/ 2296657 h 2296657"/>
              </a:gdLst>
              <a:ahLst/>
              <a:cxnLst>
                <a:cxn ang="T4">
                  <a:pos x="T0" y="T1"/>
                </a:cxn>
                <a:cxn ang="T5">
                  <a:pos x="T2" y="T3"/>
                </a:cxn>
              </a:cxnLst>
              <a:rect l="T6" t="T7" r="T8" b="T9"/>
              <a:pathLst>
                <a:path w="2296657" h="2296657">
                  <a:moveTo>
                    <a:pt x="0" y="2296657"/>
                  </a:moveTo>
                  <a:lnTo>
                    <a:pt x="0" y="2296657"/>
                  </a:lnTo>
                  <a:cubicBezTo>
                    <a:pt x="1" y="1028249"/>
                    <a:pt x="1028249" y="2"/>
                    <a:pt x="2296657" y="2"/>
                  </a:cubicBezTo>
                  <a:cubicBezTo>
                    <a:pt x="2296658" y="2"/>
                    <a:pt x="2296659" y="3"/>
                    <a:pt x="2296660" y="3"/>
                  </a:cubicBezTo>
                  <a:lnTo>
                    <a:pt x="2296657" y="2296657"/>
                  </a:lnTo>
                  <a:lnTo>
                    <a:pt x="0" y="2296657"/>
                  </a:lnTo>
                  <a:close/>
                </a:path>
              </a:pathLst>
            </a:custGeom>
            <a:solidFill>
              <a:srgbClr val="92D05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fontAlgn="base">
                <a:spcBef>
                  <a:spcPct val="0"/>
                </a:spcBef>
                <a:spcAft>
                  <a:spcPct val="0"/>
                </a:spcAft>
                <a:defRPr/>
              </a:pPr>
              <a:endParaRPr lang="en-US">
                <a:solidFill>
                  <a:srgbClr val="000000"/>
                </a:solidFill>
                <a:ea typeface="MS PGothic" pitchFamily="34" charset="-128"/>
              </a:endParaRPr>
            </a:p>
          </p:txBody>
        </p:sp>
        <p:sp>
          <p:nvSpPr>
            <p:cNvPr id="19" name="Pie 10"/>
            <p:cNvSpPr/>
            <p:nvPr/>
          </p:nvSpPr>
          <p:spPr>
            <a:xfrm>
              <a:off x="3906857" y="2705069"/>
              <a:ext cx="1940025" cy="1623690"/>
            </a:xfrm>
            <a:prstGeom prst="rect">
              <a:avLst/>
            </a:prstGeom>
          </p:spPr>
          <p:style>
            <a:lnRef idx="0">
              <a:scrgbClr r="0" g="0" b="0"/>
            </a:lnRef>
            <a:fillRef idx="0">
              <a:scrgbClr r="0" g="0" b="0"/>
            </a:fillRef>
            <a:effectRef idx="0">
              <a:scrgbClr r="0" g="0" b="0"/>
            </a:effectRef>
            <a:fontRef idx="minor">
              <a:schemeClr val="lt1"/>
            </a:fontRef>
          </p:style>
          <p:txBody>
            <a:bodyPr lIns="156464" tIns="156464" rIns="156464" bIns="156464" spcCol="1270" anchor="ctr"/>
            <a:lstStyle/>
            <a:p>
              <a:pPr defTabSz="977900" fontAlgn="base">
                <a:lnSpc>
                  <a:spcPct val="90000"/>
                </a:lnSpc>
                <a:spcBef>
                  <a:spcPct val="0"/>
                </a:spcBef>
                <a:spcAft>
                  <a:spcPct val="35000"/>
                </a:spcAft>
                <a:defRPr/>
              </a:pPr>
              <a:r>
                <a:rPr lang="en-US" sz="2400" b="1" dirty="0">
                  <a:solidFill>
                    <a:srgbClr val="000000"/>
                  </a:solidFill>
                </a:rPr>
                <a:t>Key </a:t>
              </a:r>
              <a:br>
                <a:rPr lang="en-US" sz="2400" b="1" dirty="0">
                  <a:solidFill>
                    <a:srgbClr val="000000"/>
                  </a:solidFill>
                </a:rPr>
              </a:br>
              <a:r>
                <a:rPr lang="en-US" sz="2400" b="1" dirty="0">
                  <a:solidFill>
                    <a:srgbClr val="000000"/>
                  </a:solidFill>
                </a:rPr>
                <a:t>Learning Skills and Techniques</a:t>
              </a:r>
            </a:p>
          </p:txBody>
        </p:sp>
      </p:grpSp>
      <p:sp>
        <p:nvSpPr>
          <p:cNvPr id="43020" name="TextBox 19"/>
          <p:cNvSpPr txBox="1">
            <a:spLocks noChangeArrowheads="1"/>
          </p:cNvSpPr>
          <p:nvPr/>
        </p:nvSpPr>
        <p:spPr bwMode="auto">
          <a:xfrm>
            <a:off x="298450" y="1176338"/>
            <a:ext cx="252571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sz="1600" i="1" dirty="0" smtClean="0">
                <a:solidFill>
                  <a:srgbClr val="000000"/>
                </a:solidFill>
              </a:rPr>
              <a:t>Problem Formulation</a:t>
            </a:r>
          </a:p>
          <a:p>
            <a:pPr defTabSz="457200" eaLnBrk="1" fontAlgn="base" hangingPunct="1">
              <a:spcBef>
                <a:spcPct val="0"/>
              </a:spcBef>
              <a:spcAft>
                <a:spcPct val="0"/>
              </a:spcAft>
            </a:pPr>
            <a:r>
              <a:rPr lang="en-US" sz="1600" i="1" dirty="0" smtClean="0">
                <a:solidFill>
                  <a:srgbClr val="000000"/>
                </a:solidFill>
              </a:rPr>
              <a:t>Research</a:t>
            </a:r>
          </a:p>
          <a:p>
            <a:pPr defTabSz="457200" eaLnBrk="1" fontAlgn="base" hangingPunct="1">
              <a:spcBef>
                <a:spcPct val="0"/>
              </a:spcBef>
              <a:spcAft>
                <a:spcPct val="0"/>
              </a:spcAft>
            </a:pPr>
            <a:r>
              <a:rPr lang="en-US" sz="1600" i="1" dirty="0" smtClean="0">
                <a:solidFill>
                  <a:srgbClr val="000000"/>
                </a:solidFill>
              </a:rPr>
              <a:t>Interpretation</a:t>
            </a:r>
          </a:p>
          <a:p>
            <a:pPr defTabSz="457200" eaLnBrk="1" fontAlgn="base" hangingPunct="1">
              <a:spcBef>
                <a:spcPct val="0"/>
              </a:spcBef>
              <a:spcAft>
                <a:spcPct val="0"/>
              </a:spcAft>
            </a:pPr>
            <a:r>
              <a:rPr lang="en-US" sz="1600" i="1" dirty="0" smtClean="0">
                <a:solidFill>
                  <a:srgbClr val="000000"/>
                </a:solidFill>
              </a:rPr>
              <a:t>Communication</a:t>
            </a:r>
          </a:p>
          <a:p>
            <a:pPr defTabSz="457200" eaLnBrk="1" fontAlgn="base" hangingPunct="1">
              <a:spcBef>
                <a:spcPct val="0"/>
              </a:spcBef>
              <a:spcAft>
                <a:spcPct val="0"/>
              </a:spcAft>
            </a:pPr>
            <a:r>
              <a:rPr lang="en-US" sz="1600" i="1" dirty="0" smtClean="0">
                <a:solidFill>
                  <a:srgbClr val="000000"/>
                </a:solidFill>
              </a:rPr>
              <a:t>Precision &amp; Accuracy</a:t>
            </a:r>
          </a:p>
          <a:p>
            <a:pPr defTabSz="457200" eaLnBrk="1" fontAlgn="base" hangingPunct="1">
              <a:spcBef>
                <a:spcPct val="0"/>
              </a:spcBef>
              <a:spcAft>
                <a:spcPct val="0"/>
              </a:spcAft>
            </a:pPr>
            <a:endParaRPr lang="en-US" i="1" dirty="0" smtClean="0">
              <a:solidFill>
                <a:srgbClr val="000000"/>
              </a:solidFill>
            </a:endParaRPr>
          </a:p>
        </p:txBody>
      </p:sp>
      <p:sp>
        <p:nvSpPr>
          <p:cNvPr id="21" name="TextBox 20"/>
          <p:cNvSpPr txBox="1"/>
          <p:nvPr/>
        </p:nvSpPr>
        <p:spPr>
          <a:xfrm>
            <a:off x="6693703" y="1157288"/>
            <a:ext cx="2129622" cy="1569660"/>
          </a:xfrm>
          <a:prstGeom prst="rect">
            <a:avLst/>
          </a:prstGeom>
          <a:noFill/>
        </p:spPr>
        <p:txBody>
          <a:bodyPr wrap="none">
            <a:spAutoFit/>
          </a:bodyPr>
          <a:lstStyle/>
          <a:p>
            <a:pPr algn="r" defTabSz="457200" fontAlgn="base">
              <a:spcBef>
                <a:spcPct val="0"/>
              </a:spcBef>
              <a:spcAft>
                <a:spcPct val="0"/>
              </a:spcAft>
              <a:defRPr/>
            </a:pPr>
            <a:r>
              <a:rPr lang="en-US" sz="1600" i="1" dirty="0">
                <a:solidFill>
                  <a:srgbClr val="000000"/>
                </a:solidFill>
                <a:ea typeface="MS PGothic" pitchFamily="34" charset="-128"/>
              </a:rPr>
              <a:t>Structure of Knowledge</a:t>
            </a:r>
          </a:p>
          <a:p>
            <a:pPr algn="r" defTabSz="457200" fontAlgn="base">
              <a:spcBef>
                <a:spcPct val="0"/>
              </a:spcBef>
              <a:spcAft>
                <a:spcPct val="0"/>
              </a:spcAft>
              <a:defRPr/>
            </a:pPr>
            <a:r>
              <a:rPr lang="en-US" sz="1600" i="1" dirty="0">
                <a:solidFill>
                  <a:srgbClr val="000000"/>
                </a:solidFill>
                <a:ea typeface="MS PGothic" pitchFamily="34" charset="-128"/>
              </a:rPr>
              <a:t>Challenge Level</a:t>
            </a:r>
          </a:p>
          <a:p>
            <a:pPr algn="r" defTabSz="457200" fontAlgn="base">
              <a:spcBef>
                <a:spcPct val="0"/>
              </a:spcBef>
              <a:spcAft>
                <a:spcPct val="0"/>
              </a:spcAft>
              <a:defRPr/>
            </a:pPr>
            <a:r>
              <a:rPr lang="en-US" sz="1600" i="1" dirty="0">
                <a:solidFill>
                  <a:srgbClr val="000000"/>
                </a:solidFill>
                <a:ea typeface="MS PGothic" pitchFamily="34" charset="-128"/>
              </a:rPr>
              <a:t>Value</a:t>
            </a:r>
          </a:p>
          <a:p>
            <a:pPr algn="r" defTabSz="457200" fontAlgn="base">
              <a:spcBef>
                <a:spcPct val="0"/>
              </a:spcBef>
              <a:spcAft>
                <a:spcPct val="0"/>
              </a:spcAft>
              <a:defRPr/>
            </a:pPr>
            <a:r>
              <a:rPr lang="en-US" sz="1600" i="1" dirty="0">
                <a:solidFill>
                  <a:srgbClr val="000000"/>
                </a:solidFill>
                <a:ea typeface="MS PGothic" pitchFamily="34" charset="-128"/>
              </a:rPr>
              <a:t>Attribution</a:t>
            </a:r>
          </a:p>
          <a:p>
            <a:pPr algn="r" defTabSz="457200" fontAlgn="base">
              <a:spcBef>
                <a:spcPct val="0"/>
              </a:spcBef>
              <a:spcAft>
                <a:spcPct val="0"/>
              </a:spcAft>
              <a:defRPr/>
            </a:pPr>
            <a:r>
              <a:rPr lang="en-US" sz="1600" i="1" dirty="0">
                <a:solidFill>
                  <a:srgbClr val="000000"/>
                </a:solidFill>
                <a:ea typeface="MS PGothic" pitchFamily="34" charset="-128"/>
              </a:rPr>
              <a:t>Effort</a:t>
            </a:r>
          </a:p>
          <a:p>
            <a:pPr algn="r" defTabSz="457200" fontAlgn="base">
              <a:spcBef>
                <a:spcPct val="0"/>
              </a:spcBef>
              <a:spcAft>
                <a:spcPct val="0"/>
              </a:spcAft>
              <a:defRPr/>
            </a:pPr>
            <a:endParaRPr lang="en-US" sz="1600" i="1" dirty="0">
              <a:solidFill>
                <a:srgbClr val="000000">
                  <a:lumMod val="50000"/>
                  <a:lumOff val="50000"/>
                </a:srgbClr>
              </a:solidFill>
              <a:ea typeface="MS PGothic" pitchFamily="34" charset="-128"/>
            </a:endParaRPr>
          </a:p>
        </p:txBody>
      </p:sp>
      <p:sp>
        <p:nvSpPr>
          <p:cNvPr id="31" name="Pie 4"/>
          <p:cNvSpPr/>
          <p:nvPr/>
        </p:nvSpPr>
        <p:spPr>
          <a:xfrm>
            <a:off x="4624388" y="1752600"/>
            <a:ext cx="1939925" cy="1624013"/>
          </a:xfrm>
          <a:prstGeom prst="rect">
            <a:avLst/>
          </a:prstGeom>
        </p:spPr>
        <p:style>
          <a:lnRef idx="0">
            <a:scrgbClr r="0" g="0" b="0"/>
          </a:lnRef>
          <a:fillRef idx="0">
            <a:scrgbClr r="0" g="0" b="0"/>
          </a:fillRef>
          <a:effectRef idx="0">
            <a:scrgbClr r="0" g="0" b="0"/>
          </a:effectRef>
          <a:fontRef idx="minor">
            <a:schemeClr val="lt1"/>
          </a:fontRef>
        </p:style>
        <p:txBody>
          <a:bodyPr lIns="156464" tIns="156464" rIns="156464" bIns="156464" spcCol="1270" anchor="ctr"/>
          <a:lstStyle/>
          <a:p>
            <a:pPr defTabSz="977900" fontAlgn="base">
              <a:lnSpc>
                <a:spcPct val="90000"/>
              </a:lnSpc>
              <a:spcBef>
                <a:spcPct val="0"/>
              </a:spcBef>
              <a:spcAft>
                <a:spcPct val="35000"/>
              </a:spcAft>
              <a:defRPr/>
            </a:pPr>
            <a:r>
              <a:rPr lang="en-US" sz="2400" b="1" dirty="0">
                <a:solidFill>
                  <a:srgbClr val="000000"/>
                </a:solidFill>
              </a:rPr>
              <a:t>Key </a:t>
            </a:r>
            <a:br>
              <a:rPr lang="en-US" sz="2400" b="1" dirty="0">
                <a:solidFill>
                  <a:srgbClr val="000000"/>
                </a:solidFill>
              </a:rPr>
            </a:br>
            <a:r>
              <a:rPr lang="en-US" sz="2400" b="1" dirty="0">
                <a:solidFill>
                  <a:srgbClr val="000000"/>
                </a:solidFill>
              </a:rPr>
              <a:t>Content Knowledge</a:t>
            </a:r>
          </a:p>
        </p:txBody>
      </p:sp>
      <p:sp>
        <p:nvSpPr>
          <p:cNvPr id="43023" name="TextBox 33"/>
          <p:cNvSpPr txBox="1">
            <a:spLocks noChangeArrowheads="1"/>
          </p:cNvSpPr>
          <p:nvPr/>
        </p:nvSpPr>
        <p:spPr bwMode="auto">
          <a:xfrm>
            <a:off x="185738" y="523875"/>
            <a:ext cx="17637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en-US" sz="4400" b="1" smtClean="0">
                <a:solidFill>
                  <a:srgbClr val="000000"/>
                </a:solidFill>
              </a:rPr>
              <a:t>think:</a:t>
            </a:r>
          </a:p>
        </p:txBody>
      </p:sp>
      <p:sp>
        <p:nvSpPr>
          <p:cNvPr id="43024" name="TextBox 35"/>
          <p:cNvSpPr txBox="1">
            <a:spLocks noChangeArrowheads="1"/>
          </p:cNvSpPr>
          <p:nvPr/>
        </p:nvSpPr>
        <p:spPr bwMode="auto">
          <a:xfrm>
            <a:off x="7032625" y="523875"/>
            <a:ext cx="1763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en-US" sz="4400" b="1" smtClean="0">
                <a:solidFill>
                  <a:srgbClr val="000000"/>
                </a:solidFill>
              </a:rPr>
              <a:t>know:</a:t>
            </a:r>
          </a:p>
        </p:txBody>
      </p:sp>
      <p:grpSp>
        <p:nvGrpSpPr>
          <p:cNvPr id="43025" name="Group 12"/>
          <p:cNvGrpSpPr>
            <a:grpSpLocks/>
          </p:cNvGrpSpPr>
          <p:nvPr/>
        </p:nvGrpSpPr>
        <p:grpSpPr bwMode="auto">
          <a:xfrm>
            <a:off x="5797550" y="4157662"/>
            <a:ext cx="2967038" cy="1716082"/>
            <a:chOff x="297980" y="4204409"/>
            <a:chExt cx="2968013" cy="1716679"/>
          </a:xfrm>
        </p:grpSpPr>
        <p:sp>
          <p:nvSpPr>
            <p:cNvPr id="43033" name="TextBox 22"/>
            <p:cNvSpPr txBox="1">
              <a:spLocks noChangeArrowheads="1"/>
            </p:cNvSpPr>
            <p:nvPr/>
          </p:nvSpPr>
          <p:spPr bwMode="auto">
            <a:xfrm>
              <a:off x="297980" y="4843496"/>
              <a:ext cx="2959242" cy="107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defTabSz="457200" eaLnBrk="1" fontAlgn="base" hangingPunct="1">
                <a:spcBef>
                  <a:spcPct val="0"/>
                </a:spcBef>
                <a:spcAft>
                  <a:spcPct val="0"/>
                </a:spcAft>
              </a:pPr>
              <a:r>
                <a:rPr lang="en-US" sz="1600" i="1" dirty="0" smtClean="0">
                  <a:solidFill>
                    <a:srgbClr val="000000"/>
                  </a:solidFill>
                </a:rPr>
                <a:t>Ownership of Learning</a:t>
              </a:r>
            </a:p>
            <a:p>
              <a:pPr algn="r" defTabSz="457200" eaLnBrk="1" fontAlgn="base" hangingPunct="1">
                <a:spcBef>
                  <a:spcPct val="0"/>
                </a:spcBef>
                <a:spcAft>
                  <a:spcPct val="0"/>
                </a:spcAft>
              </a:pPr>
              <a:r>
                <a:rPr lang="en-US" sz="1600" i="1" dirty="0" smtClean="0">
                  <a:solidFill>
                    <a:srgbClr val="000000"/>
                  </a:solidFill>
                </a:rPr>
                <a:t>Learning Technique</a:t>
              </a:r>
              <a:r>
                <a:rPr lang="en-US" sz="1400" i="1" dirty="0" smtClean="0">
                  <a:solidFill>
                    <a:srgbClr val="000000"/>
                  </a:solidFill>
                </a:rPr>
                <a:t>s</a:t>
              </a:r>
            </a:p>
            <a:p>
              <a:pPr algn="r" defTabSz="457200" eaLnBrk="1" fontAlgn="base" hangingPunct="1">
                <a:spcBef>
                  <a:spcPct val="0"/>
                </a:spcBef>
                <a:spcAft>
                  <a:spcPct val="0"/>
                </a:spcAft>
              </a:pPr>
              <a:endParaRPr lang="en-US" sz="1600" i="1" dirty="0" smtClean="0">
                <a:solidFill>
                  <a:srgbClr val="000000"/>
                </a:solidFill>
              </a:endParaRPr>
            </a:p>
            <a:p>
              <a:pPr algn="r" defTabSz="457200" eaLnBrk="1" fontAlgn="base" hangingPunct="1">
                <a:spcBef>
                  <a:spcPct val="0"/>
                </a:spcBef>
                <a:spcAft>
                  <a:spcPct val="0"/>
                </a:spcAft>
              </a:pPr>
              <a:endParaRPr lang="en-US" sz="1600" i="1" dirty="0" smtClean="0">
                <a:solidFill>
                  <a:srgbClr val="000000"/>
                </a:solidFill>
              </a:endParaRPr>
            </a:p>
          </p:txBody>
        </p:sp>
        <p:sp>
          <p:nvSpPr>
            <p:cNvPr id="43034" name="TextBox 36"/>
            <p:cNvSpPr txBox="1">
              <a:spLocks noChangeArrowheads="1"/>
            </p:cNvSpPr>
            <p:nvPr/>
          </p:nvSpPr>
          <p:spPr bwMode="auto">
            <a:xfrm>
              <a:off x="1502202" y="4204409"/>
              <a:ext cx="17637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defTabSz="457200" eaLnBrk="1" fontAlgn="base" hangingPunct="1">
                <a:spcBef>
                  <a:spcPct val="0"/>
                </a:spcBef>
                <a:spcAft>
                  <a:spcPct val="0"/>
                </a:spcAft>
              </a:pPr>
              <a:r>
                <a:rPr lang="en-US" sz="4400" b="1" smtClean="0">
                  <a:solidFill>
                    <a:srgbClr val="000000"/>
                  </a:solidFill>
                </a:rPr>
                <a:t>act:</a:t>
              </a:r>
            </a:p>
          </p:txBody>
        </p:sp>
      </p:grpSp>
      <p:grpSp>
        <p:nvGrpSpPr>
          <p:cNvPr id="43026" name="Group 10"/>
          <p:cNvGrpSpPr>
            <a:grpSpLocks/>
          </p:cNvGrpSpPr>
          <p:nvPr/>
        </p:nvGrpSpPr>
        <p:grpSpPr bwMode="auto">
          <a:xfrm>
            <a:off x="255589" y="4124324"/>
            <a:ext cx="2362258" cy="2469932"/>
            <a:chOff x="6582232" y="4113213"/>
            <a:chExt cx="2361795" cy="2470086"/>
          </a:xfrm>
        </p:grpSpPr>
        <p:sp>
          <p:nvSpPr>
            <p:cNvPr id="22" name="TextBox 21"/>
            <p:cNvSpPr txBox="1"/>
            <p:nvPr/>
          </p:nvSpPr>
          <p:spPr>
            <a:xfrm>
              <a:off x="6607627" y="4767304"/>
              <a:ext cx="2336400" cy="1815995"/>
            </a:xfrm>
            <a:prstGeom prst="rect">
              <a:avLst/>
            </a:prstGeom>
            <a:noFill/>
          </p:spPr>
          <p:txBody>
            <a:bodyPr wrap="none">
              <a:spAutoFit/>
            </a:bodyPr>
            <a:lstStyle/>
            <a:p>
              <a:pPr defTabSz="457200" fontAlgn="base">
                <a:spcBef>
                  <a:spcPct val="0"/>
                </a:spcBef>
                <a:spcAft>
                  <a:spcPct val="0"/>
                </a:spcAft>
                <a:defRPr/>
              </a:pPr>
              <a:r>
                <a:rPr lang="en-US" sz="1600" i="1" dirty="0">
                  <a:solidFill>
                    <a:srgbClr val="000000"/>
                  </a:solidFill>
                  <a:ea typeface="MS PGothic" pitchFamily="34" charset="-128"/>
                </a:rPr>
                <a:t>Postsecondary Awareness</a:t>
              </a:r>
            </a:p>
            <a:p>
              <a:pPr defTabSz="457200" fontAlgn="base">
                <a:spcBef>
                  <a:spcPct val="0"/>
                </a:spcBef>
                <a:spcAft>
                  <a:spcPct val="0"/>
                </a:spcAft>
                <a:defRPr/>
              </a:pPr>
              <a:r>
                <a:rPr lang="en-US" sz="1600" i="1" dirty="0">
                  <a:solidFill>
                    <a:srgbClr val="000000"/>
                  </a:solidFill>
                  <a:ea typeface="MS PGothic" pitchFamily="34" charset="-128"/>
                </a:rPr>
                <a:t>Postsecondary Costs</a:t>
              </a:r>
            </a:p>
            <a:p>
              <a:pPr defTabSz="457200" fontAlgn="base">
                <a:spcBef>
                  <a:spcPct val="0"/>
                </a:spcBef>
                <a:spcAft>
                  <a:spcPct val="0"/>
                </a:spcAft>
                <a:defRPr/>
              </a:pPr>
              <a:r>
                <a:rPr lang="en-US" sz="1600" i="1" dirty="0">
                  <a:solidFill>
                    <a:srgbClr val="000000"/>
                  </a:solidFill>
                  <a:ea typeface="MS PGothic" pitchFamily="34" charset="-128"/>
                </a:rPr>
                <a:t>Matriculation</a:t>
              </a:r>
            </a:p>
            <a:p>
              <a:pPr defTabSz="457200" fontAlgn="base">
                <a:spcBef>
                  <a:spcPct val="0"/>
                </a:spcBef>
                <a:spcAft>
                  <a:spcPct val="0"/>
                </a:spcAft>
                <a:defRPr/>
              </a:pPr>
              <a:r>
                <a:rPr lang="en-US" sz="1600" i="1" dirty="0">
                  <a:solidFill>
                    <a:srgbClr val="000000"/>
                  </a:solidFill>
                  <a:ea typeface="MS PGothic" pitchFamily="34" charset="-128"/>
                </a:rPr>
                <a:t>Career Awareness</a:t>
              </a:r>
            </a:p>
            <a:p>
              <a:pPr defTabSz="457200" fontAlgn="base">
                <a:spcBef>
                  <a:spcPct val="0"/>
                </a:spcBef>
                <a:spcAft>
                  <a:spcPct val="0"/>
                </a:spcAft>
                <a:defRPr/>
              </a:pPr>
              <a:r>
                <a:rPr lang="en-US" sz="1600" i="1" dirty="0">
                  <a:solidFill>
                    <a:srgbClr val="000000"/>
                  </a:solidFill>
                  <a:ea typeface="MS PGothic" pitchFamily="34" charset="-128"/>
                </a:rPr>
                <a:t>Role and Identity</a:t>
              </a:r>
            </a:p>
            <a:p>
              <a:pPr defTabSz="457200" fontAlgn="base">
                <a:spcBef>
                  <a:spcPct val="0"/>
                </a:spcBef>
                <a:spcAft>
                  <a:spcPct val="0"/>
                </a:spcAft>
                <a:defRPr/>
              </a:pPr>
              <a:r>
                <a:rPr lang="en-US" sz="1600" i="1" dirty="0">
                  <a:solidFill>
                    <a:srgbClr val="000000"/>
                  </a:solidFill>
                  <a:ea typeface="MS PGothic" pitchFamily="34" charset="-128"/>
                </a:rPr>
                <a:t>Self-advocacy</a:t>
              </a:r>
            </a:p>
            <a:p>
              <a:pPr defTabSz="457200" fontAlgn="base">
                <a:spcBef>
                  <a:spcPct val="0"/>
                </a:spcBef>
                <a:spcAft>
                  <a:spcPct val="0"/>
                </a:spcAft>
                <a:defRPr/>
              </a:pPr>
              <a:endParaRPr lang="en-US" sz="1600" i="1" dirty="0">
                <a:solidFill>
                  <a:srgbClr val="000000">
                    <a:lumMod val="50000"/>
                    <a:lumOff val="50000"/>
                  </a:srgbClr>
                </a:solidFill>
                <a:ea typeface="MS PGothic" pitchFamily="34" charset="-128"/>
              </a:endParaRPr>
            </a:p>
          </p:txBody>
        </p:sp>
        <p:sp>
          <p:nvSpPr>
            <p:cNvPr id="43032" name="TextBox 37"/>
            <p:cNvSpPr txBox="1">
              <a:spLocks noChangeArrowheads="1"/>
            </p:cNvSpPr>
            <p:nvPr/>
          </p:nvSpPr>
          <p:spPr bwMode="auto">
            <a:xfrm>
              <a:off x="6582232" y="4113213"/>
              <a:ext cx="17637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en-US" sz="4400" b="1" smtClean="0">
                  <a:solidFill>
                    <a:srgbClr val="000000"/>
                  </a:solidFill>
                </a:rPr>
                <a:t>go:</a:t>
              </a:r>
            </a:p>
          </p:txBody>
        </p:sp>
      </p:grpSp>
      <p:sp>
        <p:nvSpPr>
          <p:cNvPr id="16" name="Pie 8"/>
          <p:cNvSpPr/>
          <p:nvPr/>
        </p:nvSpPr>
        <p:spPr>
          <a:xfrm>
            <a:off x="2617847" y="3481388"/>
            <a:ext cx="1912878" cy="1624012"/>
          </a:xfrm>
          <a:prstGeom prst="rect">
            <a:avLst/>
          </a:prstGeom>
        </p:spPr>
        <p:style>
          <a:lnRef idx="0">
            <a:scrgbClr r="0" g="0" b="0"/>
          </a:lnRef>
          <a:fillRef idx="0">
            <a:scrgbClr r="0" g="0" b="0"/>
          </a:fillRef>
          <a:effectRef idx="0">
            <a:scrgbClr r="0" g="0" b="0"/>
          </a:effectRef>
          <a:fontRef idx="minor">
            <a:schemeClr val="lt1"/>
          </a:fontRef>
        </p:style>
        <p:txBody>
          <a:bodyPr lIns="156464" tIns="156464" rIns="156464" bIns="156464" spcCol="1270" anchor="ctr"/>
          <a:lstStyle/>
          <a:p>
            <a:pPr algn="r" defTabSz="977900" fontAlgn="base">
              <a:lnSpc>
                <a:spcPct val="90000"/>
              </a:lnSpc>
              <a:spcBef>
                <a:spcPct val="0"/>
              </a:spcBef>
              <a:spcAft>
                <a:spcPct val="35000"/>
              </a:spcAft>
              <a:defRPr/>
            </a:pPr>
            <a:r>
              <a:rPr lang="en-US" sz="2400" b="1" dirty="0">
                <a:solidFill>
                  <a:srgbClr val="000000"/>
                </a:solidFill>
              </a:rPr>
              <a:t>Key Transition Knowledge and Skills</a:t>
            </a:r>
          </a:p>
        </p:txBody>
      </p:sp>
      <p:sp>
        <p:nvSpPr>
          <p:cNvPr id="28" name="TextBox 27"/>
          <p:cNvSpPr txBox="1"/>
          <p:nvPr/>
        </p:nvSpPr>
        <p:spPr>
          <a:xfrm>
            <a:off x="444996" y="100658"/>
            <a:ext cx="8183689" cy="461665"/>
          </a:xfrm>
          <a:prstGeom prst="rect">
            <a:avLst/>
          </a:prstGeom>
          <a:noFill/>
        </p:spPr>
        <p:txBody>
          <a:bodyPr wrap="square">
            <a:spAutoFit/>
          </a:bodyPr>
          <a:lstStyle/>
          <a:p>
            <a:pPr algn="ctr" defTabSz="457200" fontAlgn="base">
              <a:spcBef>
                <a:spcPct val="0"/>
              </a:spcBef>
              <a:spcAft>
                <a:spcPct val="0"/>
              </a:spcAft>
              <a:defRPr/>
            </a:pPr>
            <a:r>
              <a:rPr lang="da-DK" sz="2400" cap="small" dirty="0" smtClean="0">
                <a:solidFill>
                  <a:srgbClr val="000000"/>
                </a:solidFill>
                <a:latin typeface="Bookman Old Style"/>
                <a:ea typeface="ＭＳ Ｐゴシック" pitchFamily="-110" charset="-128"/>
                <a:cs typeface="ＭＳ Ｐゴシック" charset="-128"/>
              </a:rPr>
              <a:t>Keys to </a:t>
            </a:r>
            <a:r>
              <a:rPr lang="da-DK" sz="2400" cap="small" dirty="0">
                <a:solidFill>
                  <a:srgbClr val="000000"/>
                </a:solidFill>
                <a:latin typeface="Bookman Old Style"/>
                <a:ea typeface="ＭＳ Ｐゴシック" pitchFamily="-110" charset="-128"/>
                <a:cs typeface="ＭＳ Ｐゴシック" charset="-128"/>
              </a:rPr>
              <a:t>Career and College Readiness </a:t>
            </a:r>
            <a:endParaRPr lang="en-US" sz="2400" cap="small" dirty="0">
              <a:solidFill>
                <a:srgbClr val="000000"/>
              </a:solidFill>
              <a:latin typeface="Bookman Old Style"/>
              <a:ea typeface="MS PGothic" pitchFamily="34" charset="-128"/>
            </a:endParaRPr>
          </a:p>
        </p:txBody>
      </p:sp>
      <p:sp>
        <p:nvSpPr>
          <p:cNvPr id="43030" name="TextBox 29"/>
          <p:cNvSpPr txBox="1">
            <a:spLocks noChangeArrowheads="1"/>
          </p:cNvSpPr>
          <p:nvPr/>
        </p:nvSpPr>
        <p:spPr bwMode="auto">
          <a:xfrm>
            <a:off x="1773238" y="6523038"/>
            <a:ext cx="6007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da-DK" sz="1200" i="1" dirty="0" smtClean="0">
                <a:solidFill>
                  <a:srgbClr val="FFFFFF"/>
                </a:solidFill>
                <a:latin typeface="Arial" charset="0"/>
              </a:rPr>
              <a:t>Source: Dr. David Conley, Educational Policy Improvement Center</a:t>
            </a:r>
            <a:endParaRPr lang="en-US" sz="1200" i="1" dirty="0" smtClean="0">
              <a:solidFill>
                <a:srgbClr val="FFFFFF"/>
              </a:solidFill>
            </a:endParaRPr>
          </a:p>
        </p:txBody>
      </p:sp>
      <p:sp>
        <p:nvSpPr>
          <p:cNvPr id="7" name="TextBox 6"/>
          <p:cNvSpPr txBox="1"/>
          <p:nvPr/>
        </p:nvSpPr>
        <p:spPr>
          <a:xfrm>
            <a:off x="878559" y="6356350"/>
            <a:ext cx="2282329" cy="246221"/>
          </a:xfrm>
          <a:prstGeom prst="rect">
            <a:avLst/>
          </a:prstGeom>
          <a:noFill/>
        </p:spPr>
        <p:txBody>
          <a:bodyPr wrap="square" rtlCol="0">
            <a:spAutoFit/>
          </a:bodyPr>
          <a:lstStyle/>
          <a:p>
            <a:pPr defTabSz="457200"/>
            <a:r>
              <a:rPr lang="en-US" sz="1000" dirty="0">
                <a:solidFill>
                  <a:prstClr val="black"/>
                </a:solidFill>
              </a:rPr>
              <a:t>Source: David Conley, 2011</a:t>
            </a:r>
          </a:p>
        </p:txBody>
      </p:sp>
      <p:sp>
        <p:nvSpPr>
          <p:cNvPr id="2" name="Slide Number Placeholder 1"/>
          <p:cNvSpPr>
            <a:spLocks noGrp="1"/>
          </p:cNvSpPr>
          <p:nvPr>
            <p:ph type="sldNum" sz="quarter" idx="12"/>
          </p:nvPr>
        </p:nvSpPr>
        <p:spPr/>
        <p:txBody>
          <a:bodyPr/>
          <a:lstStyle/>
          <a:p>
            <a:fld id="{A351D4AE-8DD7-4235-A1CA-18D10119F846}"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73974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0" y="0"/>
            <a:ext cx="9144000" cy="487363"/>
          </a:xfrm>
        </p:spPr>
        <p:txBody>
          <a:bodyPr/>
          <a:lstStyle/>
          <a:p>
            <a:pPr eaLnBrk="1" hangingPunct="1"/>
            <a:r>
              <a:rPr lang="en-US" altLang="en-US" sz="2800" b="1" smtClean="0">
                <a:solidFill>
                  <a:srgbClr val="FFFFFF"/>
                </a:solidFill>
                <a:ea typeface="MS PGothic" pitchFamily="34" charset="-128"/>
              </a:rPr>
              <a:t>FOUR KEYS TO COLLEGE AND CAREER READINESS</a:t>
            </a:r>
          </a:p>
        </p:txBody>
      </p:sp>
      <p:grpSp>
        <p:nvGrpSpPr>
          <p:cNvPr id="2" name="Group 6"/>
          <p:cNvGrpSpPr>
            <a:grpSpLocks/>
          </p:cNvGrpSpPr>
          <p:nvPr/>
        </p:nvGrpSpPr>
        <p:grpSpPr bwMode="auto">
          <a:xfrm>
            <a:off x="219863" y="580675"/>
            <a:ext cx="1581150" cy="949325"/>
            <a:chOff x="3616" y="2040232"/>
            <a:chExt cx="1581224" cy="948734"/>
          </a:xfrm>
          <a:solidFill>
            <a:schemeClr val="accent2"/>
          </a:solidFill>
        </p:grpSpPr>
        <p:sp>
          <p:nvSpPr>
            <p:cNvPr id="17" name="Rounded Rectangle 16"/>
            <p:cNvSpPr/>
            <p:nvPr/>
          </p:nvSpPr>
          <p:spPr>
            <a:xfrm>
              <a:off x="3616" y="2040232"/>
              <a:ext cx="1581224" cy="948734"/>
            </a:xfrm>
            <a:prstGeom prst="roundRect">
              <a:avLst>
                <a:gd name="adj" fmla="val 10000"/>
              </a:avLst>
            </a:prstGeom>
            <a:grp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8" name="Rounded Rectangle 4"/>
            <p:cNvSpPr/>
            <p:nvPr/>
          </p:nvSpPr>
          <p:spPr>
            <a:xfrm>
              <a:off x="32192" y="2068789"/>
              <a:ext cx="1524071" cy="891620"/>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a:solidFill>
                    <a:srgbClr val="103154"/>
                  </a:solidFill>
                </a:rPr>
                <a:t>Key Content Knowledge</a:t>
              </a:r>
            </a:p>
          </p:txBody>
        </p:sp>
      </p:grpSp>
      <p:grpSp>
        <p:nvGrpSpPr>
          <p:cNvPr id="3" name="Group 7"/>
          <p:cNvGrpSpPr/>
          <p:nvPr/>
        </p:nvGrpSpPr>
        <p:grpSpPr>
          <a:xfrm>
            <a:off x="2590652" y="581266"/>
            <a:ext cx="1581224" cy="948734"/>
            <a:chOff x="2217330" y="2040232"/>
            <a:chExt cx="1581224" cy="948734"/>
          </a:xfrm>
          <a:solidFill>
            <a:schemeClr val="accent2"/>
          </a:solidFill>
        </p:grpSpPr>
        <p:sp>
          <p:nvSpPr>
            <p:cNvPr id="15" name="Rounded Rectangle 14"/>
            <p:cNvSpPr/>
            <p:nvPr/>
          </p:nvSpPr>
          <p:spPr>
            <a:xfrm>
              <a:off x="2217330" y="2040232"/>
              <a:ext cx="1581224" cy="948734"/>
            </a:xfrm>
            <a:prstGeom prst="roundRect">
              <a:avLst>
                <a:gd name="adj" fmla="val 10000"/>
              </a:avLst>
            </a:prstGeom>
            <a:grpFill/>
          </p:spPr>
          <p:style>
            <a:lnRef idx="2">
              <a:schemeClr val="lt1">
                <a:hueOff val="0"/>
                <a:satOff val="0"/>
                <a:lumOff val="0"/>
                <a:alphaOff val="0"/>
              </a:schemeClr>
            </a:lnRef>
            <a:fillRef idx="1">
              <a:schemeClr val="accent1">
                <a:shade val="50000"/>
                <a:hueOff val="180719"/>
                <a:satOff val="-3780"/>
                <a:lumOff val="21031"/>
                <a:alphaOff val="0"/>
              </a:schemeClr>
            </a:fillRef>
            <a:effectRef idx="0">
              <a:schemeClr val="accent1">
                <a:shade val="50000"/>
                <a:hueOff val="180719"/>
                <a:satOff val="-3780"/>
                <a:lumOff val="21031"/>
                <a:alphaOff val="0"/>
              </a:schemeClr>
            </a:effectRef>
            <a:fontRef idx="minor">
              <a:schemeClr val="lt1"/>
            </a:fontRef>
          </p:style>
        </p:sp>
        <p:sp>
          <p:nvSpPr>
            <p:cNvPr id="16" name="Rounded Rectangle 6"/>
            <p:cNvSpPr/>
            <p:nvPr/>
          </p:nvSpPr>
          <p:spPr>
            <a:xfrm>
              <a:off x="2245117" y="2068019"/>
              <a:ext cx="1525650" cy="893160"/>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a:solidFill>
                    <a:srgbClr val="103154"/>
                  </a:solidFill>
                </a:rPr>
                <a:t>Key Cognitive Strategies</a:t>
              </a:r>
            </a:p>
          </p:txBody>
        </p:sp>
      </p:grpSp>
      <p:grpSp>
        <p:nvGrpSpPr>
          <p:cNvPr id="4" name="Group 8"/>
          <p:cNvGrpSpPr/>
          <p:nvPr/>
        </p:nvGrpSpPr>
        <p:grpSpPr>
          <a:xfrm>
            <a:off x="4876552" y="597520"/>
            <a:ext cx="1581224" cy="948734"/>
            <a:chOff x="4431044" y="2040232"/>
            <a:chExt cx="1581224" cy="948734"/>
          </a:xfrm>
          <a:solidFill>
            <a:schemeClr val="accent2"/>
          </a:solidFill>
        </p:grpSpPr>
        <p:sp>
          <p:nvSpPr>
            <p:cNvPr id="13" name="Rounded Rectangle 12"/>
            <p:cNvSpPr/>
            <p:nvPr/>
          </p:nvSpPr>
          <p:spPr>
            <a:xfrm>
              <a:off x="4431044" y="2040232"/>
              <a:ext cx="1581224" cy="948734"/>
            </a:xfrm>
            <a:prstGeom prst="roundRect">
              <a:avLst>
                <a:gd name="adj" fmla="val 10000"/>
              </a:avLst>
            </a:prstGeom>
            <a:grpFill/>
          </p:spPr>
          <p:style>
            <a:lnRef idx="2">
              <a:schemeClr val="lt1">
                <a:hueOff val="0"/>
                <a:satOff val="0"/>
                <a:lumOff val="0"/>
                <a:alphaOff val="0"/>
              </a:schemeClr>
            </a:lnRef>
            <a:fillRef idx="1">
              <a:schemeClr val="accent1">
                <a:shade val="50000"/>
                <a:hueOff val="361437"/>
                <a:satOff val="-7560"/>
                <a:lumOff val="42063"/>
                <a:alphaOff val="0"/>
              </a:schemeClr>
            </a:fillRef>
            <a:effectRef idx="0">
              <a:schemeClr val="accent1">
                <a:shade val="50000"/>
                <a:hueOff val="361437"/>
                <a:satOff val="-7560"/>
                <a:lumOff val="42063"/>
                <a:alphaOff val="0"/>
              </a:schemeClr>
            </a:effectRef>
            <a:fontRef idx="minor">
              <a:schemeClr val="lt1"/>
            </a:fontRef>
          </p:style>
        </p:sp>
        <p:sp>
          <p:nvSpPr>
            <p:cNvPr id="14" name="Rounded Rectangle 8"/>
            <p:cNvSpPr/>
            <p:nvPr/>
          </p:nvSpPr>
          <p:spPr>
            <a:xfrm>
              <a:off x="4458831" y="2068019"/>
              <a:ext cx="1525650" cy="893160"/>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a:solidFill>
                    <a:srgbClr val="103154"/>
                  </a:solidFill>
                </a:rPr>
                <a:t>Key Learning Skills &amp; Techniques</a:t>
              </a:r>
            </a:p>
          </p:txBody>
        </p:sp>
      </p:grpSp>
      <p:grpSp>
        <p:nvGrpSpPr>
          <p:cNvPr id="5" name="Group 9"/>
          <p:cNvGrpSpPr/>
          <p:nvPr/>
        </p:nvGrpSpPr>
        <p:grpSpPr>
          <a:xfrm>
            <a:off x="7211213" y="572009"/>
            <a:ext cx="1581224" cy="948734"/>
            <a:chOff x="6644759" y="2040232"/>
            <a:chExt cx="1581224" cy="948734"/>
          </a:xfrm>
          <a:solidFill>
            <a:schemeClr val="accent2"/>
          </a:solidFill>
        </p:grpSpPr>
        <p:sp>
          <p:nvSpPr>
            <p:cNvPr id="11" name="Rounded Rectangle 10"/>
            <p:cNvSpPr/>
            <p:nvPr/>
          </p:nvSpPr>
          <p:spPr>
            <a:xfrm>
              <a:off x="6644759" y="2040232"/>
              <a:ext cx="1581224" cy="948734"/>
            </a:xfrm>
            <a:prstGeom prst="roundRect">
              <a:avLst>
                <a:gd name="adj" fmla="val 10000"/>
              </a:avLst>
            </a:prstGeom>
            <a:grpFill/>
          </p:spPr>
          <p:style>
            <a:lnRef idx="2">
              <a:schemeClr val="lt1">
                <a:hueOff val="0"/>
                <a:satOff val="0"/>
                <a:lumOff val="0"/>
                <a:alphaOff val="0"/>
              </a:schemeClr>
            </a:lnRef>
            <a:fillRef idx="1">
              <a:schemeClr val="accent1">
                <a:shade val="50000"/>
                <a:hueOff val="180719"/>
                <a:satOff val="-3780"/>
                <a:lumOff val="21031"/>
                <a:alphaOff val="0"/>
              </a:schemeClr>
            </a:fillRef>
            <a:effectRef idx="0">
              <a:schemeClr val="accent1">
                <a:shade val="50000"/>
                <a:hueOff val="180719"/>
                <a:satOff val="-3780"/>
                <a:lumOff val="21031"/>
                <a:alphaOff val="0"/>
              </a:schemeClr>
            </a:effectRef>
            <a:fontRef idx="minor">
              <a:schemeClr val="lt1"/>
            </a:fontRef>
          </p:style>
        </p:sp>
        <p:sp>
          <p:nvSpPr>
            <p:cNvPr id="12" name="Rounded Rectangle 10"/>
            <p:cNvSpPr/>
            <p:nvPr/>
          </p:nvSpPr>
          <p:spPr>
            <a:xfrm>
              <a:off x="6672546" y="2068019"/>
              <a:ext cx="1525650" cy="893160"/>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a:solidFill>
                    <a:srgbClr val="103154"/>
                  </a:solidFill>
                </a:rPr>
                <a:t>Key Transition Knowledge &amp; Skills</a:t>
              </a:r>
            </a:p>
          </p:txBody>
        </p:sp>
      </p:grpSp>
      <p:sp>
        <p:nvSpPr>
          <p:cNvPr id="12296" name="Content Placeholder 7"/>
          <p:cNvSpPr txBox="1">
            <a:spLocks/>
          </p:cNvSpPr>
          <p:nvPr/>
        </p:nvSpPr>
        <p:spPr bwMode="auto">
          <a:xfrm>
            <a:off x="171450" y="1833563"/>
            <a:ext cx="2000250" cy="3352800"/>
          </a:xfrm>
          <a:prstGeom prst="rect">
            <a:avLst/>
          </a:prstGeom>
          <a:noFill/>
          <a:ln>
            <a:noFill/>
          </a:ln>
          <a:extLst/>
        </p:spPr>
        <p:txBody>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Structure of knowledge</a:t>
            </a:r>
          </a:p>
          <a:p>
            <a:pPr marL="455613" lvl="1" indent="-2286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Key </a:t>
            </a:r>
            <a:r>
              <a:rPr lang="en-US" sz="1300" dirty="0">
                <a:solidFill>
                  <a:srgbClr val="FF7F01">
                    <a:lumMod val="60000"/>
                    <a:lumOff val="40000"/>
                  </a:srgbClr>
                </a:solidFill>
                <a:latin typeface="Corbel" charset="0"/>
              </a:rPr>
              <a:t>terms and terminology</a:t>
            </a:r>
          </a:p>
          <a:p>
            <a:pPr marL="455613" lvl="1" indent="-228600" defTabSz="457200" eaLnBrk="1" hangingPunct="1">
              <a:spcBef>
                <a:spcPts val="600"/>
              </a:spcBef>
              <a:buClr>
                <a:srgbClr val="FF7F01"/>
              </a:buClr>
              <a:buSzPct val="90000"/>
              <a:buFont typeface="Lucida Grande" charset="0"/>
              <a:buChar char="+"/>
              <a:defRPr/>
            </a:pPr>
            <a:r>
              <a:rPr lang="en-US" sz="1300" dirty="0">
                <a:solidFill>
                  <a:srgbClr val="FF7F01">
                    <a:lumMod val="60000"/>
                    <a:lumOff val="40000"/>
                  </a:srgbClr>
                </a:solidFill>
                <a:latin typeface="Corbel" charset="0"/>
              </a:rPr>
              <a:t>Factual information</a:t>
            </a:r>
          </a:p>
          <a:p>
            <a:pPr marL="455613" lvl="1" indent="-228600" defTabSz="457200" eaLnBrk="1" hangingPunct="1">
              <a:spcBef>
                <a:spcPts val="600"/>
              </a:spcBef>
              <a:buClr>
                <a:srgbClr val="FF7F01"/>
              </a:buClr>
              <a:buSzPct val="90000"/>
              <a:buFont typeface="Lucida Grande" charset="0"/>
              <a:buChar char="+"/>
              <a:defRPr/>
            </a:pPr>
            <a:r>
              <a:rPr lang="en-US" sz="1300" dirty="0">
                <a:solidFill>
                  <a:srgbClr val="FF7F01">
                    <a:lumMod val="60000"/>
                    <a:lumOff val="40000"/>
                  </a:srgbClr>
                </a:solidFill>
                <a:latin typeface="Corbel" charset="0"/>
              </a:rPr>
              <a:t>Linking ideas</a:t>
            </a:r>
          </a:p>
          <a:p>
            <a:pPr marL="455613" lvl="1" indent="-228600" defTabSz="457200" eaLnBrk="1" hangingPunct="1">
              <a:spcBef>
                <a:spcPts val="600"/>
              </a:spcBef>
              <a:buClr>
                <a:srgbClr val="FF7F01"/>
              </a:buClr>
              <a:buSzPct val="90000"/>
              <a:buFont typeface="Lucida Grande" charset="0"/>
              <a:buChar char="+"/>
              <a:defRPr/>
            </a:pPr>
            <a:r>
              <a:rPr lang="en-US" sz="1300" dirty="0">
                <a:solidFill>
                  <a:srgbClr val="FF7F01">
                    <a:lumMod val="60000"/>
                    <a:lumOff val="40000"/>
                  </a:srgbClr>
                </a:solidFill>
                <a:latin typeface="Corbel" charset="0"/>
              </a:rPr>
              <a:t>Organizing </a:t>
            </a:r>
            <a:r>
              <a:rPr lang="en-US" sz="1300" dirty="0" smtClean="0">
                <a:solidFill>
                  <a:srgbClr val="FF7F01">
                    <a:lumMod val="60000"/>
                    <a:lumOff val="40000"/>
                  </a:srgbClr>
                </a:solidFill>
                <a:latin typeface="Corbel" charset="0"/>
              </a:rPr>
              <a:t>concepts</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Challenge level</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Value</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Attribution</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Effort</a:t>
            </a:r>
          </a:p>
        </p:txBody>
      </p:sp>
      <p:sp>
        <p:nvSpPr>
          <p:cNvPr id="12297" name="Content Placeholder 7"/>
          <p:cNvSpPr txBox="1">
            <a:spLocks/>
          </p:cNvSpPr>
          <p:nvPr/>
        </p:nvSpPr>
        <p:spPr bwMode="auto">
          <a:xfrm>
            <a:off x="4573588" y="1836738"/>
            <a:ext cx="2327275" cy="3676650"/>
          </a:xfrm>
          <a:prstGeom prst="rect">
            <a:avLst/>
          </a:prstGeom>
          <a:noFill/>
          <a:ln>
            <a:noFill/>
          </a:ln>
          <a:extLst/>
        </p:spPr>
        <p:txBody>
          <a:bodyPr/>
          <a:lstStyle>
            <a:lvl1pPr marL="280988" indent="-1666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Ownership of learning</a:t>
            </a:r>
          </a:p>
          <a:p>
            <a:pPr marL="6286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Goal setting </a:t>
            </a:r>
          </a:p>
          <a:p>
            <a:pPr marL="6286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Persistence</a:t>
            </a:r>
          </a:p>
          <a:p>
            <a:pPr marL="6286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Self-awareness </a:t>
            </a:r>
          </a:p>
          <a:p>
            <a:pPr marL="6286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Motivation</a:t>
            </a:r>
          </a:p>
          <a:p>
            <a:pPr marL="6286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Help seeking</a:t>
            </a:r>
          </a:p>
          <a:p>
            <a:pPr marL="6286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Progress monitoring</a:t>
            </a:r>
          </a:p>
          <a:p>
            <a:pPr marL="6286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Self-efficacy</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Learning techniques</a:t>
            </a:r>
          </a:p>
          <a:p>
            <a:pPr marL="5080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Time </a:t>
            </a:r>
            <a:r>
              <a:rPr lang="en-US" sz="1300" dirty="0">
                <a:solidFill>
                  <a:srgbClr val="FF7F01">
                    <a:lumMod val="60000"/>
                    <a:lumOff val="40000"/>
                  </a:srgbClr>
                </a:solidFill>
                <a:latin typeface="Corbel" charset="0"/>
              </a:rPr>
              <a:t>management </a:t>
            </a:r>
          </a:p>
          <a:p>
            <a:pPr marL="5080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Test taking skills </a:t>
            </a:r>
          </a:p>
          <a:p>
            <a:pPr marL="5080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Note taking skills</a:t>
            </a:r>
            <a:endParaRPr lang="en-US" sz="1300" dirty="0">
              <a:solidFill>
                <a:srgbClr val="FF7F01">
                  <a:lumMod val="60000"/>
                  <a:lumOff val="40000"/>
                </a:srgbClr>
              </a:solidFill>
              <a:latin typeface="Corbel" charset="0"/>
            </a:endParaRPr>
          </a:p>
          <a:p>
            <a:pPr marL="5080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Memorization/recall</a:t>
            </a:r>
          </a:p>
          <a:p>
            <a:pPr marL="5080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Strategic reading</a:t>
            </a:r>
          </a:p>
          <a:p>
            <a:pPr marL="5080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Collaborative </a:t>
            </a:r>
            <a:r>
              <a:rPr lang="en-US" sz="1300" dirty="0">
                <a:solidFill>
                  <a:srgbClr val="FF7F01">
                    <a:lumMod val="60000"/>
                    <a:lumOff val="40000"/>
                  </a:srgbClr>
                </a:solidFill>
                <a:latin typeface="Corbel" charset="0"/>
              </a:rPr>
              <a:t>learning</a:t>
            </a:r>
          </a:p>
          <a:p>
            <a:pPr marL="508000"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Technology proficiency</a:t>
            </a:r>
            <a:endParaRPr lang="en-US" sz="1300" dirty="0">
              <a:solidFill>
                <a:srgbClr val="FF7F01">
                  <a:lumMod val="60000"/>
                  <a:lumOff val="40000"/>
                </a:srgbClr>
              </a:solidFill>
              <a:latin typeface="Corbel" charset="0"/>
            </a:endParaRPr>
          </a:p>
        </p:txBody>
      </p:sp>
      <p:sp>
        <p:nvSpPr>
          <p:cNvPr id="12298" name="Content Placeholder 7"/>
          <p:cNvSpPr txBox="1">
            <a:spLocks/>
          </p:cNvSpPr>
          <p:nvPr/>
        </p:nvSpPr>
        <p:spPr bwMode="auto">
          <a:xfrm>
            <a:off x="7116763" y="1825625"/>
            <a:ext cx="1905000" cy="3124200"/>
          </a:xfrm>
          <a:prstGeom prst="rect">
            <a:avLst/>
          </a:prstGeom>
          <a:noFill/>
          <a:ln>
            <a:noFill/>
          </a:ln>
          <a:extLst/>
        </p:spPr>
        <p:txBody>
          <a:bodyPr/>
          <a:lstStyle>
            <a:lvl1pPr marL="231775" indent="-2317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Postsecondary awareness</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Aspirations</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Norms/culture</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Postsecondary costs</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Tuition</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Financial aid</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Matriculation</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Eligibility</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Admissions</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Program</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Career awareness</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Requirements</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Readiness</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Role and identity</a:t>
            </a:r>
          </a:p>
          <a:p>
            <a:pPr marL="57150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Role models</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Self-advocacy</a:t>
            </a:r>
          </a:p>
        </p:txBody>
      </p:sp>
      <p:cxnSp>
        <p:nvCxnSpPr>
          <p:cNvPr id="24" name="Straight Connector 23"/>
          <p:cNvCxnSpPr/>
          <p:nvPr/>
        </p:nvCxnSpPr>
        <p:spPr>
          <a:xfrm rot="5400000">
            <a:off x="-428625" y="3275013"/>
            <a:ext cx="533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820863" y="3284538"/>
            <a:ext cx="533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Content Placeholder 7"/>
          <p:cNvSpPr txBox="1">
            <a:spLocks/>
          </p:cNvSpPr>
          <p:nvPr/>
        </p:nvSpPr>
        <p:spPr bwMode="auto">
          <a:xfrm>
            <a:off x="2344738" y="1833563"/>
            <a:ext cx="2682875" cy="3352800"/>
          </a:xfrm>
          <a:prstGeom prst="rect">
            <a:avLst/>
          </a:prstGeom>
          <a:noFill/>
          <a:ln>
            <a:noFill/>
          </a:ln>
          <a:extLst/>
        </p:spPr>
        <p:txBody>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Problem formulation</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Hypothesize</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Strategize</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Research</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Identify</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Collect</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Interpretation</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Analyze</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Evaluate</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Communication</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Organize</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Construct</a:t>
            </a:r>
          </a:p>
          <a:p>
            <a:pPr defTabSz="457200" eaLnBrk="1" hangingPunct="1">
              <a:spcBef>
                <a:spcPts val="600"/>
              </a:spcBef>
              <a:buClr>
                <a:srgbClr val="FF7F01"/>
              </a:buClr>
              <a:buSzPct val="90000"/>
              <a:buFont typeface="Lucida Grande" charset="0"/>
              <a:buChar char="+"/>
              <a:defRPr/>
            </a:pPr>
            <a:r>
              <a:rPr lang="en-US" sz="1300" dirty="0" smtClean="0">
                <a:solidFill>
                  <a:srgbClr val="FFFFFF"/>
                </a:solidFill>
                <a:latin typeface="Corbel" charset="0"/>
              </a:rPr>
              <a:t>Precision &amp; accuracy</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Monitor</a:t>
            </a:r>
          </a:p>
          <a:p>
            <a:pPr marL="514350" lvl="1" defTabSz="457200" eaLnBrk="1" hangingPunct="1">
              <a:spcBef>
                <a:spcPts val="600"/>
              </a:spcBef>
              <a:buClr>
                <a:srgbClr val="FF7F01"/>
              </a:buClr>
              <a:buSzPct val="90000"/>
              <a:buFont typeface="Lucida Grande" charset="0"/>
              <a:buChar char="+"/>
              <a:defRPr/>
            </a:pPr>
            <a:r>
              <a:rPr lang="en-US" sz="1300" dirty="0" smtClean="0">
                <a:solidFill>
                  <a:srgbClr val="FF7F01">
                    <a:lumMod val="60000"/>
                    <a:lumOff val="40000"/>
                  </a:srgbClr>
                </a:solidFill>
                <a:latin typeface="Corbel" charset="0"/>
              </a:rPr>
              <a:t>Confirm</a:t>
            </a:r>
          </a:p>
          <a:p>
            <a:pPr defTabSz="457200" eaLnBrk="1" hangingPunct="1">
              <a:spcBef>
                <a:spcPts val="600"/>
              </a:spcBef>
              <a:buClr>
                <a:srgbClr val="FF7F01"/>
              </a:buClr>
              <a:buSzPct val="90000"/>
              <a:buFont typeface="Lucida Grande" charset="0"/>
              <a:buChar char="+"/>
              <a:defRPr/>
            </a:pPr>
            <a:endParaRPr lang="en-US" sz="1300" dirty="0">
              <a:solidFill>
                <a:srgbClr val="FFFFFF"/>
              </a:solidFill>
              <a:latin typeface="Corbel" charset="0"/>
            </a:endParaRPr>
          </a:p>
        </p:txBody>
      </p:sp>
      <p:cxnSp>
        <p:nvCxnSpPr>
          <p:cNvPr id="28" name="Straight Connector 27"/>
          <p:cNvCxnSpPr/>
          <p:nvPr/>
        </p:nvCxnSpPr>
        <p:spPr>
          <a:xfrm rot="5400000">
            <a:off x="4260850" y="3284538"/>
            <a:ext cx="533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05A267A9-5509-4180-A7FE-EB8FB300373D}" type="slidenum">
              <a:rPr lang="en-US" smtClean="0"/>
              <a:pPr>
                <a:defRPr/>
              </a:pPr>
              <a:t>26</a:t>
            </a:fld>
            <a:endParaRPr lang="en-US"/>
          </a:p>
        </p:txBody>
      </p:sp>
    </p:spTree>
    <p:extLst>
      <p:ext uri="{BB962C8B-B14F-4D97-AF65-F5344CB8AC3E}">
        <p14:creationId xmlns:p14="http://schemas.microsoft.com/office/powerpoint/2010/main" val="152056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1"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3477EC8-074D-41C4-94AE-E9EA7CEEA348}" type="slidenum">
              <a:rPr lang="en-US" smtClean="0"/>
              <a:pPr algn="r"/>
              <a:t>27</a:t>
            </a:fld>
            <a:endParaRPr lang="en-US" dirty="0"/>
          </a:p>
        </p:txBody>
      </p:sp>
      <p:sp>
        <p:nvSpPr>
          <p:cNvPr id="2" name="Content Placeholder 1"/>
          <p:cNvSpPr>
            <a:spLocks noGrp="1"/>
          </p:cNvSpPr>
          <p:nvPr>
            <p:ph sz="quarter" idx="1"/>
          </p:nvPr>
        </p:nvSpPr>
        <p:spPr>
          <a:xfrm>
            <a:off x="474661" y="1233488"/>
            <a:ext cx="3734478" cy="4923472"/>
          </a:xfrm>
        </p:spPr>
        <p:txBody>
          <a:bodyPr>
            <a:normAutofit lnSpcReduction="10000"/>
          </a:bodyPr>
          <a:lstStyle/>
          <a:p>
            <a:pPr marL="514350" indent="-514350">
              <a:spcBef>
                <a:spcPts val="1200"/>
              </a:spcBef>
              <a:buFont typeface="+mj-lt"/>
              <a:buAutoNum type="arabicPeriod"/>
            </a:pPr>
            <a:r>
              <a:rPr lang="en-US" dirty="0" smtClean="0"/>
              <a:t>What are some common themes, big ideas, key words, </a:t>
            </a:r>
            <a:br>
              <a:rPr lang="en-US" dirty="0" smtClean="0"/>
            </a:br>
            <a:r>
              <a:rPr lang="en-US" dirty="0" smtClean="0"/>
              <a:t>or terms that are associated with the CCR-CCSS? </a:t>
            </a:r>
          </a:p>
          <a:p>
            <a:pPr marL="514350" indent="-514350">
              <a:spcBef>
                <a:spcPts val="1200"/>
              </a:spcBef>
              <a:buFont typeface="+mj-lt"/>
              <a:buAutoNum type="arabicPeriod"/>
            </a:pPr>
            <a:r>
              <a:rPr lang="en-US" dirty="0"/>
              <a:t>How does this CCR-CCSS vision affect our work in the classroom?  How does it affect our instruction with ALL students? </a:t>
            </a:r>
          </a:p>
          <a:p>
            <a:pPr marL="514350" indent="-514350">
              <a:spcBef>
                <a:spcPts val="1200"/>
              </a:spcBef>
              <a:buFont typeface="+mj-lt"/>
              <a:buAutoNum type="arabicPeriod"/>
            </a:pPr>
            <a:endParaRPr lang="en-US" dirty="0" smtClean="0"/>
          </a:p>
          <a:p>
            <a:pPr marL="0" indent="0">
              <a:buNone/>
            </a:pPr>
            <a:endParaRPr lang="en-US" sz="1400" dirty="0"/>
          </a:p>
          <a:p>
            <a:pPr>
              <a:spcBef>
                <a:spcPts val="1200"/>
              </a:spcBef>
            </a:pPr>
            <a:endParaRPr lang="en-US" dirty="0" smtClean="0"/>
          </a:p>
          <a:p>
            <a:pPr marL="0" indent="0">
              <a:buNone/>
            </a:pPr>
            <a:endParaRPr lang="en-US" sz="1400" dirty="0" smtClean="0"/>
          </a:p>
        </p:txBody>
      </p:sp>
      <p:sp>
        <p:nvSpPr>
          <p:cNvPr id="6" name="Content Placeholder 5"/>
          <p:cNvSpPr>
            <a:spLocks noGrp="1"/>
          </p:cNvSpPr>
          <p:nvPr>
            <p:ph sz="quarter" idx="2"/>
          </p:nvPr>
        </p:nvSpPr>
        <p:spPr/>
        <p:txBody>
          <a:bodyPr/>
          <a:lstStyle/>
          <a:p>
            <a:pPr marL="0" indent="0">
              <a:buNone/>
            </a:pPr>
            <a:endParaRPr lang="en-US" sz="1400" dirty="0"/>
          </a:p>
          <a:p>
            <a:endParaRPr lang="en-US" dirty="0"/>
          </a:p>
        </p:txBody>
      </p:sp>
      <p:sp>
        <p:nvSpPr>
          <p:cNvPr id="3" name="Title 2"/>
          <p:cNvSpPr>
            <a:spLocks noGrp="1"/>
          </p:cNvSpPr>
          <p:nvPr>
            <p:ph type="title"/>
          </p:nvPr>
        </p:nvSpPr>
        <p:spPr/>
        <p:txBody>
          <a:bodyPr/>
          <a:lstStyle/>
          <a:p>
            <a:r>
              <a:rPr lang="en-US" dirty="0" smtClean="0"/>
              <a:t>Teaching to the Common Core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625" y="1087820"/>
            <a:ext cx="4992915" cy="445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659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Technical Change</a:t>
            </a:r>
            <a:endParaRPr lang="en-US" dirty="0"/>
          </a:p>
        </p:txBody>
      </p:sp>
      <p:sp>
        <p:nvSpPr>
          <p:cNvPr id="8" name="Text Placeholder 7"/>
          <p:cNvSpPr>
            <a:spLocks noGrp="1"/>
          </p:cNvSpPr>
          <p:nvPr>
            <p:ph type="body" sz="half" idx="3"/>
          </p:nvPr>
        </p:nvSpPr>
        <p:spPr/>
        <p:txBody>
          <a:bodyPr/>
          <a:lstStyle/>
          <a:p>
            <a:r>
              <a:rPr lang="en-US" dirty="0" smtClean="0"/>
              <a:t>Adaptive Change</a:t>
            </a:r>
            <a:endParaRPr lang="en-US" dirty="0"/>
          </a:p>
        </p:txBody>
      </p:sp>
      <p:sp>
        <p:nvSpPr>
          <p:cNvPr id="2" name="Slide Number Placeholder 1"/>
          <p:cNvSpPr>
            <a:spLocks noGrp="1"/>
          </p:cNvSpPr>
          <p:nvPr>
            <p:ph type="sldNum" sz="quarter" idx="12"/>
          </p:nvPr>
        </p:nvSpPr>
        <p:spPr/>
        <p:txBody>
          <a:bodyPr/>
          <a:lstStyle/>
          <a:p>
            <a:fld id="{8194C599-13CF-4858-B1C2-ED3636FB1023}" type="slidenum">
              <a:rPr lang="en-US" smtClean="0"/>
              <a:pPr/>
              <a:t>28</a:t>
            </a:fld>
            <a:endParaRPr lang="en-US" dirty="0"/>
          </a:p>
        </p:txBody>
      </p:sp>
      <p:sp>
        <p:nvSpPr>
          <p:cNvPr id="7" name="Content Placeholder 6"/>
          <p:cNvSpPr>
            <a:spLocks noGrp="1"/>
          </p:cNvSpPr>
          <p:nvPr>
            <p:ph sz="quarter" idx="2"/>
          </p:nvPr>
        </p:nvSpPr>
        <p:spPr/>
        <p:txBody>
          <a:bodyPr/>
          <a:lstStyle/>
          <a:p>
            <a:r>
              <a:rPr lang="en-US" dirty="0" smtClean="0"/>
              <a:t>Problem is clear</a:t>
            </a:r>
          </a:p>
          <a:p>
            <a:r>
              <a:rPr lang="en-US" dirty="0" smtClean="0"/>
              <a:t>Solution is provided by an expert or leader</a:t>
            </a:r>
          </a:p>
          <a:p>
            <a:r>
              <a:rPr lang="en-US" dirty="0" smtClean="0"/>
              <a:t>Often apply routine management or procedures</a:t>
            </a:r>
          </a:p>
          <a:p>
            <a:r>
              <a:rPr lang="en-US" dirty="0" smtClean="0"/>
              <a:t>Easiest to resolve</a:t>
            </a:r>
          </a:p>
          <a:p>
            <a:endParaRPr lang="en-US" dirty="0"/>
          </a:p>
        </p:txBody>
      </p:sp>
      <p:sp>
        <p:nvSpPr>
          <p:cNvPr id="9" name="Content Placeholder 8"/>
          <p:cNvSpPr>
            <a:spLocks noGrp="1"/>
          </p:cNvSpPr>
          <p:nvPr>
            <p:ph sz="quarter" idx="4"/>
          </p:nvPr>
        </p:nvSpPr>
        <p:spPr/>
        <p:txBody>
          <a:bodyPr>
            <a:normAutofit/>
          </a:bodyPr>
          <a:lstStyle/>
          <a:p>
            <a:r>
              <a:rPr lang="en-US" dirty="0" smtClean="0"/>
              <a:t>Problem and solution and implementation are unclear and require new learning</a:t>
            </a:r>
          </a:p>
          <a:p>
            <a:r>
              <a:rPr lang="en-US" dirty="0" smtClean="0"/>
              <a:t>Responsibility for the solution resides with everyone</a:t>
            </a:r>
          </a:p>
          <a:p>
            <a:r>
              <a:rPr lang="en-US" dirty="0" smtClean="0"/>
              <a:t>Most difficult to resolve because…</a:t>
            </a:r>
            <a:endParaRPr lang="en-US" dirty="0"/>
          </a:p>
          <a:p>
            <a:r>
              <a:rPr lang="en-US" dirty="0" smtClean="0"/>
              <a:t>Requires</a:t>
            </a:r>
          </a:p>
          <a:p>
            <a:pPr lvl="1"/>
            <a:r>
              <a:rPr lang="en-US" dirty="0" smtClean="0"/>
              <a:t>Experiments</a:t>
            </a:r>
            <a:r>
              <a:rPr lang="en-US" dirty="0"/>
              <a:t>, new discoveries, and </a:t>
            </a:r>
            <a:r>
              <a:rPr lang="en-US" dirty="0" smtClean="0"/>
              <a:t>adjustments</a:t>
            </a:r>
          </a:p>
          <a:p>
            <a:pPr lvl="1"/>
            <a:r>
              <a:rPr lang="en-US" dirty="0" smtClean="0"/>
              <a:t>The </a:t>
            </a:r>
            <a:r>
              <a:rPr lang="en-US" dirty="0"/>
              <a:t>changing of attitudes, values, and </a:t>
            </a:r>
            <a:r>
              <a:rPr lang="en-US" dirty="0" smtClean="0"/>
              <a:t>behaviors</a:t>
            </a:r>
          </a:p>
          <a:p>
            <a:pPr lvl="1"/>
            <a:r>
              <a:rPr lang="en-US" dirty="0" smtClean="0"/>
              <a:t>People </a:t>
            </a:r>
            <a:r>
              <a:rPr lang="en-US" dirty="0"/>
              <a:t>to internalize the problem</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Technical vs. Adaptive Change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394581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additive="base">
                                        <p:cTn id="4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 calcmode="lin" valueType="num">
                                      <p:cBhvr additive="base">
                                        <p:cTn id="4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 calcmode="lin" valueType="num">
                                      <p:cBhvr additive="base">
                                        <p:cTn id="5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 calcmode="lin" valueType="num">
                                      <p:cBhvr additive="base">
                                        <p:cTn id="5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xEl>
                                              <p:pRg st="4" end="4"/>
                                            </p:txEl>
                                          </p:spTgt>
                                        </p:tgtEl>
                                        <p:attrNameLst>
                                          <p:attrName>style.visibility</p:attrName>
                                        </p:attrNameLst>
                                      </p:cBhvr>
                                      <p:to>
                                        <p:strVal val="visible"/>
                                      </p:to>
                                    </p:set>
                                    <p:anim calcmode="lin" valueType="num">
                                      <p:cBhvr additive="base">
                                        <p:cTn id="6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 calcmode="lin" valueType="num">
                                      <p:cBhvr additive="base">
                                        <p:cTn id="6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txEl>
                                              <p:pRg st="6" end="6"/>
                                            </p:txEl>
                                          </p:spTgt>
                                        </p:tgtEl>
                                        <p:attrNameLst>
                                          <p:attrName>style.visibility</p:attrName>
                                        </p:attrNameLst>
                                      </p:cBhvr>
                                      <p:to>
                                        <p:strVal val="visible"/>
                                      </p:to>
                                    </p:set>
                                    <p:anim calcmode="lin" valueType="num">
                                      <p:cBhvr additive="base">
                                        <p:cTn id="7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7"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r>
              <a:rPr lang="en-US" dirty="0" smtClean="0"/>
              <a:t>This brief provides in-depth </a:t>
            </a:r>
            <a:br>
              <a:rPr lang="en-US" dirty="0" smtClean="0"/>
            </a:br>
            <a:r>
              <a:rPr lang="en-US" dirty="0" smtClean="0"/>
              <a:t>ideas on creating meaningful</a:t>
            </a:r>
            <a:br>
              <a:rPr lang="en-US" dirty="0" smtClean="0"/>
            </a:br>
            <a:r>
              <a:rPr lang="en-US" dirty="0" smtClean="0"/>
              <a:t>coherence </a:t>
            </a:r>
            <a:r>
              <a:rPr lang="en-US" dirty="0"/>
              <a:t>across three </a:t>
            </a:r>
            <a:r>
              <a:rPr lang="en-US" dirty="0" smtClean="0"/>
              <a:t/>
            </a:r>
            <a:br>
              <a:rPr lang="en-US" dirty="0" smtClean="0"/>
            </a:br>
            <a:r>
              <a:rPr lang="en-US" dirty="0" smtClean="0"/>
              <a:t>interdependent education </a:t>
            </a:r>
            <a:r>
              <a:rPr lang="en-US" dirty="0"/>
              <a:t>reforms: </a:t>
            </a:r>
            <a:r>
              <a:rPr lang="en-US" dirty="0" smtClean="0"/>
              <a:t/>
            </a:r>
            <a:br>
              <a:rPr lang="en-US" dirty="0" smtClean="0"/>
            </a:br>
            <a:r>
              <a:rPr lang="en-US" dirty="0" smtClean="0"/>
              <a:t>Common </a:t>
            </a:r>
            <a:r>
              <a:rPr lang="en-US" dirty="0"/>
              <a:t>Core State Standards, </a:t>
            </a:r>
            <a:r>
              <a:rPr lang="en-US" dirty="0" smtClean="0"/>
              <a:t/>
            </a:r>
            <a:br>
              <a:rPr lang="en-US" dirty="0" smtClean="0"/>
            </a:br>
            <a:r>
              <a:rPr lang="en-US" dirty="0" smtClean="0"/>
              <a:t>teacher </a:t>
            </a:r>
            <a:r>
              <a:rPr lang="en-US" dirty="0"/>
              <a:t>evaluation, and </a:t>
            </a:r>
            <a:r>
              <a:rPr lang="en-US" dirty="0" smtClean="0"/>
              <a:t/>
            </a:r>
            <a:br>
              <a:rPr lang="en-US" dirty="0" smtClean="0"/>
            </a:br>
            <a:r>
              <a:rPr lang="en-US" dirty="0" smtClean="0"/>
              <a:t>professional </a:t>
            </a:r>
            <a:r>
              <a:rPr lang="en-US" dirty="0"/>
              <a:t>learning.</a:t>
            </a:r>
            <a:endParaRPr lang="en-US" dirty="0" smtClean="0"/>
          </a:p>
          <a:p>
            <a:endParaRPr lang="en-US" sz="2000" dirty="0" smtClean="0"/>
          </a:p>
          <a:p>
            <a:endParaRPr lang="en-US" sz="2000" dirty="0"/>
          </a:p>
          <a:p>
            <a:r>
              <a:rPr lang="en-US" sz="2000" dirty="0" smtClean="0"/>
              <a:t>Available online: </a:t>
            </a:r>
            <a:r>
              <a:rPr lang="en-US" sz="2000" dirty="0" smtClean="0">
                <a:hlinkClick r:id="rId3"/>
              </a:rPr>
              <a:t>http</a:t>
            </a:r>
            <a:r>
              <a:rPr lang="en-US" sz="2000" dirty="0">
                <a:hlinkClick r:id="rId3"/>
              </a:rPr>
              <a:t>://www.gtlcenter.org/sites/default/files/CreatingCoherence.pdf</a:t>
            </a:r>
            <a:endParaRPr lang="en-US" sz="2000" dirty="0"/>
          </a:p>
        </p:txBody>
      </p:sp>
      <p:sp>
        <p:nvSpPr>
          <p:cNvPr id="4" name="Title 3"/>
          <p:cNvSpPr>
            <a:spLocks noGrp="1"/>
          </p:cNvSpPr>
          <p:nvPr>
            <p:ph type="title"/>
          </p:nvPr>
        </p:nvSpPr>
        <p:spPr/>
        <p:txBody>
          <a:bodyPr>
            <a:normAutofit fontScale="90000"/>
          </a:bodyPr>
          <a:lstStyle/>
          <a:p>
            <a:r>
              <a:rPr lang="en-US" i="1" dirty="0" smtClean="0"/>
              <a:t>Creating Coherence </a:t>
            </a:r>
            <a:br>
              <a:rPr lang="en-US" i="1" dirty="0" smtClean="0"/>
            </a:br>
            <a:r>
              <a:rPr lang="en-US" dirty="0" smtClean="0"/>
              <a:t>Special Issues Brief</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29</a:t>
            </a:fld>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6960" y="1762760"/>
            <a:ext cx="2844431" cy="3657600"/>
          </a:xfrm>
          <a:prstGeom prst="rect">
            <a:avLst/>
          </a:prstGeom>
          <a:ln w="3175">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412259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0"/>
            <a:r>
              <a:rPr lang="en-US" dirty="0" smtClean="0"/>
              <a:t>Pausing</a:t>
            </a:r>
          </a:p>
          <a:p>
            <a:pPr lvl="0"/>
            <a:r>
              <a:rPr lang="en-US" dirty="0" smtClean="0"/>
              <a:t>Paraphrasing</a:t>
            </a:r>
          </a:p>
          <a:p>
            <a:pPr lvl="0"/>
            <a:r>
              <a:rPr lang="en-US" dirty="0" smtClean="0"/>
              <a:t>Posing Questions</a:t>
            </a:r>
          </a:p>
          <a:p>
            <a:pPr lvl="0"/>
            <a:r>
              <a:rPr lang="en-US" dirty="0" smtClean="0"/>
              <a:t>Putting Ideas on the Table</a:t>
            </a:r>
          </a:p>
          <a:p>
            <a:pPr lvl="0"/>
            <a:r>
              <a:rPr lang="en-US" dirty="0" smtClean="0"/>
              <a:t>Providing Data</a:t>
            </a:r>
          </a:p>
          <a:p>
            <a:pPr lvl="0"/>
            <a:r>
              <a:rPr lang="en-US" dirty="0" smtClean="0"/>
              <a:t>Paying Attention to Self and Others</a:t>
            </a:r>
          </a:p>
          <a:p>
            <a:pPr lvl="0"/>
            <a:r>
              <a:rPr lang="en-US" dirty="0" smtClean="0"/>
              <a:t>Presuming Positive Intentions</a:t>
            </a:r>
          </a:p>
          <a:p>
            <a:pPr lvl="0"/>
            <a:endParaRPr lang="en-US" dirty="0" smtClean="0"/>
          </a:p>
          <a:p>
            <a:endParaRPr lang="en-US" dirty="0"/>
          </a:p>
        </p:txBody>
      </p:sp>
      <p:sp>
        <p:nvSpPr>
          <p:cNvPr id="4" name="Slide Number Placeholder 3"/>
          <p:cNvSpPr>
            <a:spLocks noGrp="1"/>
          </p:cNvSpPr>
          <p:nvPr>
            <p:ph type="sldNum" sz="quarter" idx="4"/>
          </p:nvPr>
        </p:nvSpPr>
        <p:spPr>
          <a:xfrm>
            <a:off x="612775" y="6356350"/>
            <a:ext cx="1981200" cy="365125"/>
          </a:xfrm>
        </p:spPr>
        <p:txBody>
          <a:bodyPr/>
          <a:lstStyle/>
          <a:p>
            <a:fld id="{8194C599-13CF-4858-B1C2-ED3636FB1023}" type="slidenum">
              <a:rPr lang="en-US" smtClean="0"/>
              <a:pPr/>
              <a:t>3</a:t>
            </a:fld>
            <a:endParaRPr lang="en-US" dirty="0"/>
          </a:p>
        </p:txBody>
      </p:sp>
      <p:sp>
        <p:nvSpPr>
          <p:cNvPr id="2" name="Title 1"/>
          <p:cNvSpPr>
            <a:spLocks noGrp="1"/>
          </p:cNvSpPr>
          <p:nvPr>
            <p:ph type="title"/>
          </p:nvPr>
        </p:nvSpPr>
        <p:spPr/>
        <p:txBody>
          <a:bodyPr/>
          <a:lstStyle/>
          <a:p>
            <a:r>
              <a:rPr lang="en-US" dirty="0" smtClean="0"/>
              <a:t>Session Norms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4067167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The Essential Instructional Practices</a:t>
            </a:r>
            <a:endParaRPr lang="en-US" dirty="0"/>
          </a:p>
        </p:txBody>
      </p:sp>
      <p:sp>
        <p:nvSpPr>
          <p:cNvPr id="4" name="Slide Number Placeholder 3"/>
          <p:cNvSpPr>
            <a:spLocks noGrp="1"/>
          </p:cNvSpPr>
          <p:nvPr>
            <p:ph type="sldNum" sz="quarter" idx="4"/>
          </p:nvPr>
        </p:nvSpPr>
        <p:spPr>
          <a:xfrm>
            <a:off x="1509713" y="6345238"/>
            <a:ext cx="1981200" cy="365125"/>
          </a:xfrm>
        </p:spPr>
        <p:txBody>
          <a:bodyPr/>
          <a:lstStyle/>
          <a:p>
            <a:fld id="{8194C599-13CF-4858-B1C2-ED3636FB1023}" type="slidenum">
              <a:rPr lang="en-US" smtClean="0"/>
              <a:pPr/>
              <a:t>30</a:t>
            </a:fld>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7347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endParaRPr lang="en-US" i="1" dirty="0" smtClean="0"/>
          </a:p>
          <a:p>
            <a:pPr marL="0" indent="0" algn="ctr">
              <a:buNone/>
            </a:pPr>
            <a:endParaRPr lang="en-US" sz="3600" b="1" i="1" dirty="0" smtClean="0"/>
          </a:p>
          <a:p>
            <a:pPr marL="0" indent="0" algn="ctr">
              <a:buNone/>
            </a:pPr>
            <a:r>
              <a:rPr lang="en-US" sz="3600" b="1" i="1" dirty="0" smtClean="0"/>
              <a:t>Heritage</a:t>
            </a:r>
            <a:r>
              <a:rPr lang="en-US" sz="3600" b="1" i="1" dirty="0"/>
              <a:t>, et al (2013)</a:t>
            </a:r>
            <a:endParaRPr lang="en-US" sz="3600" b="1" dirty="0"/>
          </a:p>
        </p:txBody>
      </p:sp>
      <p:sp>
        <p:nvSpPr>
          <p:cNvPr id="3" name="Slide Number Placeholder 2"/>
          <p:cNvSpPr>
            <a:spLocks noGrp="1"/>
          </p:cNvSpPr>
          <p:nvPr>
            <p:ph type="sldNum" sz="quarter" idx="4"/>
          </p:nvPr>
        </p:nvSpPr>
        <p:spPr/>
        <p:txBody>
          <a:bodyPr/>
          <a:lstStyle/>
          <a:p>
            <a:fld id="{A5207DF3-B8FA-4EDD-8B85-80364D051FA1}" type="slidenum">
              <a:rPr lang="en-US" smtClean="0">
                <a:solidFill>
                  <a:srgbClr val="D2533C"/>
                </a:solidFill>
              </a:rPr>
              <a:pPr/>
              <a:t>31</a:t>
            </a:fld>
            <a:endParaRPr lang="en-US">
              <a:solidFill>
                <a:srgbClr val="D2533C"/>
              </a:solidFill>
            </a:endParaRPr>
          </a:p>
        </p:txBody>
      </p:sp>
      <p:sp>
        <p:nvSpPr>
          <p:cNvPr id="4" name="Title 3"/>
          <p:cNvSpPr>
            <a:spLocks noGrp="1"/>
          </p:cNvSpPr>
          <p:nvPr>
            <p:ph type="title"/>
          </p:nvPr>
        </p:nvSpPr>
        <p:spPr/>
        <p:txBody>
          <a:bodyPr/>
          <a:lstStyle/>
          <a:p>
            <a:r>
              <a:rPr lang="en-US" dirty="0" smtClean="0"/>
              <a:t/>
            </a:r>
            <a:br>
              <a:rPr lang="en-US" dirty="0" smtClean="0"/>
            </a:br>
            <a:r>
              <a:rPr lang="en-US" dirty="0"/>
              <a:t>What about Instruction</a:t>
            </a:r>
            <a:r>
              <a:rPr lang="en-US" dirty="0" smtClean="0"/>
              <a:t>??</a:t>
            </a:r>
            <a:endParaRPr lang="en-US" i="1" dirty="0"/>
          </a:p>
        </p:txBody>
      </p:sp>
    </p:spTree>
    <p:extLst>
      <p:ext uri="{BB962C8B-B14F-4D97-AF65-F5344CB8AC3E}">
        <p14:creationId xmlns:p14="http://schemas.microsoft.com/office/powerpoint/2010/main" val="371302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endParaRPr lang="en-US" sz="4800" dirty="0" smtClean="0"/>
          </a:p>
          <a:p>
            <a:pPr marL="0" indent="0">
              <a:buNone/>
            </a:pPr>
            <a:r>
              <a:rPr lang="en-US" sz="4800" dirty="0" smtClean="0"/>
              <a:t>….three fundamental aspects of learning…underpin classroom practice for K-12 students’ attainment of the CCSS.</a:t>
            </a:r>
            <a:endParaRPr lang="en-US" sz="4800" dirty="0"/>
          </a:p>
        </p:txBody>
      </p:sp>
      <p:sp>
        <p:nvSpPr>
          <p:cNvPr id="4" name="Slide Number Placeholder 3"/>
          <p:cNvSpPr>
            <a:spLocks noGrp="1"/>
          </p:cNvSpPr>
          <p:nvPr>
            <p:ph type="sldNum" sz="quarter" idx="4"/>
          </p:nvPr>
        </p:nvSpPr>
        <p:spPr/>
        <p:txBody>
          <a:bodyPr/>
          <a:lstStyle/>
          <a:p>
            <a:fld id="{15A0E211-FE72-464F-BA1A-C37A5DBA774B}" type="slidenum">
              <a:rPr lang="en-US" smtClean="0">
                <a:solidFill>
                  <a:srgbClr val="895D1D"/>
                </a:solidFill>
              </a:rPr>
              <a:pPr/>
              <a:t>32</a:t>
            </a:fld>
            <a:endParaRPr lang="en-US">
              <a:solidFill>
                <a:srgbClr val="895D1D"/>
              </a:solidFill>
            </a:endParaRPr>
          </a:p>
        </p:txBody>
      </p:sp>
      <p:sp>
        <p:nvSpPr>
          <p:cNvPr id="2" name="Title 1"/>
          <p:cNvSpPr>
            <a:spLocks noGrp="1"/>
          </p:cNvSpPr>
          <p:nvPr>
            <p:ph type="title"/>
          </p:nvPr>
        </p:nvSpPr>
        <p:spPr/>
        <p:txBody>
          <a:bodyPr/>
          <a:lstStyle/>
          <a:p>
            <a:r>
              <a:rPr lang="en-US" dirty="0" smtClean="0"/>
              <a:t>From Heritage, et al (2013)</a:t>
            </a:r>
            <a:endParaRPr lang="en-US" dirty="0"/>
          </a:p>
        </p:txBody>
      </p:sp>
    </p:spTree>
    <p:extLst>
      <p:ext uri="{BB962C8B-B14F-4D97-AF65-F5344CB8AC3E}">
        <p14:creationId xmlns:p14="http://schemas.microsoft.com/office/powerpoint/2010/main" val="771311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5" name="Slide Number Placeholder 4"/>
          <p:cNvSpPr>
            <a:spLocks noGrp="1"/>
          </p:cNvSpPr>
          <p:nvPr>
            <p:ph type="sldNum" sz="quarter" idx="4"/>
          </p:nvPr>
        </p:nvSpPr>
        <p:spPr/>
        <p:txBody>
          <a:bodyPr/>
          <a:lstStyle/>
          <a:p>
            <a:fld id="{A5207DF3-B8FA-4EDD-8B85-80364D051FA1}" type="slidenum">
              <a:rPr lang="en-US" smtClean="0">
                <a:solidFill>
                  <a:srgbClr val="D2533C"/>
                </a:solidFill>
              </a:rPr>
              <a:pPr/>
              <a:t>33</a:t>
            </a:fld>
            <a:endParaRPr lang="en-US">
              <a:solidFill>
                <a:srgbClr val="D2533C"/>
              </a:solidFill>
            </a:endParaRPr>
          </a:p>
        </p:txBody>
      </p:sp>
      <p:sp>
        <p:nvSpPr>
          <p:cNvPr id="2" name="Title 1"/>
          <p:cNvSpPr>
            <a:spLocks noGrp="1"/>
          </p:cNvSpPr>
          <p:nvPr>
            <p:ph type="title"/>
          </p:nvPr>
        </p:nvSpPr>
        <p:spPr/>
        <p:txBody>
          <a:bodyPr>
            <a:normAutofit/>
          </a:bodyPr>
          <a:lstStyle/>
          <a:p>
            <a:r>
              <a:rPr lang="en-US" dirty="0" smtClean="0"/>
              <a:t>What about INSTRUCTION</a:t>
            </a:r>
            <a:endParaRPr lang="en-US" dirty="0"/>
          </a:p>
        </p:txBody>
      </p:sp>
      <p:pic>
        <p:nvPicPr>
          <p:cNvPr id="102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916" r="4533" b="2813"/>
          <a:stretch/>
        </p:blipFill>
        <p:spPr bwMode="auto">
          <a:xfrm>
            <a:off x="2286000" y="2133600"/>
            <a:ext cx="4038600" cy="37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42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lnSpcReduction="10000"/>
          </a:bodyPr>
          <a:lstStyle/>
          <a:p>
            <a:pPr marL="0" indent="0">
              <a:buNone/>
            </a:pPr>
            <a:r>
              <a:rPr lang="en-US" dirty="0" smtClean="0"/>
              <a:t>Break your team into three groups. Read the section of the </a:t>
            </a:r>
            <a:r>
              <a:rPr lang="en-US" dirty="0" err="1" smtClean="0"/>
              <a:t>FoL</a:t>
            </a:r>
            <a:r>
              <a:rPr lang="en-US" dirty="0" smtClean="0"/>
              <a:t> for your group.  </a:t>
            </a:r>
          </a:p>
          <a:p>
            <a:pPr marL="0" indent="0">
              <a:buNone/>
            </a:pPr>
            <a:endParaRPr lang="en-US" dirty="0"/>
          </a:p>
          <a:p>
            <a:pPr marL="0" indent="0">
              <a:buNone/>
            </a:pPr>
            <a:r>
              <a:rPr lang="en-US" dirty="0" smtClean="0"/>
              <a:t>What is a key word/phrase/sentence you’ll want to share with your group?  Highlight as you read.  </a:t>
            </a:r>
          </a:p>
          <a:p>
            <a:pPr marL="0" indent="0">
              <a:buNone/>
            </a:pPr>
            <a:endParaRPr lang="en-US" dirty="0"/>
          </a:p>
          <a:p>
            <a:pPr marL="0" indent="0">
              <a:buNone/>
            </a:pPr>
            <a:r>
              <a:rPr lang="en-US" dirty="0" smtClean="0"/>
              <a:t>Group 1:   Pages 5-6</a:t>
            </a:r>
          </a:p>
          <a:p>
            <a:pPr marL="0" indent="0">
              <a:buNone/>
            </a:pPr>
            <a:r>
              <a:rPr lang="en-US" dirty="0" smtClean="0"/>
              <a:t>Group 2: Pages 7-10</a:t>
            </a:r>
          </a:p>
          <a:p>
            <a:pPr marL="0" indent="0">
              <a:buNone/>
            </a:pPr>
            <a:r>
              <a:rPr lang="en-US" dirty="0" smtClean="0"/>
              <a:t>Group 3: Pages 11-13</a:t>
            </a:r>
          </a:p>
          <a:p>
            <a:pPr marL="0" indent="0">
              <a:buNone/>
            </a:pPr>
            <a:endParaRPr lang="en-US" dirty="0"/>
          </a:p>
          <a:p>
            <a:pPr marL="0" indent="0">
              <a:buNone/>
            </a:pPr>
            <a:r>
              <a:rPr lang="en-US" b="1" dirty="0" smtClean="0"/>
              <a:t>6 minutes.</a:t>
            </a:r>
            <a:endParaRPr lang="en-US" b="1" dirty="0"/>
          </a:p>
        </p:txBody>
      </p:sp>
      <p:sp>
        <p:nvSpPr>
          <p:cNvPr id="2" name="Slide Number Placeholder 1"/>
          <p:cNvSpPr>
            <a:spLocks noGrp="1"/>
          </p:cNvSpPr>
          <p:nvPr>
            <p:ph type="sldNum" sz="quarter" idx="4"/>
          </p:nvPr>
        </p:nvSpPr>
        <p:spPr/>
        <p:txBody>
          <a:bodyPr/>
          <a:lstStyle/>
          <a:p>
            <a:fld id="{15A0E211-FE72-464F-BA1A-C37A5DBA774B}" type="slidenum">
              <a:rPr lang="en-US" smtClean="0">
                <a:solidFill>
                  <a:srgbClr val="895D1D"/>
                </a:solidFill>
              </a:rPr>
              <a:pPr/>
              <a:t>34</a:t>
            </a:fld>
            <a:endParaRPr lang="en-US">
              <a:solidFill>
                <a:srgbClr val="895D1D"/>
              </a:solidFill>
            </a:endParaRPr>
          </a:p>
        </p:txBody>
      </p:sp>
      <p:sp>
        <p:nvSpPr>
          <p:cNvPr id="6" name="Title 5"/>
          <p:cNvSpPr>
            <a:spLocks noGrp="1"/>
          </p:cNvSpPr>
          <p:nvPr>
            <p:ph type="title"/>
          </p:nvPr>
        </p:nvSpPr>
        <p:spPr/>
        <p:txBody>
          <a:bodyPr/>
          <a:lstStyle/>
          <a:p>
            <a:r>
              <a:rPr lang="en-US" dirty="0" smtClean="0"/>
              <a:t>Unlocking the </a:t>
            </a:r>
            <a:r>
              <a:rPr lang="en-US" dirty="0" smtClean="0"/>
              <a:t>Fundamentals of Learning</a:t>
            </a:r>
            <a:r>
              <a:rPr lang="en-US" dirty="0" smtClean="0"/>
              <a:t>	</a:t>
            </a:r>
            <a:endParaRPr lang="en-US" dirty="0"/>
          </a:p>
        </p:txBody>
      </p:sp>
    </p:spTree>
    <p:extLst>
      <p:ext uri="{BB962C8B-B14F-4D97-AF65-F5344CB8AC3E}">
        <p14:creationId xmlns:p14="http://schemas.microsoft.com/office/powerpoint/2010/main" val="1860500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endParaRPr lang="en-US" b="1" dirty="0" smtClean="0"/>
          </a:p>
          <a:p>
            <a:pPr marL="0" indent="0">
              <a:buNone/>
            </a:pPr>
            <a:r>
              <a:rPr lang="en-US" b="1" dirty="0" smtClean="0"/>
              <a:t>5 minutes</a:t>
            </a:r>
            <a:r>
              <a:rPr lang="en-US" dirty="0" smtClean="0"/>
              <a:t>: Each team member has </a:t>
            </a:r>
            <a:r>
              <a:rPr lang="en-US" b="1" dirty="0" smtClean="0"/>
              <a:t>one minute </a:t>
            </a:r>
            <a:r>
              <a:rPr lang="en-US" dirty="0" smtClean="0"/>
              <a:t>to share his/her word/phrase/sentence within his/her district group. </a:t>
            </a:r>
          </a:p>
          <a:p>
            <a:pPr marL="0" indent="0">
              <a:buNone/>
            </a:pPr>
            <a:endParaRPr lang="en-US" dirty="0"/>
          </a:p>
          <a:p>
            <a:pPr marL="0" indent="0">
              <a:buNone/>
            </a:pPr>
            <a:r>
              <a:rPr lang="en-US" b="1" dirty="0" smtClean="0"/>
              <a:t>10 minutes: </a:t>
            </a:r>
            <a:r>
              <a:rPr lang="en-US" dirty="0" smtClean="0"/>
              <a:t>When done, one team member from each district group will summarize.</a:t>
            </a:r>
            <a:endParaRPr lang="en-US" dirty="0"/>
          </a:p>
          <a:p>
            <a:pPr marL="0" indent="0">
              <a:buNone/>
            </a:pPr>
            <a:endParaRPr lang="en-US" dirty="0" smtClean="0"/>
          </a:p>
          <a:p>
            <a:pPr marL="0" indent="0">
              <a:buNone/>
            </a:pPr>
            <a:r>
              <a:rPr lang="en-US" b="1" dirty="0" smtClean="0"/>
              <a:t>2 minutes</a:t>
            </a:r>
            <a:r>
              <a:rPr lang="en-US" dirty="0" smtClean="0"/>
              <a:t>: Use a post it to note what is clear and what you wonder about.  Attach the post it to the reading.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15A0E211-FE72-464F-BA1A-C37A5DBA774B}" type="slidenum">
              <a:rPr lang="en-US" smtClean="0">
                <a:solidFill>
                  <a:srgbClr val="895D1D"/>
                </a:solidFill>
              </a:rPr>
              <a:pPr/>
              <a:t>35</a:t>
            </a:fld>
            <a:endParaRPr lang="en-US">
              <a:solidFill>
                <a:srgbClr val="895D1D"/>
              </a:solidFill>
            </a:endParaRPr>
          </a:p>
        </p:txBody>
      </p:sp>
      <p:sp>
        <p:nvSpPr>
          <p:cNvPr id="2" name="Title 1"/>
          <p:cNvSpPr>
            <a:spLocks noGrp="1"/>
          </p:cNvSpPr>
          <p:nvPr>
            <p:ph type="title"/>
          </p:nvPr>
        </p:nvSpPr>
        <p:spPr/>
        <p:txBody>
          <a:bodyPr/>
          <a:lstStyle/>
          <a:p>
            <a:r>
              <a:rPr lang="en-US" dirty="0" smtClean="0"/>
              <a:t>Done Reading?	</a:t>
            </a:r>
            <a:endParaRPr lang="en-US" dirty="0"/>
          </a:p>
        </p:txBody>
      </p:sp>
    </p:spTree>
    <p:extLst>
      <p:ext uri="{BB962C8B-B14F-4D97-AF65-F5344CB8AC3E}">
        <p14:creationId xmlns:p14="http://schemas.microsoft.com/office/powerpoint/2010/main" val="318745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114300" indent="0">
              <a:buNone/>
            </a:pPr>
            <a:r>
              <a:rPr lang="en-US" dirty="0" smtClean="0"/>
              <a:t>Is this all possible?</a:t>
            </a:r>
          </a:p>
          <a:p>
            <a:pPr marL="114300" indent="0">
              <a:buNone/>
            </a:pPr>
            <a:endParaRPr lang="en-US" dirty="0"/>
          </a:p>
          <a:p>
            <a:pPr marL="114300" indent="0">
              <a:buNone/>
            </a:pPr>
            <a:r>
              <a:rPr lang="en-US" dirty="0" smtClean="0"/>
              <a:t>We’ll watch an example:  Use pages 7- 10 as you watch  and  consider what you see in practice in this teacher’s classroom:</a:t>
            </a:r>
          </a:p>
          <a:p>
            <a:pPr marL="114300" indent="0">
              <a:buNone/>
            </a:pPr>
            <a:endParaRPr lang="en-US" dirty="0"/>
          </a:p>
          <a:p>
            <a:pPr marL="114300" indent="0">
              <a:buNone/>
            </a:pPr>
            <a:endParaRPr lang="en-US" dirty="0" smtClean="0"/>
          </a:p>
          <a:p>
            <a:r>
              <a:rPr lang="en-US" dirty="0" smtClean="0"/>
              <a:t>Teaching Channel – </a:t>
            </a:r>
            <a:r>
              <a:rPr lang="en-US" dirty="0" smtClean="0">
                <a:hlinkClick r:id="rId3"/>
              </a:rPr>
              <a:t>Geometry Lesson</a:t>
            </a:r>
            <a:endParaRPr lang="en-US" dirty="0" smtClean="0"/>
          </a:p>
          <a:p>
            <a:endParaRPr lang="en-US" dirty="0"/>
          </a:p>
          <a:p>
            <a:r>
              <a:rPr lang="en-US" dirty="0"/>
              <a:t>How did this lesson deepen kids understanding of perimeter?  Of math?  Of skills relevant </a:t>
            </a:r>
            <a:r>
              <a:rPr lang="en-US" dirty="0" smtClean="0"/>
              <a:t>far beyond </a:t>
            </a:r>
            <a:r>
              <a:rPr lang="en-US" dirty="0"/>
              <a:t>math?</a:t>
            </a:r>
          </a:p>
          <a:p>
            <a:endParaRPr lang="en-US" dirty="0"/>
          </a:p>
        </p:txBody>
      </p:sp>
      <p:sp>
        <p:nvSpPr>
          <p:cNvPr id="5" name="Slide Number Placeholder 4"/>
          <p:cNvSpPr>
            <a:spLocks noGrp="1"/>
          </p:cNvSpPr>
          <p:nvPr>
            <p:ph type="sldNum" sz="quarter" idx="4"/>
          </p:nvPr>
        </p:nvSpPr>
        <p:spPr/>
        <p:txBody>
          <a:bodyPr/>
          <a:lstStyle/>
          <a:p>
            <a:fld id="{A5207DF3-B8FA-4EDD-8B85-80364D051FA1}" type="slidenum">
              <a:rPr lang="en-US" smtClean="0">
                <a:solidFill>
                  <a:srgbClr val="D2533C"/>
                </a:solidFill>
              </a:rPr>
              <a:pPr/>
              <a:t>36</a:t>
            </a:fld>
            <a:endParaRPr lang="en-US">
              <a:solidFill>
                <a:srgbClr val="D2533C"/>
              </a:solidFill>
            </a:endParaRPr>
          </a:p>
        </p:txBody>
      </p:sp>
      <p:sp>
        <p:nvSpPr>
          <p:cNvPr id="2" name="Title 1"/>
          <p:cNvSpPr>
            <a:spLocks noGrp="1"/>
          </p:cNvSpPr>
          <p:nvPr>
            <p:ph type="title"/>
          </p:nvPr>
        </p:nvSpPr>
        <p:spPr/>
        <p:txBody>
          <a:bodyPr>
            <a:normAutofit/>
          </a:bodyPr>
          <a:lstStyle/>
          <a:p>
            <a:r>
              <a:rPr lang="en-US" dirty="0" smtClean="0"/>
              <a:t>What we might see as a result</a:t>
            </a:r>
            <a:endParaRPr lang="en-US" dirty="0"/>
          </a:p>
        </p:txBody>
      </p:sp>
    </p:spTree>
    <p:extLst>
      <p:ext uri="{BB962C8B-B14F-4D97-AF65-F5344CB8AC3E}">
        <p14:creationId xmlns:p14="http://schemas.microsoft.com/office/powerpoint/2010/main" val="2797597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a:t>T</a:t>
            </a:r>
            <a:r>
              <a:rPr lang="en-US" dirty="0" smtClean="0"/>
              <a:t>he Core Instructional Practices</a:t>
            </a:r>
            <a:endParaRPr lang="en-US" dirty="0"/>
          </a:p>
        </p:txBody>
      </p:sp>
      <p:sp>
        <p:nvSpPr>
          <p:cNvPr id="3" name="Text Placeholder 2"/>
          <p:cNvSpPr>
            <a:spLocks noGrp="1"/>
          </p:cNvSpPr>
          <p:nvPr>
            <p:ph type="body" idx="1"/>
          </p:nvPr>
        </p:nvSpPr>
        <p:spPr/>
        <p:txBody>
          <a:bodyPr/>
          <a:lstStyle/>
          <a:p>
            <a:pPr lvl="0"/>
            <a:r>
              <a:rPr lang="en-US" dirty="0"/>
              <a:t>Build a shared understanding and language for addressing professional learning for the </a:t>
            </a:r>
            <a:r>
              <a:rPr lang="en-US" dirty="0" smtClean="0"/>
              <a:t>Washington State Learning Standards, </a:t>
            </a:r>
            <a:r>
              <a:rPr lang="en-US" dirty="0"/>
              <a:t>including the core instructional practices</a:t>
            </a:r>
          </a:p>
        </p:txBody>
      </p:sp>
      <p:sp>
        <p:nvSpPr>
          <p:cNvPr id="4" name="Slide Number Placeholder 3"/>
          <p:cNvSpPr>
            <a:spLocks noGrp="1"/>
          </p:cNvSpPr>
          <p:nvPr>
            <p:ph type="sldNum" sz="quarter" idx="4"/>
          </p:nvPr>
        </p:nvSpPr>
        <p:spPr>
          <a:prstGeom prst="rect">
            <a:avLst/>
          </a:prstGeom>
        </p:spPr>
        <p:txBody>
          <a:bodyPr/>
          <a:lstStyle/>
          <a:p>
            <a:fld id="{8194C599-13CF-4858-B1C2-ED3636FB1023}" type="slidenum">
              <a:rPr lang="en-US" smtClean="0"/>
              <a:pPr/>
              <a:t>37</a:t>
            </a:fld>
            <a:endParaRPr lang="en-US" dirty="0"/>
          </a:p>
        </p:txBody>
      </p:sp>
    </p:spTree>
    <p:extLst>
      <p:ext uri="{BB962C8B-B14F-4D97-AF65-F5344CB8AC3E}">
        <p14:creationId xmlns:p14="http://schemas.microsoft.com/office/powerpoint/2010/main" val="1419319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400" dirty="0" smtClean="0"/>
              <a:t>When you hear the phrase “essential/core instructional practices” what do you immediately think of?</a:t>
            </a:r>
            <a:endParaRPr lang="en-US" sz="2400" dirty="0"/>
          </a:p>
        </p:txBody>
      </p:sp>
      <p:sp>
        <p:nvSpPr>
          <p:cNvPr id="3" name="Title 2"/>
          <p:cNvSpPr>
            <a:spLocks noGrp="1"/>
          </p:cNvSpPr>
          <p:nvPr>
            <p:ph type="title"/>
          </p:nvPr>
        </p:nvSpPr>
        <p:spPr/>
        <p:txBody>
          <a:bodyPr/>
          <a:lstStyle/>
          <a:p>
            <a:r>
              <a:rPr lang="en-US" dirty="0" smtClean="0"/>
              <a:t>Introducing the </a:t>
            </a:r>
            <a:br>
              <a:rPr lang="en-US" dirty="0" smtClean="0"/>
            </a:br>
            <a:r>
              <a:rPr lang="en-US" dirty="0" smtClean="0"/>
              <a:t>Core Instructional </a:t>
            </a:r>
            <a:r>
              <a:rPr lang="en-US" dirty="0" smtClean="0"/>
              <a:t>Practices (CIPs)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3223760"/>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1570615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6" y="1645363"/>
            <a:ext cx="8224699" cy="4075844"/>
          </a:xfrm>
        </p:spPr>
        <p:txBody>
          <a:bodyPr/>
          <a:lstStyle/>
          <a:p>
            <a:pPr marL="0" lvl="0" indent="0" eaLnBrk="1" fontAlgn="auto" hangingPunct="1">
              <a:spcBef>
                <a:spcPts val="200"/>
              </a:spcBef>
              <a:buClrTx/>
              <a:buNone/>
              <a:defRPr/>
            </a:pPr>
            <a:endParaRPr lang="en-US" sz="600" dirty="0" smtClean="0"/>
          </a:p>
          <a:p>
            <a:pPr lvl="0">
              <a:spcBef>
                <a:spcPts val="1200"/>
              </a:spcBef>
            </a:pPr>
            <a:r>
              <a:rPr lang="en-US" sz="2200" dirty="0" smtClean="0"/>
              <a:t>Are </a:t>
            </a:r>
            <a:r>
              <a:rPr lang="en-US" sz="2200" dirty="0"/>
              <a:t>a set of content-specific teaching practices that, if enacted by teachers or teams of teachers, should help all students attain mastery of the </a:t>
            </a:r>
            <a:r>
              <a:rPr lang="en-US" sz="2200" dirty="0" smtClean="0"/>
              <a:t>Washington </a:t>
            </a:r>
            <a:r>
              <a:rPr lang="en-US" sz="2200" dirty="0"/>
              <a:t>State </a:t>
            </a:r>
            <a:r>
              <a:rPr lang="en-US" sz="2200" dirty="0" smtClean="0"/>
              <a:t>Learning Standards </a:t>
            </a:r>
            <a:r>
              <a:rPr lang="en-US" sz="2200" dirty="0"/>
              <a:t>by the end of Grade 12. </a:t>
            </a:r>
            <a:endParaRPr lang="en-US" sz="2200" dirty="0" smtClean="0"/>
          </a:p>
          <a:p>
            <a:pPr lvl="0">
              <a:spcBef>
                <a:spcPts val="1200"/>
              </a:spcBef>
            </a:pPr>
            <a:r>
              <a:rPr lang="en-US" sz="2200" dirty="0" smtClean="0"/>
              <a:t>Are </a:t>
            </a:r>
            <a:r>
              <a:rPr lang="en-US" sz="2200" dirty="0"/>
              <a:t>based on research and practice.</a:t>
            </a:r>
          </a:p>
          <a:p>
            <a:pPr lvl="0">
              <a:spcBef>
                <a:spcPts val="1200"/>
              </a:spcBef>
            </a:pPr>
            <a:r>
              <a:rPr lang="en-US" sz="2200" dirty="0"/>
              <a:t>Are developed in collaboration with teachers, curriculum experts, teacher educators, assessment developers, and </a:t>
            </a:r>
            <a:r>
              <a:rPr lang="en-US" sz="2200" dirty="0" smtClean="0"/>
              <a:t/>
            </a:r>
            <a:br>
              <a:rPr lang="en-US" sz="2200" dirty="0" smtClean="0"/>
            </a:br>
            <a:r>
              <a:rPr lang="en-US" sz="2200" dirty="0" smtClean="0"/>
              <a:t>other experts.</a:t>
            </a:r>
          </a:p>
          <a:p>
            <a:pPr>
              <a:spcBef>
                <a:spcPts val="1200"/>
              </a:spcBef>
            </a:pPr>
            <a:r>
              <a:rPr lang="en-US" sz="2200" dirty="0" smtClean="0"/>
              <a:t>Are </a:t>
            </a:r>
            <a:r>
              <a:rPr lang="en-US" sz="2200" dirty="0"/>
              <a:t>meant for use in </a:t>
            </a:r>
            <a:r>
              <a:rPr lang="en-US" sz="2200" dirty="0" smtClean="0"/>
              <a:t>systems-alignment </a:t>
            </a:r>
            <a:r>
              <a:rPr lang="en-US" sz="2200" dirty="0"/>
              <a:t>work.</a:t>
            </a:r>
            <a:endParaRPr lang="en-US" sz="2000" dirty="0"/>
          </a:p>
          <a:p>
            <a:pPr marL="225425" lvl="0" indent="-225425">
              <a:spcBef>
                <a:spcPts val="1200"/>
              </a:spcBef>
              <a:buFont typeface="Arial" pitchFamily="34" charset="0"/>
              <a:buChar char="•"/>
            </a:pPr>
            <a:endParaRPr lang="en-US" sz="2200" dirty="0"/>
          </a:p>
        </p:txBody>
      </p:sp>
      <p:sp>
        <p:nvSpPr>
          <p:cNvPr id="3" name="Title 2"/>
          <p:cNvSpPr>
            <a:spLocks noGrp="1"/>
          </p:cNvSpPr>
          <p:nvPr>
            <p:ph type="title"/>
          </p:nvPr>
        </p:nvSpPr>
        <p:spPr/>
        <p:txBody>
          <a:bodyPr/>
          <a:lstStyle/>
          <a:p>
            <a:r>
              <a:rPr lang="en-US" dirty="0" smtClean="0"/>
              <a:t>Essential/Core Instructional Practices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16773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sz="3200" b="1" dirty="0" smtClean="0"/>
              <a:t>Face-to-Face Sessions</a:t>
            </a:r>
          </a:p>
          <a:p>
            <a:pPr lvl="1"/>
            <a:r>
              <a:rPr lang="en-US" sz="2800" dirty="0" smtClean="0"/>
              <a:t>Student Growth 2.0</a:t>
            </a:r>
          </a:p>
          <a:p>
            <a:pPr lvl="1"/>
            <a:r>
              <a:rPr lang="en-US" sz="2800" dirty="0" smtClean="0"/>
              <a:t>TPEP/ Washington State Learning Standards Connections</a:t>
            </a:r>
          </a:p>
          <a:p>
            <a:pPr lvl="1"/>
            <a:r>
              <a:rPr lang="en-US" sz="2800" dirty="0" smtClean="0"/>
              <a:t>Rater Agreement Practices</a:t>
            </a:r>
          </a:p>
          <a:p>
            <a:r>
              <a:rPr lang="en-US" sz="3200" b="1" dirty="0" smtClean="0"/>
              <a:t>A Virtual Presentation</a:t>
            </a:r>
          </a:p>
          <a:p>
            <a:pPr lvl="1"/>
            <a:r>
              <a:rPr lang="en-US" sz="2800" dirty="0" smtClean="0"/>
              <a:t>Sharing Electronic Resources </a:t>
            </a:r>
          </a:p>
          <a:p>
            <a:endParaRPr lang="en-US" dirty="0"/>
          </a:p>
          <a:p>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4</a:t>
            </a:fld>
            <a:endParaRPr lang="en-US" dirty="0"/>
          </a:p>
        </p:txBody>
      </p:sp>
      <p:sp>
        <p:nvSpPr>
          <p:cNvPr id="4" name="Title 3"/>
          <p:cNvSpPr>
            <a:spLocks noGrp="1"/>
          </p:cNvSpPr>
          <p:nvPr>
            <p:ph type="title"/>
          </p:nvPr>
        </p:nvSpPr>
        <p:spPr/>
        <p:txBody>
          <a:bodyPr/>
          <a:lstStyle/>
          <a:p>
            <a:r>
              <a:rPr lang="en-US" dirty="0" smtClean="0"/>
              <a:t>TPEP Sessions for 2014-15</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716" y="6089647"/>
            <a:ext cx="1782749" cy="572696"/>
          </a:xfrm>
          <a:prstGeom prst="rect">
            <a:avLst/>
          </a:prstGeom>
        </p:spPr>
      </p:pic>
    </p:spTree>
    <p:extLst>
      <p:ext uri="{BB962C8B-B14F-4D97-AF65-F5344CB8AC3E}">
        <p14:creationId xmlns:p14="http://schemas.microsoft.com/office/powerpoint/2010/main" val="1870531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881" y="1696940"/>
            <a:ext cx="8531119" cy="4075844"/>
          </a:xfrm>
        </p:spPr>
        <p:txBody>
          <a:bodyPr>
            <a:normAutofit lnSpcReduction="10000"/>
          </a:bodyPr>
          <a:lstStyle/>
          <a:p>
            <a:pPr lvl="0"/>
            <a:r>
              <a:rPr lang="en-US" sz="2200" dirty="0" smtClean="0"/>
              <a:t>Are </a:t>
            </a:r>
            <a:r>
              <a:rPr lang="en-US" sz="2200" b="1" dirty="0"/>
              <a:t>not</a:t>
            </a:r>
            <a:r>
              <a:rPr lang="en-US" sz="2200" dirty="0"/>
              <a:t> a comprehensive set of professional teaching standards.</a:t>
            </a:r>
          </a:p>
          <a:p>
            <a:pPr lvl="0">
              <a:spcBef>
                <a:spcPts val="1200"/>
              </a:spcBef>
            </a:pPr>
            <a:r>
              <a:rPr lang="en-US" sz="2200" dirty="0" smtClean="0"/>
              <a:t>Are </a:t>
            </a:r>
            <a:r>
              <a:rPr lang="en-US" sz="2200" b="1" dirty="0"/>
              <a:t>not</a:t>
            </a:r>
            <a:r>
              <a:rPr lang="en-US" sz="2200" dirty="0"/>
              <a:t> the </a:t>
            </a:r>
            <a:r>
              <a:rPr lang="en-US" sz="2200" dirty="0" smtClean="0"/>
              <a:t>specific-learner </a:t>
            </a:r>
            <a:r>
              <a:rPr lang="en-US" sz="2200" dirty="0"/>
              <a:t>“</a:t>
            </a:r>
            <a:r>
              <a:rPr lang="en-US" sz="2200" dirty="0" smtClean="0"/>
              <a:t>mathematical </a:t>
            </a:r>
            <a:r>
              <a:rPr lang="en-US" sz="2200" dirty="0"/>
              <a:t>practices” </a:t>
            </a:r>
            <a:r>
              <a:rPr lang="en-US" sz="2200" dirty="0" smtClean="0"/>
              <a:t>or ELA/literacy “anchor standards” detailed in the </a:t>
            </a:r>
            <a:r>
              <a:rPr lang="en-US" sz="2200" dirty="0" smtClean="0"/>
              <a:t>Washington State Learning Standards.</a:t>
            </a:r>
            <a:endParaRPr lang="en-US" sz="2200" dirty="0" smtClean="0"/>
          </a:p>
          <a:p>
            <a:pPr lvl="0">
              <a:spcBef>
                <a:spcPts val="1200"/>
              </a:spcBef>
            </a:pPr>
            <a:r>
              <a:rPr lang="en-US" sz="2200" dirty="0" smtClean="0"/>
              <a:t>Are </a:t>
            </a:r>
            <a:r>
              <a:rPr lang="en-US" sz="2200" b="1" dirty="0"/>
              <a:t>not</a:t>
            </a:r>
            <a:r>
              <a:rPr lang="en-US" sz="2200" dirty="0"/>
              <a:t> meant to be a checklist or one-size-fits-all </a:t>
            </a:r>
            <a:r>
              <a:rPr lang="en-US" sz="2200" dirty="0" smtClean="0"/>
              <a:t>strategy or </a:t>
            </a:r>
            <a:r>
              <a:rPr lang="en-US" sz="2200" dirty="0"/>
              <a:t>prescribed approach to pedagogy.</a:t>
            </a:r>
          </a:p>
          <a:p>
            <a:pPr>
              <a:spcBef>
                <a:spcPts val="1200"/>
              </a:spcBef>
            </a:pPr>
            <a:r>
              <a:rPr lang="en-US" sz="2200" dirty="0"/>
              <a:t>Are </a:t>
            </a:r>
            <a:r>
              <a:rPr lang="en-US" sz="2200" b="1" dirty="0"/>
              <a:t>not</a:t>
            </a:r>
            <a:r>
              <a:rPr lang="en-US" sz="2200" dirty="0"/>
              <a:t> inclusive of all important teaching </a:t>
            </a:r>
            <a:r>
              <a:rPr lang="en-US" sz="2200" kern="0" spc="-30" dirty="0"/>
              <a:t>practices, competencies, skills, performances,</a:t>
            </a:r>
            <a:r>
              <a:rPr lang="en-US" sz="2200" dirty="0"/>
              <a:t> and dispositions—such as organizing and managing classrooms, </a:t>
            </a:r>
            <a:r>
              <a:rPr lang="en-US" sz="2200" dirty="0" smtClean="0"/>
              <a:t>reflecting on or </a:t>
            </a:r>
            <a:r>
              <a:rPr lang="en-US" sz="2200" dirty="0"/>
              <a:t>analyzing instruction for </a:t>
            </a:r>
            <a:r>
              <a:rPr lang="en-US" sz="2200" dirty="0" smtClean="0"/>
              <a:t/>
            </a:r>
            <a:br>
              <a:rPr lang="en-US" sz="2200" dirty="0" smtClean="0"/>
            </a:br>
            <a:r>
              <a:rPr lang="en-US" sz="2200" dirty="0" smtClean="0"/>
              <a:t>the </a:t>
            </a:r>
            <a:r>
              <a:rPr lang="en-US" sz="2200" dirty="0"/>
              <a:t>purpose of improving it, building relationships with students, </a:t>
            </a:r>
            <a:r>
              <a:rPr lang="en-US" sz="2200" dirty="0" smtClean="0"/>
              <a:t/>
            </a:r>
            <a:br>
              <a:rPr lang="en-US" sz="2200" dirty="0" smtClean="0"/>
            </a:br>
            <a:r>
              <a:rPr lang="en-US" sz="2200" dirty="0" smtClean="0"/>
              <a:t>or </a:t>
            </a:r>
            <a:r>
              <a:rPr lang="en-US" sz="2200" dirty="0"/>
              <a:t>collaborating with colleagues.</a:t>
            </a:r>
            <a:endParaRPr lang="en-US" sz="2200" dirty="0">
              <a:ea typeface="Calibri"/>
              <a:cs typeface="Times New Roman"/>
            </a:endParaRPr>
          </a:p>
          <a:p>
            <a:endParaRPr lang="en-US" dirty="0"/>
          </a:p>
        </p:txBody>
      </p:sp>
      <p:sp>
        <p:nvSpPr>
          <p:cNvPr id="3" name="Title 2"/>
          <p:cNvSpPr>
            <a:spLocks noGrp="1"/>
          </p:cNvSpPr>
          <p:nvPr>
            <p:ph type="title"/>
          </p:nvPr>
        </p:nvSpPr>
        <p:spPr/>
        <p:txBody>
          <a:bodyPr/>
          <a:lstStyle/>
          <a:p>
            <a:r>
              <a:rPr lang="en-US" dirty="0" smtClean="0"/>
              <a:t>Essential/Core Instructional Practices</a:t>
            </a:r>
            <a:endParaRPr lang="en-US" b="1"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8399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7560" y="1831975"/>
            <a:ext cx="8307344" cy="4143156"/>
          </a:xfrm>
        </p:spPr>
        <p:txBody>
          <a:bodyPr>
            <a:noAutofit/>
          </a:bodyPr>
          <a:lstStyle/>
          <a:p>
            <a:pPr marL="0" lvl="1"/>
            <a:r>
              <a:rPr lang="en-US" sz="2400" dirty="0"/>
              <a:t>Look at the Handout: </a:t>
            </a:r>
            <a:r>
              <a:rPr lang="en-US" sz="2400" dirty="0" smtClean="0"/>
              <a:t> </a:t>
            </a:r>
            <a:r>
              <a:rPr lang="en-US" sz="2400" i="1" dirty="0" smtClean="0"/>
              <a:t>Core </a:t>
            </a:r>
            <a:r>
              <a:rPr lang="en-US" sz="2400" i="1" dirty="0"/>
              <a:t>Instructional </a:t>
            </a:r>
            <a:r>
              <a:rPr lang="en-US" sz="2400" i="1" dirty="0" smtClean="0"/>
              <a:t>Practices</a:t>
            </a:r>
            <a:endParaRPr lang="en-US" sz="2400" i="1" dirty="0"/>
          </a:p>
          <a:p>
            <a:pPr marL="0" lvl="1"/>
            <a:r>
              <a:rPr lang="en-US" sz="2400" dirty="0"/>
              <a:t>Group in partners of 3 – </a:t>
            </a:r>
            <a:r>
              <a:rPr lang="en-US" sz="2400" dirty="0" smtClean="0"/>
              <a:t>Number </a:t>
            </a:r>
            <a:r>
              <a:rPr lang="en-US" sz="2400" dirty="0"/>
              <a:t>off 1, 2, </a:t>
            </a:r>
            <a:r>
              <a:rPr lang="en-US" sz="2400" dirty="0" smtClean="0"/>
              <a:t>3 so each person reviews three practices</a:t>
            </a:r>
            <a:endParaRPr lang="en-US" sz="2400" dirty="0"/>
          </a:p>
          <a:p>
            <a:pPr marL="148590" lvl="1">
              <a:spcBef>
                <a:spcPts val="580"/>
              </a:spcBef>
              <a:buClr>
                <a:schemeClr val="accent1"/>
              </a:buClr>
            </a:pPr>
            <a:r>
              <a:rPr lang="en-US" sz="2400" dirty="0"/>
              <a:t>Read individually, stopping after each practice</a:t>
            </a:r>
          </a:p>
          <a:p>
            <a:pPr marL="148590" lvl="1">
              <a:spcBef>
                <a:spcPts val="580"/>
              </a:spcBef>
              <a:buClr>
                <a:schemeClr val="accent1"/>
              </a:buClr>
            </a:pPr>
            <a:r>
              <a:rPr lang="en-US" sz="2400" dirty="0"/>
              <a:t>As you read, think about a connection you can make to your framework.</a:t>
            </a:r>
          </a:p>
          <a:p>
            <a:pPr marL="148590" lvl="1">
              <a:spcBef>
                <a:spcPts val="580"/>
              </a:spcBef>
              <a:buClr>
                <a:schemeClr val="accent1"/>
              </a:buClr>
            </a:pPr>
            <a:r>
              <a:rPr lang="en-US" sz="2400" dirty="0"/>
              <a:t>After each stopping point, take turns sharing</a:t>
            </a:r>
          </a:p>
          <a:p>
            <a:pPr marL="148590" lvl="1">
              <a:spcBef>
                <a:spcPts val="580"/>
              </a:spcBef>
              <a:buClr>
                <a:schemeClr val="accent1"/>
              </a:buClr>
            </a:pPr>
            <a:r>
              <a:rPr lang="en-US" sz="2400" dirty="0"/>
              <a:t>At the end of the reading, reflect on the connections you found. As a team, write 3 Big Ideas to share with the group and write them on poster paper.</a:t>
            </a:r>
          </a:p>
          <a:p>
            <a:pPr marL="0" indent="0">
              <a:spcBef>
                <a:spcPts val="1200"/>
              </a:spcBef>
              <a:buNone/>
            </a:pPr>
            <a:endParaRPr lang="en-US" sz="2400" dirty="0" smtClean="0"/>
          </a:p>
        </p:txBody>
      </p:sp>
      <p:sp>
        <p:nvSpPr>
          <p:cNvPr id="3" name="Title 2"/>
          <p:cNvSpPr>
            <a:spLocks noGrp="1"/>
          </p:cNvSpPr>
          <p:nvPr>
            <p:ph type="title"/>
          </p:nvPr>
        </p:nvSpPr>
        <p:spPr>
          <a:xfrm>
            <a:off x="431119" y="692603"/>
            <a:ext cx="8243888" cy="1023937"/>
          </a:xfrm>
        </p:spPr>
        <p:txBody>
          <a:bodyPr/>
          <a:lstStyle/>
          <a:p>
            <a:r>
              <a:rPr lang="en-US" dirty="0" smtClean="0"/>
              <a:t>Activity: Diving Into the </a:t>
            </a:r>
            <a:r>
              <a:rPr lang="en-US" dirty="0" smtClean="0"/>
              <a:t>WA State Learning Standards </a:t>
            </a:r>
            <a:r>
              <a:rPr lang="en-US" i="1" dirty="0" smtClean="0"/>
              <a:t>Core </a:t>
            </a:r>
            <a:r>
              <a:rPr lang="en-US" i="1" dirty="0" smtClean="0"/>
              <a:t>Instructional Practices</a:t>
            </a:r>
            <a:endParaRPr lang="en-US" i="1"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2995489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Purpose:  to determine the alignment between 9 core instructional practices and specific teacher and student practices from the Fundamentals of Learning</a:t>
            </a:r>
          </a:p>
          <a:p>
            <a:pPr marL="687388" lvl="1" indent="-457200"/>
            <a:endParaRPr lang="en-US" dirty="0"/>
          </a:p>
        </p:txBody>
      </p:sp>
      <p:sp>
        <p:nvSpPr>
          <p:cNvPr id="3" name="Title 2"/>
          <p:cNvSpPr>
            <a:spLocks noGrp="1"/>
          </p:cNvSpPr>
          <p:nvPr>
            <p:ph type="title"/>
          </p:nvPr>
        </p:nvSpPr>
        <p:spPr/>
        <p:txBody>
          <a:bodyPr/>
          <a:lstStyle/>
          <a:p>
            <a:r>
              <a:rPr lang="en-US" dirty="0" smtClean="0"/>
              <a:t>Alignment of CIPs and Fundamentals of Learning</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464653"/>
                </a:solidFill>
              </a:rPr>
              <a:pPr algn="r"/>
              <a:t>42</a:t>
            </a:fld>
            <a:endParaRPr lang="en-US" dirty="0">
              <a:solidFill>
                <a:srgbClr val="464653"/>
              </a:solidFill>
            </a:endParaRPr>
          </a:p>
        </p:txBody>
      </p:sp>
      <p:sp>
        <p:nvSpPr>
          <p:cNvPr id="5" name="Rounded Rectangle 4"/>
          <p:cNvSpPr/>
          <p:nvPr/>
        </p:nvSpPr>
        <p:spPr>
          <a:xfrm>
            <a:off x="1828800" y="3733800"/>
            <a:ext cx="56388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If a teacher were implementing this core instructional practice, what we see the teacher doing and the students doing as described by the Fundamentals of Learning?</a:t>
            </a:r>
            <a:endParaRPr lang="en-US" sz="2200" dirty="0"/>
          </a:p>
        </p:txBody>
      </p:sp>
    </p:spTree>
    <p:extLst>
      <p:ext uri="{BB962C8B-B14F-4D97-AF65-F5344CB8AC3E}">
        <p14:creationId xmlns:p14="http://schemas.microsoft.com/office/powerpoint/2010/main" val="3597608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4837" cy="4648200"/>
          </a:xfrm>
        </p:spPr>
        <p:txBody>
          <a:bodyPr>
            <a:normAutofit fontScale="92500" lnSpcReduction="20000"/>
          </a:bodyPr>
          <a:lstStyle/>
          <a:p>
            <a:pPr marL="457200" indent="-457200">
              <a:buFont typeface="Arial" panose="020B0604020202020204" pitchFamily="34" charset="0"/>
              <a:buChar char="•"/>
            </a:pPr>
            <a:r>
              <a:rPr lang="en-US" dirty="0" smtClean="0"/>
              <a:t>Jigsaw</a:t>
            </a:r>
            <a:endParaRPr lang="en-US" dirty="0"/>
          </a:p>
          <a:p>
            <a:pPr marL="687388" lvl="1" indent="-457200">
              <a:buFont typeface="+mj-lt"/>
              <a:buAutoNum type="arabicPeriod"/>
            </a:pPr>
            <a:r>
              <a:rPr lang="en-US" dirty="0" smtClean="0"/>
              <a:t>Separate into pieces:</a:t>
            </a:r>
          </a:p>
          <a:p>
            <a:pPr marL="922338" lvl="2" indent="-457200">
              <a:buFont typeface="+mj-lt"/>
              <a:buAutoNum type="arabicPeriod"/>
            </a:pPr>
            <a:r>
              <a:rPr lang="en-US" dirty="0" smtClean="0"/>
              <a:t>Divide </a:t>
            </a:r>
            <a:r>
              <a:rPr lang="en-US" dirty="0"/>
              <a:t>up the 9 CIPs across the participants</a:t>
            </a:r>
            <a:r>
              <a:rPr lang="en-US" dirty="0" smtClean="0"/>
              <a:t>.</a:t>
            </a:r>
          </a:p>
          <a:p>
            <a:pPr marL="922338" lvl="2" indent="-457200">
              <a:buFont typeface="+mj-lt"/>
              <a:buAutoNum type="arabicPeriod"/>
            </a:pPr>
            <a:r>
              <a:rPr lang="en-US" dirty="0" smtClean="0"/>
              <a:t>Highlight the actions for students and teachers that align with the Core Instructional Practice on your card.</a:t>
            </a:r>
          </a:p>
          <a:p>
            <a:pPr marL="687388" lvl="1" indent="-457200">
              <a:buFont typeface="+mj-lt"/>
              <a:buAutoNum type="arabicPeriod"/>
            </a:pPr>
            <a:r>
              <a:rPr lang="en-US" dirty="0" smtClean="0"/>
              <a:t>Come together:</a:t>
            </a:r>
          </a:p>
          <a:p>
            <a:pPr marL="922338" lvl="2" indent="-457200">
              <a:buFont typeface="+mj-lt"/>
              <a:buAutoNum type="arabicPeriod"/>
            </a:pPr>
            <a:r>
              <a:rPr lang="en-US" dirty="0" smtClean="0"/>
              <a:t>Each partnership or team presents to the whole group their work by describing the actions of the student and/or teacher to demonstrate their assigned core instructional practice.</a:t>
            </a:r>
          </a:p>
          <a:p>
            <a:pPr marL="922338" lvl="2" indent="-457200">
              <a:buFont typeface="+mj-lt"/>
              <a:buAutoNum type="arabicPeriod"/>
            </a:pPr>
            <a:r>
              <a:rPr lang="en-US" dirty="0" smtClean="0"/>
              <a:t>As each partnership or team describes the actions of the student and/or teacher, the rest of the group places checkmarks next to the actions mentioned.</a:t>
            </a:r>
          </a:p>
          <a:p>
            <a:pPr marL="687388" lvl="1" indent="-457200">
              <a:buFont typeface="+mj-lt"/>
              <a:buAutoNum type="arabicPeriod"/>
            </a:pPr>
            <a:r>
              <a:rPr lang="en-US" dirty="0" smtClean="0"/>
              <a:t>Discuss </a:t>
            </a:r>
          </a:p>
          <a:p>
            <a:pPr marL="922338" lvl="2" indent="-457200">
              <a:buFont typeface="+mj-lt"/>
              <a:buAutoNum type="arabicPeriod"/>
            </a:pPr>
            <a:r>
              <a:rPr lang="en-US" dirty="0" smtClean="0"/>
              <a:t>As you listen to your colleagues and as you look across your check marks, what insights do you have about the connections between the CIPs and </a:t>
            </a:r>
            <a:r>
              <a:rPr lang="en-US" dirty="0" err="1" smtClean="0"/>
              <a:t>FoL</a:t>
            </a:r>
            <a:r>
              <a:rPr lang="en-US" dirty="0" smtClean="0"/>
              <a:t> practices?</a:t>
            </a:r>
          </a:p>
          <a:p>
            <a:pPr marL="457200" indent="-457200">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lstStyle/>
          <a:p>
            <a:r>
              <a:rPr lang="en-US" dirty="0" smtClean="0"/>
              <a:t>Protocol</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464653"/>
                </a:solidFill>
              </a:rPr>
              <a:pPr algn="r"/>
              <a:t>43</a:t>
            </a:fld>
            <a:endParaRPr lang="en-US" dirty="0">
              <a:solidFill>
                <a:srgbClr val="464653"/>
              </a:solidFill>
            </a:endParaRPr>
          </a:p>
        </p:txBody>
      </p:sp>
    </p:spTree>
    <p:extLst>
      <p:ext uri="{BB962C8B-B14F-4D97-AF65-F5344CB8AC3E}">
        <p14:creationId xmlns:p14="http://schemas.microsoft.com/office/powerpoint/2010/main" val="3751833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4837" cy="3956576"/>
          </a:xfrm>
        </p:spPr>
        <p:txBody>
          <a:bodyPr/>
          <a:lstStyle/>
          <a:p>
            <a:pPr marL="922338" lvl="2" indent="-457200">
              <a:buFont typeface="+mj-lt"/>
              <a:buAutoNum type="arabicPeriod"/>
            </a:pPr>
            <a:r>
              <a:rPr lang="en-US" dirty="0"/>
              <a:t>Each partner or team places a sticker dot on the Fundamentals of Learning poster next to each </a:t>
            </a:r>
            <a:r>
              <a:rPr lang="en-US" dirty="0" smtClean="0"/>
              <a:t>action they hav</a:t>
            </a:r>
            <a:r>
              <a:rPr lang="en-US" dirty="0"/>
              <a:t>e</a:t>
            </a:r>
            <a:r>
              <a:rPr lang="en-US" dirty="0" smtClean="0"/>
              <a:t> </a:t>
            </a:r>
            <a:r>
              <a:rPr lang="en-US" dirty="0"/>
              <a:t>highlighted.</a:t>
            </a:r>
          </a:p>
          <a:p>
            <a:pPr marL="922338" lvl="2" indent="-457200">
              <a:buFont typeface="+mj-lt"/>
              <a:buAutoNum type="arabicPeriod"/>
            </a:pPr>
            <a:r>
              <a:rPr lang="en-US" dirty="0"/>
              <a:t>Review </a:t>
            </a:r>
            <a:r>
              <a:rPr lang="en-US" dirty="0" smtClean="0"/>
              <a:t>and discuss as </a:t>
            </a:r>
            <a:r>
              <a:rPr lang="en-US" dirty="0"/>
              <a:t>a whole group.</a:t>
            </a:r>
          </a:p>
          <a:p>
            <a:endParaRPr lang="en-US" dirty="0"/>
          </a:p>
        </p:txBody>
      </p:sp>
      <p:sp>
        <p:nvSpPr>
          <p:cNvPr id="3" name="Title 2"/>
          <p:cNvSpPr>
            <a:spLocks noGrp="1"/>
          </p:cNvSpPr>
          <p:nvPr>
            <p:ph type="title"/>
          </p:nvPr>
        </p:nvSpPr>
        <p:spPr/>
        <p:txBody>
          <a:bodyPr/>
          <a:lstStyle/>
          <a:p>
            <a:r>
              <a:rPr lang="en-US" dirty="0" smtClean="0"/>
              <a:t>Extension: Create a </a:t>
            </a:r>
            <a:r>
              <a:rPr lang="en-US" dirty="0" err="1" smtClean="0"/>
              <a:t>Consensogram</a:t>
            </a:r>
            <a:r>
              <a:rPr lang="en-US" dirty="0" smtClean="0"/>
              <a:t>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464653"/>
                </a:solidFill>
              </a:rPr>
              <a:pPr algn="r"/>
              <a:t>44</a:t>
            </a:fld>
            <a:endParaRPr lang="en-US" dirty="0">
              <a:solidFill>
                <a:srgbClr val="464653"/>
              </a:solidFill>
            </a:endParaRPr>
          </a:p>
        </p:txBody>
      </p:sp>
      <p:sp>
        <p:nvSpPr>
          <p:cNvPr id="6" name="Rounded Rectangular Callout 5"/>
          <p:cNvSpPr/>
          <p:nvPr/>
        </p:nvSpPr>
        <p:spPr>
          <a:xfrm>
            <a:off x="381000" y="2743200"/>
            <a:ext cx="3962400" cy="3124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What do you notice?</a:t>
            </a:r>
          </a:p>
          <a:p>
            <a:pPr marL="285750" indent="-285750">
              <a:buFont typeface="Arial" panose="020B0604020202020204" pitchFamily="34" charset="0"/>
              <a:buChar char="•"/>
            </a:pPr>
            <a:r>
              <a:rPr lang="en-US" dirty="0" smtClean="0"/>
              <a:t>Where are there lots of points of connection?</a:t>
            </a:r>
          </a:p>
          <a:p>
            <a:pPr marL="285750" indent="-285750">
              <a:buFont typeface="Arial" panose="020B0604020202020204" pitchFamily="34" charset="0"/>
              <a:buChar char="•"/>
            </a:pPr>
            <a:r>
              <a:rPr lang="en-US" dirty="0" smtClean="0"/>
              <a:t>Where are there few points of connection?</a:t>
            </a:r>
          </a:p>
          <a:p>
            <a:pPr marL="285750" indent="-285750">
              <a:buFont typeface="Arial" panose="020B0604020202020204" pitchFamily="34" charset="0"/>
              <a:buChar char="•"/>
            </a:pPr>
            <a:r>
              <a:rPr lang="en-US" dirty="0" smtClean="0"/>
              <a:t>What gaps exist (if any)?</a:t>
            </a:r>
          </a:p>
          <a:p>
            <a:pPr marL="285750" indent="-285750">
              <a:buFont typeface="Arial" panose="020B0604020202020204" pitchFamily="34" charset="0"/>
              <a:buChar char="•"/>
            </a:pPr>
            <a:r>
              <a:rPr lang="en-US" dirty="0" smtClean="0"/>
              <a:t>What can we take away from this activity?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67423932"/>
              </p:ext>
            </p:extLst>
          </p:nvPr>
        </p:nvGraphicFramePr>
        <p:xfrm>
          <a:off x="5334000" y="2887980"/>
          <a:ext cx="3505200" cy="2286000"/>
        </p:xfrm>
        <a:graphic>
          <a:graphicData uri="http://schemas.openxmlformats.org/drawingml/2006/table">
            <a:tbl>
              <a:tblPr firstRow="1" firstCol="1" bandRow="1">
                <a:tableStyleId>{5C22544A-7EE6-4342-B048-85BDC9FD1C3A}</a:tableStyleId>
              </a:tblPr>
              <a:tblGrid>
                <a:gridCol w="336081"/>
                <a:gridCol w="1087140"/>
                <a:gridCol w="1205742"/>
                <a:gridCol w="876237"/>
              </a:tblGrid>
              <a:tr h="147781">
                <a:tc>
                  <a:txBody>
                    <a:bodyPr/>
                    <a:lstStyle/>
                    <a:p>
                      <a:pPr marL="0" marR="0" algn="ctr">
                        <a:spcBef>
                          <a:spcPts val="0"/>
                        </a:spcBef>
                        <a:spcAft>
                          <a:spcPts val="0"/>
                        </a:spcAft>
                      </a:pPr>
                      <a:r>
                        <a:rPr lang="en-US" sz="600" dirty="0">
                          <a:effectLst/>
                        </a:rPr>
                        <a:t> </a:t>
                      </a:r>
                      <a:endParaRPr lang="en-US" sz="600" dirty="0">
                        <a:solidFill>
                          <a:srgbClr val="000000"/>
                        </a:solidFill>
                        <a:effectLst/>
                        <a:latin typeface="Times New Roman"/>
                        <a:ea typeface="Calibri"/>
                        <a:cs typeface="Times New Roman"/>
                      </a:endParaRPr>
                    </a:p>
                  </a:txBody>
                  <a:tcPr marL="64233" marR="64233" marT="0" marB="0"/>
                </a:tc>
                <a:tc>
                  <a:txBody>
                    <a:bodyPr/>
                    <a:lstStyle/>
                    <a:p>
                      <a:pPr marL="0" marR="0" algn="ctr">
                        <a:spcBef>
                          <a:spcPts val="0"/>
                        </a:spcBef>
                        <a:spcAft>
                          <a:spcPts val="0"/>
                        </a:spcAft>
                      </a:pPr>
                      <a:r>
                        <a:rPr lang="en-US" sz="600">
                          <a:effectLst/>
                        </a:rPr>
                        <a:t>Making Meaning</a:t>
                      </a:r>
                      <a:endParaRPr lang="en-US" sz="600">
                        <a:solidFill>
                          <a:srgbClr val="000000"/>
                        </a:solidFill>
                        <a:effectLst/>
                        <a:latin typeface="Times New Roman"/>
                        <a:ea typeface="Calibri"/>
                        <a:cs typeface="Times New Roman"/>
                      </a:endParaRPr>
                    </a:p>
                  </a:txBody>
                  <a:tcPr marL="64233" marR="64233" marT="0" marB="0"/>
                </a:tc>
                <a:tc>
                  <a:txBody>
                    <a:bodyPr/>
                    <a:lstStyle/>
                    <a:p>
                      <a:pPr marL="0" marR="0" indent="0" algn="ctr">
                        <a:spcBef>
                          <a:spcPts val="0"/>
                        </a:spcBef>
                        <a:spcAft>
                          <a:spcPts val="0"/>
                        </a:spcAft>
                        <a:buFont typeface="Arial" panose="020B0604020202020204" pitchFamily="34" charset="0"/>
                        <a:buNone/>
                      </a:pPr>
                      <a:r>
                        <a:rPr lang="en-US" sz="600">
                          <a:effectLst/>
                        </a:rPr>
                        <a:t>Participating and Contributing</a:t>
                      </a:r>
                      <a:endParaRPr lang="en-US" sz="600">
                        <a:solidFill>
                          <a:srgbClr val="000000"/>
                        </a:solidFill>
                        <a:effectLst/>
                        <a:latin typeface="Times New Roman"/>
                        <a:ea typeface="Calibri"/>
                        <a:cs typeface="Times New Roman"/>
                      </a:endParaRPr>
                    </a:p>
                  </a:txBody>
                  <a:tcPr marL="64233" marR="64233" marT="0" marB="0"/>
                </a:tc>
                <a:tc>
                  <a:txBody>
                    <a:bodyPr/>
                    <a:lstStyle/>
                    <a:p>
                      <a:pPr marL="0" marR="0" algn="ctr">
                        <a:spcBef>
                          <a:spcPts val="0"/>
                        </a:spcBef>
                        <a:spcAft>
                          <a:spcPts val="0"/>
                        </a:spcAft>
                      </a:pPr>
                      <a:r>
                        <a:rPr lang="en-US" sz="600">
                          <a:effectLst/>
                        </a:rPr>
                        <a:t>Managing Learning</a:t>
                      </a:r>
                      <a:endParaRPr lang="en-US" sz="600">
                        <a:solidFill>
                          <a:srgbClr val="000000"/>
                        </a:solidFill>
                        <a:effectLst/>
                        <a:latin typeface="Times New Roman"/>
                        <a:ea typeface="Calibri"/>
                        <a:cs typeface="Times New Roman"/>
                      </a:endParaRPr>
                    </a:p>
                  </a:txBody>
                  <a:tcPr marL="64233" marR="64233" marT="0" marB="0"/>
                </a:tc>
              </a:tr>
              <a:tr h="1600029">
                <a:tc>
                  <a:txBody>
                    <a:bodyPr/>
                    <a:lstStyle/>
                    <a:p>
                      <a:pPr marL="0" marR="0" algn="ctr">
                        <a:spcBef>
                          <a:spcPts val="0"/>
                        </a:spcBef>
                        <a:spcAft>
                          <a:spcPts val="0"/>
                        </a:spcAft>
                      </a:pPr>
                      <a:r>
                        <a:rPr lang="en-US" sz="600">
                          <a:effectLst/>
                        </a:rPr>
                        <a:t>Students are likely to…</a:t>
                      </a:r>
                      <a:endParaRPr lang="en-US" sz="600">
                        <a:solidFill>
                          <a:srgbClr val="000000"/>
                        </a:solidFill>
                        <a:effectLst/>
                        <a:latin typeface="Times New Roman"/>
                        <a:ea typeface="Calibri"/>
                        <a:cs typeface="Times New Roman"/>
                      </a:endParaRPr>
                    </a:p>
                  </a:txBody>
                  <a:tcPr marL="64233" marR="64233" marT="0" marB="0"/>
                </a:tc>
                <a:tc>
                  <a:txBody>
                    <a:bodyPr/>
                    <a:lstStyle/>
                    <a:p>
                      <a:pPr marL="0" marR="0" lvl="0" indent="0">
                        <a:spcBef>
                          <a:spcPts val="0"/>
                        </a:spcBef>
                        <a:spcAft>
                          <a:spcPts val="0"/>
                        </a:spcAft>
                        <a:buFont typeface="Symbol"/>
                        <a:buNone/>
                      </a:pPr>
                      <a:r>
                        <a:rPr lang="en-US" sz="600" dirty="0">
                          <a:effectLst/>
                        </a:rPr>
                        <a:t>Ask questions of themselves, the teacher, and others </a:t>
                      </a:r>
                      <a:endParaRPr lang="en-US" sz="600" dirty="0" smtClean="0">
                        <a:effectLst/>
                      </a:endParaRP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Take time to </a:t>
                      </a:r>
                      <a:r>
                        <a:rPr lang="en-US" sz="600" dirty="0" smtClean="0">
                          <a:effectLst/>
                        </a:rPr>
                        <a:t>think</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Tackle real and interesting problems and devise </a:t>
                      </a:r>
                      <a:r>
                        <a:rPr lang="en-US" sz="600" dirty="0" smtClean="0">
                          <a:effectLst/>
                        </a:rPr>
                        <a:t>solutions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Reason and justify thoughts</a:t>
                      </a:r>
                    </a:p>
                    <a:p>
                      <a:pPr marL="0" marR="0" lvl="0" indent="0">
                        <a:spcBef>
                          <a:spcPts val="0"/>
                        </a:spcBef>
                        <a:spcAft>
                          <a:spcPts val="0"/>
                        </a:spcAft>
                        <a:buFont typeface="Symbol"/>
                        <a:buNone/>
                      </a:pPr>
                      <a:endParaRPr lang="en-US" sz="600" dirty="0" smtClean="0">
                        <a:effectLst/>
                      </a:endParaRPr>
                    </a:p>
                    <a:p>
                      <a:pPr marL="0" marR="0" lvl="0" indent="0">
                        <a:spcBef>
                          <a:spcPts val="0"/>
                        </a:spcBef>
                        <a:spcAft>
                          <a:spcPts val="0"/>
                        </a:spcAft>
                        <a:buFont typeface="Symbol"/>
                        <a:buNone/>
                      </a:pPr>
                      <a:r>
                        <a:rPr lang="en-US" sz="600" dirty="0" smtClean="0">
                          <a:effectLst/>
                        </a:rPr>
                        <a:t>Draw </a:t>
                      </a:r>
                      <a:r>
                        <a:rPr lang="en-US" sz="600" dirty="0">
                          <a:effectLst/>
                        </a:rPr>
                        <a:t>on personal knowledge </a:t>
                      </a:r>
                      <a:endParaRPr lang="en-US" sz="600" dirty="0" smtClean="0">
                        <a:effectLst/>
                      </a:endParaRPr>
                    </a:p>
                    <a:p>
                      <a:pPr marL="0" marR="0" lvl="0" indent="0">
                        <a:spcBef>
                          <a:spcPts val="0"/>
                        </a:spcBef>
                        <a:spcAft>
                          <a:spcPts val="0"/>
                        </a:spcAft>
                        <a:buFont typeface="Symbol"/>
                        <a:buNone/>
                      </a:pPr>
                      <a:r>
                        <a:rPr lang="en-US" sz="600" dirty="0" smtClean="0">
                          <a:effectLst/>
                        </a:rPr>
                        <a:t>and </a:t>
                      </a:r>
                      <a:r>
                        <a:rPr lang="en-US" sz="600" dirty="0">
                          <a:effectLst/>
                        </a:rPr>
                        <a:t>experience</a:t>
                      </a:r>
                      <a:endParaRPr lang="en-US" sz="600" dirty="0">
                        <a:solidFill>
                          <a:srgbClr val="000000"/>
                        </a:solidFill>
                        <a:effectLst/>
                        <a:latin typeface="Times New Roman"/>
                        <a:ea typeface="Calibri"/>
                        <a:cs typeface="Times New Roman"/>
                      </a:endParaRPr>
                    </a:p>
                  </a:txBody>
                  <a:tcPr marL="64233" marR="64233" marT="0" marB="0"/>
                </a:tc>
                <a:tc>
                  <a:txBody>
                    <a:bodyPr/>
                    <a:lstStyle/>
                    <a:p>
                      <a:pPr marL="0" marR="0" lvl="0" indent="0">
                        <a:spcBef>
                          <a:spcPts val="0"/>
                        </a:spcBef>
                        <a:spcAft>
                          <a:spcPts val="0"/>
                        </a:spcAft>
                        <a:buFont typeface="Symbol"/>
                        <a:buNone/>
                      </a:pPr>
                      <a:r>
                        <a:rPr lang="en-US" sz="600" dirty="0">
                          <a:effectLst/>
                        </a:rPr>
                        <a:t>Take an active role in the processes of </a:t>
                      </a:r>
                      <a:r>
                        <a:rPr lang="en-US" sz="600" dirty="0" smtClean="0">
                          <a:effectLst/>
                        </a:rPr>
                        <a:t>learning</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Give thoughtful, extended </a:t>
                      </a:r>
                      <a:r>
                        <a:rPr lang="en-US" sz="600" dirty="0" smtClean="0">
                          <a:effectLst/>
                        </a:rPr>
                        <a:t>answers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Contribute to and benefit from the learning of </a:t>
                      </a:r>
                      <a:r>
                        <a:rPr lang="en-US" sz="600" dirty="0" smtClean="0">
                          <a:effectLst/>
                        </a:rPr>
                        <a:t>others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Discuss and explore </a:t>
                      </a:r>
                      <a:r>
                        <a:rPr lang="en-US" sz="600" dirty="0" smtClean="0">
                          <a:effectLst/>
                        </a:rPr>
                        <a:t>ideas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Gain insights from others’ similarities and </a:t>
                      </a:r>
                      <a:r>
                        <a:rPr lang="en-US" sz="600" dirty="0" smtClean="0">
                          <a:effectLst/>
                        </a:rPr>
                        <a:t>differences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Work in groups of different sizes and compositions and with various </a:t>
                      </a:r>
                      <a:r>
                        <a:rPr lang="en-US" sz="600" dirty="0" smtClean="0">
                          <a:effectLst/>
                        </a:rPr>
                        <a:t>individuals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Cooperate and take the lead as </a:t>
                      </a:r>
                      <a:endParaRPr lang="en-US" sz="600" dirty="0" smtClean="0">
                        <a:effectLst/>
                      </a:endParaRPr>
                    </a:p>
                    <a:p>
                      <a:pPr marL="0" marR="0" lvl="0" indent="0">
                        <a:spcBef>
                          <a:spcPts val="0"/>
                        </a:spcBef>
                        <a:spcAft>
                          <a:spcPts val="0"/>
                        </a:spcAft>
                        <a:buFont typeface="Symbol"/>
                        <a:buNone/>
                      </a:pPr>
                      <a:r>
                        <a:rPr lang="en-US" sz="600" dirty="0" smtClean="0">
                          <a:effectLst/>
                        </a:rPr>
                        <a:t>appropriate </a:t>
                      </a:r>
                      <a:r>
                        <a:rPr lang="en-US" sz="600" dirty="0">
                          <a:effectLst/>
                        </a:rPr>
                        <a:t>in </a:t>
                      </a:r>
                      <a:r>
                        <a:rPr lang="en-US" sz="600" dirty="0" smtClean="0">
                          <a:effectLst/>
                        </a:rPr>
                        <a:t>groups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Feel able to make </a:t>
                      </a:r>
                      <a:r>
                        <a:rPr lang="en-US" sz="600" dirty="0" smtClean="0">
                          <a:effectLst/>
                        </a:rPr>
                        <a:t>suggestions</a:t>
                      </a:r>
                    </a:p>
                    <a:p>
                      <a:pPr marL="0" marR="0" lvl="0" indent="0">
                        <a:spcBef>
                          <a:spcPts val="0"/>
                        </a:spcBef>
                        <a:spcAft>
                          <a:spcPts val="0"/>
                        </a:spcAft>
                        <a:buFont typeface="Symbol"/>
                        <a:buNone/>
                      </a:pPr>
                      <a:endParaRPr lang="en-US" sz="600" dirty="0">
                        <a:effectLst/>
                      </a:endParaRPr>
                    </a:p>
                    <a:p>
                      <a:pPr marL="457200" marR="0" indent="0">
                        <a:spcBef>
                          <a:spcPts val="0"/>
                        </a:spcBef>
                        <a:spcAft>
                          <a:spcPts val="0"/>
                        </a:spcAft>
                        <a:buFont typeface="Arial" panose="020B0604020202020204" pitchFamily="34" charset="0"/>
                        <a:buNone/>
                      </a:pPr>
                      <a:r>
                        <a:rPr lang="en-US" sz="600" dirty="0">
                          <a:effectLst/>
                        </a:rPr>
                        <a:t> </a:t>
                      </a:r>
                      <a:endParaRPr lang="en-US" sz="600" dirty="0">
                        <a:solidFill>
                          <a:srgbClr val="000000"/>
                        </a:solidFill>
                        <a:effectLst/>
                        <a:latin typeface="Times New Roman"/>
                        <a:ea typeface="Calibri"/>
                        <a:cs typeface="Times New Roman"/>
                      </a:endParaRPr>
                    </a:p>
                  </a:txBody>
                  <a:tcPr marL="64233" marR="64233" marT="0" marB="0"/>
                </a:tc>
                <a:tc>
                  <a:txBody>
                    <a:bodyPr/>
                    <a:lstStyle/>
                    <a:p>
                      <a:pPr marL="0" marR="0" lvl="0" indent="0">
                        <a:spcBef>
                          <a:spcPts val="0"/>
                        </a:spcBef>
                        <a:spcAft>
                          <a:spcPts val="0"/>
                        </a:spcAft>
                        <a:buFont typeface="Symbol"/>
                        <a:buNone/>
                      </a:pPr>
                      <a:r>
                        <a:rPr lang="en-US" sz="600" dirty="0">
                          <a:effectLst/>
                        </a:rPr>
                        <a:t>Be interested in their </a:t>
                      </a:r>
                      <a:r>
                        <a:rPr lang="en-US" sz="600" dirty="0" smtClean="0">
                          <a:effectLst/>
                        </a:rPr>
                        <a:t>learning</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Show perseverance in </a:t>
                      </a:r>
                      <a:r>
                        <a:rPr lang="en-US" sz="600" dirty="0" smtClean="0">
                          <a:effectLst/>
                        </a:rPr>
                        <a:t>learning</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Be reflective about their own </a:t>
                      </a:r>
                      <a:r>
                        <a:rPr lang="en-US" sz="600" dirty="0" smtClean="0">
                          <a:effectLst/>
                        </a:rPr>
                        <a:t>learning</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Be (or become) confident in </a:t>
                      </a:r>
                      <a:r>
                        <a:rPr lang="en-US" sz="600" dirty="0" smtClean="0">
                          <a:effectLst/>
                        </a:rPr>
                        <a:t>learning</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Be resourceful about </a:t>
                      </a:r>
                      <a:r>
                        <a:rPr lang="en-US" sz="600" dirty="0" smtClean="0">
                          <a:effectLst/>
                        </a:rPr>
                        <a:t>learning</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Take </a:t>
                      </a:r>
                      <a:r>
                        <a:rPr lang="en-US" sz="600" dirty="0" smtClean="0">
                          <a:effectLst/>
                        </a:rPr>
                        <a:t>risks</a:t>
                      </a:r>
                    </a:p>
                    <a:p>
                      <a:pPr marL="0" marR="0" lvl="0" indent="0">
                        <a:spcBef>
                          <a:spcPts val="0"/>
                        </a:spcBef>
                        <a:spcAft>
                          <a:spcPts val="0"/>
                        </a:spcAft>
                        <a:buFont typeface="Symbol"/>
                        <a:buNone/>
                      </a:pPr>
                      <a:endParaRPr lang="en-US" sz="600" dirty="0">
                        <a:effectLst/>
                      </a:endParaRPr>
                    </a:p>
                    <a:p>
                      <a:pPr marL="0" marR="0" lvl="0" indent="0">
                        <a:spcBef>
                          <a:spcPts val="0"/>
                        </a:spcBef>
                        <a:spcAft>
                          <a:spcPts val="0"/>
                        </a:spcAft>
                        <a:buFont typeface="Symbol"/>
                        <a:buNone/>
                      </a:pPr>
                      <a:r>
                        <a:rPr lang="en-US" sz="600" dirty="0">
                          <a:effectLst/>
                        </a:rPr>
                        <a:t>Learn from mistakes</a:t>
                      </a:r>
                      <a:endParaRPr lang="en-US" sz="600" dirty="0">
                        <a:solidFill>
                          <a:srgbClr val="000000"/>
                        </a:solidFill>
                        <a:effectLst/>
                        <a:latin typeface="Times New Roman"/>
                        <a:ea typeface="Calibri"/>
                        <a:cs typeface="Times New Roman"/>
                      </a:endParaRPr>
                    </a:p>
                  </a:txBody>
                  <a:tcPr marL="64233" marR="64233" marT="0" marB="0"/>
                </a:tc>
              </a:tr>
            </a:tbl>
          </a:graphicData>
        </a:graphic>
      </p:graphicFrame>
      <p:sp>
        <p:nvSpPr>
          <p:cNvPr id="9" name="Oval 8"/>
          <p:cNvSpPr/>
          <p:nvPr/>
        </p:nvSpPr>
        <p:spPr>
          <a:xfrm>
            <a:off x="6477000" y="3133344"/>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3381" y="3409493"/>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7077" y="4105351"/>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3800" y="3133344"/>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467600" y="3653333"/>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96200" y="3653333"/>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61427" y="3561893"/>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62800" y="4419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05800" y="3133344"/>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15200" y="4419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75525" y="4419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10600" y="3712464"/>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60664" y="4419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09637" y="3805733"/>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71206" y="4020007"/>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533437" y="4724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85227" y="4722571"/>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80325" y="4648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149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686" y="2054774"/>
            <a:ext cx="6858000" cy="1066800"/>
          </a:xfrm>
        </p:spPr>
        <p:txBody>
          <a:bodyPr/>
          <a:lstStyle/>
          <a:p>
            <a:r>
              <a:rPr lang="en-US" dirty="0" smtClean="0"/>
              <a:t>4: Systems Analysis</a:t>
            </a:r>
            <a:endParaRPr lang="en-US" dirty="0"/>
          </a:p>
        </p:txBody>
      </p:sp>
      <p:sp>
        <p:nvSpPr>
          <p:cNvPr id="3" name="Text Placeholder 2"/>
          <p:cNvSpPr>
            <a:spLocks noGrp="1"/>
          </p:cNvSpPr>
          <p:nvPr>
            <p:ph type="body" idx="1"/>
          </p:nvPr>
        </p:nvSpPr>
        <p:spPr>
          <a:xfrm>
            <a:off x="1883699" y="3822542"/>
            <a:ext cx="6858000" cy="1143000"/>
          </a:xfrm>
        </p:spPr>
        <p:txBody>
          <a:bodyPr/>
          <a:lstStyle/>
          <a:p>
            <a:r>
              <a:rPr lang="en-US" dirty="0" smtClean="0"/>
              <a:t>Reveal </a:t>
            </a:r>
            <a:r>
              <a:rPr lang="en-US" dirty="0"/>
              <a:t>and strengthen the connections between the </a:t>
            </a:r>
            <a:r>
              <a:rPr lang="en-US" dirty="0" smtClean="0"/>
              <a:t>Washington State Learning Standards </a:t>
            </a:r>
            <a:r>
              <a:rPr lang="en-US" dirty="0"/>
              <a:t>and district teacher evaluation systems;</a:t>
            </a:r>
          </a:p>
          <a:p>
            <a:pPr lvl="0"/>
            <a:endParaRPr lang="en-US" spc="-10"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45</a:t>
            </a:fld>
            <a:endParaRPr lang="en-US" dirty="0"/>
          </a:p>
        </p:txBody>
      </p:sp>
    </p:spTree>
    <p:extLst>
      <p:ext uri="{BB962C8B-B14F-4D97-AF65-F5344CB8AC3E}">
        <p14:creationId xmlns:p14="http://schemas.microsoft.com/office/powerpoint/2010/main" val="4238545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
            <p:extLst>
              <p:ext uri="{D42A27DB-BD31-4B8C-83A1-F6EECF244321}">
                <p14:modId xmlns:p14="http://schemas.microsoft.com/office/powerpoint/2010/main" val="36362064"/>
              </p:ext>
            </p:extLst>
          </p:nvPr>
        </p:nvGraphicFramePr>
        <p:xfrm>
          <a:off x="818255" y="1382565"/>
          <a:ext cx="7998139" cy="4927599"/>
        </p:xfrm>
        <a:graphic>
          <a:graphicData uri="http://schemas.openxmlformats.org/drawingml/2006/table">
            <a:tbl>
              <a:tblPr firstRow="1" firstCol="1">
                <a:tableStyleId>{5C22544A-7EE6-4342-B048-85BDC9FD1C3A}</a:tableStyleId>
              </a:tblPr>
              <a:tblGrid>
                <a:gridCol w="2355547"/>
                <a:gridCol w="1353770"/>
                <a:gridCol w="1232865"/>
                <a:gridCol w="1286468"/>
                <a:gridCol w="1769489"/>
              </a:tblGrid>
              <a:tr h="478736">
                <a:tc>
                  <a:txBody>
                    <a:bodyPr/>
                    <a:lstStyle/>
                    <a:p>
                      <a:pPr marL="0" marR="0">
                        <a:spcBef>
                          <a:spcPts val="200"/>
                        </a:spcBef>
                        <a:spcAft>
                          <a:spcPts val="200"/>
                        </a:spcAft>
                      </a:pPr>
                      <a:r>
                        <a:rPr lang="en-US" sz="1000">
                          <a:effectLst/>
                        </a:rPr>
                        <a:t>Core Instructional Practice</a:t>
                      </a:r>
                      <a:endParaRPr lang="en-US" sz="1000" b="1">
                        <a:effectLst/>
                        <a:latin typeface="Times New Roman"/>
                        <a:ea typeface="Times New Roman"/>
                        <a:cs typeface="Times New Roman"/>
                      </a:endParaRPr>
                    </a:p>
                  </a:txBody>
                  <a:tcPr marL="65282" marR="65282" marT="0" marB="0" anchor="ctr"/>
                </a:tc>
                <a:tc>
                  <a:txBody>
                    <a:bodyPr/>
                    <a:lstStyle/>
                    <a:p>
                      <a:pPr marL="0" marR="0">
                        <a:spcBef>
                          <a:spcPts val="200"/>
                        </a:spcBef>
                        <a:spcAft>
                          <a:spcPts val="200"/>
                        </a:spcAft>
                      </a:pPr>
                      <a:r>
                        <a:rPr lang="en-US" sz="1000">
                          <a:effectLst/>
                        </a:rPr>
                        <a:t>Alignment to Teacher Evaluation Criteria</a:t>
                      </a:r>
                      <a:endParaRPr lang="en-US" sz="1000" b="1">
                        <a:effectLst/>
                        <a:latin typeface="Times New Roman"/>
                        <a:ea typeface="Times New Roman"/>
                        <a:cs typeface="Times New Roman"/>
                      </a:endParaRPr>
                    </a:p>
                  </a:txBody>
                  <a:tcPr marL="65282" marR="65282" marT="0" marB="0"/>
                </a:tc>
                <a:tc>
                  <a:txBody>
                    <a:bodyPr/>
                    <a:lstStyle/>
                    <a:p>
                      <a:pPr marL="0" marR="0">
                        <a:spcBef>
                          <a:spcPts val="200"/>
                        </a:spcBef>
                        <a:spcAft>
                          <a:spcPts val="200"/>
                        </a:spcAft>
                      </a:pPr>
                      <a:r>
                        <a:rPr lang="en-US" sz="1000">
                          <a:effectLst/>
                        </a:rPr>
                        <a:t>Implicit Connection</a:t>
                      </a:r>
                      <a:endParaRPr lang="en-US" sz="1000" b="1">
                        <a:effectLst/>
                        <a:latin typeface="Times New Roman"/>
                        <a:ea typeface="Times New Roman"/>
                        <a:cs typeface="Times New Roman"/>
                      </a:endParaRPr>
                    </a:p>
                  </a:txBody>
                  <a:tcPr marL="65282" marR="65282" marT="0" marB="0"/>
                </a:tc>
                <a:tc>
                  <a:txBody>
                    <a:bodyPr/>
                    <a:lstStyle/>
                    <a:p>
                      <a:pPr marL="0" marR="0">
                        <a:spcBef>
                          <a:spcPts val="200"/>
                        </a:spcBef>
                        <a:spcAft>
                          <a:spcPts val="200"/>
                        </a:spcAft>
                      </a:pPr>
                      <a:r>
                        <a:rPr lang="en-US" sz="1000">
                          <a:effectLst/>
                        </a:rPr>
                        <a:t>Explicit Connection</a:t>
                      </a:r>
                      <a:endParaRPr lang="en-US" sz="1000" b="1">
                        <a:effectLst/>
                        <a:latin typeface="Times New Roman"/>
                        <a:ea typeface="Times New Roman"/>
                        <a:cs typeface="Times New Roman"/>
                      </a:endParaRPr>
                    </a:p>
                  </a:txBody>
                  <a:tcPr marL="65282" marR="65282" marT="0" marB="0"/>
                </a:tc>
                <a:tc>
                  <a:txBody>
                    <a:bodyPr/>
                    <a:lstStyle/>
                    <a:p>
                      <a:pPr marL="0" marR="0">
                        <a:spcBef>
                          <a:spcPts val="200"/>
                        </a:spcBef>
                        <a:spcAft>
                          <a:spcPts val="200"/>
                        </a:spcAft>
                      </a:pPr>
                      <a:r>
                        <a:rPr lang="en-US" sz="1000">
                          <a:effectLst/>
                        </a:rPr>
                        <a:t>FoL: Students will be:</a:t>
                      </a:r>
                      <a:endParaRPr lang="en-US" sz="1000" b="1">
                        <a:effectLst/>
                        <a:latin typeface="Times New Roman"/>
                        <a:ea typeface="Times New Roman"/>
                        <a:cs typeface="Times New Roman"/>
                      </a:endParaRPr>
                    </a:p>
                  </a:txBody>
                  <a:tcPr marL="65282" marR="65282" marT="0" marB="0"/>
                </a:tc>
              </a:tr>
              <a:tr h="4448863">
                <a:tc>
                  <a:txBody>
                    <a:bodyPr/>
                    <a:lstStyle/>
                    <a:p>
                      <a:pPr marL="0" marR="0">
                        <a:spcBef>
                          <a:spcPts val="0"/>
                        </a:spcBef>
                        <a:spcAft>
                          <a:spcPts val="0"/>
                        </a:spcAft>
                      </a:pPr>
                      <a:r>
                        <a:rPr lang="en-US" sz="1100" dirty="0">
                          <a:effectLst/>
                        </a:rPr>
                        <a:t>CIP1. Identify the learning goals for each lesson, align these goals to the learning standards for the grade and content areas, and identify the preceding and succeeding skills and concepts within the appropriate learning progression.</a:t>
                      </a:r>
                    </a:p>
                    <a:p>
                      <a:pPr marL="0" marR="0">
                        <a:spcBef>
                          <a:spcPts val="200"/>
                        </a:spcBef>
                        <a:spcAft>
                          <a:spcPts val="200"/>
                        </a:spcAft>
                      </a:pPr>
                      <a:r>
                        <a:rPr lang="en-US" sz="1000" dirty="0">
                          <a:effectLst/>
                        </a:rPr>
                        <a:t> </a:t>
                      </a:r>
                    </a:p>
                    <a:p>
                      <a:pPr marL="0" marR="0">
                        <a:spcBef>
                          <a:spcPts val="200"/>
                        </a:spcBef>
                        <a:spcAft>
                          <a:spcPts val="200"/>
                        </a:spcAft>
                      </a:pPr>
                      <a:r>
                        <a:rPr lang="en-US" sz="1000" dirty="0">
                          <a:effectLst/>
                        </a:rPr>
                        <a:t> </a:t>
                      </a:r>
                    </a:p>
                    <a:p>
                      <a:pPr marL="0" marR="0">
                        <a:spcBef>
                          <a:spcPts val="200"/>
                        </a:spcBef>
                        <a:spcAft>
                          <a:spcPts val="200"/>
                        </a:spcAft>
                      </a:pPr>
                      <a:r>
                        <a:rPr lang="en-US" sz="1000" dirty="0">
                          <a:effectLst/>
                        </a:rPr>
                        <a:t> </a:t>
                      </a:r>
                    </a:p>
                    <a:p>
                      <a:pPr marL="0" marR="0">
                        <a:spcBef>
                          <a:spcPts val="200"/>
                        </a:spcBef>
                        <a:spcAft>
                          <a:spcPts val="200"/>
                        </a:spcAft>
                      </a:pPr>
                      <a:r>
                        <a:rPr lang="en-US" sz="1000" dirty="0">
                          <a:effectLst/>
                        </a:rPr>
                        <a:t> </a:t>
                      </a:r>
                      <a:endParaRPr lang="en-US" sz="1000" dirty="0">
                        <a:effectLst/>
                        <a:latin typeface="Times New Roman"/>
                        <a:ea typeface="Times New Roman"/>
                        <a:cs typeface="Times New Roman"/>
                      </a:endParaRPr>
                    </a:p>
                  </a:txBody>
                  <a:tcPr marL="65282" marR="65282" marT="0" marB="0"/>
                </a:tc>
                <a:tc>
                  <a:txBody>
                    <a:bodyPr/>
                    <a:lstStyle/>
                    <a:p>
                      <a:pPr marL="0" marR="0">
                        <a:spcBef>
                          <a:spcPts val="200"/>
                        </a:spcBef>
                        <a:spcAft>
                          <a:spcPts val="200"/>
                        </a:spcAft>
                      </a:pPr>
                      <a:r>
                        <a:rPr lang="en-US" sz="1100" dirty="0">
                          <a:effectLst/>
                        </a:rPr>
                        <a:t>Criterion 1: Centering instruction on high expectations for student achievement</a:t>
                      </a:r>
                      <a:endParaRPr lang="en-US" sz="1000" dirty="0">
                        <a:effectLst/>
                        <a:latin typeface="Times New Roman"/>
                        <a:ea typeface="Times New Roman"/>
                        <a:cs typeface="Times New Roman"/>
                      </a:endParaRPr>
                    </a:p>
                  </a:txBody>
                  <a:tcPr marL="65282" marR="65282" marT="0" marB="0"/>
                </a:tc>
                <a:tc>
                  <a:txBody>
                    <a:bodyPr/>
                    <a:lstStyle/>
                    <a:p>
                      <a:pPr marL="0" marR="0">
                        <a:spcBef>
                          <a:spcPts val="200"/>
                        </a:spcBef>
                        <a:spcAft>
                          <a:spcPts val="200"/>
                        </a:spcAft>
                      </a:pPr>
                      <a:r>
                        <a:rPr lang="en-US" sz="1100">
                          <a:effectLst/>
                        </a:rPr>
                        <a:t> </a:t>
                      </a:r>
                      <a:endParaRPr lang="en-US" sz="1000">
                        <a:effectLst/>
                        <a:latin typeface="Times New Roman"/>
                        <a:ea typeface="Times New Roman"/>
                        <a:cs typeface="Times New Roman"/>
                      </a:endParaRPr>
                    </a:p>
                  </a:txBody>
                  <a:tcPr marL="65282" marR="65282" marT="0" marB="0"/>
                </a:tc>
                <a:tc>
                  <a:txBody>
                    <a:bodyPr/>
                    <a:lstStyle/>
                    <a:p>
                      <a:pPr marL="0" marR="0">
                        <a:spcBef>
                          <a:spcPts val="200"/>
                        </a:spcBef>
                        <a:spcAft>
                          <a:spcPts val="200"/>
                        </a:spcAft>
                      </a:pPr>
                      <a:r>
                        <a:rPr lang="en-US" sz="1100">
                          <a:effectLst/>
                        </a:rPr>
                        <a:t> </a:t>
                      </a:r>
                      <a:endParaRPr lang="en-US" sz="1000">
                        <a:effectLst/>
                        <a:latin typeface="Times New Roman"/>
                        <a:ea typeface="Times New Roman"/>
                        <a:cs typeface="Times New Roman"/>
                      </a:endParaRPr>
                    </a:p>
                  </a:txBody>
                  <a:tcPr marL="65282" marR="65282" marT="0" marB="0"/>
                </a:tc>
                <a:tc>
                  <a:txBody>
                    <a:bodyPr/>
                    <a:lstStyle/>
                    <a:p>
                      <a:pPr marL="0" marR="0">
                        <a:spcBef>
                          <a:spcPts val="200"/>
                        </a:spcBef>
                        <a:spcAft>
                          <a:spcPts val="200"/>
                        </a:spcAft>
                      </a:pPr>
                      <a:r>
                        <a:rPr lang="en-US" sz="1100" dirty="0">
                          <a:effectLst/>
                        </a:rPr>
                        <a:t>Making Meaning</a:t>
                      </a:r>
                      <a:endParaRPr lang="en-US" sz="1000" dirty="0">
                        <a:effectLst/>
                      </a:endParaRPr>
                    </a:p>
                    <a:p>
                      <a:pPr marL="342900" marR="0" lvl="0" indent="-342900">
                        <a:spcBef>
                          <a:spcPts val="200"/>
                        </a:spcBef>
                        <a:spcAft>
                          <a:spcPts val="200"/>
                        </a:spcAft>
                        <a:buFont typeface="Symbol"/>
                        <a:buChar char=""/>
                      </a:pPr>
                      <a:r>
                        <a:rPr lang="en-US" sz="1000" dirty="0">
                          <a:effectLst/>
                        </a:rPr>
                        <a:t>Thinking critically, creatively, and </a:t>
                      </a:r>
                      <a:r>
                        <a:rPr lang="en-US" sz="1000" dirty="0" err="1">
                          <a:effectLst/>
                        </a:rPr>
                        <a:t>metacognitively</a:t>
                      </a:r>
                      <a:endParaRPr lang="en-US" sz="1000" dirty="0">
                        <a:effectLst/>
                      </a:endParaRPr>
                    </a:p>
                    <a:p>
                      <a:pPr marL="342900" marR="0" lvl="0" indent="-342900">
                        <a:spcBef>
                          <a:spcPts val="200"/>
                        </a:spcBef>
                        <a:spcAft>
                          <a:spcPts val="200"/>
                        </a:spcAft>
                        <a:buFont typeface="Symbol"/>
                        <a:buChar char=""/>
                      </a:pPr>
                      <a:r>
                        <a:rPr lang="en-US" sz="1000" dirty="0">
                          <a:effectLst/>
                        </a:rPr>
                        <a:t>Connecting prior knowledge to new learning</a:t>
                      </a:r>
                    </a:p>
                    <a:p>
                      <a:pPr marL="342900" marR="0" lvl="0" indent="-342900">
                        <a:spcBef>
                          <a:spcPts val="200"/>
                        </a:spcBef>
                        <a:spcAft>
                          <a:spcPts val="200"/>
                        </a:spcAft>
                        <a:buFont typeface="Symbol"/>
                        <a:buChar char=""/>
                      </a:pPr>
                      <a:r>
                        <a:rPr lang="en-US" sz="1000" dirty="0">
                          <a:effectLst/>
                        </a:rPr>
                        <a:t>Using language, symbols, and texts</a:t>
                      </a:r>
                    </a:p>
                    <a:p>
                      <a:pPr marL="0" marR="0">
                        <a:spcBef>
                          <a:spcPts val="200"/>
                        </a:spcBef>
                        <a:spcAft>
                          <a:spcPts val="200"/>
                        </a:spcAft>
                      </a:pPr>
                      <a:r>
                        <a:rPr lang="en-US" sz="1100" dirty="0">
                          <a:effectLst/>
                        </a:rPr>
                        <a:t>Participating </a:t>
                      </a:r>
                      <a:r>
                        <a:rPr lang="en-US" sz="1100" baseline="-25000" dirty="0">
                          <a:effectLst/>
                        </a:rPr>
                        <a:t>+ </a:t>
                      </a:r>
                      <a:r>
                        <a:rPr lang="en-US" sz="1100" dirty="0">
                          <a:effectLst/>
                        </a:rPr>
                        <a:t>Contributing</a:t>
                      </a:r>
                      <a:endParaRPr lang="en-US" sz="1000" dirty="0">
                        <a:effectLst/>
                      </a:endParaRPr>
                    </a:p>
                    <a:p>
                      <a:pPr marL="342900" marR="0" lvl="0" indent="-342900">
                        <a:spcBef>
                          <a:spcPts val="200"/>
                        </a:spcBef>
                        <a:spcAft>
                          <a:spcPts val="200"/>
                        </a:spcAft>
                        <a:buFont typeface="Symbol"/>
                        <a:buChar char=""/>
                      </a:pPr>
                      <a:r>
                        <a:rPr lang="en-US" sz="1000" dirty="0">
                          <a:effectLst/>
                        </a:rPr>
                        <a:t>Engaging with others in learning</a:t>
                      </a:r>
                    </a:p>
                    <a:p>
                      <a:pPr marL="342900" marR="0" lvl="0" indent="-342900">
                        <a:spcBef>
                          <a:spcPts val="200"/>
                        </a:spcBef>
                        <a:spcAft>
                          <a:spcPts val="200"/>
                        </a:spcAft>
                        <a:buFont typeface="Symbol"/>
                        <a:buChar char=""/>
                      </a:pPr>
                      <a:r>
                        <a:rPr lang="en-US" sz="1000" dirty="0">
                          <a:effectLst/>
                        </a:rPr>
                        <a:t>Communicating ideas, feelings, and understanding </a:t>
                      </a:r>
                    </a:p>
                    <a:p>
                      <a:pPr marL="342900" marR="0" lvl="0" indent="-342900">
                        <a:spcBef>
                          <a:spcPts val="200"/>
                        </a:spcBef>
                        <a:spcAft>
                          <a:spcPts val="200"/>
                        </a:spcAft>
                        <a:buFont typeface="Symbol"/>
                        <a:buChar char=""/>
                      </a:pPr>
                      <a:r>
                        <a:rPr lang="en-US" sz="1000" dirty="0">
                          <a:effectLst/>
                        </a:rPr>
                        <a:t>Relating to other people’s ideas,</a:t>
                      </a:r>
                      <a:r>
                        <a:rPr lang="en-US" sz="1100" dirty="0">
                          <a:effectLst/>
                        </a:rPr>
                        <a:t> </a:t>
                      </a:r>
                      <a:r>
                        <a:rPr lang="en-US" sz="1000" dirty="0">
                          <a:effectLst/>
                        </a:rPr>
                        <a:t>feelings, and experiences</a:t>
                      </a:r>
                    </a:p>
                    <a:p>
                      <a:pPr marL="0" marR="0">
                        <a:spcBef>
                          <a:spcPts val="200"/>
                        </a:spcBef>
                        <a:spcAft>
                          <a:spcPts val="200"/>
                        </a:spcAft>
                      </a:pPr>
                      <a:r>
                        <a:rPr lang="en-US" sz="1100" dirty="0">
                          <a:effectLst/>
                        </a:rPr>
                        <a:t>Managing Learning</a:t>
                      </a:r>
                      <a:endParaRPr lang="en-US" sz="1000" dirty="0">
                        <a:effectLst/>
                      </a:endParaRPr>
                    </a:p>
                    <a:p>
                      <a:pPr marL="342900" marR="0" lvl="0" indent="-342900">
                        <a:spcBef>
                          <a:spcPts val="200"/>
                        </a:spcBef>
                        <a:spcAft>
                          <a:spcPts val="200"/>
                        </a:spcAft>
                        <a:buFont typeface="Symbol"/>
                        <a:buChar char=""/>
                      </a:pPr>
                      <a:r>
                        <a:rPr lang="en-US" sz="1000" dirty="0">
                          <a:effectLst/>
                        </a:rPr>
                        <a:t>Taking personal responsibility for learning</a:t>
                      </a:r>
                    </a:p>
                    <a:p>
                      <a:pPr marL="342900" marR="0" lvl="0" indent="-342900">
                        <a:spcBef>
                          <a:spcPts val="200"/>
                        </a:spcBef>
                        <a:spcAft>
                          <a:spcPts val="200"/>
                        </a:spcAft>
                        <a:buFont typeface="Symbol"/>
                        <a:buChar char=""/>
                      </a:pPr>
                      <a:r>
                        <a:rPr lang="en-US" sz="1000" dirty="0">
                          <a:effectLst/>
                        </a:rPr>
                        <a:t>Adapting learning tactics</a:t>
                      </a:r>
                    </a:p>
                    <a:p>
                      <a:pPr marL="342900" marR="0" lvl="0" indent="-342900">
                        <a:spcBef>
                          <a:spcPts val="200"/>
                        </a:spcBef>
                        <a:spcAft>
                          <a:spcPts val="200"/>
                        </a:spcAft>
                        <a:buFont typeface="Symbol"/>
                        <a:buChar char=""/>
                      </a:pPr>
                      <a:r>
                        <a:rPr lang="en-US" sz="1000" dirty="0">
                          <a:effectLst/>
                        </a:rPr>
                        <a:t>Persevering with challenges</a:t>
                      </a:r>
                      <a:endParaRPr lang="en-US" sz="1000" dirty="0">
                        <a:effectLst/>
                        <a:latin typeface="Times New Roman"/>
                        <a:ea typeface="Times New Roman"/>
                        <a:cs typeface="Times New Roman"/>
                      </a:endParaRPr>
                    </a:p>
                  </a:txBody>
                  <a:tcPr marL="65282" marR="65282" marT="0" marB="0"/>
                </a:tc>
              </a:tr>
            </a:tbl>
          </a:graphicData>
        </a:graphic>
      </p:graphicFrame>
      <p:sp>
        <p:nvSpPr>
          <p:cNvPr id="4" name="Slide Number Placeholder 3"/>
          <p:cNvSpPr>
            <a:spLocks noGrp="1"/>
          </p:cNvSpPr>
          <p:nvPr>
            <p:ph type="sldNum" sz="quarter" idx="4"/>
          </p:nvPr>
        </p:nvSpPr>
        <p:spPr/>
        <p:txBody>
          <a:bodyPr/>
          <a:lstStyle/>
          <a:p>
            <a:fld id="{8194C599-13CF-4858-B1C2-ED3636FB1023}" type="slidenum">
              <a:rPr lang="en-US" smtClean="0"/>
              <a:pPr/>
              <a:t>46</a:t>
            </a:fld>
            <a:endParaRPr lang="en-US" dirty="0"/>
          </a:p>
        </p:txBody>
      </p:sp>
      <p:sp>
        <p:nvSpPr>
          <p:cNvPr id="5" name="Title 4"/>
          <p:cNvSpPr>
            <a:spLocks noGrp="1"/>
          </p:cNvSpPr>
          <p:nvPr>
            <p:ph type="title"/>
          </p:nvPr>
        </p:nvSpPr>
        <p:spPr/>
        <p:txBody>
          <a:bodyPr/>
          <a:lstStyle/>
          <a:p>
            <a:r>
              <a:rPr lang="en-US" dirty="0" smtClean="0"/>
              <a:t>The Coherence Protocol: Group Practice</a:t>
            </a:r>
            <a:endParaRPr lang="en-US" dirty="0"/>
          </a:p>
        </p:txBody>
      </p:sp>
    </p:spTree>
    <p:extLst>
      <p:ext uri="{BB962C8B-B14F-4D97-AF65-F5344CB8AC3E}">
        <p14:creationId xmlns:p14="http://schemas.microsoft.com/office/powerpoint/2010/main" val="3474644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pPr marL="0" lvl="0" indent="0">
              <a:buNone/>
            </a:pPr>
            <a:r>
              <a:rPr lang="en-US" dirty="0" smtClean="0"/>
              <a:t>Looking around the room at the chart papers…</a:t>
            </a:r>
          </a:p>
          <a:p>
            <a:pPr lvl="0"/>
            <a:r>
              <a:rPr lang="en-US" dirty="0" smtClean="0"/>
              <a:t>What </a:t>
            </a:r>
            <a:r>
              <a:rPr lang="en-US" dirty="0"/>
              <a:t>trends emerged </a:t>
            </a:r>
            <a:r>
              <a:rPr lang="en-US" dirty="0" smtClean="0"/>
              <a:t>from our alignment work?</a:t>
            </a:r>
            <a:endParaRPr lang="en-US" dirty="0"/>
          </a:p>
          <a:p>
            <a:pPr lvl="0"/>
            <a:r>
              <a:rPr lang="en-US" dirty="0"/>
              <a:t>What do these trends tell </a:t>
            </a:r>
            <a:r>
              <a:rPr lang="en-US" dirty="0" smtClean="0"/>
              <a:t>us?</a:t>
            </a:r>
            <a:endParaRPr lang="en-US" dirty="0"/>
          </a:p>
          <a:p>
            <a:pPr lvl="0"/>
            <a:r>
              <a:rPr lang="en-US" dirty="0" smtClean="0"/>
              <a:t>What actions do we need to consider now?</a:t>
            </a:r>
            <a:endParaRPr lang="en-US" dirty="0"/>
          </a:p>
          <a:p>
            <a:pPr lvl="1"/>
            <a:endParaRPr lang="en-US" dirty="0"/>
          </a:p>
          <a:p>
            <a:endParaRPr lang="en-US" dirty="0"/>
          </a:p>
          <a:p>
            <a:endParaRPr lang="en-US" dirty="0"/>
          </a:p>
        </p:txBody>
      </p:sp>
      <p:sp>
        <p:nvSpPr>
          <p:cNvPr id="2" name="Slide Number Placeholder 1"/>
          <p:cNvSpPr>
            <a:spLocks noGrp="1"/>
          </p:cNvSpPr>
          <p:nvPr>
            <p:ph type="sldNum" sz="quarter" idx="4"/>
          </p:nvPr>
        </p:nvSpPr>
        <p:spPr/>
        <p:txBody>
          <a:bodyPr/>
          <a:lstStyle/>
          <a:p>
            <a:fld id="{8194C599-13CF-4858-B1C2-ED3636FB1023}" type="slidenum">
              <a:rPr lang="en-US" smtClean="0"/>
              <a:pPr/>
              <a:t>47</a:t>
            </a:fld>
            <a:endParaRPr lang="en-US" dirty="0"/>
          </a:p>
        </p:txBody>
      </p:sp>
      <p:sp>
        <p:nvSpPr>
          <p:cNvPr id="5" name="Title 4"/>
          <p:cNvSpPr>
            <a:spLocks noGrp="1"/>
          </p:cNvSpPr>
          <p:nvPr>
            <p:ph type="title"/>
          </p:nvPr>
        </p:nvSpPr>
        <p:spPr/>
        <p:txBody>
          <a:bodyPr/>
          <a:lstStyle/>
          <a:p>
            <a:r>
              <a:rPr lang="en-US" dirty="0" smtClean="0"/>
              <a:t>Whole Group Discussion: Trends and Implications</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344" y="3054124"/>
            <a:ext cx="2664505" cy="266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332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Implementing &amp; Reflecting: Aligning Support and Action Plans</a:t>
            </a:r>
            <a:endParaRPr lang="en-US" dirty="0"/>
          </a:p>
        </p:txBody>
      </p:sp>
      <p:sp>
        <p:nvSpPr>
          <p:cNvPr id="3" name="Text Placeholder 2"/>
          <p:cNvSpPr>
            <a:spLocks noGrp="1"/>
          </p:cNvSpPr>
          <p:nvPr>
            <p:ph type="body" idx="1"/>
          </p:nvPr>
        </p:nvSpPr>
        <p:spPr>
          <a:xfrm>
            <a:off x="1966686" y="3777341"/>
            <a:ext cx="6858000" cy="1143000"/>
          </a:xfrm>
        </p:spPr>
        <p:txBody>
          <a:bodyPr/>
          <a:lstStyle/>
          <a:p>
            <a:r>
              <a:rPr lang="en-US" dirty="0"/>
              <a:t>Identify any gaps in supporting classroom instruction</a:t>
            </a:r>
            <a:br>
              <a:rPr lang="en-US" dirty="0"/>
            </a:br>
            <a:r>
              <a:rPr lang="en-US" dirty="0"/>
              <a:t>and discuss concrete steps to address those gaps</a:t>
            </a:r>
            <a:r>
              <a:rPr lang="en-US" dirty="0" smtClean="0"/>
              <a:t>.</a:t>
            </a:r>
          </a:p>
          <a:p>
            <a:endParaRPr lang="en-US" dirty="0" smtClean="0"/>
          </a:p>
          <a:p>
            <a:r>
              <a:rPr lang="en-US" dirty="0" smtClean="0"/>
              <a:t>Engages </a:t>
            </a:r>
            <a:r>
              <a:rPr lang="en-US" dirty="0"/>
              <a:t>participants in providing feedback, reflecting on learning, and closing the session</a:t>
            </a:r>
          </a:p>
          <a:p>
            <a:endParaRPr lang="en-US" dirty="0"/>
          </a:p>
          <a:p>
            <a:endParaRPr lang="en-US" dirty="0"/>
          </a:p>
          <a:p>
            <a:pPr lvl="0"/>
            <a:endParaRPr lang="en-US" dirty="0"/>
          </a:p>
          <a:p>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48</a:t>
            </a:fld>
            <a:endParaRPr lang="en-US" dirty="0"/>
          </a:p>
        </p:txBody>
      </p:sp>
    </p:spTree>
    <p:extLst>
      <p:ext uri="{BB962C8B-B14F-4D97-AF65-F5344CB8AC3E}">
        <p14:creationId xmlns:p14="http://schemas.microsoft.com/office/powerpoint/2010/main" val="634823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rmAutofit/>
          </a:bodyPr>
          <a:lstStyle/>
          <a:p>
            <a:pPr lvl="0"/>
            <a:r>
              <a:rPr lang="en-US" sz="2800" dirty="0"/>
              <a:t>How can we strengthen the connections between our teacher evaluation instruments and the </a:t>
            </a:r>
            <a:r>
              <a:rPr lang="en-US" sz="2800" dirty="0" smtClean="0"/>
              <a:t>Washington State Learning Standards? </a:t>
            </a:r>
            <a:endParaRPr lang="en-US" sz="2800" dirty="0" smtClean="0"/>
          </a:p>
          <a:p>
            <a:pPr marL="0" lvl="0" indent="0">
              <a:buNone/>
            </a:pPr>
            <a:endParaRPr lang="en-US" sz="2800" dirty="0"/>
          </a:p>
          <a:p>
            <a:pPr lvl="0"/>
            <a:r>
              <a:rPr lang="en-US" sz="2800" dirty="0" smtClean="0"/>
              <a:t>What additional supports do </a:t>
            </a:r>
            <a:r>
              <a:rPr lang="en-US" sz="2800" dirty="0"/>
              <a:t>we need to provide to evaluators to help them see and understand these connections?</a:t>
            </a:r>
          </a:p>
          <a:p>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49</a:t>
            </a:fld>
            <a:endParaRPr lang="en-US" dirty="0"/>
          </a:p>
        </p:txBody>
      </p:sp>
      <p:sp>
        <p:nvSpPr>
          <p:cNvPr id="5" name="Title 4"/>
          <p:cNvSpPr>
            <a:spLocks noGrp="1"/>
          </p:cNvSpPr>
          <p:nvPr>
            <p:ph type="title"/>
          </p:nvPr>
        </p:nvSpPr>
        <p:spPr/>
        <p:txBody>
          <a:bodyPr/>
          <a:lstStyle/>
          <a:p>
            <a:r>
              <a:rPr lang="en-US" dirty="0" smtClean="0"/>
              <a:t>Implications Discussion</a:t>
            </a:r>
            <a:endParaRPr lang="en-US" dirty="0"/>
          </a:p>
        </p:txBody>
      </p:sp>
    </p:spTree>
    <p:extLst>
      <p:ext uri="{BB962C8B-B14F-4D97-AF65-F5344CB8AC3E}">
        <p14:creationId xmlns:p14="http://schemas.microsoft.com/office/powerpoint/2010/main" val="2077907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pPr lvl="0"/>
            <a:r>
              <a:rPr lang="en-US" dirty="0"/>
              <a:t>Build common understanding and language for addressing professional learning about and implementation of the Washington State Learning Standards (CCSS, NGSS, etc.), including the essential instructional practices.</a:t>
            </a:r>
          </a:p>
          <a:p>
            <a:pPr marL="0" indent="0">
              <a:buNone/>
            </a:pPr>
            <a:endParaRPr lang="en-US" dirty="0"/>
          </a:p>
          <a:p>
            <a:pPr lvl="0"/>
            <a:r>
              <a:rPr lang="en-US" dirty="0"/>
              <a:t>Reveal and strengthen the connections between those instructional practices and our District </a:t>
            </a:r>
            <a:r>
              <a:rPr lang="en-US" dirty="0" smtClean="0"/>
              <a:t>Instructional Framework.</a:t>
            </a:r>
            <a:endParaRPr lang="en-US" dirty="0"/>
          </a:p>
          <a:p>
            <a:pPr marL="0" indent="0">
              <a:buNone/>
            </a:pPr>
            <a:endParaRPr lang="en-US" dirty="0"/>
          </a:p>
          <a:p>
            <a:pPr lvl="0"/>
            <a:r>
              <a:rPr lang="en-US" dirty="0"/>
              <a:t>Strengthen the connections between our District professional learning plan and the Washington State Standards and instructional practices.</a:t>
            </a:r>
          </a:p>
          <a:p>
            <a:pPr marL="0" indent="0">
              <a:buNone/>
            </a:pPr>
            <a:endParaRPr lang="en-US" dirty="0"/>
          </a:p>
          <a:p>
            <a:pPr lvl="0"/>
            <a:r>
              <a:rPr lang="en-US" dirty="0"/>
              <a:t>Identify a data-driven process to locate gaps within your system and develop a plan to address those gaps. </a:t>
            </a:r>
          </a:p>
          <a:p>
            <a:pPr marL="0" indent="0">
              <a:buNone/>
            </a:pP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5</a:t>
            </a:fld>
            <a:endParaRPr lang="en-US" dirty="0"/>
          </a:p>
        </p:txBody>
      </p:sp>
      <p:sp>
        <p:nvSpPr>
          <p:cNvPr id="4" name="Title 3"/>
          <p:cNvSpPr>
            <a:spLocks noGrp="1"/>
          </p:cNvSpPr>
          <p:nvPr>
            <p:ph type="title"/>
          </p:nvPr>
        </p:nvSpPr>
        <p:spPr/>
        <p:txBody>
          <a:bodyPr/>
          <a:lstStyle/>
          <a:p>
            <a:r>
              <a:rPr lang="en-US" dirty="0" smtClean="0"/>
              <a:t>Session Learning Targets</a:t>
            </a:r>
            <a:br>
              <a:rPr lang="en-US" dirty="0" smtClean="0"/>
            </a:br>
            <a:r>
              <a:rPr lang="en-US" dirty="0" smtClean="0"/>
              <a:t>Participants will…</a:t>
            </a:r>
            <a:endParaRPr lang="en-US" dirty="0"/>
          </a:p>
        </p:txBody>
      </p:sp>
    </p:spTree>
    <p:extLst>
      <p:ext uri="{BB962C8B-B14F-4D97-AF65-F5344CB8AC3E}">
        <p14:creationId xmlns:p14="http://schemas.microsoft.com/office/powerpoint/2010/main" val="30055285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a:t>
            </a:r>
            <a:endParaRPr lang="en-US" dirty="0"/>
          </a:p>
        </p:txBody>
      </p:sp>
      <p:sp>
        <p:nvSpPr>
          <p:cNvPr id="5" name="Slide Number Placeholder 4"/>
          <p:cNvSpPr>
            <a:spLocks noGrp="1"/>
          </p:cNvSpPr>
          <p:nvPr>
            <p:ph type="sldNum" sz="quarter" idx="4294967295"/>
          </p:nvPr>
        </p:nvSpPr>
        <p:spPr>
          <a:xfrm>
            <a:off x="612648" y="6356350"/>
            <a:ext cx="1981200" cy="365760"/>
          </a:xfrm>
          <a:prstGeom prst="rect">
            <a:avLst/>
          </a:prstGeom>
        </p:spPr>
        <p:txBody>
          <a:bodyPr/>
          <a:lstStyle/>
          <a:p>
            <a:fld id="{FF86B3F9-8312-C849-873A-C3636DEFE253}" type="slidenum">
              <a:rPr lang="en-US" smtClean="0"/>
              <a:pPr/>
              <a:t>50</a:t>
            </a:fld>
            <a:endParaRPr lang="en-US" dirty="0"/>
          </a:p>
        </p:txBody>
      </p:sp>
      <p:sp>
        <p:nvSpPr>
          <p:cNvPr id="6" name="Content Placeholder 5"/>
          <p:cNvSpPr>
            <a:spLocks noGrp="1"/>
          </p:cNvSpPr>
          <p:nvPr>
            <p:ph sz="quarter" idx="1"/>
          </p:nvPr>
        </p:nvSpPr>
        <p:spPr/>
        <p:txBody>
          <a:bodyPr/>
          <a:lstStyle/>
          <a:p>
            <a:endParaRPr lang="en-US" dirty="0" smtClean="0"/>
          </a:p>
          <a:p>
            <a:endParaRPr lang="en-US" dirty="0"/>
          </a:p>
          <a:p>
            <a:r>
              <a:rPr lang="en-US" dirty="0" smtClean="0"/>
              <a:t>Conduct needs assessments</a:t>
            </a:r>
          </a:p>
          <a:p>
            <a:r>
              <a:rPr lang="en-US" dirty="0" smtClean="0"/>
              <a:t>Create an intentional plan</a:t>
            </a:r>
          </a:p>
          <a:p>
            <a:r>
              <a:rPr lang="en-US" dirty="0" smtClean="0"/>
              <a:t>Align instruction</a:t>
            </a:r>
          </a:p>
          <a:p>
            <a:r>
              <a:rPr lang="en-US" dirty="0" smtClean="0"/>
              <a:t>Align instructional materials</a:t>
            </a:r>
            <a:endParaRPr lang="en-US" dirty="0"/>
          </a:p>
        </p:txBody>
      </p:sp>
    </p:spTree>
    <p:extLst>
      <p:ext uri="{BB962C8B-B14F-4D97-AF65-F5344CB8AC3E}">
        <p14:creationId xmlns:p14="http://schemas.microsoft.com/office/powerpoint/2010/main" val="1569973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Planning…</a:t>
            </a:r>
            <a:endParaRPr lang="en-US" dirty="0"/>
          </a:p>
        </p:txBody>
      </p:sp>
      <p:sp>
        <p:nvSpPr>
          <p:cNvPr id="4" name="Slide Number Placeholder 3"/>
          <p:cNvSpPr>
            <a:spLocks noGrp="1"/>
          </p:cNvSpPr>
          <p:nvPr>
            <p:ph type="sldNum" sz="quarter" idx="12"/>
          </p:nvPr>
        </p:nvSpPr>
        <p:spPr/>
        <p:txBody>
          <a:bodyPr/>
          <a:lstStyle/>
          <a:p>
            <a:fld id="{8194C599-13CF-4858-B1C2-ED3636FB1023}" type="slidenum">
              <a:rPr lang="en-US" smtClean="0"/>
              <a:pPr/>
              <a:t>51</a:t>
            </a:fld>
            <a:endParaRPr lang="en-US" dirty="0"/>
          </a:p>
        </p:txBody>
      </p:sp>
      <p:sp>
        <p:nvSpPr>
          <p:cNvPr id="6" name="Content Placeholder 5"/>
          <p:cNvSpPr>
            <a:spLocks noGrp="1"/>
          </p:cNvSpPr>
          <p:nvPr>
            <p:ph sz="quarter" idx="2"/>
          </p:nvPr>
        </p:nvSpPr>
        <p:spPr/>
        <p:txBody>
          <a:bodyPr/>
          <a:lstStyle/>
          <a:p>
            <a:r>
              <a:rPr lang="en-US" sz="2400" dirty="0" smtClean="0"/>
              <a:t>Based on our work, let’s employ a backwards design to the action plan:</a:t>
            </a:r>
          </a:p>
          <a:p>
            <a:pPr lvl="1"/>
            <a:r>
              <a:rPr lang="en-US" sz="2000" dirty="0" smtClean="0"/>
              <a:t>What are the outcomes?</a:t>
            </a:r>
          </a:p>
          <a:p>
            <a:pPr lvl="1"/>
            <a:r>
              <a:rPr lang="en-US" sz="2000" dirty="0" smtClean="0"/>
              <a:t>What are the tasks?</a:t>
            </a:r>
          </a:p>
          <a:p>
            <a:pPr lvl="1"/>
            <a:r>
              <a:rPr lang="en-US" sz="2000" dirty="0" smtClean="0"/>
              <a:t>What is the timeline in 15 days? In 30 days? In 60 days?</a:t>
            </a:r>
          </a:p>
          <a:p>
            <a:pPr lvl="1"/>
            <a:r>
              <a:rPr lang="en-US" sz="2000" dirty="0" smtClean="0"/>
              <a:t>Who is responsible?</a:t>
            </a:r>
            <a:endParaRPr lang="en-US" sz="2000" dirty="0"/>
          </a:p>
        </p:txBody>
      </p:sp>
      <p:sp>
        <p:nvSpPr>
          <p:cNvPr id="5" name="Title 4"/>
          <p:cNvSpPr>
            <a:spLocks noGrp="1"/>
          </p:cNvSpPr>
          <p:nvPr>
            <p:ph type="title"/>
          </p:nvPr>
        </p:nvSpPr>
        <p:spPr/>
        <p:txBody>
          <a:bodyPr/>
          <a:lstStyle/>
          <a:p>
            <a:r>
              <a:rPr lang="en-US" dirty="0" smtClean="0"/>
              <a:t>Activity: Planning and Next Steps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648" y="2374445"/>
            <a:ext cx="2914470" cy="218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396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Protocol </a:t>
            </a:r>
            <a:endParaRPr lang="en-US" dirty="0"/>
          </a:p>
        </p:txBody>
      </p:sp>
      <p:sp>
        <p:nvSpPr>
          <p:cNvPr id="5" name="Slide Number Placeholder 4"/>
          <p:cNvSpPr>
            <a:spLocks noGrp="1"/>
          </p:cNvSpPr>
          <p:nvPr>
            <p:ph type="sldNum" sz="quarter" idx="4294967295"/>
          </p:nvPr>
        </p:nvSpPr>
        <p:spPr>
          <a:xfrm>
            <a:off x="612648" y="6356350"/>
            <a:ext cx="1981200" cy="365760"/>
          </a:xfrm>
          <a:prstGeom prst="rect">
            <a:avLst/>
          </a:prstGeom>
        </p:spPr>
        <p:txBody>
          <a:bodyPr/>
          <a:lstStyle/>
          <a:p>
            <a:fld id="{FF86B3F9-8312-C849-873A-C3636DEFE253}" type="slidenum">
              <a:rPr lang="en-US" smtClean="0"/>
              <a:pPr/>
              <a:t>52</a:t>
            </a:fld>
            <a:endParaRPr lang="en-US" dirty="0"/>
          </a:p>
        </p:txBody>
      </p:sp>
      <p:sp>
        <p:nvSpPr>
          <p:cNvPr id="6" name="Content Placeholder 5"/>
          <p:cNvSpPr>
            <a:spLocks noGrp="1"/>
          </p:cNvSpPr>
          <p:nvPr>
            <p:ph sz="quarter" idx="1"/>
          </p:nvPr>
        </p:nvSpPr>
        <p:spPr/>
        <p:txBody>
          <a:bodyPr>
            <a:normAutofit/>
          </a:bodyPr>
          <a:lstStyle/>
          <a:p>
            <a:r>
              <a:rPr lang="en-US" dirty="0" smtClean="0"/>
              <a:t>Determine district vision</a:t>
            </a:r>
          </a:p>
          <a:p>
            <a:r>
              <a:rPr lang="en-US" dirty="0" smtClean="0"/>
              <a:t>Post sections of the readiness assessment</a:t>
            </a:r>
          </a:p>
          <a:p>
            <a:r>
              <a:rPr lang="en-US" dirty="0" smtClean="0"/>
              <a:t>Have team reflect on each section and use red, yellow, and green dots to indicate district</a:t>
            </a:r>
          </a:p>
          <a:p>
            <a:r>
              <a:rPr lang="en-US" dirty="0" smtClean="0"/>
              <a:t>Discuss how the current district plan may or may not support implementation</a:t>
            </a:r>
          </a:p>
          <a:p>
            <a:r>
              <a:rPr lang="en-US" dirty="0" smtClean="0"/>
              <a:t>Prioritize and create a 30/60/90/120 plan</a:t>
            </a:r>
          </a:p>
          <a:p>
            <a:endParaRPr lang="en-US" dirty="0" smtClean="0"/>
          </a:p>
          <a:p>
            <a:endParaRPr lang="en-US" dirty="0"/>
          </a:p>
        </p:txBody>
      </p:sp>
    </p:spTree>
    <p:extLst>
      <p:ext uri="{BB962C8B-B14F-4D97-AF65-F5344CB8AC3E}">
        <p14:creationId xmlns:p14="http://schemas.microsoft.com/office/powerpoint/2010/main" val="73725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r>
              <a:rPr lang="en-US" dirty="0" smtClean="0"/>
              <a:t>3 big “ah-ha” moments</a:t>
            </a:r>
          </a:p>
          <a:p>
            <a:r>
              <a:rPr lang="en-US" dirty="0" smtClean="0"/>
              <a:t>2 benefits of this work session</a:t>
            </a:r>
          </a:p>
          <a:p>
            <a:r>
              <a:rPr lang="en-US" dirty="0" smtClean="0"/>
              <a:t>1 additional piece of data you could collect to assist in your planning</a:t>
            </a:r>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53</a:t>
            </a:fld>
            <a:endParaRPr lang="en-US" dirty="0"/>
          </a:p>
        </p:txBody>
      </p:sp>
      <p:sp>
        <p:nvSpPr>
          <p:cNvPr id="5" name="Title 4"/>
          <p:cNvSpPr>
            <a:spLocks noGrp="1"/>
          </p:cNvSpPr>
          <p:nvPr>
            <p:ph type="title"/>
          </p:nvPr>
        </p:nvSpPr>
        <p:spPr/>
        <p:txBody>
          <a:bodyPr/>
          <a:lstStyle/>
          <a:p>
            <a:r>
              <a:rPr lang="en-US" dirty="0" smtClean="0"/>
              <a:t>Activity: 3-2-1</a:t>
            </a:r>
            <a:endParaRPr lang="en-US" dirty="0"/>
          </a:p>
        </p:txBody>
      </p:sp>
    </p:spTree>
    <p:extLst>
      <p:ext uri="{BB962C8B-B14F-4D97-AF65-F5344CB8AC3E}">
        <p14:creationId xmlns:p14="http://schemas.microsoft.com/office/powerpoint/2010/main" val="14811670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 Team Work Time</a:t>
            </a:r>
            <a:endParaRPr lang="en-US" dirty="0"/>
          </a:p>
        </p:txBody>
      </p:sp>
      <p:sp>
        <p:nvSpPr>
          <p:cNvPr id="3" name="Text Placeholder 2"/>
          <p:cNvSpPr>
            <a:spLocks noGrp="1"/>
          </p:cNvSpPr>
          <p:nvPr>
            <p:ph type="body" idx="1"/>
          </p:nvPr>
        </p:nvSpPr>
        <p:spPr/>
        <p:txBody>
          <a:bodyPr/>
          <a:lstStyle/>
          <a:p>
            <a:r>
              <a:rPr lang="en-US" sz="2400" dirty="0" smtClean="0"/>
              <a:t>Where do we go from here</a:t>
            </a:r>
            <a:r>
              <a:rPr lang="en-US" dirty="0" smtClean="0"/>
              <a:t>?</a:t>
            </a:r>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54</a:t>
            </a:fld>
            <a:endParaRPr lang="en-US" dirty="0"/>
          </a:p>
        </p:txBody>
      </p:sp>
    </p:spTree>
    <p:extLst>
      <p:ext uri="{BB962C8B-B14F-4D97-AF65-F5344CB8AC3E}">
        <p14:creationId xmlns:p14="http://schemas.microsoft.com/office/powerpoint/2010/main" val="1176904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194C599-13CF-4858-B1C2-ED3636FB1023}" type="slidenum">
              <a:rPr lang="en-US" smtClean="0"/>
              <a:pPr/>
              <a:t>55</a:t>
            </a:fld>
            <a:endParaRPr lang="en-US" dirty="0"/>
          </a:p>
        </p:txBody>
      </p:sp>
      <p:sp>
        <p:nvSpPr>
          <p:cNvPr id="4" name="Title 3"/>
          <p:cNvSpPr>
            <a:spLocks noGrp="1"/>
          </p:cNvSpPr>
          <p:nvPr>
            <p:ph type="title"/>
          </p:nvPr>
        </p:nvSpPr>
        <p:spPr/>
        <p:txBody>
          <a:bodyPr/>
          <a:lstStyle/>
          <a:p>
            <a:r>
              <a:rPr lang="en-US" dirty="0" smtClean="0"/>
              <a:t>How do you take this home?</a:t>
            </a:r>
            <a:endParaRPr lang="en-US" dirty="0"/>
          </a:p>
        </p:txBody>
      </p:sp>
      <p:pic>
        <p:nvPicPr>
          <p:cNvPr id="4098" name="Picture 2" descr="C:\Users\kshoop\AppData\Local\Microsoft\Windows\Temporary Internet Files\Content.IE5\MCCQ12BV\MP900407131[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13035" y="1813035"/>
            <a:ext cx="5912068" cy="383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84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the Session  </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56</a:t>
            </a:fld>
            <a:endParaRPr lang="en-US" dirty="0"/>
          </a:p>
        </p:txBody>
      </p:sp>
    </p:spTree>
    <p:extLst>
      <p:ext uri="{BB962C8B-B14F-4D97-AF65-F5344CB8AC3E}">
        <p14:creationId xmlns:p14="http://schemas.microsoft.com/office/powerpoint/2010/main" val="865770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pPr marL="0" indent="0">
              <a:buNone/>
            </a:pPr>
            <a:r>
              <a:rPr lang="en-US" sz="3000" b="1" dirty="0" smtClean="0"/>
              <a:t>  Did you Review </a:t>
            </a:r>
          </a:p>
          <a:p>
            <a:pPr marL="0" indent="0">
              <a:buNone/>
            </a:pPr>
            <a:r>
              <a:rPr lang="en-US" sz="3000" b="1" dirty="0"/>
              <a:t> </a:t>
            </a:r>
            <a:r>
              <a:rPr lang="en-US" sz="3000" b="1" dirty="0" smtClean="0"/>
              <a:t> . . .</a:t>
            </a:r>
            <a:r>
              <a:rPr lang="en-US" sz="3000" dirty="0"/>
              <a:t> </a:t>
            </a:r>
            <a:r>
              <a:rPr lang="en-US" dirty="0"/>
              <a:t>common understanding and language for addressing </a:t>
            </a:r>
            <a:r>
              <a:rPr lang="en-US" dirty="0" smtClean="0"/>
              <a:t>professional </a:t>
            </a:r>
            <a:r>
              <a:rPr lang="en-US" dirty="0"/>
              <a:t>learning about and implementation of the Washington State Learning Standards (CCSS, NGSS, etc.), including the essential instructional </a:t>
            </a:r>
            <a:r>
              <a:rPr lang="en-US" dirty="0" smtClean="0"/>
              <a:t>practices?</a:t>
            </a:r>
            <a:endParaRPr lang="en-US" b="1" dirty="0" smtClean="0"/>
          </a:p>
          <a:p>
            <a:pPr marL="274320" lvl="1" indent="0">
              <a:spcBef>
                <a:spcPts val="600"/>
              </a:spcBef>
              <a:buNone/>
            </a:pPr>
            <a:r>
              <a:rPr lang="en-US" sz="3000" b="1" dirty="0" smtClean="0"/>
              <a:t>Do you better Understand how to</a:t>
            </a:r>
          </a:p>
          <a:p>
            <a:pPr marL="274320" lvl="1" indent="0">
              <a:spcBef>
                <a:spcPts val="600"/>
              </a:spcBef>
              <a:buNone/>
            </a:pPr>
            <a:r>
              <a:rPr lang="en-US" sz="3000" b="1" dirty="0" smtClean="0"/>
              <a:t> . . . </a:t>
            </a:r>
            <a:r>
              <a:rPr lang="en-US" sz="2600" dirty="0"/>
              <a:t>strengthen the connections between </a:t>
            </a:r>
            <a:r>
              <a:rPr lang="en-US" sz="2600" dirty="0" smtClean="0"/>
              <a:t>those instructional </a:t>
            </a:r>
            <a:r>
              <a:rPr lang="en-US" sz="2600" dirty="0"/>
              <a:t>practices and our District </a:t>
            </a:r>
            <a:r>
              <a:rPr lang="en-US" sz="2600" dirty="0" smtClean="0"/>
              <a:t>IFW?</a:t>
            </a:r>
          </a:p>
          <a:p>
            <a:pPr marL="274320" lvl="1" indent="0">
              <a:spcBef>
                <a:spcPts val="600"/>
              </a:spcBef>
              <a:buNone/>
            </a:pPr>
            <a:r>
              <a:rPr lang="en-US" sz="2800" dirty="0" smtClean="0"/>
              <a:t>…</a:t>
            </a:r>
            <a:r>
              <a:rPr lang="en-US" sz="2600" dirty="0" smtClean="0"/>
              <a:t>strengthen </a:t>
            </a:r>
            <a:r>
              <a:rPr lang="en-US" sz="2600" dirty="0"/>
              <a:t>the connections between our District professional learning plan and the Washington State Standards and instructional </a:t>
            </a:r>
            <a:r>
              <a:rPr lang="en-US" sz="2600" dirty="0" smtClean="0"/>
              <a:t>practices?</a:t>
            </a:r>
          </a:p>
          <a:p>
            <a:pPr marL="274320" lvl="1" indent="0">
              <a:spcBef>
                <a:spcPts val="600"/>
              </a:spcBef>
              <a:buNone/>
            </a:pPr>
            <a:r>
              <a:rPr lang="en-US" sz="2600" dirty="0" smtClean="0"/>
              <a:t>…</a:t>
            </a:r>
            <a:r>
              <a:rPr lang="en-US" sz="2800" dirty="0" smtClean="0"/>
              <a:t>identify </a:t>
            </a:r>
            <a:r>
              <a:rPr lang="en-US" sz="2800" dirty="0"/>
              <a:t>a data-driven process to locate gaps within your system and develop a plan to address those gaps. </a:t>
            </a:r>
          </a:p>
          <a:p>
            <a:pPr marL="0" indent="0">
              <a:buNone/>
            </a:pPr>
            <a:endParaRPr lang="en-US" sz="2800" dirty="0"/>
          </a:p>
          <a:p>
            <a:pPr marL="274320" lvl="1" indent="0">
              <a:spcBef>
                <a:spcPts val="600"/>
              </a:spcBef>
              <a:buNone/>
            </a:pPr>
            <a:endParaRPr lang="en-US" sz="2600" dirty="0"/>
          </a:p>
          <a:p>
            <a:pPr marL="274320" lvl="1" indent="0">
              <a:spcBef>
                <a:spcPts val="600"/>
              </a:spcBef>
              <a:buNone/>
            </a:pPr>
            <a:endParaRPr lang="en-US" dirty="0"/>
          </a:p>
        </p:txBody>
      </p:sp>
      <p:sp>
        <p:nvSpPr>
          <p:cNvPr id="3" name="Slide Number Placeholder 2"/>
          <p:cNvSpPr>
            <a:spLocks noGrp="1"/>
          </p:cNvSpPr>
          <p:nvPr>
            <p:ph type="sldNum" sz="quarter" idx="4"/>
          </p:nvPr>
        </p:nvSpPr>
        <p:spPr/>
        <p:txBody>
          <a:bodyPr/>
          <a:lstStyle/>
          <a:p>
            <a:fld id="{8194C599-13CF-4858-B1C2-ED3636FB1023}" type="slidenum">
              <a:rPr lang="en-US" smtClean="0"/>
              <a:pPr/>
              <a:t>57</a:t>
            </a:fld>
            <a:endParaRPr lang="en-US" dirty="0"/>
          </a:p>
        </p:txBody>
      </p:sp>
      <p:sp>
        <p:nvSpPr>
          <p:cNvPr id="4" name="Title 3"/>
          <p:cNvSpPr>
            <a:spLocks noGrp="1"/>
          </p:cNvSpPr>
          <p:nvPr>
            <p:ph type="title"/>
          </p:nvPr>
        </p:nvSpPr>
        <p:spPr/>
        <p:txBody>
          <a:bodyPr/>
          <a:lstStyle/>
          <a:p>
            <a:r>
              <a:rPr lang="en-US" dirty="0" smtClean="0"/>
              <a:t>How did we do?</a:t>
            </a:r>
            <a:endParaRPr lang="en-US" dirty="0"/>
          </a:p>
        </p:txBody>
      </p:sp>
    </p:spTree>
    <p:extLst>
      <p:ext uri="{BB962C8B-B14F-4D97-AF65-F5344CB8AC3E}">
        <p14:creationId xmlns:p14="http://schemas.microsoft.com/office/powerpoint/2010/main" val="2186164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b="1" dirty="0" smtClean="0"/>
              <a:t>Please take two post it notes and</a:t>
            </a:r>
          </a:p>
          <a:p>
            <a:pPr marL="0" indent="0">
              <a:buNone/>
            </a:pPr>
            <a:r>
              <a:rPr lang="en-US" b="1" dirty="0"/>
              <a:t> </a:t>
            </a:r>
            <a:r>
              <a:rPr lang="en-US" b="1" dirty="0" smtClean="0"/>
              <a:t>  write about </a:t>
            </a:r>
          </a:p>
          <a:p>
            <a:pPr marL="0" indent="0">
              <a:buNone/>
            </a:pPr>
            <a:r>
              <a:rPr lang="en-US" dirty="0" smtClean="0"/>
              <a:t>  </a:t>
            </a:r>
          </a:p>
          <a:p>
            <a:pPr lvl="1"/>
            <a:r>
              <a:rPr lang="en-US" dirty="0" smtClean="0"/>
              <a:t>some part of today’s learning that was particularly useful for you and why</a:t>
            </a:r>
            <a:endParaRPr lang="en-US" dirty="0"/>
          </a:p>
          <a:p>
            <a:pPr lvl="1"/>
            <a:r>
              <a:rPr lang="en-US" dirty="0"/>
              <a:t>s</a:t>
            </a:r>
            <a:r>
              <a:rPr lang="en-US" dirty="0" smtClean="0"/>
              <a:t>ome part of today’s learning about which you would like more information </a:t>
            </a:r>
          </a:p>
          <a:p>
            <a:pPr marL="274320" lvl="1" indent="0">
              <a:buNone/>
            </a:pPr>
            <a:endParaRPr lang="en-US" dirty="0"/>
          </a:p>
          <a:p>
            <a:pPr marL="274320" lvl="1" indent="0" algn="ctr">
              <a:buNone/>
            </a:pPr>
            <a:r>
              <a:rPr lang="en-US" sz="2400" b="1" dirty="0"/>
              <a:t>Thank you.  </a:t>
            </a:r>
          </a:p>
          <a:p>
            <a:pPr marL="274320" lvl="1" indent="0" algn="ctr">
              <a:buNone/>
            </a:pPr>
            <a:endParaRPr lang="en-US" dirty="0" smtClean="0"/>
          </a:p>
        </p:txBody>
      </p:sp>
      <p:sp>
        <p:nvSpPr>
          <p:cNvPr id="3" name="Slide Number Placeholder 2"/>
          <p:cNvSpPr>
            <a:spLocks noGrp="1"/>
          </p:cNvSpPr>
          <p:nvPr>
            <p:ph type="sldNum" sz="quarter" idx="4"/>
          </p:nvPr>
        </p:nvSpPr>
        <p:spPr/>
        <p:txBody>
          <a:bodyPr/>
          <a:lstStyle/>
          <a:p>
            <a:fld id="{8194C599-13CF-4858-B1C2-ED3636FB1023}" type="slidenum">
              <a:rPr lang="en-US" smtClean="0"/>
              <a:pPr/>
              <a:t>58</a:t>
            </a:fld>
            <a:endParaRPr lang="en-US" dirty="0"/>
          </a:p>
        </p:txBody>
      </p:sp>
      <p:sp>
        <p:nvSpPr>
          <p:cNvPr id="4" name="Title 3"/>
          <p:cNvSpPr>
            <a:spLocks noGrp="1"/>
          </p:cNvSpPr>
          <p:nvPr>
            <p:ph type="title"/>
          </p:nvPr>
        </p:nvSpPr>
        <p:spPr/>
        <p:txBody>
          <a:bodyPr/>
          <a:lstStyle/>
          <a:p>
            <a:r>
              <a:rPr lang="en-US" dirty="0" smtClean="0"/>
              <a:t>Formative Feedback</a:t>
            </a:r>
            <a:endParaRPr lang="en-US" dirty="0"/>
          </a:p>
        </p:txBody>
      </p:sp>
      <p:pic>
        <p:nvPicPr>
          <p:cNvPr id="2051" name="Picture 3" descr="C:\Users\sparker\AppData\Local\Microsoft\Windows\INetCache\IE\MR8GXM2D\MC9004413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46355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406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dirty="0" smtClean="0">
                <a:solidFill>
                  <a:srgbClr val="FF0000"/>
                </a:solidFill>
              </a:rPr>
              <a:t> </a:t>
            </a:r>
          </a:p>
          <a:p>
            <a:endParaRPr lang="en-US" dirty="0"/>
          </a:p>
          <a:p>
            <a:endParaRPr lang="en-US" dirty="0" smtClean="0"/>
          </a:p>
          <a:p>
            <a:endParaRPr lang="en-US" dirty="0"/>
          </a:p>
          <a:p>
            <a:pPr marL="0" indent="0">
              <a:buNone/>
            </a:pPr>
            <a:endParaRPr lang="en-US" sz="3600" b="1" dirty="0" smtClean="0"/>
          </a:p>
        </p:txBody>
      </p:sp>
      <p:sp>
        <p:nvSpPr>
          <p:cNvPr id="3" name="Slide Number Placeholder 2"/>
          <p:cNvSpPr>
            <a:spLocks noGrp="1"/>
          </p:cNvSpPr>
          <p:nvPr>
            <p:ph type="sldNum" sz="quarter" idx="4"/>
          </p:nvPr>
        </p:nvSpPr>
        <p:spPr/>
        <p:txBody>
          <a:bodyPr/>
          <a:lstStyle/>
          <a:p>
            <a:fld id="{8194C599-13CF-4858-B1C2-ED3636FB1023}" type="slidenum">
              <a:rPr lang="en-US" smtClean="0"/>
              <a:pPr/>
              <a:t>59</a:t>
            </a:fld>
            <a:endParaRPr lang="en-US" dirty="0"/>
          </a:p>
        </p:txBody>
      </p:sp>
      <p:sp>
        <p:nvSpPr>
          <p:cNvPr id="4" name="Title 3"/>
          <p:cNvSpPr>
            <a:spLocks noGrp="1"/>
          </p:cNvSpPr>
          <p:nvPr>
            <p:ph type="title"/>
          </p:nvPr>
        </p:nvSpPr>
        <p:spPr/>
        <p:txBody>
          <a:bodyPr/>
          <a:lstStyle/>
          <a:p>
            <a:r>
              <a:rPr lang="en-US" dirty="0" smtClean="0"/>
              <a:t>Additional Regional Professional Learning Opportunities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29654714"/>
              </p:ext>
            </p:extLst>
          </p:nvPr>
        </p:nvGraphicFramePr>
        <p:xfrm>
          <a:off x="1524000" y="1397000"/>
          <a:ext cx="6096000" cy="37541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Topic</a:t>
                      </a:r>
                      <a:endParaRPr lang="en-US" dirty="0"/>
                    </a:p>
                  </a:txBody>
                  <a:tcPr/>
                </a:tc>
                <a:tc>
                  <a:txBody>
                    <a:bodyPr/>
                    <a:lstStyle/>
                    <a:p>
                      <a:pPr algn="ctr"/>
                      <a:r>
                        <a:rPr lang="en-US" dirty="0" smtClean="0"/>
                        <a:t>Date</a:t>
                      </a:r>
                      <a:endParaRPr lang="en-US" dirty="0"/>
                    </a:p>
                  </a:txBody>
                  <a:tcPr/>
                </a:tc>
                <a:tc>
                  <a:txBody>
                    <a:bodyPr/>
                    <a:lstStyle/>
                    <a:p>
                      <a:pPr algn="ctr"/>
                      <a:r>
                        <a:rPr lang="en-US" dirty="0" smtClean="0"/>
                        <a:t>Location</a:t>
                      </a:r>
                      <a:endParaRPr lang="en-US" dirty="0"/>
                    </a:p>
                  </a:txBody>
                  <a:tcPr/>
                </a:tc>
              </a:tr>
              <a:tr h="370840">
                <a:tc>
                  <a:txBody>
                    <a:bodyPr/>
                    <a:lstStyle/>
                    <a:p>
                      <a:pPr algn="ctr"/>
                      <a:r>
                        <a:rPr lang="en-US" b="1" dirty="0" smtClean="0"/>
                        <a:t>Student Growth Supports</a:t>
                      </a:r>
                      <a:endParaRPr lang="en-US" b="1" dirty="0"/>
                    </a:p>
                  </a:txBody>
                  <a:tcPr/>
                </a:tc>
                <a:tc>
                  <a:txBody>
                    <a:bodyPr/>
                    <a:lstStyle/>
                    <a:p>
                      <a:pPr algn="ctr"/>
                      <a:r>
                        <a:rPr lang="en-US" dirty="0" smtClean="0"/>
                        <a:t>10.21.14</a:t>
                      </a:r>
                      <a:endParaRPr lang="en-US" dirty="0"/>
                    </a:p>
                  </a:txBody>
                  <a:tcPr/>
                </a:tc>
                <a:tc>
                  <a:txBody>
                    <a:bodyPr/>
                    <a:lstStyle/>
                    <a:p>
                      <a:pPr algn="ctr"/>
                      <a:r>
                        <a:rPr lang="en-US" dirty="0" smtClean="0"/>
                        <a:t>NWESD</a:t>
                      </a:r>
                    </a:p>
                  </a:txBody>
                  <a:tcPr/>
                </a:tc>
              </a:tr>
              <a:tr h="370840">
                <a:tc>
                  <a:txBody>
                    <a:bodyPr/>
                    <a:lstStyle/>
                    <a:p>
                      <a:pPr algn="ctr"/>
                      <a:r>
                        <a:rPr lang="en-US" b="1" dirty="0" err="1" smtClean="0"/>
                        <a:t>Wa</a:t>
                      </a:r>
                      <a:r>
                        <a:rPr lang="en-US" b="1" dirty="0" smtClean="0"/>
                        <a:t>.</a:t>
                      </a:r>
                      <a:r>
                        <a:rPr lang="en-US" b="1" baseline="0" dirty="0" smtClean="0"/>
                        <a:t> State Learning Standards/ TPEP Connection</a:t>
                      </a:r>
                      <a:endParaRPr lang="en-US" b="1" dirty="0"/>
                    </a:p>
                  </a:txBody>
                  <a:tcPr/>
                </a:tc>
                <a:tc>
                  <a:txBody>
                    <a:bodyPr/>
                    <a:lstStyle/>
                    <a:p>
                      <a:pPr algn="ctr"/>
                      <a:r>
                        <a:rPr lang="en-US" dirty="0" smtClean="0"/>
                        <a:t>12.2.14</a:t>
                      </a:r>
                      <a:endParaRPr lang="en-US" dirty="0"/>
                    </a:p>
                  </a:txBody>
                  <a:tcPr/>
                </a:tc>
                <a:tc>
                  <a:txBody>
                    <a:bodyPr/>
                    <a:lstStyle/>
                    <a:p>
                      <a:pPr algn="ctr"/>
                      <a:r>
                        <a:rPr lang="en-US" dirty="0" smtClean="0"/>
                        <a:t>NWESD</a:t>
                      </a:r>
                    </a:p>
                  </a:txBody>
                  <a:tcPr/>
                </a:tc>
              </a:tr>
              <a:tr h="370840">
                <a:tc>
                  <a:txBody>
                    <a:bodyPr/>
                    <a:lstStyle/>
                    <a:p>
                      <a:pPr algn="ctr"/>
                      <a:r>
                        <a:rPr lang="en-US" b="1" dirty="0" smtClean="0"/>
                        <a:t>Rater Agreement Practices</a:t>
                      </a:r>
                      <a:endParaRPr lang="en-US" b="1" dirty="0"/>
                    </a:p>
                  </a:txBody>
                  <a:tcPr/>
                </a:tc>
                <a:tc>
                  <a:txBody>
                    <a:bodyPr/>
                    <a:lstStyle/>
                    <a:p>
                      <a:pPr algn="ctr"/>
                      <a:r>
                        <a:rPr lang="en-US" dirty="0" smtClean="0"/>
                        <a:t>2.3.15</a:t>
                      </a:r>
                      <a:endParaRPr lang="en-US" dirty="0"/>
                    </a:p>
                  </a:txBody>
                  <a:tcPr/>
                </a:tc>
                <a:tc>
                  <a:txBody>
                    <a:bodyPr/>
                    <a:lstStyle/>
                    <a:p>
                      <a:pPr algn="ctr"/>
                      <a:r>
                        <a:rPr lang="en-US" dirty="0" smtClean="0"/>
                        <a:t>NWESD</a:t>
                      </a:r>
                    </a:p>
                  </a:txBody>
                  <a:tcPr/>
                </a:tc>
              </a:tr>
              <a:tr h="370840">
                <a:tc>
                  <a:txBody>
                    <a:bodyPr/>
                    <a:lstStyle/>
                    <a:p>
                      <a:pPr algn="ctr"/>
                      <a:r>
                        <a:rPr lang="en-US" b="1" dirty="0" smtClean="0"/>
                        <a:t>Resource Sharing</a:t>
                      </a:r>
                      <a:endParaRPr lang="en-US" b="1" dirty="0"/>
                    </a:p>
                  </a:txBody>
                  <a:tcPr/>
                </a:tc>
                <a:tc>
                  <a:txBody>
                    <a:bodyPr/>
                    <a:lstStyle/>
                    <a:p>
                      <a:pPr algn="ctr"/>
                      <a:r>
                        <a:rPr lang="en-US" dirty="0" smtClean="0"/>
                        <a:t>TBD</a:t>
                      </a:r>
                      <a:endParaRPr lang="en-US" dirty="0"/>
                    </a:p>
                  </a:txBody>
                  <a:tcPr/>
                </a:tc>
                <a:tc>
                  <a:txBody>
                    <a:bodyPr/>
                    <a:lstStyle/>
                    <a:p>
                      <a:pPr algn="ctr"/>
                      <a:r>
                        <a:rPr lang="en-US" dirty="0" smtClean="0"/>
                        <a:t>Webinar</a:t>
                      </a:r>
                      <a:endParaRPr lang="en-US" dirty="0"/>
                    </a:p>
                  </a:txBody>
                  <a:tcPr/>
                </a:tc>
              </a:tr>
            </a:tbl>
          </a:graphicData>
        </a:graphic>
      </p:graphicFrame>
    </p:spTree>
    <p:extLst>
      <p:ext uri="{BB962C8B-B14F-4D97-AF65-F5344CB8AC3E}">
        <p14:creationId xmlns:p14="http://schemas.microsoft.com/office/powerpoint/2010/main" val="2551551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Building Common Understanding and Language</a:t>
            </a:r>
            <a:endParaRPr lang="en-US" dirty="0"/>
          </a:p>
        </p:txBody>
      </p:sp>
      <p:sp>
        <p:nvSpPr>
          <p:cNvPr id="4" name="Slide Number Placeholder 3"/>
          <p:cNvSpPr>
            <a:spLocks noGrp="1"/>
          </p:cNvSpPr>
          <p:nvPr>
            <p:ph type="sldNum" sz="quarter" idx="4"/>
          </p:nvPr>
        </p:nvSpPr>
        <p:spPr/>
        <p:txBody>
          <a:bodyPr/>
          <a:lstStyle/>
          <a:p>
            <a:fld id="{8194C599-13CF-4858-B1C2-ED3636FB1023}" type="slidenum">
              <a:rPr lang="en-US" smtClean="0"/>
              <a:pPr/>
              <a:t>6</a:t>
            </a:fld>
            <a:endParaRPr lang="en-US" dirty="0"/>
          </a:p>
        </p:txBody>
      </p:sp>
    </p:spTree>
    <p:extLst>
      <p:ext uri="{BB962C8B-B14F-4D97-AF65-F5344CB8AC3E}">
        <p14:creationId xmlns:p14="http://schemas.microsoft.com/office/powerpoint/2010/main" val="264709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194C599-13CF-4858-B1C2-ED3636FB1023}" type="slidenum">
              <a:rPr lang="en-US" smtClean="0"/>
              <a:pPr/>
              <a:t>60</a:t>
            </a:fld>
            <a:endParaRPr lang="en-US" dirty="0"/>
          </a:p>
        </p:txBody>
      </p:sp>
      <p:sp>
        <p:nvSpPr>
          <p:cNvPr id="4" name="Title 3"/>
          <p:cNvSpPr>
            <a:spLocks noGrp="1"/>
          </p:cNvSpPr>
          <p:nvPr>
            <p:ph type="title"/>
          </p:nvPr>
        </p:nvSpPr>
        <p:spPr/>
        <p:txBody>
          <a:bodyPr/>
          <a:lstStyle/>
          <a:p>
            <a:r>
              <a:rPr lang="en-US" dirty="0" smtClean="0"/>
              <a:t>Team Time</a:t>
            </a:r>
            <a:endParaRPr lang="en-US" dirty="0"/>
          </a:p>
        </p:txBody>
      </p:sp>
      <p:pic>
        <p:nvPicPr>
          <p:cNvPr id="1026" name="Picture 2" descr="C:\Users\sparker\AppData\Local\Microsoft\Windows\INetCache\IE\FOGN8O0J\MC900288976[1].wmf"/>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272631" y="2823369"/>
            <a:ext cx="2647950" cy="17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0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194C599-13CF-4858-B1C2-ED3636FB1023}" type="slidenum">
              <a:rPr lang="en-US" smtClean="0"/>
              <a:pPr/>
              <a:t>7</a:t>
            </a:fld>
            <a:endParaRPr lang="en-US" dirty="0"/>
          </a:p>
        </p:txBody>
      </p:sp>
      <p:sp>
        <p:nvSpPr>
          <p:cNvPr id="5" name="Title 4"/>
          <p:cNvSpPr>
            <a:spLocks noGrp="1"/>
          </p:cNvSpPr>
          <p:nvPr>
            <p:ph type="title"/>
          </p:nvPr>
        </p:nvSpPr>
        <p:spPr/>
        <p:txBody>
          <a:bodyPr/>
          <a:lstStyle/>
          <a:p>
            <a:r>
              <a:rPr lang="en-US" dirty="0" smtClean="0"/>
              <a:t>What do we want for our children?</a:t>
            </a:r>
            <a:endParaRPr lang="en-US" dirty="0"/>
          </a:p>
        </p:txBody>
      </p:sp>
      <p:pic>
        <p:nvPicPr>
          <p:cNvPr id="1030" name="Picture 6" descr="C:\Users\kshoop.ESD189\AppData\Local\Microsoft\Windows\Temporary Internet Files\Content.IE5\0LC2V9UL\MP9004423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9710"/>
            <a:ext cx="8619384" cy="47769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2631804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207DF3-B8FA-4EDD-8B85-80364D051FA1}" type="slidenum">
              <a:rPr lang="en-US" smtClean="0">
                <a:solidFill>
                  <a:srgbClr val="D2533C"/>
                </a:solidFill>
              </a:rPr>
              <a:pPr/>
              <a:t>8</a:t>
            </a:fld>
            <a:endParaRPr lang="en-US">
              <a:solidFill>
                <a:srgbClr val="D2533C"/>
              </a:solidFill>
            </a:endParaRPr>
          </a:p>
        </p:txBody>
      </p:sp>
      <p:sp>
        <p:nvSpPr>
          <p:cNvPr id="7" name="Content Placeholder 6"/>
          <p:cNvSpPr>
            <a:spLocks noGrp="1"/>
          </p:cNvSpPr>
          <p:nvPr>
            <p:ph sz="quarter" idx="1"/>
          </p:nvPr>
        </p:nvSpPr>
        <p:spPr/>
        <p:txBody>
          <a:bodyPr>
            <a:normAutofit/>
          </a:bodyPr>
          <a:lstStyle/>
          <a:p>
            <a:r>
              <a:rPr lang="en-US" dirty="0"/>
              <a:t>to educate all students, preparing and inspiring them to achieve their full </a:t>
            </a:r>
            <a:r>
              <a:rPr lang="en-US" dirty="0" smtClean="0"/>
              <a:t>potential. (Arlington)</a:t>
            </a:r>
          </a:p>
          <a:p>
            <a:pPr marL="0" indent="0">
              <a:buNone/>
            </a:pPr>
            <a:endParaRPr lang="en-US" dirty="0" smtClean="0"/>
          </a:p>
          <a:p>
            <a:r>
              <a:rPr lang="en-US" dirty="0" smtClean="0"/>
              <a:t> to help students </a:t>
            </a:r>
            <a:r>
              <a:rPr lang="en-US" dirty="0"/>
              <a:t>learn today and lead </a:t>
            </a:r>
            <a:r>
              <a:rPr lang="en-US" dirty="0" smtClean="0"/>
              <a:t>tomorrow. (Tenino)</a:t>
            </a:r>
            <a:endParaRPr lang="en-US" dirty="0"/>
          </a:p>
          <a:p>
            <a:endParaRPr lang="en-US" dirty="0"/>
          </a:p>
        </p:txBody>
      </p:sp>
      <p:sp>
        <p:nvSpPr>
          <p:cNvPr id="8" name="Content Placeholder 7"/>
          <p:cNvSpPr>
            <a:spLocks noGrp="1"/>
          </p:cNvSpPr>
          <p:nvPr>
            <p:ph sz="quarter" idx="2"/>
          </p:nvPr>
        </p:nvSpPr>
        <p:spPr/>
        <p:txBody>
          <a:bodyPr>
            <a:normAutofit/>
          </a:bodyPr>
          <a:lstStyle/>
          <a:p>
            <a:r>
              <a:rPr lang="en-US" dirty="0"/>
              <a:t>preparing students with the knowledge and skills for life in the 21</a:t>
            </a:r>
            <a:r>
              <a:rPr lang="en-US" baseline="30000" dirty="0"/>
              <a:t>st</a:t>
            </a:r>
            <a:r>
              <a:rPr lang="en-US" dirty="0"/>
              <a:t> Century</a:t>
            </a:r>
            <a:r>
              <a:rPr lang="en-US" dirty="0" smtClean="0"/>
              <a:t>. (Wenatchee)</a:t>
            </a:r>
          </a:p>
          <a:p>
            <a:pPr marL="0" indent="0">
              <a:buNone/>
            </a:pPr>
            <a:endParaRPr lang="en-US" dirty="0" smtClean="0"/>
          </a:p>
          <a:p>
            <a:r>
              <a:rPr lang="en-US" dirty="0" smtClean="0"/>
              <a:t>to </a:t>
            </a:r>
            <a:r>
              <a:rPr lang="en-US" dirty="0"/>
              <a:t>become a productive, responsible member of the both the community and the </a:t>
            </a:r>
            <a:r>
              <a:rPr lang="en-US" dirty="0" smtClean="0"/>
              <a:t>world. (Finley)</a:t>
            </a:r>
            <a:endParaRPr lang="en-US" dirty="0"/>
          </a:p>
        </p:txBody>
      </p:sp>
      <p:sp>
        <p:nvSpPr>
          <p:cNvPr id="6" name="Title 5"/>
          <p:cNvSpPr>
            <a:spLocks noGrp="1"/>
          </p:cNvSpPr>
          <p:nvPr>
            <p:ph type="title"/>
          </p:nvPr>
        </p:nvSpPr>
        <p:spPr/>
        <p:txBody>
          <a:bodyPr>
            <a:normAutofit fontScale="90000"/>
          </a:bodyPr>
          <a:lstStyle/>
          <a:p>
            <a:r>
              <a:rPr lang="en-US" dirty="0" smtClean="0"/>
              <a:t>What do our  District   Mission/Vision Statements say?</a:t>
            </a:r>
            <a:endParaRPr lang="en-US" dirty="0"/>
          </a:p>
        </p:txBody>
      </p:sp>
    </p:spTree>
    <p:extLst>
      <p:ext uri="{BB962C8B-B14F-4D97-AF65-F5344CB8AC3E}">
        <p14:creationId xmlns:p14="http://schemas.microsoft.com/office/powerpoint/2010/main" val="2216630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Washington’s Basic Education Act and State Learning Goals (1993)</a:t>
            </a:r>
          </a:p>
          <a:p>
            <a:r>
              <a:rPr lang="en-US" dirty="0" smtClean="0"/>
              <a:t>Career and College Ready Standards (CCR) </a:t>
            </a:r>
            <a:endParaRPr lang="en-US" dirty="0"/>
          </a:p>
        </p:txBody>
      </p:sp>
      <p:sp>
        <p:nvSpPr>
          <p:cNvPr id="3" name="Title 2"/>
          <p:cNvSpPr>
            <a:spLocks noGrp="1"/>
          </p:cNvSpPr>
          <p:nvPr>
            <p:ph type="title"/>
          </p:nvPr>
        </p:nvSpPr>
        <p:spPr/>
        <p:txBody>
          <a:bodyPr/>
          <a:lstStyle/>
          <a:p>
            <a:r>
              <a:rPr lang="en-US" dirty="0" smtClean="0"/>
              <a:t>Washington’s Vision . . .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352800"/>
            <a:ext cx="4876800" cy="265938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832" y="6138652"/>
            <a:ext cx="774623" cy="396980"/>
          </a:xfrm>
          <a:prstGeom prst="rect">
            <a:avLst/>
          </a:prstGeom>
        </p:spPr>
      </p:pic>
    </p:spTree>
    <p:extLst>
      <p:ext uri="{BB962C8B-B14F-4D97-AF65-F5344CB8AC3E}">
        <p14:creationId xmlns:p14="http://schemas.microsoft.com/office/powerpoint/2010/main" val="3093186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asic">
  <a:themeElements>
    <a:clrScheme name="TPEP">
      <a:dk1>
        <a:sysClr val="windowText" lastClr="000000"/>
      </a:dk1>
      <a:lt1>
        <a:sysClr val="window" lastClr="FFFFFF"/>
      </a:lt1>
      <a:dk2>
        <a:srgbClr val="464653"/>
      </a:dk2>
      <a:lt2>
        <a:srgbClr val="DDE9EC"/>
      </a:lt2>
      <a:accent1>
        <a:srgbClr val="1F777E"/>
      </a:accent1>
      <a:accent2>
        <a:srgbClr val="3F3F3F"/>
      </a:accent2>
      <a:accent3>
        <a:srgbClr val="595959"/>
      </a:accent3>
      <a:accent4>
        <a:srgbClr val="7F7F7F"/>
      </a:accent4>
      <a:accent5>
        <a:srgbClr val="A5A5A5"/>
      </a:accent5>
      <a:accent6>
        <a:srgbClr val="D8D8D8"/>
      </a:accent6>
      <a:hlink>
        <a:srgbClr val="518592"/>
      </a:hlink>
      <a:folHlink>
        <a:srgbClr val="6B5680"/>
      </a:folHlink>
    </a:clrScheme>
    <a:fontScheme name="TPEP">
      <a:majorFont>
        <a:latin typeface="Bookman Old Style"/>
        <a:ea typeface=""/>
        <a:cs typeface=""/>
      </a:majorFont>
      <a:minorFont>
        <a:latin typeface="Gill Sans MT"/>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2AAB436-863D-4CDE-ACEA-E1AE01C4FC2A}">
  <ds:schemaRefs>
    <ds:schemaRef ds:uri="http://schemas.microsoft.com/sharepoint/v3/contenttype/forms"/>
  </ds:schemaRefs>
</ds:datastoreItem>
</file>

<file path=customXml/itemProps2.xml><?xml version="1.0" encoding="utf-8"?>
<ds:datastoreItem xmlns:ds="http://schemas.openxmlformats.org/officeDocument/2006/customXml" ds:itemID="{EC557F87-B50E-49BA-A6BA-E01BE22F1535}">
  <ds:schemaRef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0736C7E8-B98F-4888-8327-7AB87C9B4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20311</TotalTime>
  <Words>6942</Words>
  <Application>Microsoft Office PowerPoint</Application>
  <PresentationFormat>On-screen Show (4:3)</PresentationFormat>
  <Paragraphs>845</Paragraphs>
  <Slides>60</Slides>
  <Notes>50</Notes>
  <HiddenSlides>1</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Basic</vt:lpstr>
      <vt:lpstr>Pixel</vt:lpstr>
      <vt:lpstr>TPEP and Washington State Learning Standards: Connections  Fall, 2014</vt:lpstr>
      <vt:lpstr>Entry Task: 3 Bullets</vt:lpstr>
      <vt:lpstr>Session Norms</vt:lpstr>
      <vt:lpstr>TPEP Sessions for 2014-15</vt:lpstr>
      <vt:lpstr>Session Learning Targets Participants will…</vt:lpstr>
      <vt:lpstr>1. Building Common Understanding and Language</vt:lpstr>
      <vt:lpstr>What do we want for our children?</vt:lpstr>
      <vt:lpstr>What do our  District   Mission/Vision Statements say?</vt:lpstr>
      <vt:lpstr>Washington’s Vision . . . </vt:lpstr>
      <vt:lpstr>Our Vision</vt:lpstr>
      <vt:lpstr>Toward Coherent Instructional Support </vt:lpstr>
      <vt:lpstr>Our Purpose </vt:lpstr>
      <vt:lpstr>Our Core Values</vt:lpstr>
      <vt:lpstr>Washington’s Career and College Ready Standards</vt:lpstr>
      <vt:lpstr>Current Learning Standards and Connections</vt:lpstr>
      <vt:lpstr>The “What”: Key Content Shifts in the CCSS</vt:lpstr>
      <vt:lpstr>The “What”: Key Content Shifts in the CCSS</vt:lpstr>
      <vt:lpstr>The “What: Key Content Shifts in the NGSS</vt:lpstr>
      <vt:lpstr>Still….what do we mean by..</vt:lpstr>
      <vt:lpstr>History and Intent</vt:lpstr>
      <vt:lpstr>History and Intent</vt:lpstr>
      <vt:lpstr>What about CONTENT</vt:lpstr>
      <vt:lpstr>David Conley…..</vt:lpstr>
      <vt:lpstr>Conley’s definition of College and Career Ready (CCR)</vt:lpstr>
      <vt:lpstr>PowerPoint Presentation</vt:lpstr>
      <vt:lpstr>FOUR KEYS TO COLLEGE AND CAREER READINESS</vt:lpstr>
      <vt:lpstr>Teaching to the Common Core</vt:lpstr>
      <vt:lpstr>Technical vs. Adaptive Change</vt:lpstr>
      <vt:lpstr>Creating Coherence  Special Issues Brief</vt:lpstr>
      <vt:lpstr>2. The Essential Instructional Practices</vt:lpstr>
      <vt:lpstr> What about Instruction??</vt:lpstr>
      <vt:lpstr>From Heritage, et al (2013)</vt:lpstr>
      <vt:lpstr>What about INSTRUCTION</vt:lpstr>
      <vt:lpstr>Unlocking the Fundamentals of Learning </vt:lpstr>
      <vt:lpstr>Done Reading? </vt:lpstr>
      <vt:lpstr>What we might see as a result</vt:lpstr>
      <vt:lpstr>3: The Core Instructional Practices</vt:lpstr>
      <vt:lpstr>Introducing the  Core Instructional Practices (CIPs)</vt:lpstr>
      <vt:lpstr>Essential/Core Instructional Practices </vt:lpstr>
      <vt:lpstr>Essential/Core Instructional Practices</vt:lpstr>
      <vt:lpstr>Activity: Diving Into the WA State Learning Standards Core Instructional Practices</vt:lpstr>
      <vt:lpstr>Alignment of CIPs and Fundamentals of Learning</vt:lpstr>
      <vt:lpstr>Protocol</vt:lpstr>
      <vt:lpstr>Extension: Create a Consensogram </vt:lpstr>
      <vt:lpstr>4: Systems Analysis</vt:lpstr>
      <vt:lpstr>The Coherence Protocol: Group Practice</vt:lpstr>
      <vt:lpstr>Whole Group Discussion: Trends and Implications</vt:lpstr>
      <vt:lpstr>5. Implementing &amp; Reflecting: Aligning Support and Action Plans</vt:lpstr>
      <vt:lpstr>Implications Discussion</vt:lpstr>
      <vt:lpstr>Transition Plan</vt:lpstr>
      <vt:lpstr>Activity: Planning and Next Steps</vt:lpstr>
      <vt:lpstr>Possible Protocol </vt:lpstr>
      <vt:lpstr>Activity: 3-2-1</vt:lpstr>
      <vt:lpstr>Section 6: Team Work Time</vt:lpstr>
      <vt:lpstr>How do you take this home?</vt:lpstr>
      <vt:lpstr>Concluding the Session  </vt:lpstr>
      <vt:lpstr>How did we do?</vt:lpstr>
      <vt:lpstr>Formative Feedback</vt:lpstr>
      <vt:lpstr>Additional Regional Professional Learning Opportunities</vt:lpstr>
      <vt:lpstr>Team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Teacher/Principal Evaluation Program</dc:title>
  <dc:creator>Linda Pady</dc:creator>
  <cp:lastModifiedBy>Jennifer Longchamps</cp:lastModifiedBy>
  <cp:revision>907</cp:revision>
  <cp:lastPrinted>2014-10-28T19:10:15Z</cp:lastPrinted>
  <dcterms:created xsi:type="dcterms:W3CDTF">2012-03-28T20:51:55Z</dcterms:created>
  <dcterms:modified xsi:type="dcterms:W3CDTF">2014-11-03T22:06:21Z</dcterms:modified>
</cp:coreProperties>
</file>