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>
        <p:scale>
          <a:sx n="100" d="100"/>
          <a:sy n="100" d="100"/>
        </p:scale>
        <p:origin x="-2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248E9-7803-4757-819F-BA448817DE70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86A4C-1AAA-4873-A87F-E849843B2C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F65D-F3B6-224C-A7CE-D13CA32D2EE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9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F65D-F3B6-224C-A7CE-D13CA32D2EE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3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F65D-F3B6-224C-A7CE-D13CA32D2EE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405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F65D-F3B6-224C-A7CE-D13CA32D2EE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0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F65D-F3B6-224C-A7CE-D13CA32D2EE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3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3F340-C6BB-4EE9-AB66-1517DCB3EFE1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12.wa.u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eVAL</a:t>
            </a:r>
            <a:r>
              <a:rPr lang="en-US" dirty="0" smtClean="0"/>
              <a:t> Self Assessment</a:t>
            </a:r>
            <a:br>
              <a:rPr lang="en-US" dirty="0" smtClean="0"/>
            </a:br>
            <a:r>
              <a:rPr lang="en-US" sz="2700" dirty="0" smtClean="0"/>
              <a:t>(Adapted from </a:t>
            </a:r>
            <a:r>
              <a:rPr lang="en-US" sz="2700" dirty="0" err="1" smtClean="0"/>
              <a:t>LaConner</a:t>
            </a:r>
            <a:r>
              <a:rPr lang="en-US" sz="2700" dirty="0" smtClean="0"/>
              <a:t> School Improvement Presentation)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Your Name</a:t>
            </a:r>
          </a:p>
          <a:p>
            <a:r>
              <a:rPr lang="en-US" dirty="0" smtClean="0"/>
              <a:t>Your District</a:t>
            </a:r>
          </a:p>
          <a:p>
            <a:r>
              <a:rPr lang="en-US" dirty="0" smtClean="0"/>
              <a:t>Your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89929"/>
            <a:ext cx="8382000" cy="22680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C778B"/>
                </a:solidFill>
              </a:rPr>
              <a:t>Possible “Views”</a:t>
            </a:r>
            <a:r>
              <a:rPr lang="en-US" dirty="0">
                <a:solidFill>
                  <a:srgbClr val="2C778B"/>
                </a:solidFill>
              </a:rPr>
              <a:t> </a:t>
            </a:r>
            <a:r>
              <a:rPr lang="en-US" dirty="0" smtClean="0">
                <a:solidFill>
                  <a:srgbClr val="2C778B"/>
                </a:solidFill>
              </a:rPr>
              <a:t>for Self-Assessment</a:t>
            </a:r>
            <a:endParaRPr lang="en-US" dirty="0">
              <a:solidFill>
                <a:srgbClr val="2C778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State Rubrics (8)</a:t>
            </a:r>
          </a:p>
          <a:p>
            <a:r>
              <a:rPr lang="en-US" dirty="0" smtClean="0"/>
              <a:t>Instructional Rubrics (6 from CEL)</a:t>
            </a:r>
          </a:p>
          <a:p>
            <a:r>
              <a:rPr lang="en-US" dirty="0" smtClean="0"/>
              <a:t>Student Growth Rubrics (State criteria 3, 6</a:t>
            </a:r>
            <a:r>
              <a:rPr lang="en-US" dirty="0"/>
              <a:t>,</a:t>
            </a:r>
            <a:r>
              <a:rPr lang="en-US" dirty="0" smtClean="0"/>
              <a:t> &amp; 8)</a:t>
            </a:r>
          </a:p>
          <a:p>
            <a:r>
              <a:rPr lang="en-US" dirty="0" smtClean="0"/>
              <a:t>***Fill in one  and it transfers to the others.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Screen shot 2013-04-25 at 12.41.11 P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" b="2002"/>
          <a:stretch>
            <a:fillRect/>
          </a:stretch>
        </p:blipFill>
        <p:spPr>
          <a:xfrm>
            <a:off x="457200" y="609600"/>
            <a:ext cx="8229600" cy="55165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" y="49530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86000" y="48768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14800" y="4572000"/>
            <a:ext cx="6858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948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525963"/>
          </a:xfrm>
        </p:spPr>
        <p:txBody>
          <a:bodyPr/>
          <a:lstStyle/>
          <a:p>
            <a:r>
              <a:rPr lang="en-US" dirty="0" smtClean="0"/>
              <a:t>Click on Instructional Rubrics</a:t>
            </a:r>
          </a:p>
          <a:p>
            <a:r>
              <a:rPr lang="en-US" dirty="0" smtClean="0"/>
              <a:t>Un-check “Collapse Descriptors” and click on                 							down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Screen shot 2013-04-25 at 12.46.42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" y="1981200"/>
            <a:ext cx="9144000" cy="504299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905000" y="17526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001000" y="1676400"/>
            <a:ext cx="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05400" y="1524000"/>
            <a:ext cx="9906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43800" y="2133600"/>
            <a:ext cx="10668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516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Complete the Self-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Screen shot 2013-04-25 at 12.58.58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581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93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you will notice: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fill out Instructional Rubrics the scores transfer to the State Rubric</a:t>
            </a:r>
          </a:p>
          <a:p>
            <a:r>
              <a:rPr lang="en-US" dirty="0" smtClean="0"/>
              <a:t>It will not give an “over-all criterion score” – you must do that yourself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02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a Report of Self-Assessment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“Report” </a:t>
            </a:r>
          </a:p>
          <a:p>
            <a:r>
              <a:rPr lang="en-US" dirty="0" smtClean="0"/>
              <a:t>You have a printable report to share with your principal </a:t>
            </a:r>
          </a:p>
          <a:p>
            <a:r>
              <a:rPr lang="en-US" dirty="0" smtClean="0"/>
              <a:t>You can print this as:</a:t>
            </a:r>
          </a:p>
          <a:p>
            <a:pPr lvl="1"/>
            <a:r>
              <a:rPr lang="en-US" dirty="0" smtClean="0"/>
              <a:t>State Rubrics</a:t>
            </a:r>
          </a:p>
          <a:p>
            <a:pPr lvl="1"/>
            <a:r>
              <a:rPr lang="en-US" dirty="0" smtClean="0"/>
              <a:t>Instructional Rubrics </a:t>
            </a:r>
          </a:p>
          <a:p>
            <a:pPr lvl="1"/>
            <a:r>
              <a:rPr lang="en-US" dirty="0" smtClean="0"/>
              <a:t>Growth Rubrics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5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Your Name</a:t>
            </a:r>
          </a:p>
          <a:p>
            <a:pPr algn="ctr">
              <a:buNone/>
            </a:pPr>
            <a:r>
              <a:rPr lang="en-US" dirty="0" smtClean="0"/>
              <a:t>Your email address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and Success Criteria</a:t>
            </a:r>
          </a:p>
          <a:p>
            <a:r>
              <a:rPr lang="en-US" dirty="0" smtClean="0"/>
              <a:t>Clock Hours</a:t>
            </a:r>
          </a:p>
          <a:p>
            <a:r>
              <a:rPr lang="en-US" dirty="0" smtClean="0"/>
              <a:t>Review of new “state 8” criteria for teacher and principal evaluation</a:t>
            </a:r>
          </a:p>
          <a:p>
            <a:r>
              <a:rPr lang="en-US" dirty="0"/>
              <a:t>Self-Assessment using eVal </a:t>
            </a:r>
            <a:r>
              <a:rPr lang="en-US" dirty="0" smtClean="0"/>
              <a:t>tool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the end of today’s session, each teacher will successfully complete a “self-assessment” using the eVal tool on OSPI.</a:t>
            </a:r>
          </a:p>
          <a:p>
            <a:r>
              <a:rPr lang="en-US" dirty="0" smtClean="0"/>
              <a:t>By the end of today’s session, most (and hopefully all) “pressing” questions staff have about the new teacher &amp; principal evaluation will have been answered.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3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</a:t>
            </a:r>
            <a:r>
              <a:rPr lang="en-US" dirty="0"/>
              <a:t>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Each participating teacher will have a clearer understanding of the “close correspondence” between the CEL 5D+ criteria and the “state eight” criteria</a:t>
            </a:r>
          </a:p>
          <a:p>
            <a:r>
              <a:rPr lang="en-US" sz="2800" dirty="0" smtClean="0"/>
              <a:t>Each participating teacher will have completed a self-assessment in the eVal tool (and will give a printed copy to his/her administrator)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3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form and indicate the number of clock hours you earned (max is 14)</a:t>
            </a:r>
          </a:p>
          <a:p>
            <a:pPr lvl="1"/>
            <a:r>
              <a:rPr lang="en-US" dirty="0" smtClean="0"/>
              <a:t>You must have signed in at each session to receive all 14 clock hours</a:t>
            </a:r>
          </a:p>
          <a:p>
            <a:pPr lvl="1"/>
            <a:r>
              <a:rPr lang="en-US" dirty="0" smtClean="0"/>
              <a:t>Subtract 2 hours for each session you missed</a:t>
            </a:r>
          </a:p>
          <a:p>
            <a:r>
              <a:rPr lang="en-US" dirty="0" smtClean="0"/>
              <a:t>Return completed form to Peg at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0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2C778B"/>
                </a:solidFill>
              </a:rPr>
              <a:t>TPEP Criteria Themes</a:t>
            </a:r>
            <a:endParaRPr lang="en-US" dirty="0">
              <a:solidFill>
                <a:srgbClr val="2C778B"/>
              </a:solidFill>
            </a:endParaRPr>
          </a:p>
        </p:txBody>
      </p:sp>
      <p:pic>
        <p:nvPicPr>
          <p:cNvPr id="3" name="Picture 2" descr="Criteria Themes Graphi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9017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9" tIns="50799" rIns="101599" bIns="50799" anchor="t"/>
          <a:lstStyle/>
          <a:p>
            <a:pPr eaLnBrk="1" hangingPunct="1">
              <a:defRPr/>
            </a:pPr>
            <a:r>
              <a:rPr lang="en-US" sz="2700" dirty="0">
                <a:ea typeface="ＭＳ Ｐゴシック" pitchFamily="-105" charset="-128"/>
                <a:sym typeface="Helvetica Neue Light" pitchFamily="1" charset="0"/>
              </a:rPr>
              <a:t/>
            </a:r>
            <a:br>
              <a:rPr lang="en-US" sz="2700" dirty="0">
                <a:ea typeface="ＭＳ Ｐゴシック" pitchFamily="-105" charset="-128"/>
                <a:sym typeface="Helvetica Neue Light" pitchFamily="1" charset="0"/>
              </a:rPr>
            </a:br>
            <a:r>
              <a:rPr lang="en-US" sz="2700" dirty="0">
                <a:ea typeface="ＭＳ Ｐゴシック" pitchFamily="-105" charset="-128"/>
                <a:sym typeface="Helvetica Neue Light" pitchFamily="1" charset="0"/>
              </a:rPr>
              <a:t>    Changes in Teacher &amp; Principal </a:t>
            </a:r>
            <a:r>
              <a:rPr lang="en-US" sz="2700" dirty="0" smtClean="0">
                <a:ea typeface="ＭＳ Ｐゴシック" pitchFamily="-105" charset="-128"/>
                <a:sym typeface="Helvetica Neue Light" pitchFamily="1" charset="0"/>
              </a:rPr>
              <a:t>Evaluation Criteria</a:t>
            </a:r>
            <a:endParaRPr lang="en-US" sz="2700" dirty="0">
              <a:ea typeface="ＭＳ Ｐゴシック" pitchFamily="-105" charset="-128"/>
              <a:sym typeface="Helvetica Neue Light" pitchFamily="1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454671"/>
              </p:ext>
            </p:extLst>
          </p:nvPr>
        </p:nvGraphicFramePr>
        <p:xfrm>
          <a:off x="254000" y="838201"/>
          <a:ext cx="8585200" cy="5767388"/>
        </p:xfrm>
        <a:graphic>
          <a:graphicData uri="http://schemas.openxmlformats.org/drawingml/2006/table">
            <a:tbl>
              <a:tblPr/>
              <a:tblGrid>
                <a:gridCol w="3060811"/>
                <a:gridCol w="5524389"/>
              </a:tblGrid>
              <a:tr h="284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Times New Roman" pitchFamily="-105" charset="0"/>
                        </a:rPr>
                        <a:t>Current Teacher Evaluation Criteria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5" charset="0"/>
                        <a:ea typeface="ＭＳ Ｐゴシック" pitchFamily="-105" charset="-128"/>
                        <a:cs typeface="Times New Roman" pitchFamily="-105" charset="0"/>
                      </a:endParaRPr>
                    </a:p>
                  </a:txBody>
                  <a:tcPr marL="68390" marR="6839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Times New Roman" pitchFamily="-105" charset="0"/>
                        </a:rPr>
                        <a:t> New Teacher Evaluation Criteria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5" charset="0"/>
                        <a:ea typeface="ＭＳ Ｐゴシック" pitchFamily="-105" charset="-128"/>
                        <a:cs typeface="Times New Roman" pitchFamily="-105" charset="0"/>
                      </a:endParaRPr>
                    </a:p>
                  </a:txBody>
                  <a:tcPr marL="68390" marR="6839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41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Instructional skill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Classroom management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Professional preparation and scholarship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Effort toward improvement when needed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Handling of student discipline and attendant problems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Interest in teaching pupils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Knowledge of subject matter</a:t>
                      </a:r>
                    </a:p>
                  </a:txBody>
                  <a:tcPr marL="68390" marR="6839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Centering instruction on high expectations for student achievement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Demonstrating effective teaching practices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Recognizing individual student learning needs and developing strategies to address those needs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Providing clear and intentional focus on subject matter content and curriculum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Fostering and managing a safe, positive learning environment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Using multiple student data elements to modify instruction and improve student learning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Communicating with parents and school community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Exhibiting collaborative and collegial practices focus on improving instructional practice and student learning</a:t>
                      </a:r>
                    </a:p>
                  </a:txBody>
                  <a:tcPr marL="68390" marR="6839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Times New Roman" pitchFamily="-105" charset="0"/>
                        </a:rPr>
                        <a:t>Current Principal Evaluation Criteria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5" charset="0"/>
                        <a:ea typeface="ＭＳ Ｐゴシック" pitchFamily="-105" charset="-128"/>
                        <a:cs typeface="Times New Roman" pitchFamily="-105" charset="0"/>
                      </a:endParaRPr>
                    </a:p>
                  </a:txBody>
                  <a:tcPr marL="68390" marR="6839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Times New Roman" pitchFamily="-105" charset="0"/>
                        </a:rPr>
                        <a:t> New Principal Evaluation Criteria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5" charset="0"/>
                        <a:ea typeface="ＭＳ Ｐゴシック" pitchFamily="-105" charset="-128"/>
                        <a:cs typeface="Times New Roman" pitchFamily="-105" charset="0"/>
                      </a:endParaRPr>
                    </a:p>
                  </a:txBody>
                  <a:tcPr marL="68390" marR="6839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34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Knowledge of, experience in and training in recognizing good professional performance, capabilities and development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School administration and management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School finance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Professional preparation and scholarship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Effort toward improvement when needed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Interest in pupils, employees, patrons and subjects taught in school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Leadership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Ability and performance of evaluation of school personnel</a:t>
                      </a:r>
                    </a:p>
                  </a:txBody>
                  <a:tcPr marL="68390" marR="6839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Creating a school culture that promotes the ongoing improvement of learning and teaching for students and staff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Providing for school safety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Leads development, implementation and evaluation of a data-driven plan for increasing student achievement, including the use of multiple student data elements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Assisting instructional staff with alignment of curriculum, instruction and assessment with state and local district learning goals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Monitoring, assisting and evaluating effective instruction and assessment practices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Managing both staff and fiscal resources to support student achievement and legal responsibilities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Partnering with the school community to promote student learning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-105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Arial" charset="0"/>
                        </a:rPr>
                        <a:t>Demonstrating commitment to closing the achievement gap</a:t>
                      </a:r>
                    </a:p>
                  </a:txBody>
                  <a:tcPr marL="68390" marR="6839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93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in to eVal within OSPI’s 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Uses </a:t>
            </a:r>
            <a:r>
              <a:rPr lang="en-US" b="1" dirty="0"/>
              <a:t>Safari, Google Chrome, Internet Explorer</a:t>
            </a:r>
            <a:r>
              <a:rPr lang="en-US" dirty="0"/>
              <a:t> as your Browser NOT </a:t>
            </a:r>
            <a:r>
              <a:rPr lang="en-US" dirty="0" smtClean="0"/>
              <a:t>Firefox</a:t>
            </a:r>
            <a:endParaRPr lang="en-US" u="sng" dirty="0" smtClean="0">
              <a:solidFill>
                <a:srgbClr val="FF0000"/>
              </a:solidFill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://www.k12.</a:t>
            </a:r>
            <a:r>
              <a:rPr lang="en-US" dirty="0" smtClean="0">
                <a:hlinkClick r:id="rId2"/>
              </a:rPr>
              <a:t>wa.us</a:t>
            </a:r>
            <a:endParaRPr lang="en-US" dirty="0" smtClean="0"/>
          </a:p>
          <a:p>
            <a:r>
              <a:rPr lang="en-US" dirty="0" smtClean="0"/>
              <a:t>Log in to EDS (very bottom right of page)</a:t>
            </a:r>
          </a:p>
          <a:p>
            <a:r>
              <a:rPr lang="en-US" dirty="0" smtClean="0"/>
              <a:t>Log in to your EDS account – “view my permissions”</a:t>
            </a:r>
          </a:p>
          <a:p>
            <a:r>
              <a:rPr lang="en-US" dirty="0" smtClean="0"/>
              <a:t>Log in to eVal </a:t>
            </a:r>
          </a:p>
          <a:p>
            <a:r>
              <a:rPr lang="en-US" dirty="0" smtClean="0"/>
              <a:t>Click on red “ASSESS”</a:t>
            </a:r>
          </a:p>
          <a:p>
            <a:r>
              <a:rPr lang="en-US" dirty="0" smtClean="0"/>
              <a:t>Click on “New Self Assessment” – give it a title: Self-Assessment Spring 2013</a:t>
            </a:r>
          </a:p>
          <a:p>
            <a:r>
              <a:rPr lang="en-US" dirty="0" smtClean="0"/>
              <a:t>Create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8" t="15179" r="20309" b="6735"/>
          <a:stretch/>
        </p:blipFill>
        <p:spPr bwMode="auto">
          <a:xfrm>
            <a:off x="0" y="-57224"/>
            <a:ext cx="9208478" cy="691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914400" y="228600"/>
            <a:ext cx="16764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686</Words>
  <Application>Microsoft Office PowerPoint</Application>
  <PresentationFormat>On-screen Show (4:3)</PresentationFormat>
  <Paragraphs>104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eVAL Self Assessment (Adapted from LaConner School Improvement Presentation) </vt:lpstr>
      <vt:lpstr>Agenda for Today</vt:lpstr>
      <vt:lpstr>Purpose</vt:lpstr>
      <vt:lpstr>Success Criteria</vt:lpstr>
      <vt:lpstr>Clock Hours</vt:lpstr>
      <vt:lpstr>TPEP Criteria Themes</vt:lpstr>
      <vt:lpstr>     Changes in Teacher &amp; Principal Evaluation Criteria</vt:lpstr>
      <vt:lpstr>Log in to eVal within OSPI’s EDS</vt:lpstr>
      <vt:lpstr>PowerPoint Presentation</vt:lpstr>
      <vt:lpstr>Possible “Views” for Self-Assessment</vt:lpstr>
      <vt:lpstr>PowerPoint Presentation</vt:lpstr>
      <vt:lpstr>PowerPoint Presentation</vt:lpstr>
      <vt:lpstr>PowerPoint Presentation</vt:lpstr>
      <vt:lpstr>Things you will notice:</vt:lpstr>
      <vt:lpstr>Getting a Report of Self-Assessment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mamaotter</dc:creator>
  <cp:lastModifiedBy>Jennifer Longchamps</cp:lastModifiedBy>
  <cp:revision>66</cp:revision>
  <dcterms:created xsi:type="dcterms:W3CDTF">2012-09-23T03:43:04Z</dcterms:created>
  <dcterms:modified xsi:type="dcterms:W3CDTF">2013-08-22T16:44:46Z</dcterms:modified>
</cp:coreProperties>
</file>