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Lst>
  <p:notesMasterIdLst>
    <p:notesMasterId r:id="rId30"/>
  </p:notesMasterIdLst>
  <p:sldIdLst>
    <p:sldId id="256" r:id="rId3"/>
    <p:sldId id="271" r:id="rId4"/>
    <p:sldId id="305" r:id="rId5"/>
    <p:sldId id="298" r:id="rId6"/>
    <p:sldId id="299" r:id="rId7"/>
    <p:sldId id="300" r:id="rId8"/>
    <p:sldId id="301" r:id="rId9"/>
    <p:sldId id="302" r:id="rId10"/>
    <p:sldId id="279" r:id="rId11"/>
    <p:sldId id="294" r:id="rId12"/>
    <p:sldId id="303" r:id="rId13"/>
    <p:sldId id="304" r:id="rId14"/>
    <p:sldId id="280" r:id="rId15"/>
    <p:sldId id="268" r:id="rId16"/>
    <p:sldId id="288" r:id="rId17"/>
    <p:sldId id="290" r:id="rId18"/>
    <p:sldId id="281" r:id="rId19"/>
    <p:sldId id="282" r:id="rId20"/>
    <p:sldId id="283" r:id="rId21"/>
    <p:sldId id="285" r:id="rId22"/>
    <p:sldId id="284" r:id="rId23"/>
    <p:sldId id="257" r:id="rId24"/>
    <p:sldId id="286" r:id="rId25"/>
    <p:sldId id="287" r:id="rId26"/>
    <p:sldId id="289" r:id="rId27"/>
    <p:sldId id="258" r:id="rId28"/>
    <p:sldId id="297" r:id="rId2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92303"/>
    <a:srgbClr val="993366"/>
    <a:srgbClr val="FFCC99"/>
    <a:srgbClr val="007A37"/>
    <a:srgbClr val="CC0000"/>
    <a:srgbClr val="0000CC"/>
    <a:srgbClr val="00823B"/>
    <a:srgbClr val="00006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2" autoAdjust="0"/>
    <p:restoredTop sz="94629" autoAdjust="0"/>
  </p:normalViewPr>
  <p:slideViewPr>
    <p:cSldViewPr>
      <p:cViewPr varScale="1">
        <p:scale>
          <a:sx n="74" d="100"/>
          <a:sy n="74" d="100"/>
        </p:scale>
        <p:origin x="-7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23E79-857B-4AE9-A340-CDEE1C9EB7BD}"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64DF4F58-5CF2-4949-A7C9-7A4D4A6898CF}">
      <dgm:prSet phldrT="[Text]" custT="1"/>
      <dgm:spPr/>
      <dgm:t>
        <a:bodyPr/>
        <a:lstStyle/>
        <a:p>
          <a:endParaRPr lang="en-US" sz="2400" b="1" dirty="0"/>
        </a:p>
      </dgm:t>
    </dgm:pt>
    <dgm:pt modelId="{CFF16501-2BDD-4FD4-A8B3-79A76B85306A}" type="parTrans" cxnId="{D8FEA829-22F5-4E02-A226-0C0827AF08F9}">
      <dgm:prSet/>
      <dgm:spPr/>
      <dgm:t>
        <a:bodyPr/>
        <a:lstStyle/>
        <a:p>
          <a:endParaRPr lang="en-US"/>
        </a:p>
      </dgm:t>
    </dgm:pt>
    <dgm:pt modelId="{73AC07F9-C37B-4314-A1A1-26116969BFEB}" type="sibTrans" cxnId="{D8FEA829-22F5-4E02-A226-0C0827AF08F9}">
      <dgm:prSet/>
      <dgm:spPr/>
      <dgm:t>
        <a:bodyPr/>
        <a:lstStyle/>
        <a:p>
          <a:endParaRPr lang="en-US"/>
        </a:p>
      </dgm:t>
    </dgm:pt>
    <dgm:pt modelId="{D7D0C08B-DB1C-437E-B073-823A890A4BEE}">
      <dgm:prSet phldrT="[Text]"/>
      <dgm:spPr/>
      <dgm:t>
        <a:bodyPr/>
        <a:lstStyle/>
        <a:p>
          <a:endParaRPr lang="en-US" b="1" dirty="0">
            <a:solidFill>
              <a:schemeClr val="tx1"/>
            </a:solidFill>
          </a:endParaRPr>
        </a:p>
      </dgm:t>
    </dgm:pt>
    <dgm:pt modelId="{0BD643B8-9DA1-406E-96AA-2DAB29C5E38A}" type="parTrans" cxnId="{83AB39D9-34EA-4AD7-8F2C-2016DEF12EB9}">
      <dgm:prSet/>
      <dgm:spPr/>
      <dgm:t>
        <a:bodyPr/>
        <a:lstStyle/>
        <a:p>
          <a:endParaRPr lang="en-US"/>
        </a:p>
      </dgm:t>
    </dgm:pt>
    <dgm:pt modelId="{FB00F7A8-DDCF-48D0-808A-CD70F533C4C8}" type="sibTrans" cxnId="{83AB39D9-34EA-4AD7-8F2C-2016DEF12EB9}">
      <dgm:prSet/>
      <dgm:spPr/>
      <dgm:t>
        <a:bodyPr/>
        <a:lstStyle/>
        <a:p>
          <a:endParaRPr lang="en-US"/>
        </a:p>
      </dgm:t>
    </dgm:pt>
    <dgm:pt modelId="{B1F22B6A-55E0-49A5-B0CF-C29F2C9B9433}">
      <dgm:prSet phldrT="[Text]" custT="1"/>
      <dgm:spPr/>
      <dgm:t>
        <a:bodyPr/>
        <a:lstStyle/>
        <a:p>
          <a:r>
            <a:rPr lang="en-US" sz="2000" b="1" dirty="0" smtClean="0">
              <a:solidFill>
                <a:schemeClr val="tx1"/>
              </a:solidFill>
            </a:rPr>
            <a:t>Research &amp; select practices</a:t>
          </a:r>
          <a:endParaRPr lang="en-US" sz="2000" b="1" dirty="0">
            <a:solidFill>
              <a:schemeClr val="tx1"/>
            </a:solidFill>
          </a:endParaRPr>
        </a:p>
      </dgm:t>
    </dgm:pt>
    <dgm:pt modelId="{1461615E-9473-4482-BF6B-07D8707B13A5}" type="parTrans" cxnId="{9CBE56CD-99F3-43FC-9644-CEFBE399CB54}">
      <dgm:prSet/>
      <dgm:spPr/>
      <dgm:t>
        <a:bodyPr/>
        <a:lstStyle/>
        <a:p>
          <a:endParaRPr lang="en-US"/>
        </a:p>
      </dgm:t>
    </dgm:pt>
    <dgm:pt modelId="{3C794B47-F18F-4D6C-9821-B675FC0B15BB}" type="sibTrans" cxnId="{9CBE56CD-99F3-43FC-9644-CEFBE399CB54}">
      <dgm:prSet/>
      <dgm:spPr/>
      <dgm:t>
        <a:bodyPr/>
        <a:lstStyle/>
        <a:p>
          <a:endParaRPr lang="en-US"/>
        </a:p>
      </dgm:t>
    </dgm:pt>
    <dgm:pt modelId="{309C0EEC-396B-4CA9-AE8E-5F5C2925AB23}">
      <dgm:prSet phldrT="[Text]" custT="1"/>
      <dgm:spPr/>
      <dgm:t>
        <a:bodyPr/>
        <a:lstStyle/>
        <a:p>
          <a:r>
            <a:rPr lang="en-US" sz="1800" b="1" dirty="0" smtClean="0">
              <a:solidFill>
                <a:schemeClr val="tx1"/>
              </a:solidFill>
            </a:rPr>
            <a:t>Monitor </a:t>
          </a:r>
          <a:r>
            <a:rPr lang="en-US" sz="1800" b="1" dirty="0" err="1" smtClean="0">
              <a:solidFill>
                <a:schemeClr val="tx1"/>
              </a:solidFill>
            </a:rPr>
            <a:t>imple</a:t>
          </a:r>
          <a:r>
            <a:rPr lang="en-US" sz="1800" b="1" dirty="0" smtClean="0">
              <a:solidFill>
                <a:schemeClr val="tx1"/>
              </a:solidFill>
            </a:rPr>
            <a:t>-mentation of  Plan </a:t>
          </a:r>
          <a:endParaRPr lang="en-US" sz="1800" b="1" dirty="0">
            <a:solidFill>
              <a:schemeClr val="tx1"/>
            </a:solidFill>
          </a:endParaRPr>
        </a:p>
      </dgm:t>
    </dgm:pt>
    <dgm:pt modelId="{831E4BD0-FA4E-4991-9FDC-D35BADE07EC8}" type="parTrans" cxnId="{FDD08319-477C-42DE-96C5-C6386CBB2600}">
      <dgm:prSet/>
      <dgm:spPr/>
      <dgm:t>
        <a:bodyPr/>
        <a:lstStyle/>
        <a:p>
          <a:endParaRPr lang="en-US"/>
        </a:p>
      </dgm:t>
    </dgm:pt>
    <dgm:pt modelId="{9681B8AF-2CA3-4DFB-BE62-80074C3DB6DC}" type="sibTrans" cxnId="{FDD08319-477C-42DE-96C5-C6386CBB2600}">
      <dgm:prSet/>
      <dgm:spPr/>
      <dgm:t>
        <a:bodyPr/>
        <a:lstStyle/>
        <a:p>
          <a:endParaRPr lang="en-US"/>
        </a:p>
      </dgm:t>
    </dgm:pt>
    <dgm:pt modelId="{83AC925E-72D2-4E38-BDA7-A9FCC7F99577}">
      <dgm:prSet/>
      <dgm:spPr/>
      <dgm:t>
        <a:bodyPr/>
        <a:lstStyle/>
        <a:p>
          <a:endParaRPr lang="en-US"/>
        </a:p>
      </dgm:t>
    </dgm:pt>
    <dgm:pt modelId="{9ADF13C5-026E-4138-9331-76BBAAF7FF00}" type="parTrans" cxnId="{DAB080CD-5686-472E-9BE3-52E25C1DEC84}">
      <dgm:prSet/>
      <dgm:spPr/>
      <dgm:t>
        <a:bodyPr/>
        <a:lstStyle/>
        <a:p>
          <a:endParaRPr lang="en-US"/>
        </a:p>
      </dgm:t>
    </dgm:pt>
    <dgm:pt modelId="{A1D42EF3-4A3A-4225-BDA4-77D21ECF22E4}" type="sibTrans" cxnId="{DAB080CD-5686-472E-9BE3-52E25C1DEC84}">
      <dgm:prSet/>
      <dgm:spPr/>
      <dgm:t>
        <a:bodyPr/>
        <a:lstStyle/>
        <a:p>
          <a:endParaRPr lang="en-US"/>
        </a:p>
      </dgm:t>
    </dgm:pt>
    <dgm:pt modelId="{5A04AE88-E6E2-4858-B466-5FAD8E545841}">
      <dgm:prSet/>
      <dgm:spPr/>
      <dgm:t>
        <a:bodyPr/>
        <a:lstStyle/>
        <a:p>
          <a:endParaRPr lang="en-US"/>
        </a:p>
      </dgm:t>
    </dgm:pt>
    <dgm:pt modelId="{D5B213A2-A8D5-4DD9-82EF-EF262243C11D}" type="parTrans" cxnId="{575D2980-2EFC-4633-983A-A0E7050F3604}">
      <dgm:prSet/>
      <dgm:spPr/>
      <dgm:t>
        <a:bodyPr/>
        <a:lstStyle/>
        <a:p>
          <a:endParaRPr lang="en-US"/>
        </a:p>
      </dgm:t>
    </dgm:pt>
    <dgm:pt modelId="{43D6B4B2-D5CD-4EED-9494-52E23ADDC987}" type="sibTrans" cxnId="{575D2980-2EFC-4633-983A-A0E7050F3604}">
      <dgm:prSet/>
      <dgm:spPr/>
      <dgm:t>
        <a:bodyPr/>
        <a:lstStyle/>
        <a:p>
          <a:endParaRPr lang="en-US"/>
        </a:p>
      </dgm:t>
    </dgm:pt>
    <dgm:pt modelId="{DA139EF1-D10C-4AA1-9AC2-B3C85BE566E9}">
      <dgm:prSet/>
      <dgm:spPr/>
      <dgm:t>
        <a:bodyPr/>
        <a:lstStyle/>
        <a:p>
          <a:endParaRPr lang="en-US"/>
        </a:p>
      </dgm:t>
    </dgm:pt>
    <dgm:pt modelId="{026EAD70-9792-4729-8102-83D65E1D38F8}" type="parTrans" cxnId="{116E782A-680F-4CB1-BCE3-A5EBC1DBEC92}">
      <dgm:prSet/>
      <dgm:spPr/>
      <dgm:t>
        <a:bodyPr/>
        <a:lstStyle/>
        <a:p>
          <a:endParaRPr lang="en-US"/>
        </a:p>
      </dgm:t>
    </dgm:pt>
    <dgm:pt modelId="{DDEA8AED-61FF-42CF-831A-799AD8DCF649}" type="sibTrans" cxnId="{116E782A-680F-4CB1-BCE3-A5EBC1DBEC92}">
      <dgm:prSet/>
      <dgm:spPr/>
      <dgm:t>
        <a:bodyPr/>
        <a:lstStyle/>
        <a:p>
          <a:endParaRPr lang="en-US"/>
        </a:p>
      </dgm:t>
    </dgm:pt>
    <dgm:pt modelId="{12C641D0-7384-4FC6-83AA-F01D04B9E79E}">
      <dgm:prSet phldrT="[Text]" custT="1"/>
      <dgm:spPr/>
      <dgm:t>
        <a:bodyPr/>
        <a:lstStyle/>
        <a:p>
          <a:endParaRPr lang="en-US" sz="1800" b="1" dirty="0">
            <a:solidFill>
              <a:schemeClr val="tx1"/>
            </a:solidFill>
          </a:endParaRPr>
        </a:p>
      </dgm:t>
    </dgm:pt>
    <dgm:pt modelId="{14B640C7-559D-48AD-91DD-B180EDB5C8BC}" type="sibTrans" cxnId="{A1832733-C400-42F1-9CDE-2EBF07C9AE2C}">
      <dgm:prSet/>
      <dgm:spPr/>
      <dgm:t>
        <a:bodyPr/>
        <a:lstStyle/>
        <a:p>
          <a:endParaRPr lang="en-US"/>
        </a:p>
      </dgm:t>
    </dgm:pt>
    <dgm:pt modelId="{C6A8D76F-F813-49A1-AC84-32667716C804}" type="parTrans" cxnId="{A1832733-C400-42F1-9CDE-2EBF07C9AE2C}">
      <dgm:prSet/>
      <dgm:spPr/>
      <dgm:t>
        <a:bodyPr/>
        <a:lstStyle/>
        <a:p>
          <a:endParaRPr lang="en-US"/>
        </a:p>
      </dgm:t>
    </dgm:pt>
    <dgm:pt modelId="{D9E89A87-1903-4DFA-8114-5C0697885AFA}" type="pres">
      <dgm:prSet presAssocID="{60223E79-857B-4AE9-A340-CDEE1C9EB7BD}" presName="cycle" presStyleCnt="0">
        <dgm:presLayoutVars>
          <dgm:dir/>
          <dgm:resizeHandles val="exact"/>
        </dgm:presLayoutVars>
      </dgm:prSet>
      <dgm:spPr/>
      <dgm:t>
        <a:bodyPr/>
        <a:lstStyle/>
        <a:p>
          <a:endParaRPr lang="en-US"/>
        </a:p>
      </dgm:t>
    </dgm:pt>
    <dgm:pt modelId="{64F69AEB-3ED1-411E-B63F-A97F22708DE8}" type="pres">
      <dgm:prSet presAssocID="{64DF4F58-5CF2-4949-A7C9-7A4D4A6898CF}" presName="node" presStyleLbl="node1" presStyleIdx="0" presStyleCnt="8">
        <dgm:presLayoutVars>
          <dgm:bulletEnabled val="1"/>
        </dgm:presLayoutVars>
      </dgm:prSet>
      <dgm:spPr/>
      <dgm:t>
        <a:bodyPr/>
        <a:lstStyle/>
        <a:p>
          <a:endParaRPr lang="en-US"/>
        </a:p>
      </dgm:t>
    </dgm:pt>
    <dgm:pt modelId="{EE36B07E-85A4-4640-843D-1009690BEA39}" type="pres">
      <dgm:prSet presAssocID="{73AC07F9-C37B-4314-A1A1-26116969BFEB}" presName="sibTrans" presStyleLbl="sibTrans2D1" presStyleIdx="0" presStyleCnt="8"/>
      <dgm:spPr>
        <a:prstGeom prst="leftRightArrow">
          <a:avLst/>
        </a:prstGeom>
      </dgm:spPr>
      <dgm:t>
        <a:bodyPr/>
        <a:lstStyle/>
        <a:p>
          <a:endParaRPr lang="en-US"/>
        </a:p>
      </dgm:t>
    </dgm:pt>
    <dgm:pt modelId="{FD84BBDD-BF85-4576-A55F-E6525DB8A1DD}" type="pres">
      <dgm:prSet presAssocID="{73AC07F9-C37B-4314-A1A1-26116969BFEB}" presName="connectorText" presStyleLbl="sibTrans2D1" presStyleIdx="0" presStyleCnt="8"/>
      <dgm:spPr/>
      <dgm:t>
        <a:bodyPr/>
        <a:lstStyle/>
        <a:p>
          <a:endParaRPr lang="en-US"/>
        </a:p>
      </dgm:t>
    </dgm:pt>
    <dgm:pt modelId="{DD531690-635F-42DA-B087-37A334A27726}" type="pres">
      <dgm:prSet presAssocID="{12C641D0-7384-4FC6-83AA-F01D04B9E79E}" presName="node" presStyleLbl="node1" presStyleIdx="1" presStyleCnt="8" custScaleX="133700" custRadScaleRad="99686" custRadScaleInc="-3320">
        <dgm:presLayoutVars>
          <dgm:bulletEnabled val="1"/>
        </dgm:presLayoutVars>
      </dgm:prSet>
      <dgm:spPr/>
      <dgm:t>
        <a:bodyPr/>
        <a:lstStyle/>
        <a:p>
          <a:endParaRPr lang="en-US"/>
        </a:p>
      </dgm:t>
    </dgm:pt>
    <dgm:pt modelId="{B66DD411-E280-4B37-94AC-56F5925B1815}" type="pres">
      <dgm:prSet presAssocID="{14B640C7-559D-48AD-91DD-B180EDB5C8BC}" presName="sibTrans" presStyleLbl="sibTrans2D1" presStyleIdx="1" presStyleCnt="8"/>
      <dgm:spPr>
        <a:prstGeom prst="leftRightArrow">
          <a:avLst/>
        </a:prstGeom>
      </dgm:spPr>
      <dgm:t>
        <a:bodyPr/>
        <a:lstStyle/>
        <a:p>
          <a:endParaRPr lang="en-US"/>
        </a:p>
      </dgm:t>
    </dgm:pt>
    <dgm:pt modelId="{121FC0C2-CF4C-42A6-924B-AE8D933D1933}" type="pres">
      <dgm:prSet presAssocID="{14B640C7-559D-48AD-91DD-B180EDB5C8BC}" presName="connectorText" presStyleLbl="sibTrans2D1" presStyleIdx="1" presStyleCnt="8"/>
      <dgm:spPr/>
      <dgm:t>
        <a:bodyPr/>
        <a:lstStyle/>
        <a:p>
          <a:endParaRPr lang="en-US"/>
        </a:p>
      </dgm:t>
    </dgm:pt>
    <dgm:pt modelId="{C5392980-9B2A-47EC-9C75-4EAE0FBA61A1}" type="pres">
      <dgm:prSet presAssocID="{D7D0C08B-DB1C-437E-B073-823A890A4BEE}" presName="node" presStyleLbl="node1" presStyleIdx="2" presStyleCnt="8">
        <dgm:presLayoutVars>
          <dgm:bulletEnabled val="1"/>
        </dgm:presLayoutVars>
      </dgm:prSet>
      <dgm:spPr/>
      <dgm:t>
        <a:bodyPr/>
        <a:lstStyle/>
        <a:p>
          <a:endParaRPr lang="en-US"/>
        </a:p>
      </dgm:t>
    </dgm:pt>
    <dgm:pt modelId="{4AF2ECB9-13A8-4FAC-A159-10ED55C1867C}" type="pres">
      <dgm:prSet presAssocID="{FB00F7A8-DDCF-48D0-808A-CD70F533C4C8}" presName="sibTrans" presStyleLbl="sibTrans2D1" presStyleIdx="2" presStyleCnt="8"/>
      <dgm:spPr>
        <a:prstGeom prst="leftRightArrow">
          <a:avLst/>
        </a:prstGeom>
      </dgm:spPr>
      <dgm:t>
        <a:bodyPr/>
        <a:lstStyle/>
        <a:p>
          <a:endParaRPr lang="en-US"/>
        </a:p>
      </dgm:t>
    </dgm:pt>
    <dgm:pt modelId="{51D5A507-FC62-4919-8331-B750915425D5}" type="pres">
      <dgm:prSet presAssocID="{FB00F7A8-DDCF-48D0-808A-CD70F533C4C8}" presName="connectorText" presStyleLbl="sibTrans2D1" presStyleIdx="2" presStyleCnt="8"/>
      <dgm:spPr/>
      <dgm:t>
        <a:bodyPr/>
        <a:lstStyle/>
        <a:p>
          <a:endParaRPr lang="en-US"/>
        </a:p>
      </dgm:t>
    </dgm:pt>
    <dgm:pt modelId="{5AD50562-AB46-4586-974D-FA9F19565F81}" type="pres">
      <dgm:prSet presAssocID="{DA139EF1-D10C-4AA1-9AC2-B3C85BE566E9}" presName="node" presStyleLbl="node1" presStyleIdx="3" presStyleCnt="8">
        <dgm:presLayoutVars>
          <dgm:bulletEnabled val="1"/>
        </dgm:presLayoutVars>
      </dgm:prSet>
      <dgm:spPr/>
      <dgm:t>
        <a:bodyPr/>
        <a:lstStyle/>
        <a:p>
          <a:endParaRPr lang="en-US"/>
        </a:p>
      </dgm:t>
    </dgm:pt>
    <dgm:pt modelId="{AB59D587-D0D5-47F3-9BF8-3ADBE4A56D55}" type="pres">
      <dgm:prSet presAssocID="{DDEA8AED-61FF-42CF-831A-799AD8DCF649}" presName="sibTrans" presStyleLbl="sibTrans2D1" presStyleIdx="3" presStyleCnt="8"/>
      <dgm:spPr>
        <a:prstGeom prst="leftRightArrow">
          <a:avLst/>
        </a:prstGeom>
      </dgm:spPr>
      <dgm:t>
        <a:bodyPr/>
        <a:lstStyle/>
        <a:p>
          <a:endParaRPr lang="en-US"/>
        </a:p>
      </dgm:t>
    </dgm:pt>
    <dgm:pt modelId="{11E6D8E8-2C6B-497C-BF1F-84A03B78177E}" type="pres">
      <dgm:prSet presAssocID="{DDEA8AED-61FF-42CF-831A-799AD8DCF649}" presName="connectorText" presStyleLbl="sibTrans2D1" presStyleIdx="3" presStyleCnt="8"/>
      <dgm:spPr/>
      <dgm:t>
        <a:bodyPr/>
        <a:lstStyle/>
        <a:p>
          <a:endParaRPr lang="en-US"/>
        </a:p>
      </dgm:t>
    </dgm:pt>
    <dgm:pt modelId="{7E417959-F661-4585-9F87-7EFB5EF0E19A}" type="pres">
      <dgm:prSet presAssocID="{B1F22B6A-55E0-49A5-B0CF-C29F2C9B9433}" presName="node" presStyleLbl="node1" presStyleIdx="4" presStyleCnt="8" custScaleX="128061">
        <dgm:presLayoutVars>
          <dgm:bulletEnabled val="1"/>
        </dgm:presLayoutVars>
      </dgm:prSet>
      <dgm:spPr/>
      <dgm:t>
        <a:bodyPr/>
        <a:lstStyle/>
        <a:p>
          <a:endParaRPr lang="en-US"/>
        </a:p>
      </dgm:t>
    </dgm:pt>
    <dgm:pt modelId="{8E7C96E7-1A69-4783-935A-17A0C89DFC0F}" type="pres">
      <dgm:prSet presAssocID="{3C794B47-F18F-4D6C-9821-B675FC0B15BB}" presName="sibTrans" presStyleLbl="sibTrans2D1" presStyleIdx="4" presStyleCnt="8"/>
      <dgm:spPr>
        <a:prstGeom prst="leftRightArrow">
          <a:avLst/>
        </a:prstGeom>
      </dgm:spPr>
      <dgm:t>
        <a:bodyPr/>
        <a:lstStyle/>
        <a:p>
          <a:endParaRPr lang="en-US"/>
        </a:p>
      </dgm:t>
    </dgm:pt>
    <dgm:pt modelId="{E305F837-8C88-4E13-825D-E99D98128EC9}" type="pres">
      <dgm:prSet presAssocID="{3C794B47-F18F-4D6C-9821-B675FC0B15BB}" presName="connectorText" presStyleLbl="sibTrans2D1" presStyleIdx="4" presStyleCnt="8"/>
      <dgm:spPr/>
      <dgm:t>
        <a:bodyPr/>
        <a:lstStyle/>
        <a:p>
          <a:endParaRPr lang="en-US"/>
        </a:p>
      </dgm:t>
    </dgm:pt>
    <dgm:pt modelId="{0692BA7F-992E-4FE3-9848-3289C194F7DA}" type="pres">
      <dgm:prSet presAssocID="{83AC925E-72D2-4E38-BDA7-A9FCC7F99577}" presName="node" presStyleLbl="node1" presStyleIdx="5" presStyleCnt="8">
        <dgm:presLayoutVars>
          <dgm:bulletEnabled val="1"/>
        </dgm:presLayoutVars>
      </dgm:prSet>
      <dgm:spPr/>
      <dgm:t>
        <a:bodyPr/>
        <a:lstStyle/>
        <a:p>
          <a:endParaRPr lang="en-US"/>
        </a:p>
      </dgm:t>
    </dgm:pt>
    <dgm:pt modelId="{0BF0BEA4-FF9B-42CB-8E8B-4174AA8FB3B0}" type="pres">
      <dgm:prSet presAssocID="{A1D42EF3-4A3A-4225-BDA4-77D21ECF22E4}" presName="sibTrans" presStyleLbl="sibTrans2D1" presStyleIdx="5" presStyleCnt="8"/>
      <dgm:spPr>
        <a:prstGeom prst="leftRightArrow">
          <a:avLst/>
        </a:prstGeom>
      </dgm:spPr>
      <dgm:t>
        <a:bodyPr/>
        <a:lstStyle/>
        <a:p>
          <a:endParaRPr lang="en-US"/>
        </a:p>
      </dgm:t>
    </dgm:pt>
    <dgm:pt modelId="{DC588CD3-8F34-43D0-8491-12D3C806061D}" type="pres">
      <dgm:prSet presAssocID="{A1D42EF3-4A3A-4225-BDA4-77D21ECF22E4}" presName="connectorText" presStyleLbl="sibTrans2D1" presStyleIdx="5" presStyleCnt="8"/>
      <dgm:spPr/>
      <dgm:t>
        <a:bodyPr/>
        <a:lstStyle/>
        <a:p>
          <a:endParaRPr lang="en-US"/>
        </a:p>
      </dgm:t>
    </dgm:pt>
    <dgm:pt modelId="{F6B1A020-BF39-484D-84C3-288BC5AE1406}" type="pres">
      <dgm:prSet presAssocID="{309C0EEC-396B-4CA9-AE8E-5F5C2925AB23}" presName="node" presStyleLbl="node1" presStyleIdx="6" presStyleCnt="8" custScaleX="149778">
        <dgm:presLayoutVars>
          <dgm:bulletEnabled val="1"/>
        </dgm:presLayoutVars>
      </dgm:prSet>
      <dgm:spPr/>
      <dgm:t>
        <a:bodyPr/>
        <a:lstStyle/>
        <a:p>
          <a:endParaRPr lang="en-US"/>
        </a:p>
      </dgm:t>
    </dgm:pt>
    <dgm:pt modelId="{6C1F4553-F4C8-4E20-B324-A002D6CDF3C0}" type="pres">
      <dgm:prSet presAssocID="{9681B8AF-2CA3-4DFB-BE62-80074C3DB6DC}" presName="sibTrans" presStyleLbl="sibTrans2D1" presStyleIdx="6" presStyleCnt="8"/>
      <dgm:spPr>
        <a:prstGeom prst="leftRightArrow">
          <a:avLst/>
        </a:prstGeom>
      </dgm:spPr>
      <dgm:t>
        <a:bodyPr/>
        <a:lstStyle/>
        <a:p>
          <a:endParaRPr lang="en-US"/>
        </a:p>
      </dgm:t>
    </dgm:pt>
    <dgm:pt modelId="{A9F3346E-B210-46DB-A09C-475AA7B8624B}" type="pres">
      <dgm:prSet presAssocID="{9681B8AF-2CA3-4DFB-BE62-80074C3DB6DC}" presName="connectorText" presStyleLbl="sibTrans2D1" presStyleIdx="6" presStyleCnt="8"/>
      <dgm:spPr/>
      <dgm:t>
        <a:bodyPr/>
        <a:lstStyle/>
        <a:p>
          <a:endParaRPr lang="en-US"/>
        </a:p>
      </dgm:t>
    </dgm:pt>
    <dgm:pt modelId="{E9576DAB-3ED3-4689-874F-AEE2636372C0}" type="pres">
      <dgm:prSet presAssocID="{5A04AE88-E6E2-4858-B466-5FAD8E545841}" presName="node" presStyleLbl="node1" presStyleIdx="7" presStyleCnt="8" custScaleX="157163" custRadScaleRad="99045" custRadScaleInc="6233">
        <dgm:presLayoutVars>
          <dgm:bulletEnabled val="1"/>
        </dgm:presLayoutVars>
      </dgm:prSet>
      <dgm:spPr/>
      <dgm:t>
        <a:bodyPr/>
        <a:lstStyle/>
        <a:p>
          <a:endParaRPr lang="en-US"/>
        </a:p>
      </dgm:t>
    </dgm:pt>
    <dgm:pt modelId="{BD2EFAF6-2ED3-4960-B309-F7B52DEFEB83}" type="pres">
      <dgm:prSet presAssocID="{43D6B4B2-D5CD-4EED-9494-52E23ADDC987}" presName="sibTrans" presStyleLbl="sibTrans2D1" presStyleIdx="7" presStyleCnt="8"/>
      <dgm:spPr>
        <a:prstGeom prst="leftRightArrow">
          <a:avLst/>
        </a:prstGeom>
      </dgm:spPr>
      <dgm:t>
        <a:bodyPr/>
        <a:lstStyle/>
        <a:p>
          <a:endParaRPr lang="en-US"/>
        </a:p>
      </dgm:t>
    </dgm:pt>
    <dgm:pt modelId="{6417F734-10CF-4A42-A0C2-75B856E75027}" type="pres">
      <dgm:prSet presAssocID="{43D6B4B2-D5CD-4EED-9494-52E23ADDC987}" presName="connectorText" presStyleLbl="sibTrans2D1" presStyleIdx="7" presStyleCnt="8"/>
      <dgm:spPr/>
      <dgm:t>
        <a:bodyPr/>
        <a:lstStyle/>
        <a:p>
          <a:endParaRPr lang="en-US"/>
        </a:p>
      </dgm:t>
    </dgm:pt>
  </dgm:ptLst>
  <dgm:cxnLst>
    <dgm:cxn modelId="{E30D01AE-EF5B-4BDC-B88C-036B398C6CE2}" type="presOf" srcId="{43D6B4B2-D5CD-4EED-9494-52E23ADDC987}" destId="{6417F734-10CF-4A42-A0C2-75B856E75027}" srcOrd="1" destOrd="0" presId="urn:microsoft.com/office/officeart/2005/8/layout/cycle2"/>
    <dgm:cxn modelId="{93D5C6D9-2CBE-4958-AF27-2E26EA2250C5}" type="presOf" srcId="{73AC07F9-C37B-4314-A1A1-26116969BFEB}" destId="{EE36B07E-85A4-4640-843D-1009690BEA39}" srcOrd="0" destOrd="0" presId="urn:microsoft.com/office/officeart/2005/8/layout/cycle2"/>
    <dgm:cxn modelId="{D75436E5-811E-48D6-BFEE-0B39437D75B1}" type="presOf" srcId="{14B640C7-559D-48AD-91DD-B180EDB5C8BC}" destId="{121FC0C2-CF4C-42A6-924B-AE8D933D1933}" srcOrd="1" destOrd="0" presId="urn:microsoft.com/office/officeart/2005/8/layout/cycle2"/>
    <dgm:cxn modelId="{FDD08319-477C-42DE-96C5-C6386CBB2600}" srcId="{60223E79-857B-4AE9-A340-CDEE1C9EB7BD}" destId="{309C0EEC-396B-4CA9-AE8E-5F5C2925AB23}" srcOrd="6" destOrd="0" parTransId="{831E4BD0-FA4E-4991-9FDC-D35BADE07EC8}" sibTransId="{9681B8AF-2CA3-4DFB-BE62-80074C3DB6DC}"/>
    <dgm:cxn modelId="{2BFAB616-6988-47CD-80BB-199B48568C06}" type="presOf" srcId="{DDEA8AED-61FF-42CF-831A-799AD8DCF649}" destId="{11E6D8E8-2C6B-497C-BF1F-84A03B78177E}" srcOrd="1" destOrd="0" presId="urn:microsoft.com/office/officeart/2005/8/layout/cycle2"/>
    <dgm:cxn modelId="{26F37620-4F32-46FC-BC41-D3A4E9D23F5F}" type="presOf" srcId="{9681B8AF-2CA3-4DFB-BE62-80074C3DB6DC}" destId="{6C1F4553-F4C8-4E20-B324-A002D6CDF3C0}" srcOrd="0" destOrd="0" presId="urn:microsoft.com/office/officeart/2005/8/layout/cycle2"/>
    <dgm:cxn modelId="{5D9AC874-E99D-4001-8BCD-2B0751CF3D4F}" type="presOf" srcId="{83AC925E-72D2-4E38-BDA7-A9FCC7F99577}" destId="{0692BA7F-992E-4FE3-9848-3289C194F7DA}" srcOrd="0" destOrd="0" presId="urn:microsoft.com/office/officeart/2005/8/layout/cycle2"/>
    <dgm:cxn modelId="{FED725EB-D68E-4E7D-90AD-DA568E873CF2}" type="presOf" srcId="{D7D0C08B-DB1C-437E-B073-823A890A4BEE}" destId="{C5392980-9B2A-47EC-9C75-4EAE0FBA61A1}" srcOrd="0" destOrd="0" presId="urn:microsoft.com/office/officeart/2005/8/layout/cycle2"/>
    <dgm:cxn modelId="{DC94C857-2CEB-4A52-A8C8-026BA594B2B7}" type="presOf" srcId="{A1D42EF3-4A3A-4225-BDA4-77D21ECF22E4}" destId="{0BF0BEA4-FF9B-42CB-8E8B-4174AA8FB3B0}" srcOrd="0" destOrd="0" presId="urn:microsoft.com/office/officeart/2005/8/layout/cycle2"/>
    <dgm:cxn modelId="{A1832733-C400-42F1-9CDE-2EBF07C9AE2C}" srcId="{60223E79-857B-4AE9-A340-CDEE1C9EB7BD}" destId="{12C641D0-7384-4FC6-83AA-F01D04B9E79E}" srcOrd="1" destOrd="0" parTransId="{C6A8D76F-F813-49A1-AC84-32667716C804}" sibTransId="{14B640C7-559D-48AD-91DD-B180EDB5C8BC}"/>
    <dgm:cxn modelId="{9CBE56CD-99F3-43FC-9644-CEFBE399CB54}" srcId="{60223E79-857B-4AE9-A340-CDEE1C9EB7BD}" destId="{B1F22B6A-55E0-49A5-B0CF-C29F2C9B9433}" srcOrd="4" destOrd="0" parTransId="{1461615E-9473-4482-BF6B-07D8707B13A5}" sibTransId="{3C794B47-F18F-4D6C-9821-B675FC0B15BB}"/>
    <dgm:cxn modelId="{6DF17372-B252-48E8-B6C6-012628AD296B}" type="presOf" srcId="{3C794B47-F18F-4D6C-9821-B675FC0B15BB}" destId="{8E7C96E7-1A69-4783-935A-17A0C89DFC0F}" srcOrd="0" destOrd="0" presId="urn:microsoft.com/office/officeart/2005/8/layout/cycle2"/>
    <dgm:cxn modelId="{09E2D646-596C-434F-9663-9228CD3B3C5C}" type="presOf" srcId="{FB00F7A8-DDCF-48D0-808A-CD70F533C4C8}" destId="{51D5A507-FC62-4919-8331-B750915425D5}" srcOrd="1" destOrd="0" presId="urn:microsoft.com/office/officeart/2005/8/layout/cycle2"/>
    <dgm:cxn modelId="{D8FEA829-22F5-4E02-A226-0C0827AF08F9}" srcId="{60223E79-857B-4AE9-A340-CDEE1C9EB7BD}" destId="{64DF4F58-5CF2-4949-A7C9-7A4D4A6898CF}" srcOrd="0" destOrd="0" parTransId="{CFF16501-2BDD-4FD4-A8B3-79A76B85306A}" sibTransId="{73AC07F9-C37B-4314-A1A1-26116969BFEB}"/>
    <dgm:cxn modelId="{5D6EFDC4-D291-4F13-8192-2643BC56608A}" type="presOf" srcId="{64DF4F58-5CF2-4949-A7C9-7A4D4A6898CF}" destId="{64F69AEB-3ED1-411E-B63F-A97F22708DE8}" srcOrd="0" destOrd="0" presId="urn:microsoft.com/office/officeart/2005/8/layout/cycle2"/>
    <dgm:cxn modelId="{A93090EC-EE02-4107-9ED7-DC76A2047383}" type="presOf" srcId="{DA139EF1-D10C-4AA1-9AC2-B3C85BE566E9}" destId="{5AD50562-AB46-4586-974D-FA9F19565F81}" srcOrd="0" destOrd="0" presId="urn:microsoft.com/office/officeart/2005/8/layout/cycle2"/>
    <dgm:cxn modelId="{575D2980-2EFC-4633-983A-A0E7050F3604}" srcId="{60223E79-857B-4AE9-A340-CDEE1C9EB7BD}" destId="{5A04AE88-E6E2-4858-B466-5FAD8E545841}" srcOrd="7" destOrd="0" parTransId="{D5B213A2-A8D5-4DD9-82EF-EF262243C11D}" sibTransId="{43D6B4B2-D5CD-4EED-9494-52E23ADDC987}"/>
    <dgm:cxn modelId="{1B8A007C-1A29-408E-922D-19A4F4E8E28B}" type="presOf" srcId="{A1D42EF3-4A3A-4225-BDA4-77D21ECF22E4}" destId="{DC588CD3-8F34-43D0-8491-12D3C806061D}" srcOrd="1" destOrd="0" presId="urn:microsoft.com/office/officeart/2005/8/layout/cycle2"/>
    <dgm:cxn modelId="{47E2A861-6A22-4382-A105-047225C084B9}" type="presOf" srcId="{9681B8AF-2CA3-4DFB-BE62-80074C3DB6DC}" destId="{A9F3346E-B210-46DB-A09C-475AA7B8624B}" srcOrd="1" destOrd="0" presId="urn:microsoft.com/office/officeart/2005/8/layout/cycle2"/>
    <dgm:cxn modelId="{4C41971B-CE06-492C-B433-2E7AA9D42DF1}" type="presOf" srcId="{14B640C7-559D-48AD-91DD-B180EDB5C8BC}" destId="{B66DD411-E280-4B37-94AC-56F5925B1815}" srcOrd="0" destOrd="0" presId="urn:microsoft.com/office/officeart/2005/8/layout/cycle2"/>
    <dgm:cxn modelId="{F105FC8D-BA8D-4602-99F8-BD82F1C1B357}" type="presOf" srcId="{B1F22B6A-55E0-49A5-B0CF-C29F2C9B9433}" destId="{7E417959-F661-4585-9F87-7EFB5EF0E19A}" srcOrd="0" destOrd="0" presId="urn:microsoft.com/office/officeart/2005/8/layout/cycle2"/>
    <dgm:cxn modelId="{9B9BAF70-1BD4-4A10-9EA1-9ED08808C72A}" type="presOf" srcId="{309C0EEC-396B-4CA9-AE8E-5F5C2925AB23}" destId="{F6B1A020-BF39-484D-84C3-288BC5AE1406}" srcOrd="0" destOrd="0" presId="urn:microsoft.com/office/officeart/2005/8/layout/cycle2"/>
    <dgm:cxn modelId="{60F9796B-23FE-483A-BD27-EF9F7573D214}" type="presOf" srcId="{60223E79-857B-4AE9-A340-CDEE1C9EB7BD}" destId="{D9E89A87-1903-4DFA-8114-5C0697885AFA}" srcOrd="0" destOrd="0" presId="urn:microsoft.com/office/officeart/2005/8/layout/cycle2"/>
    <dgm:cxn modelId="{130772CF-4180-4FD6-A310-2F6ED167F18B}" type="presOf" srcId="{43D6B4B2-D5CD-4EED-9494-52E23ADDC987}" destId="{BD2EFAF6-2ED3-4960-B309-F7B52DEFEB83}" srcOrd="0" destOrd="0" presId="urn:microsoft.com/office/officeart/2005/8/layout/cycle2"/>
    <dgm:cxn modelId="{80857650-30BE-4258-BD38-AD6F61E19F69}" type="presOf" srcId="{5A04AE88-E6E2-4858-B466-5FAD8E545841}" destId="{E9576DAB-3ED3-4689-874F-AEE2636372C0}" srcOrd="0" destOrd="0" presId="urn:microsoft.com/office/officeart/2005/8/layout/cycle2"/>
    <dgm:cxn modelId="{116E782A-680F-4CB1-BCE3-A5EBC1DBEC92}" srcId="{60223E79-857B-4AE9-A340-CDEE1C9EB7BD}" destId="{DA139EF1-D10C-4AA1-9AC2-B3C85BE566E9}" srcOrd="3" destOrd="0" parTransId="{026EAD70-9792-4729-8102-83D65E1D38F8}" sibTransId="{DDEA8AED-61FF-42CF-831A-799AD8DCF649}"/>
    <dgm:cxn modelId="{83AB39D9-34EA-4AD7-8F2C-2016DEF12EB9}" srcId="{60223E79-857B-4AE9-A340-CDEE1C9EB7BD}" destId="{D7D0C08B-DB1C-437E-B073-823A890A4BEE}" srcOrd="2" destOrd="0" parTransId="{0BD643B8-9DA1-406E-96AA-2DAB29C5E38A}" sibTransId="{FB00F7A8-DDCF-48D0-808A-CD70F533C4C8}"/>
    <dgm:cxn modelId="{6A1CA00F-9CEC-44BA-82DA-1F27B578DF39}" type="presOf" srcId="{73AC07F9-C37B-4314-A1A1-26116969BFEB}" destId="{FD84BBDD-BF85-4576-A55F-E6525DB8A1DD}" srcOrd="1" destOrd="0" presId="urn:microsoft.com/office/officeart/2005/8/layout/cycle2"/>
    <dgm:cxn modelId="{42EE6B97-86B2-40A2-B3AA-1827F0675478}" type="presOf" srcId="{3C794B47-F18F-4D6C-9821-B675FC0B15BB}" destId="{E305F837-8C88-4E13-825D-E99D98128EC9}" srcOrd="1" destOrd="0" presId="urn:microsoft.com/office/officeart/2005/8/layout/cycle2"/>
    <dgm:cxn modelId="{DAB080CD-5686-472E-9BE3-52E25C1DEC84}" srcId="{60223E79-857B-4AE9-A340-CDEE1C9EB7BD}" destId="{83AC925E-72D2-4E38-BDA7-A9FCC7F99577}" srcOrd="5" destOrd="0" parTransId="{9ADF13C5-026E-4138-9331-76BBAAF7FF00}" sibTransId="{A1D42EF3-4A3A-4225-BDA4-77D21ECF22E4}"/>
    <dgm:cxn modelId="{0B167A50-BACC-483B-A9E6-873CC1967A74}" type="presOf" srcId="{12C641D0-7384-4FC6-83AA-F01D04B9E79E}" destId="{DD531690-635F-42DA-B087-37A334A27726}" srcOrd="0" destOrd="0" presId="urn:microsoft.com/office/officeart/2005/8/layout/cycle2"/>
    <dgm:cxn modelId="{314A4D0A-821B-4FB8-9070-FFE9A59C3731}" type="presOf" srcId="{DDEA8AED-61FF-42CF-831A-799AD8DCF649}" destId="{AB59D587-D0D5-47F3-9BF8-3ADBE4A56D55}" srcOrd="0" destOrd="0" presId="urn:microsoft.com/office/officeart/2005/8/layout/cycle2"/>
    <dgm:cxn modelId="{90FF2B6D-75E2-4106-AE2B-F0D6BD82531F}" type="presOf" srcId="{FB00F7A8-DDCF-48D0-808A-CD70F533C4C8}" destId="{4AF2ECB9-13A8-4FAC-A159-10ED55C1867C}" srcOrd="0" destOrd="0" presId="urn:microsoft.com/office/officeart/2005/8/layout/cycle2"/>
    <dgm:cxn modelId="{58BBC370-3B22-4BC8-BA26-0EE5504C8E4D}" type="presParOf" srcId="{D9E89A87-1903-4DFA-8114-5C0697885AFA}" destId="{64F69AEB-3ED1-411E-B63F-A97F22708DE8}" srcOrd="0" destOrd="0" presId="urn:microsoft.com/office/officeart/2005/8/layout/cycle2"/>
    <dgm:cxn modelId="{F5207CD3-D663-4089-9DA2-21802FE15DDE}" type="presParOf" srcId="{D9E89A87-1903-4DFA-8114-5C0697885AFA}" destId="{EE36B07E-85A4-4640-843D-1009690BEA39}" srcOrd="1" destOrd="0" presId="urn:microsoft.com/office/officeart/2005/8/layout/cycle2"/>
    <dgm:cxn modelId="{B394CF90-46A0-464E-9901-9C3A2B0AB2B3}" type="presParOf" srcId="{EE36B07E-85A4-4640-843D-1009690BEA39}" destId="{FD84BBDD-BF85-4576-A55F-E6525DB8A1DD}" srcOrd="0" destOrd="0" presId="urn:microsoft.com/office/officeart/2005/8/layout/cycle2"/>
    <dgm:cxn modelId="{2B2E7DB7-CBA8-481E-945E-651EB1777FD0}" type="presParOf" srcId="{D9E89A87-1903-4DFA-8114-5C0697885AFA}" destId="{DD531690-635F-42DA-B087-37A334A27726}" srcOrd="2" destOrd="0" presId="urn:microsoft.com/office/officeart/2005/8/layout/cycle2"/>
    <dgm:cxn modelId="{9D5FB027-D92B-4080-93AD-CB2D0A957CE7}" type="presParOf" srcId="{D9E89A87-1903-4DFA-8114-5C0697885AFA}" destId="{B66DD411-E280-4B37-94AC-56F5925B1815}" srcOrd="3" destOrd="0" presId="urn:microsoft.com/office/officeart/2005/8/layout/cycle2"/>
    <dgm:cxn modelId="{EDE42C5B-8846-43E9-A1AA-121919532F10}" type="presParOf" srcId="{B66DD411-E280-4B37-94AC-56F5925B1815}" destId="{121FC0C2-CF4C-42A6-924B-AE8D933D1933}" srcOrd="0" destOrd="0" presId="urn:microsoft.com/office/officeart/2005/8/layout/cycle2"/>
    <dgm:cxn modelId="{02AEF5B0-95D4-4AEC-B6C5-8F5AF45D097C}" type="presParOf" srcId="{D9E89A87-1903-4DFA-8114-5C0697885AFA}" destId="{C5392980-9B2A-47EC-9C75-4EAE0FBA61A1}" srcOrd="4" destOrd="0" presId="urn:microsoft.com/office/officeart/2005/8/layout/cycle2"/>
    <dgm:cxn modelId="{2A786CEC-8F5E-436A-A9A5-0F57FF769072}" type="presParOf" srcId="{D9E89A87-1903-4DFA-8114-5C0697885AFA}" destId="{4AF2ECB9-13A8-4FAC-A159-10ED55C1867C}" srcOrd="5" destOrd="0" presId="urn:microsoft.com/office/officeart/2005/8/layout/cycle2"/>
    <dgm:cxn modelId="{7D9AE55C-15C7-418A-BB90-66486F1E2D68}" type="presParOf" srcId="{4AF2ECB9-13A8-4FAC-A159-10ED55C1867C}" destId="{51D5A507-FC62-4919-8331-B750915425D5}" srcOrd="0" destOrd="0" presId="urn:microsoft.com/office/officeart/2005/8/layout/cycle2"/>
    <dgm:cxn modelId="{DE236F3B-AAFC-4E5E-BF1F-03E160028709}" type="presParOf" srcId="{D9E89A87-1903-4DFA-8114-5C0697885AFA}" destId="{5AD50562-AB46-4586-974D-FA9F19565F81}" srcOrd="6" destOrd="0" presId="urn:microsoft.com/office/officeart/2005/8/layout/cycle2"/>
    <dgm:cxn modelId="{9B4FE9DF-AB37-44B9-B9F0-8F17B5D5B9B2}" type="presParOf" srcId="{D9E89A87-1903-4DFA-8114-5C0697885AFA}" destId="{AB59D587-D0D5-47F3-9BF8-3ADBE4A56D55}" srcOrd="7" destOrd="0" presId="urn:microsoft.com/office/officeart/2005/8/layout/cycle2"/>
    <dgm:cxn modelId="{CC6E876E-8793-4E26-AAB4-54A0FB63DFCA}" type="presParOf" srcId="{AB59D587-D0D5-47F3-9BF8-3ADBE4A56D55}" destId="{11E6D8E8-2C6B-497C-BF1F-84A03B78177E}" srcOrd="0" destOrd="0" presId="urn:microsoft.com/office/officeart/2005/8/layout/cycle2"/>
    <dgm:cxn modelId="{AD27ACC8-98EA-4908-A2ED-8DB9612C1D0C}" type="presParOf" srcId="{D9E89A87-1903-4DFA-8114-5C0697885AFA}" destId="{7E417959-F661-4585-9F87-7EFB5EF0E19A}" srcOrd="8" destOrd="0" presId="urn:microsoft.com/office/officeart/2005/8/layout/cycle2"/>
    <dgm:cxn modelId="{E67368F1-9C43-468A-8ED8-9A9AB141A715}" type="presParOf" srcId="{D9E89A87-1903-4DFA-8114-5C0697885AFA}" destId="{8E7C96E7-1A69-4783-935A-17A0C89DFC0F}" srcOrd="9" destOrd="0" presId="urn:microsoft.com/office/officeart/2005/8/layout/cycle2"/>
    <dgm:cxn modelId="{EE299880-2EC3-457E-AD1A-8E2F8B45EE6A}" type="presParOf" srcId="{8E7C96E7-1A69-4783-935A-17A0C89DFC0F}" destId="{E305F837-8C88-4E13-825D-E99D98128EC9}" srcOrd="0" destOrd="0" presId="urn:microsoft.com/office/officeart/2005/8/layout/cycle2"/>
    <dgm:cxn modelId="{D29468BD-892F-4E13-ADEC-9104A9247D39}" type="presParOf" srcId="{D9E89A87-1903-4DFA-8114-5C0697885AFA}" destId="{0692BA7F-992E-4FE3-9848-3289C194F7DA}" srcOrd="10" destOrd="0" presId="urn:microsoft.com/office/officeart/2005/8/layout/cycle2"/>
    <dgm:cxn modelId="{63DAD63B-EA93-473A-AF0E-CC1E6CA33024}" type="presParOf" srcId="{D9E89A87-1903-4DFA-8114-5C0697885AFA}" destId="{0BF0BEA4-FF9B-42CB-8E8B-4174AA8FB3B0}" srcOrd="11" destOrd="0" presId="urn:microsoft.com/office/officeart/2005/8/layout/cycle2"/>
    <dgm:cxn modelId="{A352EE97-14B2-4D5D-BDB9-BA1B7809DB0C}" type="presParOf" srcId="{0BF0BEA4-FF9B-42CB-8E8B-4174AA8FB3B0}" destId="{DC588CD3-8F34-43D0-8491-12D3C806061D}" srcOrd="0" destOrd="0" presId="urn:microsoft.com/office/officeart/2005/8/layout/cycle2"/>
    <dgm:cxn modelId="{043E8836-BFC7-4466-8BDF-B70D26B1B787}" type="presParOf" srcId="{D9E89A87-1903-4DFA-8114-5C0697885AFA}" destId="{F6B1A020-BF39-484D-84C3-288BC5AE1406}" srcOrd="12" destOrd="0" presId="urn:microsoft.com/office/officeart/2005/8/layout/cycle2"/>
    <dgm:cxn modelId="{914D4949-5AFE-4574-91B6-D0BFB5A8077C}" type="presParOf" srcId="{D9E89A87-1903-4DFA-8114-5C0697885AFA}" destId="{6C1F4553-F4C8-4E20-B324-A002D6CDF3C0}" srcOrd="13" destOrd="0" presId="urn:microsoft.com/office/officeart/2005/8/layout/cycle2"/>
    <dgm:cxn modelId="{47D18271-F069-4719-A460-7A6392ED01C4}" type="presParOf" srcId="{6C1F4553-F4C8-4E20-B324-A002D6CDF3C0}" destId="{A9F3346E-B210-46DB-A09C-475AA7B8624B}" srcOrd="0" destOrd="0" presId="urn:microsoft.com/office/officeart/2005/8/layout/cycle2"/>
    <dgm:cxn modelId="{ED516090-6BB9-4313-BB7E-40BF3BBE91E7}" type="presParOf" srcId="{D9E89A87-1903-4DFA-8114-5C0697885AFA}" destId="{E9576DAB-3ED3-4689-874F-AEE2636372C0}" srcOrd="14" destOrd="0" presId="urn:microsoft.com/office/officeart/2005/8/layout/cycle2"/>
    <dgm:cxn modelId="{F12F8EBE-74CB-4476-8F0F-F3C4E68C651C}" type="presParOf" srcId="{D9E89A87-1903-4DFA-8114-5C0697885AFA}" destId="{BD2EFAF6-2ED3-4960-B309-F7B52DEFEB83}" srcOrd="15" destOrd="0" presId="urn:microsoft.com/office/officeart/2005/8/layout/cycle2"/>
    <dgm:cxn modelId="{97BF0AE9-8440-4359-BA9F-02BB9D962F5D}" type="presParOf" srcId="{BD2EFAF6-2ED3-4960-B309-F7B52DEFEB83}" destId="{6417F734-10CF-4A42-A0C2-75B856E7502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E6224-CA85-48A7-AD2B-07B12BFFACE0}" type="doc">
      <dgm:prSet loTypeId="urn:microsoft.com/office/officeart/2005/8/layout/radial6" loCatId="relationship" qsTypeId="urn:microsoft.com/office/officeart/2005/8/quickstyle/simple3" qsCatId="simple" csTypeId="urn:microsoft.com/office/officeart/2005/8/colors/colorful1" csCatId="colorful" phldr="1"/>
      <dgm:spPr/>
      <dgm:t>
        <a:bodyPr/>
        <a:lstStyle/>
        <a:p>
          <a:endParaRPr lang="en-US"/>
        </a:p>
      </dgm:t>
    </dgm:pt>
    <dgm:pt modelId="{CB21C465-E078-4726-8F9C-863AC85025E0}">
      <dgm:prSet phldrT="[Text]" custT="1"/>
      <dgm:spPr/>
      <dgm:t>
        <a:bodyPr/>
        <a:lstStyle/>
        <a:p>
          <a:pPr algn="ctr"/>
          <a:r>
            <a:rPr lang="en-US" sz="1000" b="1" dirty="0"/>
            <a:t>Student</a:t>
          </a:r>
          <a:r>
            <a:rPr lang="en-US" sz="900" b="1" dirty="0"/>
            <a:t>s</a:t>
          </a:r>
        </a:p>
      </dgm:t>
    </dgm:pt>
    <dgm:pt modelId="{8570A02D-DB79-4332-852C-A20968DA943D}" type="parTrans" cxnId="{CC0BC905-274D-4177-AAEC-32FACB0EFD88}">
      <dgm:prSet/>
      <dgm:spPr/>
      <dgm:t>
        <a:bodyPr/>
        <a:lstStyle/>
        <a:p>
          <a:pPr algn="ctr"/>
          <a:endParaRPr lang="en-US"/>
        </a:p>
      </dgm:t>
    </dgm:pt>
    <dgm:pt modelId="{57D8921A-F7D1-4447-A5A4-8A14B11F25BD}" type="sibTrans" cxnId="{CC0BC905-274D-4177-AAEC-32FACB0EFD88}">
      <dgm:prSet/>
      <dgm:spPr/>
      <dgm:t>
        <a:bodyPr/>
        <a:lstStyle/>
        <a:p>
          <a:pPr algn="ctr"/>
          <a:endParaRPr lang="en-US"/>
        </a:p>
      </dgm:t>
    </dgm:pt>
    <dgm:pt modelId="{4018EE24-D3D3-4754-9053-93C2B2F6DB06}">
      <dgm:prSet phldrT="[Text]" custT="1"/>
      <dgm:spPr/>
      <dgm:t>
        <a:bodyPr/>
        <a:lstStyle/>
        <a:p>
          <a:pPr algn="ctr"/>
          <a:r>
            <a:rPr lang="en-US" sz="1600" b="1" dirty="0" smtClean="0"/>
            <a:t>Form Task Force or Advisory Committee</a:t>
          </a:r>
          <a:endParaRPr lang="en-US" sz="1600" b="1" dirty="0"/>
        </a:p>
      </dgm:t>
    </dgm:pt>
    <dgm:pt modelId="{5F2A288F-E9E3-4C0A-B83F-3E78D8F2B78B}" type="parTrans" cxnId="{DD515410-AF47-4E2B-83B4-F1812761E2B7}">
      <dgm:prSet/>
      <dgm:spPr/>
      <dgm:t>
        <a:bodyPr/>
        <a:lstStyle/>
        <a:p>
          <a:pPr algn="ctr"/>
          <a:endParaRPr lang="en-US"/>
        </a:p>
      </dgm:t>
    </dgm:pt>
    <dgm:pt modelId="{7B3530A1-BD9F-400C-8199-017DD82D2210}" type="sibTrans" cxnId="{DD515410-AF47-4E2B-83B4-F1812761E2B7}">
      <dgm:prSet/>
      <dgm:spPr/>
      <dgm:t>
        <a:bodyPr/>
        <a:lstStyle/>
        <a:p>
          <a:pPr algn="ctr"/>
          <a:endParaRPr lang="en-US"/>
        </a:p>
      </dgm:t>
    </dgm:pt>
    <dgm:pt modelId="{62E58744-E7AC-400A-9299-8531082797CF}">
      <dgm:prSet phldrT="[Text]" custT="1"/>
      <dgm:spPr/>
      <dgm:t>
        <a:bodyPr/>
        <a:lstStyle/>
        <a:p>
          <a:pPr algn="ctr"/>
          <a:r>
            <a:rPr lang="en-US" sz="1800" b="1" dirty="0" smtClean="0"/>
            <a:t>Clarify Task &amp; Define  or clarify Program Mission/ Vision</a:t>
          </a:r>
          <a:r>
            <a:rPr lang="en-US" sz="1000" b="1" dirty="0" smtClean="0"/>
            <a:t>?</a:t>
          </a:r>
          <a:endParaRPr lang="en-US" sz="1000" b="1" dirty="0"/>
        </a:p>
      </dgm:t>
    </dgm:pt>
    <dgm:pt modelId="{46C5548E-428D-4196-B3EC-22463C574C7B}" type="parTrans" cxnId="{137FF35D-CE12-4E20-A31A-06EE06906BF9}">
      <dgm:prSet/>
      <dgm:spPr/>
      <dgm:t>
        <a:bodyPr/>
        <a:lstStyle/>
        <a:p>
          <a:pPr algn="ctr"/>
          <a:endParaRPr lang="en-US"/>
        </a:p>
      </dgm:t>
    </dgm:pt>
    <dgm:pt modelId="{4A99967A-46D8-434E-87F6-3AA1F819DF19}" type="sibTrans" cxnId="{137FF35D-CE12-4E20-A31A-06EE06906BF9}">
      <dgm:prSet/>
      <dgm:spPr/>
      <dgm:t>
        <a:bodyPr/>
        <a:lstStyle/>
        <a:p>
          <a:pPr algn="ctr"/>
          <a:endParaRPr lang="en-US"/>
        </a:p>
      </dgm:t>
    </dgm:pt>
    <dgm:pt modelId="{19BC0911-8BCC-416A-8CF2-930EED669D08}">
      <dgm:prSet phldrT="[Text]" custT="1"/>
      <dgm:spPr/>
      <dgm:t>
        <a:bodyPr/>
        <a:lstStyle/>
        <a:p>
          <a:pPr algn="ctr"/>
          <a:r>
            <a:rPr lang="en-US" sz="1400" b="1" dirty="0" smtClean="0"/>
            <a:t>Develop  programming options &amp; prioritize</a:t>
          </a:r>
          <a:endParaRPr lang="en-US" sz="1400" b="1" dirty="0"/>
        </a:p>
      </dgm:t>
    </dgm:pt>
    <dgm:pt modelId="{7737651D-3A85-4D6B-B79B-7056552191A0}" type="parTrans" cxnId="{0F98135B-F5B7-49BB-B1CB-ED3D0C1A0184}">
      <dgm:prSet/>
      <dgm:spPr/>
      <dgm:t>
        <a:bodyPr/>
        <a:lstStyle/>
        <a:p>
          <a:pPr algn="ctr"/>
          <a:endParaRPr lang="en-US"/>
        </a:p>
      </dgm:t>
    </dgm:pt>
    <dgm:pt modelId="{837A59E2-51A5-46AA-9381-E03175D51C4F}" type="sibTrans" cxnId="{0F98135B-F5B7-49BB-B1CB-ED3D0C1A0184}">
      <dgm:prSet/>
      <dgm:spPr/>
      <dgm:t>
        <a:bodyPr/>
        <a:lstStyle/>
        <a:p>
          <a:pPr algn="ctr"/>
          <a:endParaRPr lang="en-US"/>
        </a:p>
      </dgm:t>
    </dgm:pt>
    <dgm:pt modelId="{C023EB4D-D3EB-4629-8A25-673C5AE24EFA}">
      <dgm:prSet custT="1"/>
      <dgm:spPr/>
      <dgm:t>
        <a:bodyPr/>
        <a:lstStyle/>
        <a:p>
          <a:pPr algn="ctr"/>
          <a:r>
            <a:rPr lang="en-US" sz="1400" b="1" dirty="0" smtClean="0"/>
            <a:t>Plan for </a:t>
          </a:r>
          <a:r>
            <a:rPr lang="en-US" sz="1400" b="1" dirty="0" err="1" smtClean="0"/>
            <a:t>Implementa-tion</a:t>
          </a:r>
          <a:r>
            <a:rPr lang="en-US" sz="1400" b="1" dirty="0" smtClean="0"/>
            <a:t> of selected options</a:t>
          </a:r>
          <a:endParaRPr lang="en-US" sz="1400" b="1" dirty="0"/>
        </a:p>
      </dgm:t>
    </dgm:pt>
    <dgm:pt modelId="{CC61EA2B-EC76-4251-87E1-E1C1A7910EA3}" type="parTrans" cxnId="{8B33A4AA-A9FF-4BC4-B929-824C872A9743}">
      <dgm:prSet/>
      <dgm:spPr/>
      <dgm:t>
        <a:bodyPr/>
        <a:lstStyle/>
        <a:p>
          <a:pPr algn="ctr"/>
          <a:endParaRPr lang="en-US"/>
        </a:p>
      </dgm:t>
    </dgm:pt>
    <dgm:pt modelId="{923D397B-4AC1-4C56-9735-A92C2217F015}" type="sibTrans" cxnId="{8B33A4AA-A9FF-4BC4-B929-824C872A9743}">
      <dgm:prSet/>
      <dgm:spPr/>
      <dgm:t>
        <a:bodyPr/>
        <a:lstStyle/>
        <a:p>
          <a:pPr algn="ctr"/>
          <a:endParaRPr lang="en-US"/>
        </a:p>
      </dgm:t>
    </dgm:pt>
    <dgm:pt modelId="{3ACA4088-B7A3-4A4B-8A56-FFACE4C4F9DB}">
      <dgm:prSet custT="1"/>
      <dgm:spPr/>
      <dgm:t>
        <a:bodyPr/>
        <a:lstStyle/>
        <a:p>
          <a:pPr algn="ctr"/>
          <a:r>
            <a:rPr lang="en-US" sz="1400" b="1" dirty="0" smtClean="0"/>
            <a:t>Progress Monitor Student &amp; Program </a:t>
          </a:r>
        </a:p>
        <a:p>
          <a:pPr algn="ctr"/>
          <a:r>
            <a:rPr lang="en-US" sz="1400" b="1" dirty="0" smtClean="0"/>
            <a:t>Effectiveness</a:t>
          </a:r>
          <a:endParaRPr lang="en-US" sz="1400" b="1" dirty="0"/>
        </a:p>
      </dgm:t>
    </dgm:pt>
    <dgm:pt modelId="{E4B0451F-3050-409B-ADB1-7C87F791C94D}" type="parTrans" cxnId="{D03FB81B-511F-40E7-B3E8-E114664C9AC7}">
      <dgm:prSet/>
      <dgm:spPr/>
      <dgm:t>
        <a:bodyPr/>
        <a:lstStyle/>
        <a:p>
          <a:pPr algn="ctr"/>
          <a:endParaRPr lang="en-US"/>
        </a:p>
      </dgm:t>
    </dgm:pt>
    <dgm:pt modelId="{7922EB59-5572-4E7F-A76C-D6C823E6BB4B}" type="sibTrans" cxnId="{D03FB81B-511F-40E7-B3E8-E114664C9AC7}">
      <dgm:prSet/>
      <dgm:spPr/>
      <dgm:t>
        <a:bodyPr/>
        <a:lstStyle/>
        <a:p>
          <a:pPr algn="ctr"/>
          <a:endParaRPr lang="en-US"/>
        </a:p>
      </dgm:t>
    </dgm:pt>
    <dgm:pt modelId="{75EC82CC-D33B-4D74-B749-0A2C2C18213A}">
      <dgm:prSet custT="1"/>
      <dgm:spPr/>
      <dgm:t>
        <a:bodyPr/>
        <a:lstStyle/>
        <a:p>
          <a:pPr algn="ctr"/>
          <a:r>
            <a:rPr lang="en-US" sz="1600" b="1" dirty="0" smtClean="0"/>
            <a:t>Review &amp; </a:t>
          </a:r>
        </a:p>
        <a:p>
          <a:pPr algn="ctr"/>
          <a:r>
            <a:rPr lang="en-US" sz="1600" b="1" dirty="0" smtClean="0"/>
            <a:t>Revise</a:t>
          </a:r>
          <a:endParaRPr lang="en-US" sz="1600" b="1" dirty="0"/>
        </a:p>
      </dgm:t>
    </dgm:pt>
    <dgm:pt modelId="{6A79FD6F-D033-4690-9660-A774B876AFEF}" type="parTrans" cxnId="{1603513D-D701-466D-B142-E6A412F6C8D8}">
      <dgm:prSet/>
      <dgm:spPr/>
      <dgm:t>
        <a:bodyPr/>
        <a:lstStyle/>
        <a:p>
          <a:pPr algn="ctr"/>
          <a:endParaRPr lang="en-US"/>
        </a:p>
      </dgm:t>
    </dgm:pt>
    <dgm:pt modelId="{A3F71D72-5FDF-42D3-BE2A-DFA5B3F924C3}" type="sibTrans" cxnId="{1603513D-D701-466D-B142-E6A412F6C8D8}">
      <dgm:prSet/>
      <dgm:spPr/>
      <dgm:t>
        <a:bodyPr/>
        <a:lstStyle/>
        <a:p>
          <a:pPr algn="ctr"/>
          <a:endParaRPr lang="en-US"/>
        </a:p>
      </dgm:t>
    </dgm:pt>
    <dgm:pt modelId="{ECEFEA7A-013A-4CBF-93EC-2A897B05172B}">
      <dgm:prSet phldrT="[Text]" custT="1"/>
      <dgm:spPr/>
      <dgm:t>
        <a:bodyPr/>
        <a:lstStyle/>
        <a:p>
          <a:pPr algn="ctr"/>
          <a:r>
            <a:rPr lang="en-US" sz="1200" b="1" dirty="0" smtClean="0"/>
            <a:t>Gather Data on  Program Effectiveness &amp; Options</a:t>
          </a:r>
          <a:endParaRPr lang="en-US" sz="1200" b="1" dirty="0"/>
        </a:p>
      </dgm:t>
    </dgm:pt>
    <dgm:pt modelId="{76BB1BE0-2742-43DF-8959-CE64BFBC65C8}" type="sibTrans" cxnId="{28369791-BF41-4C01-A172-032E86D8148C}">
      <dgm:prSet/>
      <dgm:spPr/>
      <dgm:t>
        <a:bodyPr/>
        <a:lstStyle/>
        <a:p>
          <a:pPr algn="ctr"/>
          <a:endParaRPr lang="en-US"/>
        </a:p>
      </dgm:t>
    </dgm:pt>
    <dgm:pt modelId="{0B51FCF8-A62D-4879-BA6A-2A88A46CEFBF}" type="parTrans" cxnId="{28369791-BF41-4C01-A172-032E86D8148C}">
      <dgm:prSet/>
      <dgm:spPr/>
      <dgm:t>
        <a:bodyPr/>
        <a:lstStyle/>
        <a:p>
          <a:pPr algn="ctr"/>
          <a:endParaRPr lang="en-US"/>
        </a:p>
      </dgm:t>
    </dgm:pt>
    <dgm:pt modelId="{CC1873F4-12D8-49A5-8591-CDCE79115E70}" type="pres">
      <dgm:prSet presAssocID="{823E6224-CA85-48A7-AD2B-07B12BFFACE0}" presName="Name0" presStyleCnt="0">
        <dgm:presLayoutVars>
          <dgm:chMax val="1"/>
          <dgm:dir/>
          <dgm:animLvl val="ctr"/>
          <dgm:resizeHandles val="exact"/>
        </dgm:presLayoutVars>
      </dgm:prSet>
      <dgm:spPr/>
      <dgm:t>
        <a:bodyPr/>
        <a:lstStyle/>
        <a:p>
          <a:endParaRPr lang="en-US"/>
        </a:p>
      </dgm:t>
    </dgm:pt>
    <dgm:pt modelId="{26B5EA08-6764-45C3-B61A-114F624CD987}" type="pres">
      <dgm:prSet presAssocID="{CB21C465-E078-4726-8F9C-863AC85025E0}" presName="centerShape" presStyleLbl="node0" presStyleIdx="0" presStyleCnt="1" custScaleX="120708" custScaleY="103444" custLinFactNeighborX="1063" custLinFactNeighborY="-279"/>
      <dgm:spPr/>
      <dgm:t>
        <a:bodyPr/>
        <a:lstStyle/>
        <a:p>
          <a:endParaRPr lang="en-US"/>
        </a:p>
      </dgm:t>
    </dgm:pt>
    <dgm:pt modelId="{BFAB8294-9A21-4C6B-8509-7248FBBAD193}" type="pres">
      <dgm:prSet presAssocID="{4018EE24-D3D3-4754-9053-93C2B2F6DB06}" presName="node" presStyleLbl="node1" presStyleIdx="0" presStyleCnt="7" custScaleX="130949" custRadScaleRad="101497" custRadScaleInc="-2578">
        <dgm:presLayoutVars>
          <dgm:bulletEnabled val="1"/>
        </dgm:presLayoutVars>
      </dgm:prSet>
      <dgm:spPr/>
      <dgm:t>
        <a:bodyPr/>
        <a:lstStyle/>
        <a:p>
          <a:endParaRPr lang="en-US"/>
        </a:p>
      </dgm:t>
    </dgm:pt>
    <dgm:pt modelId="{9686EE9F-F3D4-4ACD-9CE6-3EE721F29CA4}" type="pres">
      <dgm:prSet presAssocID="{4018EE24-D3D3-4754-9053-93C2B2F6DB06}" presName="dummy" presStyleCnt="0"/>
      <dgm:spPr/>
      <dgm:t>
        <a:bodyPr/>
        <a:lstStyle/>
        <a:p>
          <a:endParaRPr lang="en-US"/>
        </a:p>
      </dgm:t>
    </dgm:pt>
    <dgm:pt modelId="{E4F57B5F-0AE3-4088-A5BF-31D7D0610703}" type="pres">
      <dgm:prSet presAssocID="{7B3530A1-BD9F-400C-8199-017DD82D2210}" presName="sibTrans" presStyleLbl="sibTrans2D1" presStyleIdx="0" presStyleCnt="7"/>
      <dgm:spPr/>
      <dgm:t>
        <a:bodyPr/>
        <a:lstStyle/>
        <a:p>
          <a:endParaRPr lang="en-US"/>
        </a:p>
      </dgm:t>
    </dgm:pt>
    <dgm:pt modelId="{D7602B25-A9B0-4C5E-A9B4-6035ED0EDBFA}" type="pres">
      <dgm:prSet presAssocID="{62E58744-E7AC-400A-9299-8531082797CF}" presName="node" presStyleLbl="node1" presStyleIdx="1" presStyleCnt="7" custScaleX="176815">
        <dgm:presLayoutVars>
          <dgm:bulletEnabled val="1"/>
        </dgm:presLayoutVars>
      </dgm:prSet>
      <dgm:spPr/>
      <dgm:t>
        <a:bodyPr/>
        <a:lstStyle/>
        <a:p>
          <a:endParaRPr lang="en-US"/>
        </a:p>
      </dgm:t>
    </dgm:pt>
    <dgm:pt modelId="{1446A374-48BA-4036-AF48-9C2F2FA7443B}" type="pres">
      <dgm:prSet presAssocID="{62E58744-E7AC-400A-9299-8531082797CF}" presName="dummy" presStyleCnt="0"/>
      <dgm:spPr/>
      <dgm:t>
        <a:bodyPr/>
        <a:lstStyle/>
        <a:p>
          <a:endParaRPr lang="en-US"/>
        </a:p>
      </dgm:t>
    </dgm:pt>
    <dgm:pt modelId="{EAC72E2A-613A-4641-A3FA-907FE053BCD3}" type="pres">
      <dgm:prSet presAssocID="{4A99967A-46D8-434E-87F6-3AA1F819DF19}" presName="sibTrans" presStyleLbl="sibTrans2D1" presStyleIdx="1" presStyleCnt="7"/>
      <dgm:spPr/>
      <dgm:t>
        <a:bodyPr/>
        <a:lstStyle/>
        <a:p>
          <a:endParaRPr lang="en-US"/>
        </a:p>
      </dgm:t>
    </dgm:pt>
    <dgm:pt modelId="{A8C3A62B-CC29-483C-8617-DCDFD44D163A}" type="pres">
      <dgm:prSet presAssocID="{ECEFEA7A-013A-4CBF-93EC-2A897B05172B}" presName="node" presStyleLbl="node1" presStyleIdx="2" presStyleCnt="7">
        <dgm:presLayoutVars>
          <dgm:bulletEnabled val="1"/>
        </dgm:presLayoutVars>
      </dgm:prSet>
      <dgm:spPr/>
      <dgm:t>
        <a:bodyPr/>
        <a:lstStyle/>
        <a:p>
          <a:endParaRPr lang="en-US"/>
        </a:p>
      </dgm:t>
    </dgm:pt>
    <dgm:pt modelId="{69A95C7D-4006-491E-97A0-9F06BC363A1F}" type="pres">
      <dgm:prSet presAssocID="{ECEFEA7A-013A-4CBF-93EC-2A897B05172B}" presName="dummy" presStyleCnt="0"/>
      <dgm:spPr/>
      <dgm:t>
        <a:bodyPr/>
        <a:lstStyle/>
        <a:p>
          <a:endParaRPr lang="en-US"/>
        </a:p>
      </dgm:t>
    </dgm:pt>
    <dgm:pt modelId="{8249549A-8ACC-4926-8AD9-B12E26BC9BA2}" type="pres">
      <dgm:prSet presAssocID="{76BB1BE0-2742-43DF-8959-CE64BFBC65C8}" presName="sibTrans" presStyleLbl="sibTrans2D1" presStyleIdx="2" presStyleCnt="7"/>
      <dgm:spPr/>
      <dgm:t>
        <a:bodyPr/>
        <a:lstStyle/>
        <a:p>
          <a:endParaRPr lang="en-US"/>
        </a:p>
      </dgm:t>
    </dgm:pt>
    <dgm:pt modelId="{ED48F718-EE63-4107-8963-A36A5F40A46F}" type="pres">
      <dgm:prSet presAssocID="{19BC0911-8BCC-416A-8CF2-930EED669D08}" presName="node" presStyleLbl="node1" presStyleIdx="3" presStyleCnt="7">
        <dgm:presLayoutVars>
          <dgm:bulletEnabled val="1"/>
        </dgm:presLayoutVars>
      </dgm:prSet>
      <dgm:spPr/>
      <dgm:t>
        <a:bodyPr/>
        <a:lstStyle/>
        <a:p>
          <a:endParaRPr lang="en-US"/>
        </a:p>
      </dgm:t>
    </dgm:pt>
    <dgm:pt modelId="{81BAAC9F-AA9A-47C2-8A74-75578949EF04}" type="pres">
      <dgm:prSet presAssocID="{19BC0911-8BCC-416A-8CF2-930EED669D08}" presName="dummy" presStyleCnt="0"/>
      <dgm:spPr/>
      <dgm:t>
        <a:bodyPr/>
        <a:lstStyle/>
        <a:p>
          <a:endParaRPr lang="en-US"/>
        </a:p>
      </dgm:t>
    </dgm:pt>
    <dgm:pt modelId="{3FE634BB-AE5C-4386-BBC5-B36B7F0B0510}" type="pres">
      <dgm:prSet presAssocID="{837A59E2-51A5-46AA-9381-E03175D51C4F}" presName="sibTrans" presStyleLbl="sibTrans2D1" presStyleIdx="3" presStyleCnt="7"/>
      <dgm:spPr/>
      <dgm:t>
        <a:bodyPr/>
        <a:lstStyle/>
        <a:p>
          <a:endParaRPr lang="en-US"/>
        </a:p>
      </dgm:t>
    </dgm:pt>
    <dgm:pt modelId="{F6AC2096-D2B5-4A8C-A8B0-B070451E6D0C}" type="pres">
      <dgm:prSet presAssocID="{C023EB4D-D3EB-4629-8A25-673C5AE24EFA}" presName="node" presStyleLbl="node1" presStyleIdx="4" presStyleCnt="7" custScaleX="117429">
        <dgm:presLayoutVars>
          <dgm:bulletEnabled val="1"/>
        </dgm:presLayoutVars>
      </dgm:prSet>
      <dgm:spPr/>
      <dgm:t>
        <a:bodyPr/>
        <a:lstStyle/>
        <a:p>
          <a:endParaRPr lang="en-US"/>
        </a:p>
      </dgm:t>
    </dgm:pt>
    <dgm:pt modelId="{57950BFD-FF32-4EAF-A4FC-97639BF6A1FA}" type="pres">
      <dgm:prSet presAssocID="{C023EB4D-D3EB-4629-8A25-673C5AE24EFA}" presName="dummy" presStyleCnt="0"/>
      <dgm:spPr/>
      <dgm:t>
        <a:bodyPr/>
        <a:lstStyle/>
        <a:p>
          <a:endParaRPr lang="en-US"/>
        </a:p>
      </dgm:t>
    </dgm:pt>
    <dgm:pt modelId="{D9E0216B-9492-4377-AA8F-D60E9B6B89D3}" type="pres">
      <dgm:prSet presAssocID="{923D397B-4AC1-4C56-9735-A92C2217F015}" presName="sibTrans" presStyleLbl="sibTrans2D1" presStyleIdx="4" presStyleCnt="7"/>
      <dgm:spPr/>
      <dgm:t>
        <a:bodyPr/>
        <a:lstStyle/>
        <a:p>
          <a:endParaRPr lang="en-US"/>
        </a:p>
      </dgm:t>
    </dgm:pt>
    <dgm:pt modelId="{F24A99E6-29DE-480B-AF65-1B39182464F3}" type="pres">
      <dgm:prSet presAssocID="{3ACA4088-B7A3-4A4B-8A56-FFACE4C4F9DB}" presName="node" presStyleLbl="node1" presStyleIdx="5" presStyleCnt="7" custScaleX="111089" custRadScaleRad="114816" custRadScaleInc="16497">
        <dgm:presLayoutVars>
          <dgm:bulletEnabled val="1"/>
        </dgm:presLayoutVars>
      </dgm:prSet>
      <dgm:spPr/>
      <dgm:t>
        <a:bodyPr/>
        <a:lstStyle/>
        <a:p>
          <a:endParaRPr lang="en-US"/>
        </a:p>
      </dgm:t>
    </dgm:pt>
    <dgm:pt modelId="{68E18F21-6CB9-45E2-89CF-A5598DAD2838}" type="pres">
      <dgm:prSet presAssocID="{3ACA4088-B7A3-4A4B-8A56-FFACE4C4F9DB}" presName="dummy" presStyleCnt="0"/>
      <dgm:spPr/>
      <dgm:t>
        <a:bodyPr/>
        <a:lstStyle/>
        <a:p>
          <a:endParaRPr lang="en-US"/>
        </a:p>
      </dgm:t>
    </dgm:pt>
    <dgm:pt modelId="{19D3E639-9227-4063-B0D2-BD00D17F43E5}" type="pres">
      <dgm:prSet presAssocID="{7922EB59-5572-4E7F-A76C-D6C823E6BB4B}" presName="sibTrans" presStyleLbl="sibTrans2D1" presStyleIdx="5" presStyleCnt="7"/>
      <dgm:spPr/>
      <dgm:t>
        <a:bodyPr/>
        <a:lstStyle/>
        <a:p>
          <a:endParaRPr lang="en-US"/>
        </a:p>
      </dgm:t>
    </dgm:pt>
    <dgm:pt modelId="{1B72EFE8-682C-483B-8272-7D386F8E5EBD}" type="pres">
      <dgm:prSet presAssocID="{75EC82CC-D33B-4D74-B749-0A2C2C18213A}" presName="node" presStyleLbl="node1" presStyleIdx="6" presStyleCnt="7" custRadScaleRad="99779" custRadScaleInc="-3629">
        <dgm:presLayoutVars>
          <dgm:bulletEnabled val="1"/>
        </dgm:presLayoutVars>
      </dgm:prSet>
      <dgm:spPr/>
      <dgm:t>
        <a:bodyPr/>
        <a:lstStyle/>
        <a:p>
          <a:endParaRPr lang="en-US"/>
        </a:p>
      </dgm:t>
    </dgm:pt>
    <dgm:pt modelId="{CC71E7FD-7F1A-4F4D-897A-EF38BD738B46}" type="pres">
      <dgm:prSet presAssocID="{75EC82CC-D33B-4D74-B749-0A2C2C18213A}" presName="dummy" presStyleCnt="0"/>
      <dgm:spPr/>
      <dgm:t>
        <a:bodyPr/>
        <a:lstStyle/>
        <a:p>
          <a:endParaRPr lang="en-US"/>
        </a:p>
      </dgm:t>
    </dgm:pt>
    <dgm:pt modelId="{45F85DF8-1E27-4C6A-9C59-81688B85DE82}" type="pres">
      <dgm:prSet presAssocID="{A3F71D72-5FDF-42D3-BE2A-DFA5B3F924C3}" presName="sibTrans" presStyleLbl="sibTrans2D1" presStyleIdx="6" presStyleCnt="7"/>
      <dgm:spPr/>
      <dgm:t>
        <a:bodyPr/>
        <a:lstStyle/>
        <a:p>
          <a:endParaRPr lang="en-US"/>
        </a:p>
      </dgm:t>
    </dgm:pt>
  </dgm:ptLst>
  <dgm:cxnLst>
    <dgm:cxn modelId="{1603513D-D701-466D-B142-E6A412F6C8D8}" srcId="{CB21C465-E078-4726-8F9C-863AC85025E0}" destId="{75EC82CC-D33B-4D74-B749-0A2C2C18213A}" srcOrd="6" destOrd="0" parTransId="{6A79FD6F-D033-4690-9660-A774B876AFEF}" sibTransId="{A3F71D72-5FDF-42D3-BE2A-DFA5B3F924C3}"/>
    <dgm:cxn modelId="{DD515410-AF47-4E2B-83B4-F1812761E2B7}" srcId="{CB21C465-E078-4726-8F9C-863AC85025E0}" destId="{4018EE24-D3D3-4754-9053-93C2B2F6DB06}" srcOrd="0" destOrd="0" parTransId="{5F2A288F-E9E3-4C0A-B83F-3E78D8F2B78B}" sibTransId="{7B3530A1-BD9F-400C-8199-017DD82D2210}"/>
    <dgm:cxn modelId="{A0BEC859-DB51-44A8-8B1C-CEF8C5EFDDF3}" type="presOf" srcId="{823E6224-CA85-48A7-AD2B-07B12BFFACE0}" destId="{CC1873F4-12D8-49A5-8591-CDCE79115E70}" srcOrd="0" destOrd="0" presId="urn:microsoft.com/office/officeart/2005/8/layout/radial6"/>
    <dgm:cxn modelId="{B0ABD360-6EFA-48A4-97AF-8E55A1E89355}" type="presOf" srcId="{7B3530A1-BD9F-400C-8199-017DD82D2210}" destId="{E4F57B5F-0AE3-4088-A5BF-31D7D0610703}" srcOrd="0" destOrd="0" presId="urn:microsoft.com/office/officeart/2005/8/layout/radial6"/>
    <dgm:cxn modelId="{529E2813-6EFB-45C3-A378-2A85CD66C3C6}" type="presOf" srcId="{923D397B-4AC1-4C56-9735-A92C2217F015}" destId="{D9E0216B-9492-4377-AA8F-D60E9B6B89D3}" srcOrd="0" destOrd="0" presId="urn:microsoft.com/office/officeart/2005/8/layout/radial6"/>
    <dgm:cxn modelId="{A0A63E41-BE93-4254-A91B-4E998E625B62}" type="presOf" srcId="{7922EB59-5572-4E7F-A76C-D6C823E6BB4B}" destId="{19D3E639-9227-4063-B0D2-BD00D17F43E5}" srcOrd="0" destOrd="0" presId="urn:microsoft.com/office/officeart/2005/8/layout/radial6"/>
    <dgm:cxn modelId="{E971AA53-B7D9-452A-A492-75510DFDFE99}" type="presOf" srcId="{4018EE24-D3D3-4754-9053-93C2B2F6DB06}" destId="{BFAB8294-9A21-4C6B-8509-7248FBBAD193}" srcOrd="0" destOrd="0" presId="urn:microsoft.com/office/officeart/2005/8/layout/radial6"/>
    <dgm:cxn modelId="{6D3653BE-67B0-43C5-A82D-3EB274B05F9F}" type="presOf" srcId="{62E58744-E7AC-400A-9299-8531082797CF}" destId="{D7602B25-A9B0-4C5E-A9B4-6035ED0EDBFA}" srcOrd="0" destOrd="0" presId="urn:microsoft.com/office/officeart/2005/8/layout/radial6"/>
    <dgm:cxn modelId="{04AD1001-E908-4439-90D3-200B53975953}" type="presOf" srcId="{75EC82CC-D33B-4D74-B749-0A2C2C18213A}" destId="{1B72EFE8-682C-483B-8272-7D386F8E5EBD}" srcOrd="0" destOrd="0" presId="urn:microsoft.com/office/officeart/2005/8/layout/radial6"/>
    <dgm:cxn modelId="{137FF35D-CE12-4E20-A31A-06EE06906BF9}" srcId="{CB21C465-E078-4726-8F9C-863AC85025E0}" destId="{62E58744-E7AC-400A-9299-8531082797CF}" srcOrd="1" destOrd="0" parTransId="{46C5548E-428D-4196-B3EC-22463C574C7B}" sibTransId="{4A99967A-46D8-434E-87F6-3AA1F819DF19}"/>
    <dgm:cxn modelId="{D03FB81B-511F-40E7-B3E8-E114664C9AC7}" srcId="{CB21C465-E078-4726-8F9C-863AC85025E0}" destId="{3ACA4088-B7A3-4A4B-8A56-FFACE4C4F9DB}" srcOrd="5" destOrd="0" parTransId="{E4B0451F-3050-409B-ADB1-7C87F791C94D}" sibTransId="{7922EB59-5572-4E7F-A76C-D6C823E6BB4B}"/>
    <dgm:cxn modelId="{8B33A4AA-A9FF-4BC4-B929-824C872A9743}" srcId="{CB21C465-E078-4726-8F9C-863AC85025E0}" destId="{C023EB4D-D3EB-4629-8A25-673C5AE24EFA}" srcOrd="4" destOrd="0" parTransId="{CC61EA2B-EC76-4251-87E1-E1C1A7910EA3}" sibTransId="{923D397B-4AC1-4C56-9735-A92C2217F015}"/>
    <dgm:cxn modelId="{28369791-BF41-4C01-A172-032E86D8148C}" srcId="{CB21C465-E078-4726-8F9C-863AC85025E0}" destId="{ECEFEA7A-013A-4CBF-93EC-2A897B05172B}" srcOrd="2" destOrd="0" parTransId="{0B51FCF8-A62D-4879-BA6A-2A88A46CEFBF}" sibTransId="{76BB1BE0-2742-43DF-8959-CE64BFBC65C8}"/>
    <dgm:cxn modelId="{E3323800-FDC5-4F25-9C17-16F692DD8262}" type="presOf" srcId="{3ACA4088-B7A3-4A4B-8A56-FFACE4C4F9DB}" destId="{F24A99E6-29DE-480B-AF65-1B39182464F3}" srcOrd="0" destOrd="0" presId="urn:microsoft.com/office/officeart/2005/8/layout/radial6"/>
    <dgm:cxn modelId="{0F98135B-F5B7-49BB-B1CB-ED3D0C1A0184}" srcId="{CB21C465-E078-4726-8F9C-863AC85025E0}" destId="{19BC0911-8BCC-416A-8CF2-930EED669D08}" srcOrd="3" destOrd="0" parTransId="{7737651D-3A85-4D6B-B79B-7056552191A0}" sibTransId="{837A59E2-51A5-46AA-9381-E03175D51C4F}"/>
    <dgm:cxn modelId="{70E91758-70A1-4785-ACBC-34D18D3C464D}" type="presOf" srcId="{4A99967A-46D8-434E-87F6-3AA1F819DF19}" destId="{EAC72E2A-613A-4641-A3FA-907FE053BCD3}" srcOrd="0" destOrd="0" presId="urn:microsoft.com/office/officeart/2005/8/layout/radial6"/>
    <dgm:cxn modelId="{74B7D556-E7BF-4C3F-AA6C-FEE04FF059C2}" type="presOf" srcId="{CB21C465-E078-4726-8F9C-863AC85025E0}" destId="{26B5EA08-6764-45C3-B61A-114F624CD987}" srcOrd="0" destOrd="0" presId="urn:microsoft.com/office/officeart/2005/8/layout/radial6"/>
    <dgm:cxn modelId="{E8280685-ADEF-4197-83D4-694935CC1E2A}" type="presOf" srcId="{837A59E2-51A5-46AA-9381-E03175D51C4F}" destId="{3FE634BB-AE5C-4386-BBC5-B36B7F0B0510}" srcOrd="0" destOrd="0" presId="urn:microsoft.com/office/officeart/2005/8/layout/radial6"/>
    <dgm:cxn modelId="{50CF9211-7AFB-4564-993E-768627ABA918}" type="presOf" srcId="{76BB1BE0-2742-43DF-8959-CE64BFBC65C8}" destId="{8249549A-8ACC-4926-8AD9-B12E26BC9BA2}" srcOrd="0" destOrd="0" presId="urn:microsoft.com/office/officeart/2005/8/layout/radial6"/>
    <dgm:cxn modelId="{639B29FB-F97C-4760-B8BE-64FBBA76749E}" type="presOf" srcId="{A3F71D72-5FDF-42D3-BE2A-DFA5B3F924C3}" destId="{45F85DF8-1E27-4C6A-9C59-81688B85DE82}" srcOrd="0" destOrd="0" presId="urn:microsoft.com/office/officeart/2005/8/layout/radial6"/>
    <dgm:cxn modelId="{357BC097-2DD7-4F1F-A140-BCE325D50AB5}" type="presOf" srcId="{C023EB4D-D3EB-4629-8A25-673C5AE24EFA}" destId="{F6AC2096-D2B5-4A8C-A8B0-B070451E6D0C}" srcOrd="0" destOrd="0" presId="urn:microsoft.com/office/officeart/2005/8/layout/radial6"/>
    <dgm:cxn modelId="{CC0BC905-274D-4177-AAEC-32FACB0EFD88}" srcId="{823E6224-CA85-48A7-AD2B-07B12BFFACE0}" destId="{CB21C465-E078-4726-8F9C-863AC85025E0}" srcOrd="0" destOrd="0" parTransId="{8570A02D-DB79-4332-852C-A20968DA943D}" sibTransId="{57D8921A-F7D1-4447-A5A4-8A14B11F25BD}"/>
    <dgm:cxn modelId="{46F113D9-FD60-4841-8E91-6A72BE91E80F}" type="presOf" srcId="{ECEFEA7A-013A-4CBF-93EC-2A897B05172B}" destId="{A8C3A62B-CC29-483C-8617-DCDFD44D163A}" srcOrd="0" destOrd="0" presId="urn:microsoft.com/office/officeart/2005/8/layout/radial6"/>
    <dgm:cxn modelId="{1EC7938F-3347-4CA2-A023-1E217FF44E9F}" type="presOf" srcId="{19BC0911-8BCC-416A-8CF2-930EED669D08}" destId="{ED48F718-EE63-4107-8963-A36A5F40A46F}" srcOrd="0" destOrd="0" presId="urn:microsoft.com/office/officeart/2005/8/layout/radial6"/>
    <dgm:cxn modelId="{C133E8BF-CC70-4D5B-B642-4C7D36D1E8E7}" type="presParOf" srcId="{CC1873F4-12D8-49A5-8591-CDCE79115E70}" destId="{26B5EA08-6764-45C3-B61A-114F624CD987}" srcOrd="0" destOrd="0" presId="urn:microsoft.com/office/officeart/2005/8/layout/radial6"/>
    <dgm:cxn modelId="{28B55197-5588-429C-AADE-7094D5AC2E12}" type="presParOf" srcId="{CC1873F4-12D8-49A5-8591-CDCE79115E70}" destId="{BFAB8294-9A21-4C6B-8509-7248FBBAD193}" srcOrd="1" destOrd="0" presId="urn:microsoft.com/office/officeart/2005/8/layout/radial6"/>
    <dgm:cxn modelId="{3F9E7BCD-FBD8-49E2-8DCF-1A6BDCC254C7}" type="presParOf" srcId="{CC1873F4-12D8-49A5-8591-CDCE79115E70}" destId="{9686EE9F-F3D4-4ACD-9CE6-3EE721F29CA4}" srcOrd="2" destOrd="0" presId="urn:microsoft.com/office/officeart/2005/8/layout/radial6"/>
    <dgm:cxn modelId="{BAE1B928-BC62-47E9-991D-3949FDD1AEF6}" type="presParOf" srcId="{CC1873F4-12D8-49A5-8591-CDCE79115E70}" destId="{E4F57B5F-0AE3-4088-A5BF-31D7D0610703}" srcOrd="3" destOrd="0" presId="urn:microsoft.com/office/officeart/2005/8/layout/radial6"/>
    <dgm:cxn modelId="{889DD17E-3ECE-4B02-A83E-CFE9A3533A1D}" type="presParOf" srcId="{CC1873F4-12D8-49A5-8591-CDCE79115E70}" destId="{D7602B25-A9B0-4C5E-A9B4-6035ED0EDBFA}" srcOrd="4" destOrd="0" presId="urn:microsoft.com/office/officeart/2005/8/layout/radial6"/>
    <dgm:cxn modelId="{B0CD6C19-9014-4B46-807A-A14BFAFC0C0C}" type="presParOf" srcId="{CC1873F4-12D8-49A5-8591-CDCE79115E70}" destId="{1446A374-48BA-4036-AF48-9C2F2FA7443B}" srcOrd="5" destOrd="0" presId="urn:microsoft.com/office/officeart/2005/8/layout/radial6"/>
    <dgm:cxn modelId="{45ED8364-F292-4A86-B763-0E7ECB44FD51}" type="presParOf" srcId="{CC1873F4-12D8-49A5-8591-CDCE79115E70}" destId="{EAC72E2A-613A-4641-A3FA-907FE053BCD3}" srcOrd="6" destOrd="0" presId="urn:microsoft.com/office/officeart/2005/8/layout/radial6"/>
    <dgm:cxn modelId="{AE121745-C6E0-4FB1-A52A-23B611FFD74D}" type="presParOf" srcId="{CC1873F4-12D8-49A5-8591-CDCE79115E70}" destId="{A8C3A62B-CC29-483C-8617-DCDFD44D163A}" srcOrd="7" destOrd="0" presId="urn:microsoft.com/office/officeart/2005/8/layout/radial6"/>
    <dgm:cxn modelId="{8862B7D3-BD8B-4969-9B57-A985FD1E2883}" type="presParOf" srcId="{CC1873F4-12D8-49A5-8591-CDCE79115E70}" destId="{69A95C7D-4006-491E-97A0-9F06BC363A1F}" srcOrd="8" destOrd="0" presId="urn:microsoft.com/office/officeart/2005/8/layout/radial6"/>
    <dgm:cxn modelId="{6C7D1CD2-4538-4EF3-BC26-91500BE69412}" type="presParOf" srcId="{CC1873F4-12D8-49A5-8591-CDCE79115E70}" destId="{8249549A-8ACC-4926-8AD9-B12E26BC9BA2}" srcOrd="9" destOrd="0" presId="urn:microsoft.com/office/officeart/2005/8/layout/radial6"/>
    <dgm:cxn modelId="{3BFB2E57-5AE0-43D5-95F3-D979B04E77E2}" type="presParOf" srcId="{CC1873F4-12D8-49A5-8591-CDCE79115E70}" destId="{ED48F718-EE63-4107-8963-A36A5F40A46F}" srcOrd="10" destOrd="0" presId="urn:microsoft.com/office/officeart/2005/8/layout/radial6"/>
    <dgm:cxn modelId="{4640E0ED-D3E6-4944-92AE-257462BCB803}" type="presParOf" srcId="{CC1873F4-12D8-49A5-8591-CDCE79115E70}" destId="{81BAAC9F-AA9A-47C2-8A74-75578949EF04}" srcOrd="11" destOrd="0" presId="urn:microsoft.com/office/officeart/2005/8/layout/radial6"/>
    <dgm:cxn modelId="{8A02AC86-E96C-4747-995E-3110D2FCF08A}" type="presParOf" srcId="{CC1873F4-12D8-49A5-8591-CDCE79115E70}" destId="{3FE634BB-AE5C-4386-BBC5-B36B7F0B0510}" srcOrd="12" destOrd="0" presId="urn:microsoft.com/office/officeart/2005/8/layout/radial6"/>
    <dgm:cxn modelId="{8DA8E06C-510A-4CD1-A9CE-F1A324EDD8C1}" type="presParOf" srcId="{CC1873F4-12D8-49A5-8591-CDCE79115E70}" destId="{F6AC2096-D2B5-4A8C-A8B0-B070451E6D0C}" srcOrd="13" destOrd="0" presId="urn:microsoft.com/office/officeart/2005/8/layout/radial6"/>
    <dgm:cxn modelId="{8D4DAAEA-CD15-4E51-BA6E-989E993026C5}" type="presParOf" srcId="{CC1873F4-12D8-49A5-8591-CDCE79115E70}" destId="{57950BFD-FF32-4EAF-A4FC-97639BF6A1FA}" srcOrd="14" destOrd="0" presId="urn:microsoft.com/office/officeart/2005/8/layout/radial6"/>
    <dgm:cxn modelId="{440A7009-EFFE-4504-89D8-BC7D1FDDCF53}" type="presParOf" srcId="{CC1873F4-12D8-49A5-8591-CDCE79115E70}" destId="{D9E0216B-9492-4377-AA8F-D60E9B6B89D3}" srcOrd="15" destOrd="0" presId="urn:microsoft.com/office/officeart/2005/8/layout/radial6"/>
    <dgm:cxn modelId="{19C83E99-73EF-46EC-8329-9885C080EAFE}" type="presParOf" srcId="{CC1873F4-12D8-49A5-8591-CDCE79115E70}" destId="{F24A99E6-29DE-480B-AF65-1B39182464F3}" srcOrd="16" destOrd="0" presId="urn:microsoft.com/office/officeart/2005/8/layout/radial6"/>
    <dgm:cxn modelId="{B05F2EEE-1628-48BF-BE9E-EBE0A5939D39}" type="presParOf" srcId="{CC1873F4-12D8-49A5-8591-CDCE79115E70}" destId="{68E18F21-6CB9-45E2-89CF-A5598DAD2838}" srcOrd="17" destOrd="0" presId="urn:microsoft.com/office/officeart/2005/8/layout/radial6"/>
    <dgm:cxn modelId="{E6B4B548-0BDA-4B42-AE76-BB10143B525F}" type="presParOf" srcId="{CC1873F4-12D8-49A5-8591-CDCE79115E70}" destId="{19D3E639-9227-4063-B0D2-BD00D17F43E5}" srcOrd="18" destOrd="0" presId="urn:microsoft.com/office/officeart/2005/8/layout/radial6"/>
    <dgm:cxn modelId="{021DA43F-F886-4097-B000-F46EAD7088A9}" type="presParOf" srcId="{CC1873F4-12D8-49A5-8591-CDCE79115E70}" destId="{1B72EFE8-682C-483B-8272-7D386F8E5EBD}" srcOrd="19" destOrd="0" presId="urn:microsoft.com/office/officeart/2005/8/layout/radial6"/>
    <dgm:cxn modelId="{0056CFF3-F44A-4586-8230-77D167A4279C}" type="presParOf" srcId="{CC1873F4-12D8-49A5-8591-CDCE79115E70}" destId="{CC71E7FD-7F1A-4F4D-897A-EF38BD738B46}" srcOrd="20" destOrd="0" presId="urn:microsoft.com/office/officeart/2005/8/layout/radial6"/>
    <dgm:cxn modelId="{DD474B39-6B66-41A6-A2EF-54BF7EDFE0F8}" type="presParOf" srcId="{CC1873F4-12D8-49A5-8591-CDCE79115E70}" destId="{45F85DF8-1E27-4C6A-9C59-81688B85DE82}"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69AEB-3ED1-411E-B63F-A97F22708DE8}">
      <dsp:nvSpPr>
        <dsp:cNvPr id="0" name=""/>
        <dsp:cNvSpPr/>
      </dsp:nvSpPr>
      <dsp:spPr>
        <a:xfrm>
          <a:off x="3735083" y="1675"/>
          <a:ext cx="1271145" cy="127114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dirty="0"/>
        </a:p>
      </dsp:txBody>
      <dsp:txXfrm>
        <a:off x="3921238" y="187830"/>
        <a:ext cx="898835" cy="898835"/>
      </dsp:txXfrm>
    </dsp:sp>
    <dsp:sp modelId="{EE36B07E-85A4-4640-843D-1009690BEA39}">
      <dsp:nvSpPr>
        <dsp:cNvPr id="0" name=""/>
        <dsp:cNvSpPr/>
      </dsp:nvSpPr>
      <dsp:spPr>
        <a:xfrm rot="1340885">
          <a:off x="5038511" y="744793"/>
          <a:ext cx="231030" cy="429011"/>
        </a:xfrm>
        <a:prstGeom prst="left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41114" y="817418"/>
        <a:ext cx="161721" cy="257407"/>
      </dsp:txXfrm>
    </dsp:sp>
    <dsp:sp modelId="{DD531690-635F-42DA-B087-37A334A27726}">
      <dsp:nvSpPr>
        <dsp:cNvPr id="0" name=""/>
        <dsp:cNvSpPr/>
      </dsp:nvSpPr>
      <dsp:spPr>
        <a:xfrm>
          <a:off x="5256578" y="715233"/>
          <a:ext cx="1699521" cy="1271145"/>
        </a:xfrm>
        <a:prstGeom prst="ellipse">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5505467" y="901388"/>
        <a:ext cx="1201743" cy="898835"/>
      </dsp:txXfrm>
    </dsp:sp>
    <dsp:sp modelId="{B66DD411-E280-4B37-94AC-56F5925B1815}">
      <dsp:nvSpPr>
        <dsp:cNvPr id="0" name=""/>
        <dsp:cNvSpPr/>
      </dsp:nvSpPr>
      <dsp:spPr>
        <a:xfrm rot="4014776">
          <a:off x="6316369" y="2028636"/>
          <a:ext cx="340691" cy="429011"/>
        </a:xfrm>
        <a:prstGeom prst="leftRightArrow">
          <a:avLst/>
        </a:prstGeom>
        <a:solidFill>
          <a:schemeClr val="accent5">
            <a:hueOff val="-1419125"/>
            <a:satOff val="5687"/>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347433" y="2067427"/>
        <a:ext cx="238484" cy="257407"/>
      </dsp:txXfrm>
    </dsp:sp>
    <dsp:sp modelId="{C5392980-9B2A-47EC-9C75-4EAE0FBA61A1}">
      <dsp:nvSpPr>
        <dsp:cNvPr id="0" name=""/>
        <dsp:cNvSpPr/>
      </dsp:nvSpPr>
      <dsp:spPr>
        <a:xfrm>
          <a:off x="6230183" y="2496775"/>
          <a:ext cx="1271145" cy="1271145"/>
        </a:xfrm>
        <a:prstGeom prst="ellipse">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b="1" kern="1200" dirty="0">
            <a:solidFill>
              <a:schemeClr val="tx1"/>
            </a:solidFill>
          </a:endParaRPr>
        </a:p>
      </dsp:txBody>
      <dsp:txXfrm>
        <a:off x="6416338" y="2682930"/>
        <a:ext cx="898835" cy="898835"/>
      </dsp:txXfrm>
    </dsp:sp>
    <dsp:sp modelId="{4AF2ECB9-13A8-4FAC-A159-10ED55C1867C}">
      <dsp:nvSpPr>
        <dsp:cNvPr id="0" name=""/>
        <dsp:cNvSpPr/>
      </dsp:nvSpPr>
      <dsp:spPr>
        <a:xfrm rot="6750000">
          <a:off x="6334813" y="3791144"/>
          <a:ext cx="338416" cy="429011"/>
        </a:xfrm>
        <a:prstGeom prst="leftRightArrow">
          <a:avLst/>
        </a:prstGeom>
        <a:solidFill>
          <a:schemeClr val="accent5">
            <a:hueOff val="-2838251"/>
            <a:satOff val="11375"/>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6405001" y="3830048"/>
        <a:ext cx="236891" cy="257407"/>
      </dsp:txXfrm>
    </dsp:sp>
    <dsp:sp modelId="{5AD50562-AB46-4586-974D-FA9F19565F81}">
      <dsp:nvSpPr>
        <dsp:cNvPr id="0" name=""/>
        <dsp:cNvSpPr/>
      </dsp:nvSpPr>
      <dsp:spPr>
        <a:xfrm>
          <a:off x="5499385" y="4261077"/>
          <a:ext cx="1271145" cy="1271145"/>
        </a:xfrm>
        <a:prstGeom prst="ellipse">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5685540" y="4447232"/>
        <a:ext cx="898835" cy="898835"/>
      </dsp:txXfrm>
    </dsp:sp>
    <dsp:sp modelId="{AB59D587-D0D5-47F3-9BF8-3ADBE4A56D55}">
      <dsp:nvSpPr>
        <dsp:cNvPr id="0" name=""/>
        <dsp:cNvSpPr/>
      </dsp:nvSpPr>
      <dsp:spPr>
        <a:xfrm rot="9450000">
          <a:off x="5194200" y="5017393"/>
          <a:ext cx="262788" cy="429011"/>
        </a:xfrm>
        <a:prstGeom prst="leftRightArrow">
          <a:avLst/>
        </a:prstGeom>
        <a:solidFill>
          <a:schemeClr val="accent5">
            <a:hueOff val="-4257376"/>
            <a:satOff val="17062"/>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270035" y="5088110"/>
        <a:ext cx="183952" cy="257407"/>
      </dsp:txXfrm>
    </dsp:sp>
    <dsp:sp modelId="{7E417959-F661-4585-9F87-7EFB5EF0E19A}">
      <dsp:nvSpPr>
        <dsp:cNvPr id="0" name=""/>
        <dsp:cNvSpPr/>
      </dsp:nvSpPr>
      <dsp:spPr>
        <a:xfrm>
          <a:off x="3556735" y="4991875"/>
          <a:ext cx="1627841" cy="1271145"/>
        </a:xfrm>
        <a:prstGeom prst="ellipse">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Research &amp; select practices</a:t>
          </a:r>
          <a:endParaRPr lang="en-US" sz="2000" b="1" kern="1200" dirty="0">
            <a:solidFill>
              <a:schemeClr val="tx1"/>
            </a:solidFill>
          </a:endParaRPr>
        </a:p>
      </dsp:txBody>
      <dsp:txXfrm>
        <a:off x="3795127" y="5178030"/>
        <a:ext cx="1151057" cy="898835"/>
      </dsp:txXfrm>
    </dsp:sp>
    <dsp:sp modelId="{8E7C96E7-1A69-4783-935A-17A0C89DFC0F}">
      <dsp:nvSpPr>
        <dsp:cNvPr id="0" name=""/>
        <dsp:cNvSpPr/>
      </dsp:nvSpPr>
      <dsp:spPr>
        <a:xfrm rot="12150000">
          <a:off x="3298065" y="5023086"/>
          <a:ext cx="262788" cy="429011"/>
        </a:xfrm>
        <a:prstGeom prst="leftRightArrow">
          <a:avLst/>
        </a:prstGeom>
        <a:solidFill>
          <a:schemeClr val="accent5">
            <a:hueOff val="-5676501"/>
            <a:satOff val="2274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373900" y="5123973"/>
        <a:ext cx="183952" cy="257407"/>
      </dsp:txXfrm>
    </dsp:sp>
    <dsp:sp modelId="{0692BA7F-992E-4FE3-9848-3289C194F7DA}">
      <dsp:nvSpPr>
        <dsp:cNvPr id="0" name=""/>
        <dsp:cNvSpPr/>
      </dsp:nvSpPr>
      <dsp:spPr>
        <a:xfrm>
          <a:off x="1970780" y="4261077"/>
          <a:ext cx="1271145" cy="1271145"/>
        </a:xfrm>
        <a:prstGeom prst="ellipse">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2156935" y="4447232"/>
        <a:ext cx="898835" cy="898835"/>
      </dsp:txXfrm>
    </dsp:sp>
    <dsp:sp modelId="{0BF0BEA4-FF9B-42CB-8E8B-4174AA8FB3B0}">
      <dsp:nvSpPr>
        <dsp:cNvPr id="0" name=""/>
        <dsp:cNvSpPr/>
      </dsp:nvSpPr>
      <dsp:spPr>
        <a:xfrm rot="14850000">
          <a:off x="2087792" y="3821154"/>
          <a:ext cx="323853" cy="429011"/>
        </a:xfrm>
        <a:prstGeom prst="leftRightArrow">
          <a:avLst/>
        </a:prstGeom>
        <a:solidFill>
          <a:schemeClr val="accent5">
            <a:hueOff val="-7095626"/>
            <a:satOff val="28436"/>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154960" y="3951836"/>
        <a:ext cx="226697" cy="257407"/>
      </dsp:txXfrm>
    </dsp:sp>
    <dsp:sp modelId="{F6B1A020-BF39-484D-84C3-288BC5AE1406}">
      <dsp:nvSpPr>
        <dsp:cNvPr id="0" name=""/>
        <dsp:cNvSpPr/>
      </dsp:nvSpPr>
      <dsp:spPr>
        <a:xfrm>
          <a:off x="923607" y="2496775"/>
          <a:ext cx="1903895" cy="1271145"/>
        </a:xfrm>
        <a:prstGeom prst="ellipse">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Monitor </a:t>
          </a:r>
          <a:r>
            <a:rPr lang="en-US" sz="1800" b="1" kern="1200" dirty="0" err="1" smtClean="0">
              <a:solidFill>
                <a:schemeClr val="tx1"/>
              </a:solidFill>
            </a:rPr>
            <a:t>imple</a:t>
          </a:r>
          <a:r>
            <a:rPr lang="en-US" sz="1800" b="1" kern="1200" dirty="0" smtClean="0">
              <a:solidFill>
                <a:schemeClr val="tx1"/>
              </a:solidFill>
            </a:rPr>
            <a:t>-mentation of  Plan </a:t>
          </a:r>
          <a:endParaRPr lang="en-US" sz="1800" b="1" kern="1200" dirty="0">
            <a:solidFill>
              <a:schemeClr val="tx1"/>
            </a:solidFill>
          </a:endParaRPr>
        </a:p>
      </dsp:txBody>
      <dsp:txXfrm>
        <a:off x="1202426" y="2682930"/>
        <a:ext cx="1346257" cy="898835"/>
      </dsp:txXfrm>
    </dsp:sp>
    <dsp:sp modelId="{6C1F4553-F4C8-4E20-B324-A002D6CDF3C0}">
      <dsp:nvSpPr>
        <dsp:cNvPr id="0" name=""/>
        <dsp:cNvSpPr/>
      </dsp:nvSpPr>
      <dsp:spPr>
        <a:xfrm rot="17630552">
          <a:off x="2102119" y="2032643"/>
          <a:ext cx="329281" cy="429011"/>
        </a:xfrm>
        <a:prstGeom prst="leftRightArrow">
          <a:avLst/>
        </a:prstGeom>
        <a:solidFill>
          <a:schemeClr val="accent5">
            <a:hueOff val="-8514751"/>
            <a:satOff val="34124"/>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131546" y="2163622"/>
        <a:ext cx="230497" cy="257407"/>
      </dsp:txXfrm>
    </dsp:sp>
    <dsp:sp modelId="{E9576DAB-3ED3-4689-874F-AEE2636372C0}">
      <dsp:nvSpPr>
        <dsp:cNvPr id="0" name=""/>
        <dsp:cNvSpPr/>
      </dsp:nvSpPr>
      <dsp:spPr>
        <a:xfrm>
          <a:off x="1667608" y="707077"/>
          <a:ext cx="1997769" cy="127114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1960174" y="893232"/>
        <a:ext cx="1412637" cy="898835"/>
      </dsp:txXfrm>
    </dsp:sp>
    <dsp:sp modelId="{BD2EFAF6-2ED3-4960-B309-F7B52DEFEB83}">
      <dsp:nvSpPr>
        <dsp:cNvPr id="0" name=""/>
        <dsp:cNvSpPr/>
      </dsp:nvSpPr>
      <dsp:spPr>
        <a:xfrm rot="20250834">
          <a:off x="3559211" y="725427"/>
          <a:ext cx="160387" cy="429011"/>
        </a:xfrm>
        <a:prstGeom prst="leftRightArrow">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561040" y="820430"/>
        <a:ext cx="112271" cy="257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85DF8-1E27-4C6A-9C59-81688B85DE82}">
      <dsp:nvSpPr>
        <dsp:cNvPr id="0" name=""/>
        <dsp:cNvSpPr/>
      </dsp:nvSpPr>
      <dsp:spPr>
        <a:xfrm>
          <a:off x="1685268" y="631742"/>
          <a:ext cx="5026561" cy="5026561"/>
        </a:xfrm>
        <a:prstGeom prst="blockArc">
          <a:avLst>
            <a:gd name="adj1" fmla="val 13068685"/>
            <a:gd name="adj2" fmla="val 16162015"/>
            <a:gd name="adj3" fmla="val 3901"/>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9D3E639-9227-4063-B0D2-BD00D17F43E5}">
      <dsp:nvSpPr>
        <dsp:cNvPr id="0" name=""/>
        <dsp:cNvSpPr/>
      </dsp:nvSpPr>
      <dsp:spPr>
        <a:xfrm>
          <a:off x="1351381" y="984037"/>
          <a:ext cx="5026561" cy="5026561"/>
        </a:xfrm>
        <a:prstGeom prst="blockArc">
          <a:avLst>
            <a:gd name="adj1" fmla="val 10602123"/>
            <a:gd name="adj2" fmla="val 13746910"/>
            <a:gd name="adj3" fmla="val 3901"/>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9E0216B-9492-4377-AA8F-D60E9B6B89D3}">
      <dsp:nvSpPr>
        <dsp:cNvPr id="0" name=""/>
        <dsp:cNvSpPr/>
      </dsp:nvSpPr>
      <dsp:spPr>
        <a:xfrm>
          <a:off x="1269158" y="479349"/>
          <a:ext cx="5026561" cy="5026561"/>
        </a:xfrm>
        <a:prstGeom prst="blockArc">
          <a:avLst>
            <a:gd name="adj1" fmla="val 6333595"/>
            <a:gd name="adj2" fmla="val 9887493"/>
            <a:gd name="adj3" fmla="val 3901"/>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FE634BB-AE5C-4386-BBC5-B36B7F0B0510}">
      <dsp:nvSpPr>
        <dsp:cNvPr id="0" name=""/>
        <dsp:cNvSpPr/>
      </dsp:nvSpPr>
      <dsp:spPr>
        <a:xfrm>
          <a:off x="1677332" y="633074"/>
          <a:ext cx="5026561" cy="5026561"/>
        </a:xfrm>
        <a:prstGeom prst="blockArc">
          <a:avLst>
            <a:gd name="adj1" fmla="val 3857143"/>
            <a:gd name="adj2" fmla="val 6942857"/>
            <a:gd name="adj3" fmla="val 3901"/>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249549A-8ACC-4926-8AD9-B12E26BC9BA2}">
      <dsp:nvSpPr>
        <dsp:cNvPr id="0" name=""/>
        <dsp:cNvSpPr/>
      </dsp:nvSpPr>
      <dsp:spPr>
        <a:xfrm>
          <a:off x="1677332" y="633074"/>
          <a:ext cx="5026561" cy="5026561"/>
        </a:xfrm>
        <a:prstGeom prst="blockArc">
          <a:avLst>
            <a:gd name="adj1" fmla="val 771429"/>
            <a:gd name="adj2" fmla="val 3857143"/>
            <a:gd name="adj3" fmla="val 3901"/>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AC72E2A-613A-4641-A3FA-907FE053BCD3}">
      <dsp:nvSpPr>
        <dsp:cNvPr id="0" name=""/>
        <dsp:cNvSpPr/>
      </dsp:nvSpPr>
      <dsp:spPr>
        <a:xfrm>
          <a:off x="1677332" y="633074"/>
          <a:ext cx="5026561" cy="5026561"/>
        </a:xfrm>
        <a:prstGeom prst="blockArc">
          <a:avLst>
            <a:gd name="adj1" fmla="val 19285714"/>
            <a:gd name="adj2" fmla="val 771429"/>
            <a:gd name="adj3" fmla="val 3901"/>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4F57B5F-0AE3-4088-A5BF-31D7D0610703}">
      <dsp:nvSpPr>
        <dsp:cNvPr id="0" name=""/>
        <dsp:cNvSpPr/>
      </dsp:nvSpPr>
      <dsp:spPr>
        <a:xfrm>
          <a:off x="1676336" y="631824"/>
          <a:ext cx="5026561" cy="5026561"/>
        </a:xfrm>
        <a:prstGeom prst="blockArc">
          <a:avLst>
            <a:gd name="adj1" fmla="val 16174476"/>
            <a:gd name="adj2" fmla="val 19287943"/>
            <a:gd name="adj3" fmla="val 3901"/>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6B5EA08-6764-45C3-B61A-114F624CD987}">
      <dsp:nvSpPr>
        <dsp:cNvPr id="0" name=""/>
        <dsp:cNvSpPr/>
      </dsp:nvSpPr>
      <dsp:spPr>
        <a:xfrm>
          <a:off x="3068827" y="2126362"/>
          <a:ext cx="2348352" cy="201248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Student</a:t>
          </a:r>
          <a:r>
            <a:rPr lang="en-US" sz="900" b="1" kern="1200" dirty="0"/>
            <a:t>s</a:t>
          </a:r>
        </a:p>
      </dsp:txBody>
      <dsp:txXfrm>
        <a:off x="3412735" y="2421083"/>
        <a:ext cx="1660536" cy="1423042"/>
      </dsp:txXfrm>
    </dsp:sp>
    <dsp:sp modelId="{BFAB8294-9A21-4C6B-8509-7248FBBAD193}">
      <dsp:nvSpPr>
        <dsp:cNvPr id="0" name=""/>
        <dsp:cNvSpPr/>
      </dsp:nvSpPr>
      <dsp:spPr>
        <a:xfrm>
          <a:off x="3279664" y="0"/>
          <a:ext cx="1783312" cy="136183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Form Task Force or Advisory Committee</a:t>
          </a:r>
          <a:endParaRPr lang="en-US" sz="1600" b="1" kern="1200" dirty="0"/>
        </a:p>
      </dsp:txBody>
      <dsp:txXfrm>
        <a:off x="3540824" y="199436"/>
        <a:ext cx="1260992" cy="962965"/>
      </dsp:txXfrm>
    </dsp:sp>
    <dsp:sp modelId="{D7602B25-A9B0-4C5E-A9B4-6035ED0EDBFA}">
      <dsp:nvSpPr>
        <dsp:cNvPr id="0" name=""/>
        <dsp:cNvSpPr/>
      </dsp:nvSpPr>
      <dsp:spPr>
        <a:xfrm>
          <a:off x="4913278" y="928998"/>
          <a:ext cx="2407932" cy="136183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Clarify Task &amp; Define  or clarify Program Mission/ Vision</a:t>
          </a:r>
          <a:r>
            <a:rPr lang="en-US" sz="1000" b="1" kern="1200" dirty="0" smtClean="0"/>
            <a:t>?</a:t>
          </a:r>
          <a:endParaRPr lang="en-US" sz="1000" b="1" kern="1200" dirty="0"/>
        </a:p>
      </dsp:txBody>
      <dsp:txXfrm>
        <a:off x="5265911" y="1128434"/>
        <a:ext cx="1702666" cy="962965"/>
      </dsp:txXfrm>
    </dsp:sp>
    <dsp:sp modelId="{A8C3A62B-CC29-483C-8617-DCDFD44D163A}">
      <dsp:nvSpPr>
        <dsp:cNvPr id="0" name=""/>
        <dsp:cNvSpPr/>
      </dsp:nvSpPr>
      <dsp:spPr>
        <a:xfrm>
          <a:off x="5912165" y="3013784"/>
          <a:ext cx="1361837" cy="136183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Gather Data on  Program Effectiveness &amp; Options</a:t>
          </a:r>
          <a:endParaRPr lang="en-US" sz="1200" b="1" kern="1200" dirty="0"/>
        </a:p>
      </dsp:txBody>
      <dsp:txXfrm>
        <a:off x="6111601" y="3213220"/>
        <a:ext cx="962965" cy="962965"/>
      </dsp:txXfrm>
    </dsp:sp>
    <dsp:sp modelId="{ED48F718-EE63-4107-8963-A36A5F40A46F}">
      <dsp:nvSpPr>
        <dsp:cNvPr id="0" name=""/>
        <dsp:cNvSpPr/>
      </dsp:nvSpPr>
      <dsp:spPr>
        <a:xfrm>
          <a:off x="4578894" y="4685653"/>
          <a:ext cx="1361837" cy="1361837"/>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Develop  programming options &amp; prioritize</a:t>
          </a:r>
          <a:endParaRPr lang="en-US" sz="1400" b="1" kern="1200" dirty="0"/>
        </a:p>
      </dsp:txBody>
      <dsp:txXfrm>
        <a:off x="4778330" y="4885089"/>
        <a:ext cx="962965" cy="962965"/>
      </dsp:txXfrm>
    </dsp:sp>
    <dsp:sp modelId="{F6AC2096-D2B5-4A8C-A8B0-B070451E6D0C}">
      <dsp:nvSpPr>
        <dsp:cNvPr id="0" name=""/>
        <dsp:cNvSpPr/>
      </dsp:nvSpPr>
      <dsp:spPr>
        <a:xfrm>
          <a:off x="2321817" y="4685653"/>
          <a:ext cx="1599191" cy="1361837"/>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Plan for </a:t>
          </a:r>
          <a:r>
            <a:rPr lang="en-US" sz="1400" b="1" kern="1200" dirty="0" err="1" smtClean="0"/>
            <a:t>Implementa-tion</a:t>
          </a:r>
          <a:r>
            <a:rPr lang="en-US" sz="1400" b="1" kern="1200" dirty="0" smtClean="0"/>
            <a:t> of selected options</a:t>
          </a:r>
          <a:endParaRPr lang="en-US" sz="1400" b="1" kern="1200" dirty="0"/>
        </a:p>
      </dsp:txBody>
      <dsp:txXfrm>
        <a:off x="2556013" y="4885089"/>
        <a:ext cx="1130799" cy="962965"/>
      </dsp:txXfrm>
    </dsp:sp>
    <dsp:sp modelId="{F24A99E6-29DE-480B-AF65-1B39182464F3}">
      <dsp:nvSpPr>
        <dsp:cNvPr id="0" name=""/>
        <dsp:cNvSpPr/>
      </dsp:nvSpPr>
      <dsp:spPr>
        <a:xfrm>
          <a:off x="648062" y="2958163"/>
          <a:ext cx="1512851" cy="136183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Progress Monitor Student &amp; Program </a:t>
          </a:r>
        </a:p>
        <a:p>
          <a:pPr lvl="0" algn="ctr" defTabSz="622300">
            <a:lnSpc>
              <a:spcPct val="90000"/>
            </a:lnSpc>
            <a:spcBef>
              <a:spcPct val="0"/>
            </a:spcBef>
            <a:spcAft>
              <a:spcPct val="35000"/>
            </a:spcAft>
          </a:pPr>
          <a:r>
            <a:rPr lang="en-US" sz="1400" b="1" kern="1200" dirty="0" smtClean="0"/>
            <a:t>Effectiveness</a:t>
          </a:r>
          <a:endParaRPr lang="en-US" sz="1400" b="1" kern="1200" dirty="0"/>
        </a:p>
      </dsp:txBody>
      <dsp:txXfrm>
        <a:off x="869614" y="3157599"/>
        <a:ext cx="1069747" cy="962965"/>
      </dsp:txXfrm>
    </dsp:sp>
    <dsp:sp modelId="{1B72EFE8-682C-483B-8272-7D386F8E5EBD}">
      <dsp:nvSpPr>
        <dsp:cNvPr id="0" name=""/>
        <dsp:cNvSpPr/>
      </dsp:nvSpPr>
      <dsp:spPr>
        <a:xfrm>
          <a:off x="1570788" y="953357"/>
          <a:ext cx="1361837" cy="136183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Review &amp; </a:t>
          </a:r>
        </a:p>
        <a:p>
          <a:pPr lvl="0" algn="ctr" defTabSz="711200">
            <a:lnSpc>
              <a:spcPct val="90000"/>
            </a:lnSpc>
            <a:spcBef>
              <a:spcPct val="0"/>
            </a:spcBef>
            <a:spcAft>
              <a:spcPct val="35000"/>
            </a:spcAft>
          </a:pPr>
          <a:r>
            <a:rPr lang="en-US" sz="1600" b="1" kern="1200" dirty="0" smtClean="0"/>
            <a:t>Revise</a:t>
          </a:r>
          <a:endParaRPr lang="en-US" sz="1600" b="1" kern="1200" dirty="0"/>
        </a:p>
      </dsp:txBody>
      <dsp:txXfrm>
        <a:off x="1770224" y="1152793"/>
        <a:ext cx="962965" cy="96296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wrap="square" lIns="93936" tIns="46968" rIns="93936" bIns="46968" numCol="1" anchor="t" anchorCtr="0" compatLnSpc="1">
            <a:prstTxWarp prst="textNoShape">
              <a:avLst/>
            </a:prstTxWarp>
          </a:bodyPr>
          <a:lstStyle>
            <a:lvl1pPr>
              <a:defRPr sz="1200"/>
            </a:lvl1pPr>
          </a:lstStyle>
          <a:p>
            <a:pPr>
              <a:defRPr/>
            </a:pPr>
            <a:endParaRPr lang="en-GB" dirty="0"/>
          </a:p>
        </p:txBody>
      </p:sp>
      <p:sp>
        <p:nvSpPr>
          <p:cNvPr id="3" name="Date Placeholder 2"/>
          <p:cNvSpPr>
            <a:spLocks noGrp="1"/>
          </p:cNvSpPr>
          <p:nvPr>
            <p:ph type="dt" idx="1"/>
          </p:nvPr>
        </p:nvSpPr>
        <p:spPr>
          <a:xfrm>
            <a:off x="4008705" y="0"/>
            <a:ext cx="3066733" cy="468154"/>
          </a:xfrm>
          <a:prstGeom prst="rect">
            <a:avLst/>
          </a:prstGeom>
        </p:spPr>
        <p:txBody>
          <a:bodyPr vert="horz" wrap="square" lIns="93936" tIns="46968" rIns="93936" bIns="46968" numCol="1" anchor="t" anchorCtr="0" compatLnSpc="1">
            <a:prstTxWarp prst="textNoShape">
              <a:avLst/>
            </a:prstTxWarp>
          </a:bodyPr>
          <a:lstStyle>
            <a:lvl1pPr algn="r">
              <a:defRPr sz="1200"/>
            </a:lvl1pPr>
          </a:lstStyle>
          <a:p>
            <a:pPr>
              <a:defRPr/>
            </a:pPr>
            <a:fld id="{20ED72FA-6219-4C14-A6E7-66360444BF1F}" type="datetimeFigureOut">
              <a:rPr lang="en-GB"/>
              <a:pPr>
                <a:defRPr/>
              </a:pPr>
              <a:t>18/04/2015</a:t>
            </a:fld>
            <a:endParaRPr lang="en-GB"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GB"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893296"/>
            <a:ext cx="3066733" cy="468154"/>
          </a:xfrm>
          <a:prstGeom prst="rect">
            <a:avLst/>
          </a:prstGeom>
        </p:spPr>
        <p:txBody>
          <a:bodyPr vert="horz" wrap="square" lIns="93936" tIns="46968" rIns="93936" bIns="46968" numCol="1" anchor="b" anchorCtr="0" compatLnSpc="1">
            <a:prstTxWarp prst="textNoShape">
              <a:avLst/>
            </a:prstTxWarp>
          </a:bodyPr>
          <a:lstStyle>
            <a:lvl1pPr>
              <a:defRPr sz="1200"/>
            </a:lvl1pPr>
          </a:lstStyle>
          <a:p>
            <a:pPr>
              <a:defRPr/>
            </a:pPr>
            <a:endParaRPr lang="en-GB"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fld id="{92083902-F000-4AA9-978F-CAB0159FF90A}" type="slidenum">
              <a:rPr lang="en-GB"/>
              <a:pPr>
                <a:defRPr/>
              </a:pPr>
              <a:t>‹#›</a:t>
            </a:fld>
            <a:endParaRPr lang="en-GB" dirty="0"/>
          </a:p>
        </p:txBody>
      </p:sp>
    </p:spTree>
    <p:extLst>
      <p:ext uri="{BB962C8B-B14F-4D97-AF65-F5344CB8AC3E}">
        <p14:creationId xmlns:p14="http://schemas.microsoft.com/office/powerpoint/2010/main" val="3474611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6D753E7-2A56-41A4-9DFF-863D84467D5D}" type="datetimeFigureOut">
              <a:rPr lang="en-GB" smtClean="0"/>
              <a:pPr>
                <a:defRPr/>
              </a:pPr>
              <a:t>18/04/2015</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71B82F0F-C883-46C6-A440-B08699FD4CFF}" type="slidenum">
              <a:rPr lang="en-GB" smtClean="0"/>
              <a:pPr>
                <a:defRPr/>
              </a:pPr>
              <a:t>‹#›</a:t>
            </a:fld>
            <a:endParaRPr lang="en-GB" dirty="0"/>
          </a:p>
        </p:txBody>
      </p:sp>
    </p:spTree>
    <p:extLst>
      <p:ext uri="{BB962C8B-B14F-4D97-AF65-F5344CB8AC3E}">
        <p14:creationId xmlns:p14="http://schemas.microsoft.com/office/powerpoint/2010/main" val="298497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793D1-D812-4621-B7FB-6394265187C7}" type="datetimeFigureOut">
              <a:rPr lang="en-GB" smtClean="0"/>
              <a:pPr>
                <a:defRPr/>
              </a:pPr>
              <a:t>18/04/2015</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933DD9DF-43F4-4176-837C-B7430F06D214}" type="slidenum">
              <a:rPr lang="en-GB" smtClean="0"/>
              <a:pPr>
                <a:defRPr/>
              </a:pPr>
              <a:t>‹#›</a:t>
            </a:fld>
            <a:endParaRPr lang="en-GB" dirty="0"/>
          </a:p>
        </p:txBody>
      </p:sp>
    </p:spTree>
    <p:extLst>
      <p:ext uri="{BB962C8B-B14F-4D97-AF65-F5344CB8AC3E}">
        <p14:creationId xmlns:p14="http://schemas.microsoft.com/office/powerpoint/2010/main" val="239884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AF50048-E780-4043-98D8-64709B7AD87F}" type="datetimeFigureOut">
              <a:rPr lang="en-GB" smtClean="0"/>
              <a:pPr>
                <a:defRPr/>
              </a:pPr>
              <a:t>18/04/2015</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2079F87B-E3CF-413D-9262-1009EF29A6EF}" type="slidenum">
              <a:rPr lang="en-GB" smtClean="0"/>
              <a:pPr>
                <a:defRPr/>
              </a:pPr>
              <a:t>‹#›</a:t>
            </a:fld>
            <a:endParaRPr lang="en-GB" dirty="0"/>
          </a:p>
        </p:txBody>
      </p:sp>
    </p:spTree>
    <p:extLst>
      <p:ext uri="{BB962C8B-B14F-4D97-AF65-F5344CB8AC3E}">
        <p14:creationId xmlns:p14="http://schemas.microsoft.com/office/powerpoint/2010/main" val="3092023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6D753E7-2A56-41A4-9DFF-863D84467D5D}"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1B82F0F-C883-46C6-A440-B08699FD4CF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6937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90694B-F04E-4EA5-9593-7E47FF079EA1}"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DF51F90-8EB0-429F-B90A-2CF7548942BB}"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6390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9F9AD49-8872-4519-9C84-EA76D63294C0}"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A24F3BA-4B36-490F-A9DD-E856423005C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7274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282B49C-9DDD-4B1C-8175-814F9A019598}"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B20D4E7-D36B-4E81-B492-21CE843B7ED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4807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A64328-C87F-49C9-95A3-7B443839389C}"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BE302BF-3493-4378-91E9-D3188DEEC281}"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0433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50664A7-7F95-4CCB-AE94-6BF3143A4F34}"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FD005DD-F7EE-410A-9827-10E4B2BD7804}"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9179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1C376-ADD4-441B-9946-C93614464FCE}"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020AF9A-60B1-459F-A7BD-D904BDC738C0}"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6549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058B8CF-0C4F-4EAC-B162-453A113790A0}"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DF34112-A463-458B-90D6-AC05755EF865}"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86637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90694B-F04E-4EA5-9593-7E47FF079EA1}" type="datetimeFigureOut">
              <a:rPr lang="en-GB" smtClean="0"/>
              <a:pPr>
                <a:defRPr/>
              </a:pPr>
              <a:t>18/04/2015</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9DF51F90-8EB0-429F-B90A-2CF7548942BB}" type="slidenum">
              <a:rPr lang="en-GB" smtClean="0"/>
              <a:pPr>
                <a:defRPr/>
              </a:pPr>
              <a:t>‹#›</a:t>
            </a:fld>
            <a:endParaRPr lang="en-GB" dirty="0"/>
          </a:p>
        </p:txBody>
      </p:sp>
    </p:spTree>
    <p:extLst>
      <p:ext uri="{BB962C8B-B14F-4D97-AF65-F5344CB8AC3E}">
        <p14:creationId xmlns:p14="http://schemas.microsoft.com/office/powerpoint/2010/main" val="2030387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58337F-1F0E-4678-B58D-687B57EF2792}"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F6142BC-27B3-4477-9EAD-DF22EC82F1E6}"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54475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F793D1-D812-4621-B7FB-6394265187C7}"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33DD9DF-43F4-4176-837C-B7430F06D214}"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22152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AF50048-E780-4043-98D8-64709B7AD87F}"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079F87B-E3CF-413D-9262-1009EF29A6EF}"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387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9F9AD49-8872-4519-9C84-EA76D63294C0}" type="datetimeFigureOut">
              <a:rPr lang="en-GB" smtClean="0"/>
              <a:pPr>
                <a:defRPr/>
              </a:pPr>
              <a:t>18/04/2015</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1A24F3BA-4B36-490F-A9DD-E856423005C0}" type="slidenum">
              <a:rPr lang="en-GB" smtClean="0"/>
              <a:pPr>
                <a:defRPr/>
              </a:pPr>
              <a:t>‹#›</a:t>
            </a:fld>
            <a:endParaRPr lang="en-GB" dirty="0"/>
          </a:p>
        </p:txBody>
      </p:sp>
    </p:spTree>
    <p:extLst>
      <p:ext uri="{BB962C8B-B14F-4D97-AF65-F5344CB8AC3E}">
        <p14:creationId xmlns:p14="http://schemas.microsoft.com/office/powerpoint/2010/main" val="18705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282B49C-9DDD-4B1C-8175-814F9A019598}" type="datetimeFigureOut">
              <a:rPr lang="en-GB" smtClean="0"/>
              <a:pPr>
                <a:defRPr/>
              </a:pPr>
              <a:t>18/04/2015</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FB20D4E7-D36B-4E81-B492-21CE843B7EDC}" type="slidenum">
              <a:rPr lang="en-GB" smtClean="0"/>
              <a:pPr>
                <a:defRPr/>
              </a:pPr>
              <a:t>‹#›</a:t>
            </a:fld>
            <a:endParaRPr lang="en-GB" dirty="0"/>
          </a:p>
        </p:txBody>
      </p:sp>
    </p:spTree>
    <p:extLst>
      <p:ext uri="{BB962C8B-B14F-4D97-AF65-F5344CB8AC3E}">
        <p14:creationId xmlns:p14="http://schemas.microsoft.com/office/powerpoint/2010/main" val="49637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A64328-C87F-49C9-95A3-7B443839389C}" type="datetimeFigureOut">
              <a:rPr lang="en-GB" smtClean="0"/>
              <a:pPr>
                <a:defRPr/>
              </a:pPr>
              <a:t>18/04/2015</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3BE302BF-3493-4378-91E9-D3188DEEC281}" type="slidenum">
              <a:rPr lang="en-GB" smtClean="0"/>
              <a:pPr>
                <a:defRPr/>
              </a:pPr>
              <a:t>‹#›</a:t>
            </a:fld>
            <a:endParaRPr lang="en-GB" dirty="0"/>
          </a:p>
        </p:txBody>
      </p:sp>
    </p:spTree>
    <p:extLst>
      <p:ext uri="{BB962C8B-B14F-4D97-AF65-F5344CB8AC3E}">
        <p14:creationId xmlns:p14="http://schemas.microsoft.com/office/powerpoint/2010/main" val="6829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50664A7-7F95-4CCB-AE94-6BF3143A4F34}" type="datetimeFigureOut">
              <a:rPr lang="en-GB" smtClean="0"/>
              <a:pPr>
                <a:defRPr/>
              </a:pPr>
              <a:t>18/04/2015</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4FD005DD-F7EE-410A-9827-10E4B2BD7804}" type="slidenum">
              <a:rPr lang="en-GB" smtClean="0"/>
              <a:pPr>
                <a:defRPr/>
              </a:pPr>
              <a:t>‹#›</a:t>
            </a:fld>
            <a:endParaRPr lang="en-GB" dirty="0"/>
          </a:p>
        </p:txBody>
      </p:sp>
    </p:spTree>
    <p:extLst>
      <p:ext uri="{BB962C8B-B14F-4D97-AF65-F5344CB8AC3E}">
        <p14:creationId xmlns:p14="http://schemas.microsoft.com/office/powerpoint/2010/main" val="74065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541C376-ADD4-441B-9946-C93614464FCE}" type="datetimeFigureOut">
              <a:rPr lang="en-GB" smtClean="0"/>
              <a:pPr>
                <a:defRPr/>
              </a:pPr>
              <a:t>18/04/2015</a:t>
            </a:fld>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B020AF9A-60B1-459F-A7BD-D904BDC738C0}" type="slidenum">
              <a:rPr lang="en-GB" smtClean="0"/>
              <a:pPr>
                <a:defRPr/>
              </a:pPr>
              <a:t>‹#›</a:t>
            </a:fld>
            <a:endParaRPr lang="en-GB" dirty="0"/>
          </a:p>
        </p:txBody>
      </p:sp>
    </p:spTree>
    <p:extLst>
      <p:ext uri="{BB962C8B-B14F-4D97-AF65-F5344CB8AC3E}">
        <p14:creationId xmlns:p14="http://schemas.microsoft.com/office/powerpoint/2010/main" val="215582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058B8CF-0C4F-4EAC-B162-453A113790A0}" type="datetimeFigureOut">
              <a:rPr lang="en-GB" smtClean="0"/>
              <a:pPr>
                <a:defRPr/>
              </a:pPr>
              <a:t>18/04/2015</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7DF34112-A463-458B-90D6-AC05755EF865}" type="slidenum">
              <a:rPr lang="en-GB" smtClean="0"/>
              <a:pPr>
                <a:defRPr/>
              </a:pPr>
              <a:t>‹#›</a:t>
            </a:fld>
            <a:endParaRPr lang="en-GB" dirty="0"/>
          </a:p>
        </p:txBody>
      </p:sp>
    </p:spTree>
    <p:extLst>
      <p:ext uri="{BB962C8B-B14F-4D97-AF65-F5344CB8AC3E}">
        <p14:creationId xmlns:p14="http://schemas.microsoft.com/office/powerpoint/2010/main" val="9566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58337F-1F0E-4678-B58D-687B57EF2792}" type="datetimeFigureOut">
              <a:rPr lang="en-GB" smtClean="0"/>
              <a:pPr>
                <a:defRPr/>
              </a:pPr>
              <a:t>18/04/2015</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0F6142BC-27B3-4477-9EAD-DF22EC82F1E6}" type="slidenum">
              <a:rPr lang="en-GB" smtClean="0"/>
              <a:pPr>
                <a:defRPr/>
              </a:pPr>
              <a:t>‹#›</a:t>
            </a:fld>
            <a:endParaRPr lang="en-GB" dirty="0"/>
          </a:p>
        </p:txBody>
      </p:sp>
    </p:spTree>
    <p:extLst>
      <p:ext uri="{BB962C8B-B14F-4D97-AF65-F5344CB8AC3E}">
        <p14:creationId xmlns:p14="http://schemas.microsoft.com/office/powerpoint/2010/main" val="224657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CA4886-163B-4F46-9543-B1BE620B82C4}" type="datetimeFigureOut">
              <a:rPr lang="en-GB" smtClean="0"/>
              <a:pPr>
                <a:defRPr/>
              </a:pPr>
              <a:t>18/04/2015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01E651-868E-4E7C-B1FC-2FB7238D5208}" type="slidenum">
              <a:rPr lang="en-GB" smtClean="0"/>
              <a:pPr>
                <a:defRPr/>
              </a:pPr>
              <a:t>‹#›</a:t>
            </a:fld>
            <a:endParaRPr lang="en-GB" dirty="0"/>
          </a:p>
        </p:txBody>
      </p:sp>
    </p:spTree>
    <p:extLst>
      <p:ext uri="{BB962C8B-B14F-4D97-AF65-F5344CB8AC3E}">
        <p14:creationId xmlns:p14="http://schemas.microsoft.com/office/powerpoint/2010/main" val="23288562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CA4886-163B-4F46-9543-B1BE620B82C4}" type="datetimeFigureOut">
              <a:rPr lang="en-GB" smtClean="0">
                <a:solidFill>
                  <a:prstClr val="black">
                    <a:tint val="75000"/>
                  </a:prstClr>
                </a:solidFill>
              </a:rPr>
              <a:pPr>
                <a:defRPr/>
              </a:pPr>
              <a:t>18/04/2015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01E651-868E-4E7C-B1FC-2FB7238D5208}"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748560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wmf"/><Relationship Id="rId2" Type="http://schemas.openxmlformats.org/officeDocument/2006/relationships/hyperlink" Target="Whitworth%20Institutes/Series%202.%202014%20to%202015/My%20DropBox/NAGC%20Program%20Standards%20K-12%20Program.pdf" TargetMode="Externa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hyperlink" Target="Whitworth%20Institutes/2015%20Whitworth%20Institutes/Dr.%20Gail%20Hanninen%20Handouts/APPENDIX%20A%20--%20GLOSSARY.pdf" TargetMode="External"/><Relationship Id="rId5" Type="http://schemas.openxmlformats.org/officeDocument/2006/relationships/image" Target="../media/image18.jpeg"/><Relationship Id="rId10" Type="http://schemas.openxmlformats.org/officeDocument/2006/relationships/hyperlink" Target="Whitworth%20Institutes/2015%20Whitworth%20Institutes/Dr.%20Gail%20Hanninen%20Handouts/APPENDIX%20%20B%20Programming%20Options.Rev.pdf" TargetMode="External"/><Relationship Id="rId4" Type="http://schemas.openxmlformats.org/officeDocument/2006/relationships/image" Target="../media/image17.wmf"/><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p:cNvSpPr txBox="1">
            <a:spLocks noChangeArrowheads="1"/>
          </p:cNvSpPr>
          <p:nvPr/>
        </p:nvSpPr>
        <p:spPr bwMode="auto">
          <a:xfrm>
            <a:off x="971550" y="692696"/>
            <a:ext cx="70564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4800" dirty="0">
                <a:solidFill>
                  <a:schemeClr val="bg1"/>
                </a:solidFill>
                <a:latin typeface="Andy" pitchFamily="66" charset="0"/>
              </a:rPr>
              <a:t>Assuring </a:t>
            </a:r>
            <a:r>
              <a:rPr lang="en-GB" altLang="en-US" sz="4800" dirty="0" smtClean="0">
                <a:solidFill>
                  <a:schemeClr val="bg1"/>
                </a:solidFill>
                <a:latin typeface="Andy" pitchFamily="66" charset="0"/>
              </a:rPr>
              <a:t>Gifted Program </a:t>
            </a:r>
            <a:r>
              <a:rPr lang="en-GB" altLang="en-US" sz="4800" dirty="0">
                <a:solidFill>
                  <a:schemeClr val="bg1"/>
                </a:solidFill>
                <a:latin typeface="Andy" pitchFamily="66" charset="0"/>
              </a:rPr>
              <a:t>Quality Through Self-Study.</a:t>
            </a:r>
          </a:p>
        </p:txBody>
      </p:sp>
      <p:sp>
        <p:nvSpPr>
          <p:cNvPr id="8196" name="TextBox 2"/>
          <p:cNvSpPr txBox="1">
            <a:spLocks noChangeArrowheads="1"/>
          </p:cNvSpPr>
          <p:nvPr/>
        </p:nvSpPr>
        <p:spPr bwMode="auto">
          <a:xfrm>
            <a:off x="2006191" y="2228277"/>
            <a:ext cx="51125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i="1" dirty="0">
                <a:solidFill>
                  <a:schemeClr val="accent6">
                    <a:lumMod val="20000"/>
                    <a:lumOff val="80000"/>
                  </a:schemeClr>
                </a:solidFill>
                <a:latin typeface="Book Antiqua" pitchFamily="18" charset="0"/>
              </a:rPr>
              <a:t>Gail Hanninen, Ed. D.</a:t>
            </a:r>
          </a:p>
          <a:p>
            <a:pPr algn="ctr" eaLnBrk="1" hangingPunct="1"/>
            <a:r>
              <a:rPr lang="en-US" altLang="en-US" sz="3600" b="1" i="1" dirty="0">
                <a:solidFill>
                  <a:schemeClr val="accent6">
                    <a:lumMod val="20000"/>
                    <a:lumOff val="80000"/>
                  </a:schemeClr>
                </a:solidFill>
                <a:latin typeface="Book Antiqua" pitchFamily="18" charset="0"/>
              </a:rPr>
              <a:t>Gail5wood@yahoo.com</a:t>
            </a:r>
            <a:endParaRPr lang="en-GB" altLang="en-US" sz="2000" b="1" i="1" dirty="0">
              <a:solidFill>
                <a:schemeClr val="accent6">
                  <a:lumMod val="20000"/>
                  <a:lumOff val="80000"/>
                </a:schemeClr>
              </a:solidFill>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60638">
            <a:off x="834597" y="3566595"/>
            <a:ext cx="1920168" cy="2676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71255">
            <a:off x="5006024" y="3549209"/>
            <a:ext cx="3021964" cy="249289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a:normAutofit/>
          </a:bodyPr>
          <a:lstStyle/>
          <a:p>
            <a:r>
              <a:rPr lang="en-US" sz="4000" b="1" dirty="0" smtClean="0">
                <a:solidFill>
                  <a:srgbClr val="7030A0"/>
                </a:solidFill>
                <a:latin typeface="Andy" panose="03080602030302030203" pitchFamily="66" charset="0"/>
              </a:rPr>
              <a:t>SAMPLE MISSION/GOAL/OBJECTIVE</a:t>
            </a:r>
            <a:endParaRPr lang="en-US" sz="4000" b="1" dirty="0">
              <a:solidFill>
                <a:srgbClr val="7030A0"/>
              </a:solidFill>
              <a:latin typeface="Andy" panose="03080602030302030203" pitchFamily="66" charset="0"/>
            </a:endParaRPr>
          </a:p>
        </p:txBody>
      </p:sp>
      <p:sp>
        <p:nvSpPr>
          <p:cNvPr id="3" name="Content Placeholder 2"/>
          <p:cNvSpPr>
            <a:spLocks noGrp="1"/>
          </p:cNvSpPr>
          <p:nvPr>
            <p:ph idx="1"/>
          </p:nvPr>
        </p:nvSpPr>
        <p:spPr>
          <a:xfrm>
            <a:off x="457200" y="1600200"/>
            <a:ext cx="8229600" cy="4925144"/>
          </a:xfrm>
          <a:solidFill>
            <a:schemeClr val="accent6">
              <a:lumMod val="40000"/>
              <a:lumOff val="60000"/>
            </a:schemeClr>
          </a:solidFill>
        </p:spPr>
        <p:txBody>
          <a:bodyPr>
            <a:noAutofit/>
          </a:bodyPr>
          <a:lstStyle/>
          <a:p>
            <a:r>
              <a:rPr lang="en-US" sz="1600" b="1" dirty="0"/>
              <a:t>SULTAN SCHOOL DISTRICT,  Hi Cap Program Guide</a:t>
            </a:r>
            <a:endParaRPr lang="en-US" sz="1600" dirty="0"/>
          </a:p>
          <a:p>
            <a:pPr marL="0" indent="0">
              <a:buNone/>
            </a:pPr>
            <a:r>
              <a:rPr lang="en-US" sz="1600" b="1" dirty="0"/>
              <a:t> </a:t>
            </a:r>
            <a:endParaRPr lang="en-US" sz="1600" dirty="0"/>
          </a:p>
          <a:p>
            <a:r>
              <a:rPr lang="en-US" sz="1600" b="1" dirty="0"/>
              <a:t>Mission Statement</a:t>
            </a:r>
            <a:endParaRPr lang="en-US" sz="1600" dirty="0"/>
          </a:p>
          <a:p>
            <a:pPr marL="0" indent="0">
              <a:buNone/>
            </a:pPr>
            <a:r>
              <a:rPr lang="en-US" sz="1600" dirty="0"/>
              <a:t>The mission of the Sultan Public Schools Highly Capable Program is to provide an educational program, which promotes consistent, challenging opportunities for highly capable students.</a:t>
            </a:r>
          </a:p>
          <a:p>
            <a:pPr marL="0" indent="0">
              <a:buNone/>
            </a:pPr>
            <a:r>
              <a:rPr lang="en-US" sz="1600" dirty="0"/>
              <a:t> </a:t>
            </a:r>
          </a:p>
          <a:p>
            <a:r>
              <a:rPr lang="en-US" sz="1600" b="1" dirty="0"/>
              <a:t>Purpose Statement</a:t>
            </a:r>
            <a:endParaRPr lang="en-US" sz="1600" dirty="0"/>
          </a:p>
          <a:p>
            <a:pPr marL="0" indent="0">
              <a:buNone/>
            </a:pPr>
            <a:r>
              <a:rPr lang="en-US" sz="1600" dirty="0"/>
              <a:t>The Sultan School District’s Highly Capable program provides consistent, challenging opportunities for students with outstanding abilities to meet and exceed the state standards.  This program enhances academic achievement by creating a unique learning environment beyond the regular classroom.  Students will benefit from peer interactions engaging in higher level thinking experiences that are commensurate with the learner’s capacity for growth.  </a:t>
            </a:r>
          </a:p>
          <a:p>
            <a:pPr marL="0" indent="0">
              <a:buNone/>
            </a:pPr>
            <a:r>
              <a:rPr lang="en-US" sz="1600" dirty="0"/>
              <a:t> </a:t>
            </a:r>
          </a:p>
          <a:p>
            <a:r>
              <a:rPr lang="en-US" sz="1600" b="1" dirty="0"/>
              <a:t>Philosophy Statement</a:t>
            </a:r>
            <a:endParaRPr lang="en-US" sz="1600" dirty="0"/>
          </a:p>
          <a:p>
            <a:pPr marL="0" indent="0">
              <a:buNone/>
            </a:pPr>
            <a:r>
              <a:rPr lang="en-US" sz="1600" dirty="0"/>
              <a:t>We believe that a rich and accelerated learning environment provides challenging opportunities for all students.  Individual program modifications for highly capable students maximize their capacity to learn and assist them to achieve beyond the regular classroom.</a:t>
            </a:r>
          </a:p>
        </p:txBody>
      </p:sp>
    </p:spTree>
    <p:extLst>
      <p:ext uri="{BB962C8B-B14F-4D97-AF65-F5344CB8AC3E}">
        <p14:creationId xmlns:p14="http://schemas.microsoft.com/office/powerpoint/2010/main" val="4184399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a:normAutofit/>
          </a:bodyPr>
          <a:lstStyle/>
          <a:p>
            <a:r>
              <a:rPr lang="en-US" sz="4000" b="1" dirty="0" smtClean="0">
                <a:solidFill>
                  <a:srgbClr val="7030A0"/>
                </a:solidFill>
                <a:latin typeface="Andy" panose="03080602030302030203" pitchFamily="66" charset="0"/>
              </a:rPr>
              <a:t>SAMPLE MISSION/GOAL/OBJECTIVE</a:t>
            </a:r>
            <a:endParaRPr lang="en-US" sz="4000" b="1" dirty="0">
              <a:solidFill>
                <a:srgbClr val="7030A0"/>
              </a:solidFill>
              <a:latin typeface="Andy" panose="03080602030302030203" pitchFamily="66" charset="0"/>
            </a:endParaRPr>
          </a:p>
        </p:txBody>
      </p:sp>
      <p:sp>
        <p:nvSpPr>
          <p:cNvPr id="3" name="Content Placeholder 2"/>
          <p:cNvSpPr>
            <a:spLocks noGrp="1"/>
          </p:cNvSpPr>
          <p:nvPr>
            <p:ph idx="1"/>
          </p:nvPr>
        </p:nvSpPr>
        <p:spPr>
          <a:xfrm>
            <a:off x="457200" y="1268760"/>
            <a:ext cx="8229600" cy="5256584"/>
          </a:xfrm>
          <a:solidFill>
            <a:schemeClr val="accent6">
              <a:lumMod val="40000"/>
              <a:lumOff val="60000"/>
            </a:schemeClr>
          </a:solidFill>
        </p:spPr>
        <p:txBody>
          <a:bodyPr>
            <a:noAutofit/>
          </a:bodyPr>
          <a:lstStyle/>
          <a:p>
            <a:pPr marL="0" indent="0">
              <a:buNone/>
            </a:pPr>
            <a:r>
              <a:rPr lang="en-US" sz="1600" b="1" dirty="0"/>
              <a:t>MOUNT VERNON, Program Plan </a:t>
            </a:r>
            <a:r>
              <a:rPr lang="en-US" sz="1600" b="1" dirty="0" smtClean="0"/>
              <a:t>Proposal</a:t>
            </a:r>
            <a:endParaRPr lang="en-US" sz="1600" dirty="0"/>
          </a:p>
          <a:p>
            <a:r>
              <a:rPr lang="en-US" sz="1800" dirty="0"/>
              <a:t>Mount Vernon School District is committed to identifying and providing for the unique intellectual, social, emotional, and prepares college and career readiness</a:t>
            </a:r>
            <a:r>
              <a:rPr lang="en-US" sz="1800" dirty="0" smtClean="0"/>
              <a:t>.</a:t>
            </a:r>
            <a:endParaRPr lang="en-US" sz="1800" dirty="0"/>
          </a:p>
          <a:p>
            <a:r>
              <a:rPr lang="en-US" sz="1800" dirty="0"/>
              <a:t>Our purpose is to provide appropriate educational programs and services through instructional, curricular, and administrative modifications to create educational opportunities for Highly Capable students that will maximize their individual potential. </a:t>
            </a:r>
            <a:endParaRPr lang="en-US" sz="1600" dirty="0"/>
          </a:p>
          <a:p>
            <a:pPr marL="0" indent="0">
              <a:buNone/>
            </a:pPr>
            <a:r>
              <a:rPr lang="en-US" sz="1600" b="1" dirty="0"/>
              <a:t>MOUNT VERNON, website</a:t>
            </a:r>
            <a:endParaRPr lang="en-US" sz="1600" dirty="0"/>
          </a:p>
          <a:p>
            <a:r>
              <a:rPr lang="en-US" sz="1800" dirty="0"/>
              <a:t>In the Mount Vernon School District, we believe it is important to develop the special abilities of each student and to offer appropriate academic instructional services to meet the needs of highly capable students.  Our goal is to offer services that:</a:t>
            </a:r>
          </a:p>
          <a:p>
            <a:r>
              <a:rPr lang="en-US" sz="1800" dirty="0"/>
              <a:t>    * expand academic and intellectual skills;</a:t>
            </a:r>
            <a:br>
              <a:rPr lang="en-US" sz="1800" dirty="0"/>
            </a:br>
            <a:r>
              <a:rPr lang="en-US" sz="1800" dirty="0"/>
              <a:t>    * stimulate intellectual curiosity, independence and responsibility;</a:t>
            </a:r>
            <a:br>
              <a:rPr lang="en-US" sz="1800" dirty="0"/>
            </a:br>
            <a:r>
              <a:rPr lang="en-US" sz="1800" dirty="0"/>
              <a:t>    * develop perseverance and understanding of the role of effort in success;</a:t>
            </a:r>
            <a:br>
              <a:rPr lang="en-US" sz="1800" dirty="0"/>
            </a:br>
            <a:r>
              <a:rPr lang="en-US" sz="1800" dirty="0"/>
              <a:t>    * develop a positive attitude toward self and others; and</a:t>
            </a:r>
            <a:br>
              <a:rPr lang="en-US" sz="1800" dirty="0"/>
            </a:br>
            <a:r>
              <a:rPr lang="en-US" sz="1800" dirty="0"/>
              <a:t>    * develop originality and creativity.</a:t>
            </a:r>
          </a:p>
          <a:p>
            <a:endParaRPr lang="en-US" sz="1600" dirty="0"/>
          </a:p>
        </p:txBody>
      </p:sp>
    </p:spTree>
    <p:extLst>
      <p:ext uri="{BB962C8B-B14F-4D97-AF65-F5344CB8AC3E}">
        <p14:creationId xmlns:p14="http://schemas.microsoft.com/office/powerpoint/2010/main" val="3109274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a:normAutofit/>
          </a:bodyPr>
          <a:lstStyle/>
          <a:p>
            <a:r>
              <a:rPr lang="en-US" sz="4000" b="1" dirty="0" smtClean="0">
                <a:solidFill>
                  <a:srgbClr val="7030A0"/>
                </a:solidFill>
                <a:latin typeface="Andy" panose="03080602030302030203" pitchFamily="66" charset="0"/>
              </a:rPr>
              <a:t>SAMPLE MISSION/GOAL/OBJECTIVE</a:t>
            </a:r>
            <a:endParaRPr lang="en-US" sz="4000" b="1" dirty="0">
              <a:solidFill>
                <a:srgbClr val="7030A0"/>
              </a:solidFill>
              <a:latin typeface="Andy" panose="03080602030302030203" pitchFamily="66" charset="0"/>
            </a:endParaRPr>
          </a:p>
        </p:txBody>
      </p:sp>
      <p:sp>
        <p:nvSpPr>
          <p:cNvPr id="3" name="Content Placeholder 2"/>
          <p:cNvSpPr>
            <a:spLocks noGrp="1"/>
          </p:cNvSpPr>
          <p:nvPr>
            <p:ph idx="1"/>
          </p:nvPr>
        </p:nvSpPr>
        <p:spPr>
          <a:xfrm>
            <a:off x="457200" y="1268760"/>
            <a:ext cx="8229600" cy="5256584"/>
          </a:xfrm>
          <a:solidFill>
            <a:schemeClr val="accent6">
              <a:lumMod val="40000"/>
              <a:lumOff val="60000"/>
            </a:schemeClr>
          </a:solidFill>
        </p:spPr>
        <p:txBody>
          <a:bodyPr>
            <a:noAutofit/>
          </a:bodyPr>
          <a:lstStyle/>
          <a:p>
            <a:pPr marL="0" indent="0">
              <a:buNone/>
            </a:pPr>
            <a:r>
              <a:rPr lang="en-US" sz="1600" b="1" dirty="0"/>
              <a:t>ARLINGTON SCHOOL </a:t>
            </a:r>
            <a:r>
              <a:rPr lang="en-US" sz="1600" b="1" dirty="0" smtClean="0"/>
              <a:t>DISTRICT—</a:t>
            </a:r>
            <a:r>
              <a:rPr lang="en-US" sz="1600" b="1" dirty="0" err="1" smtClean="0"/>
              <a:t>iGrant</a:t>
            </a:r>
            <a:endParaRPr lang="en-US" sz="1600" dirty="0"/>
          </a:p>
          <a:p>
            <a:r>
              <a:rPr lang="en-US" sz="1800" dirty="0"/>
              <a:t>We commit to support a purposeful continuum of services for a diverse group of highly capable learners to develop each individual's fullest potential</a:t>
            </a:r>
            <a:r>
              <a:rPr lang="en-US" sz="1800" dirty="0" smtClean="0"/>
              <a:t>.</a:t>
            </a:r>
            <a:endParaRPr lang="en-US" sz="1600" dirty="0"/>
          </a:p>
          <a:p>
            <a:pPr marL="0" indent="0">
              <a:buNone/>
            </a:pPr>
            <a:r>
              <a:rPr lang="en-US" sz="1600" b="1" dirty="0"/>
              <a:t>ARLINGTON, website</a:t>
            </a:r>
            <a:endParaRPr lang="en-US" sz="1600" dirty="0"/>
          </a:p>
          <a:p>
            <a:r>
              <a:rPr lang="en-US" sz="1800" dirty="0"/>
              <a:t>In accordance with the philosophy to develop the special abilities of each student, the District shall offer appropriate instructional programs to meet the needs of highly capable students of school age. </a:t>
            </a:r>
            <a:endParaRPr lang="en-US" sz="1800" dirty="0" smtClean="0"/>
          </a:p>
          <a:p>
            <a:pPr marL="0" indent="0">
              <a:buNone/>
            </a:pPr>
            <a:r>
              <a:rPr lang="en-US" sz="1600" b="1" dirty="0"/>
              <a:t>ANACORTES, website</a:t>
            </a:r>
            <a:endParaRPr lang="en-US" sz="1600" dirty="0"/>
          </a:p>
          <a:p>
            <a:r>
              <a:rPr lang="en-US" sz="1800" dirty="0">
                <a:sym typeface="Symbol"/>
              </a:rPr>
              <a:t></a:t>
            </a:r>
            <a:r>
              <a:rPr lang="en-US" sz="1800" dirty="0"/>
              <a:t> Meet the educational needs of the most highly capable students within the Anacortes School District.</a:t>
            </a:r>
          </a:p>
          <a:p>
            <a:r>
              <a:rPr lang="en-US" sz="1800" dirty="0">
                <a:sym typeface="Symbol"/>
              </a:rPr>
              <a:t></a:t>
            </a:r>
            <a:r>
              <a:rPr lang="en-US" sz="1800" dirty="0"/>
              <a:t>Encourage the development of enriched and extended learning opportunities for interested students within the Anacortes School District. </a:t>
            </a:r>
          </a:p>
          <a:p>
            <a:pPr marL="0" indent="0">
              <a:buNone/>
            </a:pPr>
            <a:r>
              <a:rPr lang="en-US" sz="1600" b="1" dirty="0"/>
              <a:t>SEDRO-WOOLLEY, website</a:t>
            </a:r>
            <a:endParaRPr lang="en-US" sz="1600" dirty="0"/>
          </a:p>
          <a:p>
            <a:r>
              <a:rPr lang="en-US" sz="1800" dirty="0"/>
              <a:t>SWSD Highly Capable Program will provide a multi-school educational experience for K-12 students that will meet the needs of students who have exceptional ability by offering challenging and enriching learning experiences through differentiated instruction.  </a:t>
            </a:r>
          </a:p>
          <a:p>
            <a:endParaRPr lang="en-US" sz="1600" dirty="0"/>
          </a:p>
          <a:p>
            <a:endParaRPr lang="en-US" sz="1600" dirty="0"/>
          </a:p>
          <a:p>
            <a:endParaRPr lang="en-US" sz="1600" dirty="0"/>
          </a:p>
        </p:txBody>
      </p:sp>
    </p:spTree>
    <p:extLst>
      <p:ext uri="{BB962C8B-B14F-4D97-AF65-F5344CB8AC3E}">
        <p14:creationId xmlns:p14="http://schemas.microsoft.com/office/powerpoint/2010/main" val="2686957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CONSIDER</a:t>
            </a:r>
            <a:endParaRPr lang="en-US" dirty="0"/>
          </a:p>
        </p:txBody>
      </p:sp>
      <p:sp>
        <p:nvSpPr>
          <p:cNvPr id="3" name="Plus 2"/>
          <p:cNvSpPr/>
          <p:nvPr/>
        </p:nvSpPr>
        <p:spPr>
          <a:xfrm>
            <a:off x="3779912" y="1696193"/>
            <a:ext cx="1152128" cy="10081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lus 3"/>
          <p:cNvSpPr/>
          <p:nvPr/>
        </p:nvSpPr>
        <p:spPr>
          <a:xfrm>
            <a:off x="6804248" y="2353691"/>
            <a:ext cx="1080120" cy="108012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us 4"/>
          <p:cNvSpPr/>
          <p:nvPr/>
        </p:nvSpPr>
        <p:spPr>
          <a:xfrm>
            <a:off x="6192180" y="4869160"/>
            <a:ext cx="1152128" cy="100700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hlinkClick r:id="rId2" action="ppaction://hlinkfi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6505" y="4384142"/>
            <a:ext cx="2031070" cy="2139508"/>
          </a:xfrm>
          <a:prstGeom prst="rect">
            <a:avLst/>
          </a:prstGeom>
        </p:spPr>
      </p:pic>
      <p:grpSp>
        <p:nvGrpSpPr>
          <p:cNvPr id="8" name="Group 7"/>
          <p:cNvGrpSpPr/>
          <p:nvPr/>
        </p:nvGrpSpPr>
        <p:grpSpPr>
          <a:xfrm>
            <a:off x="1763688" y="1556792"/>
            <a:ext cx="2054156" cy="1593799"/>
            <a:chOff x="1763688" y="1556792"/>
            <a:chExt cx="2054156" cy="1593799"/>
          </a:xfrm>
        </p:grpSpPr>
        <p:pic>
          <p:nvPicPr>
            <p:cNvPr id="19458" name="Picture 2" descr="C:\Users\Gail\AppData\Local\Microsoft\Windows\INetCache\IE\R11XLZS4\MC9003495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1556792"/>
              <a:ext cx="1815084" cy="15937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20795380">
              <a:off x="2254400" y="2143653"/>
              <a:ext cx="1563444" cy="400110"/>
            </a:xfrm>
            <a:prstGeom prst="rect">
              <a:avLst/>
            </a:prstGeom>
            <a:noFill/>
          </p:spPr>
          <p:txBody>
            <a:bodyPr wrap="square" rtlCol="0">
              <a:spAutoFit/>
            </a:bodyPr>
            <a:lstStyle/>
            <a:p>
              <a:r>
                <a:rPr lang="en-US" sz="2000" b="1" dirty="0" smtClean="0"/>
                <a:t>District Plans</a:t>
              </a:r>
              <a:endParaRPr lang="en-US" sz="2000" b="1" dirty="0"/>
            </a:p>
          </p:txBody>
        </p:sp>
      </p:grpSp>
      <p:grpSp>
        <p:nvGrpSpPr>
          <p:cNvPr id="10" name="Group 9"/>
          <p:cNvGrpSpPr/>
          <p:nvPr/>
        </p:nvGrpSpPr>
        <p:grpSpPr>
          <a:xfrm>
            <a:off x="4969585" y="1415719"/>
            <a:ext cx="1878410" cy="1479472"/>
            <a:chOff x="4969585" y="1415719"/>
            <a:chExt cx="1878410" cy="1479472"/>
          </a:xfrm>
        </p:grpSpPr>
        <p:pic>
          <p:nvPicPr>
            <p:cNvPr id="19461" name="Picture 5" descr="C:\Users\Gail\AppData\Local\Microsoft\Windows\INetCache\IE\0ZWQUPHJ\MP900402792[1].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841341">
              <a:off x="4969585" y="1415719"/>
              <a:ext cx="1878410" cy="14794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36056" y="1892026"/>
              <a:ext cx="1584176" cy="923330"/>
            </a:xfrm>
            <a:prstGeom prst="rect">
              <a:avLst/>
            </a:prstGeom>
            <a:noFill/>
          </p:spPr>
          <p:txBody>
            <a:bodyPr wrap="square" rtlCol="0">
              <a:spAutoFit/>
            </a:bodyPr>
            <a:lstStyle/>
            <a:p>
              <a:r>
                <a:rPr lang="en-US" b="1" i="1" dirty="0" smtClean="0">
                  <a:solidFill>
                    <a:schemeClr val="bg1">
                      <a:lumMod val="95000"/>
                    </a:schemeClr>
                  </a:solidFill>
                </a:rPr>
                <a:t>Student, Teacher &amp; Parent DATA</a:t>
              </a:r>
              <a:endParaRPr lang="en-US" b="1" i="1" dirty="0">
                <a:solidFill>
                  <a:schemeClr val="bg1">
                    <a:lumMod val="95000"/>
                  </a:schemeClr>
                </a:solidFill>
              </a:endParaRPr>
            </a:p>
          </p:txBody>
        </p:sp>
      </p:grpSp>
      <p:grpSp>
        <p:nvGrpSpPr>
          <p:cNvPr id="12" name="Group 11"/>
          <p:cNvGrpSpPr/>
          <p:nvPr/>
        </p:nvGrpSpPr>
        <p:grpSpPr>
          <a:xfrm>
            <a:off x="6999247" y="3329926"/>
            <a:ext cx="1616433" cy="1795604"/>
            <a:chOff x="6915242" y="3304053"/>
            <a:chExt cx="1616433" cy="1795604"/>
          </a:xfrm>
        </p:grpSpPr>
        <p:pic>
          <p:nvPicPr>
            <p:cNvPr id="18" name="Picture 7" descr="C:\Users\Gail\AppData\Local\Microsoft\Windows\INetCache\IE\0ZWQUPHJ\MC9003517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7319" y="3304053"/>
              <a:ext cx="1584356" cy="179560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2036426">
              <a:off x="6915242" y="4303935"/>
              <a:ext cx="1573381" cy="369332"/>
            </a:xfrm>
            <a:prstGeom prst="rect">
              <a:avLst/>
            </a:prstGeom>
            <a:solidFill>
              <a:srgbClr val="FF99FF"/>
            </a:solidFill>
          </p:spPr>
          <p:txBody>
            <a:bodyPr wrap="square" rtlCol="0">
              <a:spAutoFit/>
            </a:bodyPr>
            <a:lstStyle/>
            <a:p>
              <a:r>
                <a:rPr lang="en-US" b="1" dirty="0" smtClean="0"/>
                <a:t>WAC 392-170</a:t>
              </a:r>
              <a:endParaRPr lang="en-US" b="1" dirty="0"/>
            </a:p>
          </p:txBody>
        </p:sp>
      </p:grpSp>
      <p:sp>
        <p:nvSpPr>
          <p:cNvPr id="13" name="Plus 12"/>
          <p:cNvSpPr/>
          <p:nvPr/>
        </p:nvSpPr>
        <p:spPr>
          <a:xfrm>
            <a:off x="2684908" y="4868049"/>
            <a:ext cx="1095004" cy="100811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lus 14"/>
          <p:cNvSpPr/>
          <p:nvPr/>
        </p:nvSpPr>
        <p:spPr>
          <a:xfrm>
            <a:off x="1907704" y="2893752"/>
            <a:ext cx="936104" cy="8723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6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2568575"/>
            <a:ext cx="2052240" cy="19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descr="C:\Users\Gail\AppData\Local\Microsoft\Windows\INetCache\IE\0ZWQUPHJ\MP90044646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6445" y="3776294"/>
            <a:ext cx="1208630" cy="181294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779359" y="3840113"/>
            <a:ext cx="1337750" cy="1649552"/>
            <a:chOff x="1779359" y="3840113"/>
            <a:chExt cx="1337750" cy="1649552"/>
          </a:xfrm>
        </p:grpSpPr>
        <p:sp>
          <p:nvSpPr>
            <p:cNvPr id="14" name="TextBox 13"/>
            <p:cNvSpPr txBox="1"/>
            <p:nvPr/>
          </p:nvSpPr>
          <p:spPr>
            <a:xfrm rot="1247222">
              <a:off x="2007411" y="3840113"/>
              <a:ext cx="1109698" cy="369332"/>
            </a:xfrm>
            <a:prstGeom prst="rect">
              <a:avLst/>
            </a:prstGeom>
            <a:noFill/>
          </p:spPr>
          <p:txBody>
            <a:bodyPr wrap="square" rtlCol="0">
              <a:spAutoFit/>
            </a:bodyPr>
            <a:lstStyle/>
            <a:p>
              <a:r>
                <a:rPr lang="en-US" b="1" i="1" dirty="0" smtClean="0">
                  <a:hlinkClick r:id="rId10" action="ppaction://hlinkfile"/>
                </a:rPr>
                <a:t>Research</a:t>
              </a:r>
              <a:endParaRPr lang="en-US" b="1" i="1" dirty="0"/>
            </a:p>
          </p:txBody>
        </p:sp>
        <p:sp>
          <p:nvSpPr>
            <p:cNvPr id="11" name="TextBox 10"/>
            <p:cNvSpPr txBox="1"/>
            <p:nvPr/>
          </p:nvSpPr>
          <p:spPr>
            <a:xfrm rot="20173748">
              <a:off x="1779359" y="5089555"/>
              <a:ext cx="1192794" cy="400110"/>
            </a:xfrm>
            <a:prstGeom prst="rect">
              <a:avLst/>
            </a:prstGeom>
            <a:noFill/>
          </p:spPr>
          <p:txBody>
            <a:bodyPr wrap="square" rtlCol="0">
              <a:spAutoFit/>
            </a:bodyPr>
            <a:lstStyle/>
            <a:p>
              <a:pPr algn="ctr"/>
              <a:r>
                <a:rPr lang="en-US" sz="2000" b="1" dirty="0" smtClean="0">
                  <a:solidFill>
                    <a:schemeClr val="accent3">
                      <a:lumMod val="75000"/>
                    </a:schemeClr>
                  </a:solidFill>
                  <a:hlinkClick r:id="rId11" action="ppaction://hlinkfile"/>
                </a:rPr>
                <a:t>Options</a:t>
              </a:r>
              <a:endParaRPr lang="en-US" sz="2000" b="1" dirty="0">
                <a:solidFill>
                  <a:schemeClr val="accent3">
                    <a:lumMod val="75000"/>
                  </a:schemeClr>
                </a:solidFill>
              </a:endParaRPr>
            </a:p>
          </p:txBody>
        </p:sp>
      </p:grpSp>
    </p:spTree>
    <p:extLst>
      <p:ext uri="{BB962C8B-B14F-4D97-AF65-F5344CB8AC3E}">
        <p14:creationId xmlns:p14="http://schemas.microsoft.com/office/powerpoint/2010/main" val="27043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65"/>
                                        </p:tgtEl>
                                        <p:attrNameLst>
                                          <p:attrName>style.visibility</p:attrName>
                                        </p:attrNameLst>
                                      </p:cBhvr>
                                      <p:to>
                                        <p:strVal val="visible"/>
                                      </p:to>
                                    </p:set>
                                    <p:anim calcmode="lin" valueType="num">
                                      <p:cBhvr additive="base">
                                        <p:cTn id="31" dur="500" fill="hold"/>
                                        <p:tgtEl>
                                          <p:spTgt spid="19465"/>
                                        </p:tgtEl>
                                        <p:attrNameLst>
                                          <p:attrName>ppt_x</p:attrName>
                                        </p:attrNameLst>
                                      </p:cBhvr>
                                      <p:tavLst>
                                        <p:tav tm="0">
                                          <p:val>
                                            <p:strVal val="#ppt_x"/>
                                          </p:val>
                                        </p:tav>
                                        <p:tav tm="100000">
                                          <p:val>
                                            <p:strVal val="#ppt_x"/>
                                          </p:val>
                                        </p:tav>
                                      </p:tavLst>
                                    </p:anim>
                                    <p:anim calcmode="lin" valueType="num">
                                      <p:cBhvr additive="base">
                                        <p:cTn id="32"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850" y="333375"/>
            <a:ext cx="8496300" cy="62642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292" name="TextBox 1"/>
          <p:cNvSpPr txBox="1">
            <a:spLocks noChangeArrowheads="1"/>
          </p:cNvSpPr>
          <p:nvPr/>
        </p:nvSpPr>
        <p:spPr bwMode="auto">
          <a:xfrm rot="785132">
            <a:off x="607641" y="1496023"/>
            <a:ext cx="61206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GB" altLang="en-US" sz="5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Aligning the WACs with the NAGC Standards</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67239">
            <a:off x="2826792" y="4330510"/>
            <a:ext cx="20367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69206">
            <a:off x="5684173" y="286181"/>
            <a:ext cx="2160240" cy="234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ent Arrow 3"/>
          <p:cNvSpPr/>
          <p:nvPr/>
        </p:nvSpPr>
        <p:spPr>
          <a:xfrm rot="10312332">
            <a:off x="4670958" y="2745822"/>
            <a:ext cx="3813135" cy="3310569"/>
          </a:xfrm>
          <a:prstGeom prst="bentArrow">
            <a:avLst>
              <a:gd name="adj1" fmla="val 27364"/>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27584" y="260648"/>
            <a:ext cx="7427168" cy="792088"/>
          </a:xfrm>
          <a:solidFill>
            <a:schemeClr val="accent1">
              <a:lumMod val="40000"/>
              <a:lumOff val="60000"/>
            </a:schemeClr>
          </a:solidFill>
          <a:scene3d>
            <a:camera prst="orthographicFront"/>
            <a:lightRig rig="threePt" dir="t"/>
          </a:scene3d>
          <a:sp3d>
            <a:bevelT prst="angle"/>
          </a:sp3d>
        </p:spPr>
        <p:txBody>
          <a:bodyPr anchor="ctr">
            <a:normAutofit/>
          </a:bodyPr>
          <a:lstStyle/>
          <a:p>
            <a:pPr algn="ctr"/>
            <a:r>
              <a:rPr lang="en-US" sz="2800" dirty="0" smtClean="0">
                <a:solidFill>
                  <a:srgbClr val="00823B"/>
                </a:solidFill>
              </a:rPr>
              <a:t>ROAD MAP FOR GUIDING OUR WORK</a:t>
            </a:r>
            <a:endParaRPr lang="en-US" sz="2800" dirty="0">
              <a:solidFill>
                <a:srgbClr val="00823B"/>
              </a:solidFill>
            </a:endParaRPr>
          </a:p>
        </p:txBody>
      </p:sp>
      <p:pic>
        <p:nvPicPr>
          <p:cNvPr id="1027" name="Picture 3" descr="C:\Users\Gail\AppData\Local\Microsoft\Windows\INetCache\IE\3CD13RZL\MC900363704[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36356" y="3253626"/>
            <a:ext cx="907085" cy="94274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half" idx="2"/>
          </p:nvPr>
        </p:nvSpPr>
        <p:spPr>
          <a:xfrm>
            <a:off x="2916716" y="1564141"/>
            <a:ext cx="5255684" cy="496708"/>
          </a:xfrm>
          <a:solidFill>
            <a:srgbClr val="92D050"/>
          </a:solidFill>
        </p:spPr>
        <p:txBody>
          <a:bodyPr/>
          <a:lstStyle/>
          <a:p>
            <a:pPr algn="ctr"/>
            <a:r>
              <a:rPr lang="en-US" sz="2000" b="1" dirty="0" smtClean="0"/>
              <a:t>CRITERIA </a:t>
            </a:r>
            <a:r>
              <a:rPr lang="en-US" sz="2000" b="1" dirty="0"/>
              <a:t>STATEMENTS:  WAC 392-170- _ _  _</a:t>
            </a:r>
            <a:endParaRPr lang="en-US" sz="2000" dirty="0"/>
          </a:p>
          <a:p>
            <a:endParaRPr lang="en-US" sz="2000" dirty="0"/>
          </a:p>
        </p:txBody>
      </p:sp>
      <p:pic>
        <p:nvPicPr>
          <p:cNvPr id="1026" name="Picture 2" descr="C:\Users\Gail\AppData\Local\Microsoft\Windows\INetCache\IE\0ZWQUPHJ\MP90044239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196752"/>
            <a:ext cx="2188726" cy="14548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7584" y="2884294"/>
            <a:ext cx="1512168" cy="369332"/>
          </a:xfrm>
          <a:prstGeom prst="rect">
            <a:avLst/>
          </a:prstGeom>
          <a:solidFill>
            <a:schemeClr val="accent3">
              <a:lumMod val="20000"/>
              <a:lumOff val="80000"/>
            </a:schemeClr>
          </a:solidFill>
          <a:effectLst>
            <a:softEdge rad="63500"/>
          </a:effectLst>
        </p:spPr>
        <p:txBody>
          <a:bodyPr wrap="square" rtlCol="0">
            <a:spAutoFit/>
          </a:bodyPr>
          <a:lstStyle/>
          <a:p>
            <a:r>
              <a:rPr lang="en-US" b="1" dirty="0" smtClean="0"/>
              <a:t>OUR ROUTE</a:t>
            </a:r>
            <a:endParaRPr lang="en-US" b="1" dirty="0"/>
          </a:p>
        </p:txBody>
      </p:sp>
      <p:sp>
        <p:nvSpPr>
          <p:cNvPr id="11" name="TextBox 10"/>
          <p:cNvSpPr txBox="1"/>
          <p:nvPr/>
        </p:nvSpPr>
        <p:spPr>
          <a:xfrm>
            <a:off x="2339752" y="2859143"/>
            <a:ext cx="2995850" cy="923330"/>
          </a:xfrm>
          <a:prstGeom prst="rect">
            <a:avLst/>
          </a:prstGeom>
          <a:solidFill>
            <a:schemeClr val="tx2">
              <a:lumMod val="20000"/>
              <a:lumOff val="80000"/>
            </a:schemeClr>
          </a:solidFill>
        </p:spPr>
        <p:txBody>
          <a:bodyPr wrap="square" rtlCol="0">
            <a:spAutoFit/>
          </a:bodyPr>
          <a:lstStyle/>
          <a:p>
            <a:pPr algn="ctr"/>
            <a:r>
              <a:rPr lang="en-US" b="1" dirty="0" smtClean="0"/>
              <a:t>GUIDE TO DATA SOURCES: NAGC Pre-K – Gr. 12 PROGRAM STANDARDS </a:t>
            </a: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2798999382"/>
              </p:ext>
            </p:extLst>
          </p:nvPr>
        </p:nvGraphicFramePr>
        <p:xfrm>
          <a:off x="1987230" y="3782473"/>
          <a:ext cx="6696744" cy="366607"/>
        </p:xfrm>
        <a:graphic>
          <a:graphicData uri="http://schemas.openxmlformats.org/drawingml/2006/table">
            <a:tbl>
              <a:tblPr firstRow="1" bandRow="1">
                <a:tableStyleId>{5C22544A-7EE6-4342-B048-85BDC9FD1C3A}</a:tableStyleId>
              </a:tblPr>
              <a:tblGrid>
                <a:gridCol w="2952328"/>
                <a:gridCol w="3744416"/>
              </a:tblGrid>
              <a:tr h="366607">
                <a:tc>
                  <a:txBody>
                    <a:bodyPr/>
                    <a:lstStyle/>
                    <a:p>
                      <a:r>
                        <a:rPr lang="en-US" dirty="0" smtClean="0"/>
                        <a:t>STUDENT</a:t>
                      </a:r>
                      <a:r>
                        <a:rPr lang="en-US" baseline="0" dirty="0" smtClean="0"/>
                        <a:t> OUTCOMES</a:t>
                      </a:r>
                      <a:endParaRPr lang="en-US" dirty="0"/>
                    </a:p>
                  </a:txBody>
                  <a:tcPr/>
                </a:tc>
                <a:tc>
                  <a:txBody>
                    <a:bodyPr/>
                    <a:lstStyle/>
                    <a:p>
                      <a:r>
                        <a:rPr lang="en-US" dirty="0" smtClean="0"/>
                        <a:t>EVIDENCE-BASED PRACTICES</a:t>
                      </a:r>
                      <a:endParaRPr lang="en-US" dirty="0"/>
                    </a:p>
                  </a:txBody>
                  <a:tcPr/>
                </a:tc>
              </a:tr>
            </a:tbl>
          </a:graphicData>
        </a:graphic>
      </p:graphicFrame>
      <p:pic>
        <p:nvPicPr>
          <p:cNvPr id="1028" name="Picture 4" descr="C:\Users\Gail\AppData\Local\Microsoft\Windows\INetCache\IE\0VUX47N0\MP90042782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0888" y="4149080"/>
            <a:ext cx="1585193" cy="14238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716016" y="4145000"/>
            <a:ext cx="4248472" cy="2585323"/>
          </a:xfrm>
          <a:prstGeom prst="rect">
            <a:avLst/>
          </a:prstGeom>
          <a:solidFill>
            <a:srgbClr val="99FFCC"/>
          </a:solidFill>
        </p:spPr>
        <p:txBody>
          <a:bodyPr wrap="square" rtlCol="0">
            <a:spAutoFit/>
          </a:bodyPr>
          <a:lstStyle/>
          <a:p>
            <a:r>
              <a:rPr lang="en-US" b="1" dirty="0"/>
              <a:t>EXAMPLES OF SOURCES OF DATA </a:t>
            </a:r>
            <a:r>
              <a:rPr lang="en-US" b="1" dirty="0" smtClean="0"/>
              <a:t>INCLUDE:</a:t>
            </a:r>
          </a:p>
          <a:p>
            <a:pPr marL="285750" indent="-285750">
              <a:buFont typeface="Wingdings"/>
              <a:buChar char="Ø"/>
            </a:pPr>
            <a:r>
              <a:rPr lang="en-US" b="1" dirty="0" smtClean="0"/>
              <a:t>STUDENT </a:t>
            </a:r>
            <a:r>
              <a:rPr lang="en-US" b="1" dirty="0"/>
              <a:t>PRODUCTS, </a:t>
            </a:r>
            <a:endParaRPr lang="en-US" b="1" dirty="0" smtClean="0"/>
          </a:p>
          <a:p>
            <a:pPr marL="285750" indent="-285750">
              <a:buFont typeface="Wingdings"/>
              <a:buChar char="Ø"/>
            </a:pPr>
            <a:r>
              <a:rPr lang="en-US" b="1" dirty="0" smtClean="0"/>
              <a:t>TEACHER </a:t>
            </a:r>
            <a:r>
              <a:rPr lang="en-US" b="1" dirty="0"/>
              <a:t>ANTIDOTAL REPORTS, </a:t>
            </a:r>
            <a:endParaRPr lang="en-US" b="1" dirty="0" smtClean="0"/>
          </a:p>
          <a:p>
            <a:pPr marL="285750" indent="-285750">
              <a:buFont typeface="Wingdings"/>
              <a:buChar char="Ø"/>
            </a:pPr>
            <a:r>
              <a:rPr lang="en-US" b="1" dirty="0" smtClean="0"/>
              <a:t>PARENT </a:t>
            </a:r>
            <a:r>
              <a:rPr lang="en-US" b="1" dirty="0"/>
              <a:t>CONFERENCE </a:t>
            </a:r>
            <a:r>
              <a:rPr lang="en-US" b="1" dirty="0" smtClean="0"/>
              <a:t>REPORTS,</a:t>
            </a:r>
          </a:p>
          <a:p>
            <a:pPr marL="285750" indent="-285750">
              <a:buFont typeface="Wingdings"/>
              <a:buChar char="Ø"/>
            </a:pPr>
            <a:r>
              <a:rPr lang="en-US" b="1" dirty="0" smtClean="0"/>
              <a:t>STUDENT </a:t>
            </a:r>
            <a:r>
              <a:rPr lang="en-US" b="1" dirty="0"/>
              <a:t>PLANS, </a:t>
            </a:r>
            <a:endParaRPr lang="en-US" b="1" dirty="0" smtClean="0"/>
          </a:p>
          <a:p>
            <a:pPr marL="285750" indent="-285750">
              <a:buFont typeface="Wingdings"/>
              <a:buChar char="Ø"/>
            </a:pPr>
            <a:r>
              <a:rPr lang="en-US" b="1" dirty="0" smtClean="0"/>
              <a:t>TEACHER </a:t>
            </a:r>
            <a:r>
              <a:rPr lang="en-US" b="1" dirty="0"/>
              <a:t>STUDENT PLANNING </a:t>
            </a:r>
            <a:r>
              <a:rPr lang="en-US" b="1" dirty="0" smtClean="0"/>
              <a:t>NOTES,</a:t>
            </a:r>
          </a:p>
          <a:p>
            <a:pPr marL="285750" indent="-285750">
              <a:buFont typeface="Wingdings"/>
              <a:buChar char="Ø"/>
            </a:pPr>
            <a:r>
              <a:rPr lang="en-US" b="1" dirty="0" smtClean="0"/>
              <a:t>TEACHER</a:t>
            </a:r>
            <a:r>
              <a:rPr lang="en-US" b="1" dirty="0"/>
              <a:t>, STUDENT, STAFF </a:t>
            </a:r>
            <a:r>
              <a:rPr lang="en-US" b="1" dirty="0" smtClean="0"/>
              <a:t>SURVEYS,</a:t>
            </a:r>
          </a:p>
          <a:p>
            <a:pPr marL="285750" indent="-285750">
              <a:buFont typeface="Wingdings"/>
              <a:buChar char="Ø"/>
            </a:pPr>
            <a:r>
              <a:rPr lang="en-US" b="1" dirty="0" smtClean="0"/>
              <a:t>STUDENT ACADEMIC TESTING </a:t>
            </a:r>
            <a:r>
              <a:rPr lang="en-US" b="1" dirty="0"/>
              <a:t>AND GRADE RECORDS</a:t>
            </a:r>
            <a:r>
              <a:rPr lang="en-US" b="1" dirty="0" smtClean="0"/>
              <a:t>, ETC.</a:t>
            </a:r>
            <a:endParaRPr lang="en-US" b="1" dirty="0"/>
          </a:p>
        </p:txBody>
      </p:sp>
    </p:spTree>
    <p:extLst>
      <p:ext uri="{BB962C8B-B14F-4D97-AF65-F5344CB8AC3E}">
        <p14:creationId xmlns:p14="http://schemas.microsoft.com/office/powerpoint/2010/main" val="40348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bg/>
                                          </p:spTgt>
                                        </p:tgtEl>
                                        <p:attrNameLst>
                                          <p:attrName>style.visibility</p:attrName>
                                        </p:attrNameLst>
                                      </p:cBhvr>
                                      <p:to>
                                        <p:strVal val="visible"/>
                                      </p:to>
                                    </p:set>
                                    <p:anim calcmode="lin" valueType="num">
                                      <p:cBhvr additive="base">
                                        <p:cTn id="30"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additive="base">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 calcmode="lin" valueType="num">
                                      <p:cBhvr additive="base">
                                        <p:cTn id="4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 calcmode="lin" valueType="num">
                                      <p:cBhvr additive="base">
                                        <p:cTn id="4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xEl>
                                              <p:pRg st="3" end="3"/>
                                            </p:txEl>
                                          </p:spTgt>
                                        </p:tgtEl>
                                        <p:attrNameLst>
                                          <p:attrName>style.visibility</p:attrName>
                                        </p:attrNameLst>
                                      </p:cBhvr>
                                      <p:to>
                                        <p:strVal val="visible"/>
                                      </p:to>
                                    </p:set>
                                    <p:anim calcmode="lin" valueType="num">
                                      <p:cBhvr additive="base">
                                        <p:cTn id="5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xEl>
                                              <p:pRg st="4" end="4"/>
                                            </p:txEl>
                                          </p:spTgt>
                                        </p:tgtEl>
                                        <p:attrNameLst>
                                          <p:attrName>style.visibility</p:attrName>
                                        </p:attrNameLst>
                                      </p:cBhvr>
                                      <p:to>
                                        <p:strVal val="visible"/>
                                      </p:to>
                                    </p:set>
                                    <p:anim calcmode="lin" valueType="num">
                                      <p:cBhvr additive="base">
                                        <p:cTn id="6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
                                            <p:txEl>
                                              <p:pRg st="5" end="5"/>
                                            </p:txEl>
                                          </p:spTgt>
                                        </p:tgtEl>
                                        <p:attrNameLst>
                                          <p:attrName>style.visibility</p:attrName>
                                        </p:attrNameLst>
                                      </p:cBhvr>
                                      <p:to>
                                        <p:strVal val="visible"/>
                                      </p:to>
                                    </p:set>
                                    <p:anim calcmode="lin" valueType="num">
                                      <p:cBhvr additive="base">
                                        <p:cTn id="6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3">
                                            <p:txEl>
                                              <p:pRg st="6" end="6"/>
                                            </p:txEl>
                                          </p:spTgt>
                                        </p:tgtEl>
                                        <p:attrNameLst>
                                          <p:attrName>style.visibility</p:attrName>
                                        </p:attrNameLst>
                                      </p:cBhvr>
                                      <p:to>
                                        <p:strVal val="visible"/>
                                      </p:to>
                                    </p:set>
                                    <p:anim calcmode="lin" valueType="num">
                                      <p:cBhvr additive="base">
                                        <p:cTn id="72"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3">
                                            <p:txEl>
                                              <p:pRg st="7" end="7"/>
                                            </p:txEl>
                                          </p:spTgt>
                                        </p:tgtEl>
                                        <p:attrNameLst>
                                          <p:attrName>style.visibility</p:attrName>
                                        </p:attrNameLst>
                                      </p:cBhvr>
                                      <p:to>
                                        <p:strVal val="visible"/>
                                      </p:to>
                                    </p:set>
                                    <p:anim calcmode="lin" valueType="num">
                                      <p:cBhvr additive="base">
                                        <p:cTn id="78"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animBg="1"/>
      <p:bldP spid="1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b="1" dirty="0">
                <a:solidFill>
                  <a:srgbClr val="0000CC"/>
                </a:solidFill>
                <a:effectLst/>
              </a:rPr>
              <a:t>HIGHLY CAPABLE PROGRAM </a:t>
            </a:r>
            <a:br>
              <a:rPr lang="en-US" sz="3100" b="1" dirty="0">
                <a:solidFill>
                  <a:srgbClr val="0000CC"/>
                </a:solidFill>
                <a:effectLst/>
              </a:rPr>
            </a:br>
            <a:r>
              <a:rPr lang="en-US" sz="3100" b="1" dirty="0">
                <a:solidFill>
                  <a:srgbClr val="0000CC"/>
                </a:solidFill>
                <a:effectLst/>
              </a:rPr>
              <a:t>PLANNING </a:t>
            </a:r>
            <a:r>
              <a:rPr lang="en-US" sz="3100" b="1" dirty="0" smtClean="0">
                <a:solidFill>
                  <a:srgbClr val="0000CC"/>
                </a:solidFill>
                <a:effectLst/>
              </a:rPr>
              <a:t>GUIDE</a:t>
            </a:r>
            <a:endParaRPr lang="en-US" b="1" dirty="0">
              <a:solidFill>
                <a:srgbClr val="0000CC"/>
              </a:solidFill>
            </a:endParaRPr>
          </a:p>
        </p:txBody>
      </p:sp>
      <p:sp>
        <p:nvSpPr>
          <p:cNvPr id="3" name="Content Placeholder 2"/>
          <p:cNvSpPr>
            <a:spLocks noGrp="1"/>
          </p:cNvSpPr>
          <p:nvPr>
            <p:ph idx="1"/>
          </p:nvPr>
        </p:nvSpPr>
        <p:spPr>
          <a:xfrm>
            <a:off x="971600" y="1412776"/>
            <a:ext cx="7704856" cy="3421360"/>
          </a:xfrm>
        </p:spPr>
        <p:txBody>
          <a:bodyPr>
            <a:normAutofit lnSpcReduction="10000"/>
          </a:bodyPr>
          <a:lstStyle/>
          <a:p>
            <a:r>
              <a:rPr lang="en-US" sz="3600" b="1" dirty="0" smtClean="0"/>
              <a:t>PROGRAM AREAS </a:t>
            </a:r>
          </a:p>
          <a:p>
            <a:pPr lvl="1"/>
            <a:r>
              <a:rPr lang="en-US" sz="3200" b="1" dirty="0" smtClean="0"/>
              <a:t>Student </a:t>
            </a:r>
            <a:r>
              <a:rPr lang="en-US" sz="3200" b="1" dirty="0"/>
              <a:t>Identification and Placement</a:t>
            </a:r>
          </a:p>
          <a:p>
            <a:pPr lvl="1"/>
            <a:r>
              <a:rPr lang="en-US" sz="3200" b="1" i="1" u="sng" dirty="0" smtClean="0">
                <a:solidFill>
                  <a:schemeClr val="accent4">
                    <a:lumMod val="75000"/>
                  </a:schemeClr>
                </a:solidFill>
              </a:rPr>
              <a:t>Student </a:t>
            </a:r>
            <a:r>
              <a:rPr lang="en-US" sz="3200" b="1" i="1" u="sng" dirty="0">
                <a:solidFill>
                  <a:schemeClr val="accent4">
                    <a:lumMod val="75000"/>
                  </a:schemeClr>
                </a:solidFill>
              </a:rPr>
              <a:t>Program Services</a:t>
            </a:r>
          </a:p>
          <a:p>
            <a:pPr lvl="1"/>
            <a:r>
              <a:rPr lang="en-US" sz="3200" b="1" dirty="0" smtClean="0"/>
              <a:t>Professional </a:t>
            </a:r>
            <a:r>
              <a:rPr lang="en-US" sz="3200" b="1" dirty="0"/>
              <a:t>Development and Support</a:t>
            </a:r>
          </a:p>
          <a:p>
            <a:pPr lvl="1"/>
            <a:r>
              <a:rPr lang="en-US" sz="3200" b="1" dirty="0" smtClean="0"/>
              <a:t>Program </a:t>
            </a:r>
            <a:r>
              <a:rPr lang="en-US" sz="3200" b="1" dirty="0"/>
              <a:t>Management</a:t>
            </a:r>
          </a:p>
          <a:p>
            <a:pPr lvl="1"/>
            <a:r>
              <a:rPr lang="en-US" sz="3200" b="1" dirty="0" smtClean="0"/>
              <a:t>Parent/Community </a:t>
            </a:r>
            <a:r>
              <a:rPr lang="en-US" sz="3200" b="1" dirty="0"/>
              <a:t>Involvement</a:t>
            </a:r>
          </a:p>
          <a:p>
            <a:pPr lvl="1"/>
            <a:endParaRPr lang="en-US" dirty="0"/>
          </a:p>
        </p:txBody>
      </p:sp>
    </p:spTree>
    <p:extLst>
      <p:ext uri="{BB962C8B-B14F-4D97-AF65-F5344CB8AC3E}">
        <p14:creationId xmlns:p14="http://schemas.microsoft.com/office/powerpoint/2010/main" val="42362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6840760" cy="922114"/>
          </a:xfrm>
          <a:blipFill>
            <a:blip r:embed="rId2"/>
            <a:tile tx="0" ty="0" sx="100000" sy="100000" flip="none" algn="tl"/>
          </a:blipFill>
          <a:ln w="38100">
            <a:solidFill>
              <a:srgbClr val="002060"/>
            </a:solidFill>
          </a:ln>
          <a:scene3d>
            <a:camera prst="orthographicFront"/>
            <a:lightRig rig="threePt" dir="t"/>
          </a:scene3d>
          <a:sp3d>
            <a:bevelT w="114300" prst="artDeco"/>
          </a:sp3d>
        </p:spPr>
        <p:txBody>
          <a:bodyPr>
            <a:noAutofit/>
          </a:bodyPr>
          <a:lstStyle/>
          <a:p>
            <a:pPr algn="ctr"/>
            <a:r>
              <a:rPr lang="en-US" sz="2000" b="1" dirty="0">
                <a:solidFill>
                  <a:srgbClr val="0070C0"/>
                </a:solidFill>
                <a:effectLst/>
              </a:rPr>
              <a:t>HIGHLY CAPABLE PROGRAM PLANNING GUIDE: </a:t>
            </a:r>
            <a:r>
              <a:rPr lang="en-US" sz="2000" b="1" dirty="0" smtClean="0">
                <a:solidFill>
                  <a:srgbClr val="0070C0"/>
                </a:solidFill>
                <a:effectLst/>
              </a:rPr>
              <a:t/>
            </a:r>
            <a:br>
              <a:rPr lang="en-US" sz="2000" b="1" dirty="0" smtClean="0">
                <a:solidFill>
                  <a:srgbClr val="0070C0"/>
                </a:solidFill>
                <a:effectLst/>
              </a:rPr>
            </a:br>
            <a:r>
              <a:rPr lang="en-US" sz="2000" b="1" i="1" u="sng" dirty="0" smtClean="0">
                <a:solidFill>
                  <a:srgbClr val="0070C0"/>
                </a:solidFill>
                <a:effectLst/>
              </a:rPr>
              <a:t>ORGANIZATIONAL </a:t>
            </a:r>
            <a:r>
              <a:rPr lang="en-US" sz="2000" b="1" i="1" u="sng" dirty="0">
                <a:solidFill>
                  <a:srgbClr val="0070C0"/>
                </a:solidFill>
                <a:effectLst/>
              </a:rPr>
              <a:t>FORMAT</a:t>
            </a:r>
            <a:endParaRPr lang="en-US" sz="2000" dirty="0">
              <a:solidFill>
                <a:srgbClr val="0070C0"/>
              </a:solidFill>
              <a:effectLst/>
            </a:endParaRPr>
          </a:p>
        </p:txBody>
      </p:sp>
      <p:sp>
        <p:nvSpPr>
          <p:cNvPr id="3" name="Content Placeholder 2"/>
          <p:cNvSpPr>
            <a:spLocks noGrp="1"/>
          </p:cNvSpPr>
          <p:nvPr>
            <p:ph idx="1"/>
          </p:nvPr>
        </p:nvSpPr>
        <p:spPr>
          <a:xfrm>
            <a:off x="1187624" y="1447800"/>
            <a:ext cx="7746826" cy="5005536"/>
          </a:xfrm>
        </p:spPr>
        <p:txBody>
          <a:bodyPr>
            <a:normAutofit lnSpcReduction="10000"/>
          </a:bodyPr>
          <a:lstStyle/>
          <a:p>
            <a:pPr marL="82550" indent="0">
              <a:buNone/>
            </a:pPr>
            <a:r>
              <a:rPr lang="en-US" sz="2400" b="1" u="sng" dirty="0" smtClean="0">
                <a:solidFill>
                  <a:schemeClr val="accent4">
                    <a:lumMod val="50000"/>
                  </a:schemeClr>
                </a:solidFill>
                <a:latin typeface="Lucida Fax" panose="02060602050505020204" pitchFamily="18" charset="0"/>
              </a:rPr>
              <a:t>OUR FOCUS TODAY IS ON </a:t>
            </a:r>
            <a:r>
              <a:rPr lang="en-US" sz="2400" b="1" i="1" u="sng" dirty="0" smtClean="0">
                <a:solidFill>
                  <a:srgbClr val="000066"/>
                </a:solidFill>
                <a:latin typeface="Rockwell" panose="02060603020205020403" pitchFamily="18" charset="0"/>
              </a:rPr>
              <a:t>PROGRAM SERVICES</a:t>
            </a:r>
            <a:r>
              <a:rPr lang="en-US" sz="2400" b="1" i="1" u="sng" dirty="0" smtClean="0">
                <a:solidFill>
                  <a:srgbClr val="993366"/>
                </a:solidFill>
              </a:rPr>
              <a:t>:</a:t>
            </a:r>
          </a:p>
          <a:p>
            <a:r>
              <a:rPr lang="en-US" sz="2400" b="1" i="1" u="sng" dirty="0" smtClean="0">
                <a:solidFill>
                  <a:srgbClr val="993366"/>
                </a:solidFill>
              </a:rPr>
              <a:t>STEP </a:t>
            </a:r>
            <a:r>
              <a:rPr lang="en-US" sz="2400" b="1" i="1" u="sng" dirty="0">
                <a:solidFill>
                  <a:srgbClr val="993366"/>
                </a:solidFill>
              </a:rPr>
              <a:t>#1: Analysis of WAC </a:t>
            </a:r>
            <a:r>
              <a:rPr lang="en-US" sz="2400" b="1" i="1" u="sng" dirty="0" smtClean="0">
                <a:solidFill>
                  <a:srgbClr val="993366"/>
                </a:solidFill>
              </a:rPr>
              <a:t>392-170 </a:t>
            </a:r>
          </a:p>
          <a:p>
            <a:r>
              <a:rPr lang="en-US" sz="2000" b="1" u="sng" dirty="0"/>
              <a:t>WAC 392-170-078</a:t>
            </a:r>
            <a:r>
              <a:rPr lang="en-US" sz="2000" b="1" dirty="0"/>
              <a:t> </a:t>
            </a:r>
            <a:r>
              <a:rPr lang="en-US" sz="2000" b="1" dirty="0" smtClean="0"/>
              <a:t>– </a:t>
            </a:r>
          </a:p>
          <a:p>
            <a:pPr lvl="1"/>
            <a:r>
              <a:rPr lang="en-US" sz="1600" b="1" dirty="0" smtClean="0">
                <a:solidFill>
                  <a:schemeClr val="accent3">
                    <a:lumMod val="50000"/>
                  </a:schemeClr>
                </a:solidFill>
              </a:rPr>
              <a:t>Districts </a:t>
            </a:r>
            <a:r>
              <a:rPr lang="en-US" sz="1600" b="1" dirty="0">
                <a:solidFill>
                  <a:schemeClr val="accent3">
                    <a:lumMod val="50000"/>
                  </a:schemeClr>
                </a:solidFill>
              </a:rPr>
              <a:t>shall make a </a:t>
            </a:r>
            <a:r>
              <a:rPr lang="en-US" sz="1600" b="1" u="sng" dirty="0">
                <a:solidFill>
                  <a:schemeClr val="accent3">
                    <a:lumMod val="50000"/>
                  </a:schemeClr>
                </a:solidFill>
              </a:rPr>
              <a:t>variety</a:t>
            </a:r>
            <a:r>
              <a:rPr lang="en-US" sz="1600" b="1" dirty="0">
                <a:solidFill>
                  <a:schemeClr val="accent3">
                    <a:lumMod val="50000"/>
                  </a:schemeClr>
                </a:solidFill>
              </a:rPr>
              <a:t> of </a:t>
            </a:r>
            <a:r>
              <a:rPr lang="en-US" sz="1600" b="1" u="sng" dirty="0">
                <a:solidFill>
                  <a:schemeClr val="accent3">
                    <a:lumMod val="50000"/>
                  </a:schemeClr>
                </a:solidFill>
              </a:rPr>
              <a:t>appropriate program services </a:t>
            </a:r>
            <a:r>
              <a:rPr lang="en-US" sz="1600" b="1" dirty="0">
                <a:solidFill>
                  <a:schemeClr val="accent3">
                    <a:lumMod val="50000"/>
                  </a:schemeClr>
                </a:solidFill>
              </a:rPr>
              <a:t>available to </a:t>
            </a:r>
            <a:r>
              <a:rPr lang="en-US" sz="1600" b="1" u="sng" dirty="0">
                <a:solidFill>
                  <a:schemeClr val="accent3">
                    <a:lumMod val="50000"/>
                  </a:schemeClr>
                </a:solidFill>
              </a:rPr>
              <a:t>students who participate in the district's program for highly capable students</a:t>
            </a:r>
            <a:r>
              <a:rPr lang="en-US" sz="1600" b="1" dirty="0"/>
              <a:t>. </a:t>
            </a:r>
            <a:endParaRPr lang="en-US" sz="1600" b="1" dirty="0" smtClean="0"/>
          </a:p>
          <a:p>
            <a:pPr lvl="1"/>
            <a:r>
              <a:rPr lang="en-US" sz="1600" b="1" dirty="0" smtClean="0">
                <a:solidFill>
                  <a:srgbClr val="00823B"/>
                </a:solidFill>
              </a:rPr>
              <a:t>Once </a:t>
            </a:r>
            <a:r>
              <a:rPr lang="en-US" sz="1600" b="1" dirty="0">
                <a:solidFill>
                  <a:srgbClr val="00823B"/>
                </a:solidFill>
              </a:rPr>
              <a:t>services are started, </a:t>
            </a:r>
            <a:r>
              <a:rPr lang="en-US" sz="1600" b="1" u="sng" dirty="0">
                <a:solidFill>
                  <a:srgbClr val="00823B"/>
                </a:solidFill>
              </a:rPr>
              <a:t>a continuum of services s</a:t>
            </a:r>
            <a:r>
              <a:rPr lang="en-US" sz="1600" b="1" dirty="0">
                <a:solidFill>
                  <a:srgbClr val="00823B"/>
                </a:solidFill>
              </a:rPr>
              <a:t>hall be </a:t>
            </a:r>
            <a:r>
              <a:rPr lang="en-US" sz="1600" b="1" u="sng" dirty="0">
                <a:solidFill>
                  <a:srgbClr val="00823B"/>
                </a:solidFill>
              </a:rPr>
              <a:t>provided to the student from K-12. </a:t>
            </a:r>
            <a:endParaRPr lang="en-US" sz="1600" b="1" u="sng" dirty="0" smtClean="0">
              <a:solidFill>
                <a:srgbClr val="00823B"/>
              </a:solidFill>
            </a:endParaRPr>
          </a:p>
          <a:p>
            <a:pPr lvl="1"/>
            <a:r>
              <a:rPr lang="en-US" sz="1600" b="1" dirty="0" smtClean="0">
                <a:solidFill>
                  <a:srgbClr val="7030A0"/>
                </a:solidFill>
              </a:rPr>
              <a:t>Districts </a:t>
            </a:r>
            <a:r>
              <a:rPr lang="en-US" sz="1600" b="1" dirty="0">
                <a:solidFill>
                  <a:srgbClr val="7030A0"/>
                </a:solidFill>
              </a:rPr>
              <a:t>shall </a:t>
            </a:r>
            <a:r>
              <a:rPr lang="en-US" sz="1600" b="1" u="sng" dirty="0">
                <a:solidFill>
                  <a:srgbClr val="7030A0"/>
                </a:solidFill>
              </a:rPr>
              <a:t>periodically review services </a:t>
            </a:r>
            <a:r>
              <a:rPr lang="en-US" sz="1600" b="1" dirty="0">
                <a:solidFill>
                  <a:srgbClr val="7030A0"/>
                </a:solidFill>
              </a:rPr>
              <a:t>for </a:t>
            </a:r>
            <a:r>
              <a:rPr lang="en-US" sz="1600" b="1" u="sng" dirty="0">
                <a:solidFill>
                  <a:srgbClr val="7030A0"/>
                </a:solidFill>
              </a:rPr>
              <a:t>each student </a:t>
            </a:r>
            <a:r>
              <a:rPr lang="en-US" sz="1600" b="1" dirty="0">
                <a:solidFill>
                  <a:srgbClr val="7030A0"/>
                </a:solidFill>
              </a:rPr>
              <a:t>to </a:t>
            </a:r>
            <a:r>
              <a:rPr lang="en-US" sz="1600" b="1" u="sng" dirty="0">
                <a:solidFill>
                  <a:srgbClr val="7030A0"/>
                </a:solidFill>
              </a:rPr>
              <a:t>ensure that the services are appropriate.</a:t>
            </a:r>
            <a:endParaRPr lang="en-US" sz="1600" u="sng" dirty="0">
              <a:solidFill>
                <a:srgbClr val="7030A0"/>
              </a:solidFill>
            </a:endParaRPr>
          </a:p>
          <a:p>
            <a:r>
              <a:rPr lang="en-US" dirty="0"/>
              <a:t>  </a:t>
            </a:r>
            <a:r>
              <a:rPr lang="en-US" sz="2000" b="1" u="sng" dirty="0"/>
              <a:t>WAC 392-170-080</a:t>
            </a:r>
            <a:r>
              <a:rPr lang="en-US" sz="2000" b="1" dirty="0"/>
              <a:t>   </a:t>
            </a:r>
            <a:endParaRPr lang="en-US" sz="2000" b="1" dirty="0" smtClean="0"/>
          </a:p>
          <a:p>
            <a:pPr lvl="1"/>
            <a:r>
              <a:rPr lang="en-US" sz="1600" b="1" u="sng" dirty="0" smtClean="0">
                <a:solidFill>
                  <a:srgbClr val="0000CC"/>
                </a:solidFill>
              </a:rPr>
              <a:t>Each </a:t>
            </a:r>
            <a:r>
              <a:rPr lang="en-US" sz="1600" b="1" u="sng" dirty="0">
                <a:solidFill>
                  <a:srgbClr val="0000CC"/>
                </a:solidFill>
              </a:rPr>
              <a:t>student identified as a highly capable student </a:t>
            </a:r>
            <a:r>
              <a:rPr lang="en-US" sz="1600" b="1" dirty="0">
                <a:solidFill>
                  <a:srgbClr val="0000CC"/>
                </a:solidFill>
              </a:rPr>
              <a:t>shall be provided educational opportunities which take into </a:t>
            </a:r>
            <a:r>
              <a:rPr lang="en-US" sz="1600" b="1" u="sng" dirty="0">
                <a:solidFill>
                  <a:srgbClr val="0000CC"/>
                </a:solidFill>
              </a:rPr>
              <a:t>account such student's unique needs and capabilities. </a:t>
            </a:r>
            <a:endParaRPr lang="en-US" sz="1600" b="1" u="sng" dirty="0" smtClean="0">
              <a:solidFill>
                <a:srgbClr val="0000CC"/>
              </a:solidFill>
            </a:endParaRPr>
          </a:p>
          <a:p>
            <a:pPr lvl="1"/>
            <a:r>
              <a:rPr lang="en-US" sz="1600" b="1" dirty="0" smtClean="0">
                <a:solidFill>
                  <a:srgbClr val="FF3300"/>
                </a:solidFill>
              </a:rPr>
              <a:t>Such </a:t>
            </a:r>
            <a:r>
              <a:rPr lang="en-US" sz="1600" b="1" dirty="0">
                <a:solidFill>
                  <a:srgbClr val="FF3300"/>
                </a:solidFill>
              </a:rPr>
              <a:t>program shall </a:t>
            </a:r>
            <a:r>
              <a:rPr lang="en-US" sz="1600" b="1" u="sng" dirty="0">
                <a:solidFill>
                  <a:srgbClr val="FF3300"/>
                </a:solidFill>
              </a:rPr>
              <a:t>recognize the limits of the resources provided </a:t>
            </a:r>
            <a:r>
              <a:rPr lang="en-US" sz="1600" b="1" dirty="0">
                <a:solidFill>
                  <a:srgbClr val="FF3300"/>
                </a:solidFill>
              </a:rPr>
              <a:t>by the state and the program options available to the district, including programs in adjoining districts and public institutions of higher education. </a:t>
            </a:r>
            <a:r>
              <a:rPr lang="en-US" sz="1600" b="1" u="sng" dirty="0">
                <a:solidFill>
                  <a:srgbClr val="FF3300"/>
                </a:solidFill>
              </a:rPr>
              <a:t>Districts shall keep on file a description of the educational programs provided for students selected</a:t>
            </a:r>
            <a:r>
              <a:rPr lang="en-US" sz="1600" b="1" u="sng" dirty="0" smtClean="0">
                <a:solidFill>
                  <a:srgbClr val="FF3300"/>
                </a:solidFill>
              </a:rPr>
              <a:t>.</a:t>
            </a:r>
            <a:endParaRPr lang="en-US" sz="3200" b="1" i="1" u="sng" dirty="0" smtClean="0"/>
          </a:p>
          <a:p>
            <a:endParaRPr lang="en-US" dirty="0"/>
          </a:p>
        </p:txBody>
      </p:sp>
    </p:spTree>
    <p:extLst>
      <p:ext uri="{BB962C8B-B14F-4D97-AF65-F5344CB8AC3E}">
        <p14:creationId xmlns:p14="http://schemas.microsoft.com/office/powerpoint/2010/main" val="30518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4624792"/>
              </p:ext>
            </p:extLst>
          </p:nvPr>
        </p:nvGraphicFramePr>
        <p:xfrm>
          <a:off x="395536" y="330070"/>
          <a:ext cx="8424936" cy="6195274"/>
        </p:xfrm>
        <a:graphic>
          <a:graphicData uri="http://schemas.openxmlformats.org/drawingml/2006/table">
            <a:tbl>
              <a:tblPr firstRow="1" firstCol="1" bandRow="1">
                <a:tableStyleId>{5C22544A-7EE6-4342-B048-85BDC9FD1C3A}</a:tableStyleId>
              </a:tblPr>
              <a:tblGrid>
                <a:gridCol w="1650727"/>
                <a:gridCol w="6774209"/>
              </a:tblGrid>
              <a:tr h="838285">
                <a:tc>
                  <a:txBody>
                    <a:bodyPr/>
                    <a:lstStyle/>
                    <a:p>
                      <a:pPr marL="0" marR="0" algn="ctr">
                        <a:lnSpc>
                          <a:spcPct val="115000"/>
                        </a:lnSpc>
                        <a:spcBef>
                          <a:spcPts val="0"/>
                        </a:spcBef>
                        <a:spcAft>
                          <a:spcPts val="0"/>
                        </a:spcAft>
                      </a:pPr>
                      <a:r>
                        <a:rPr lang="en-US" sz="1400" dirty="0">
                          <a:effectLst/>
                        </a:rPr>
                        <a:t>CRITERIA </a:t>
                      </a:r>
                      <a:r>
                        <a:rPr lang="en-US" sz="1400" dirty="0" smtClean="0">
                          <a:effectLst/>
                        </a:rPr>
                        <a:t>STATEMENTS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WAC 392-170- ……. in Planning Guide</a:t>
                      </a:r>
                      <a:endParaRPr lang="en-US" sz="1400" dirty="0">
                        <a:effectLst/>
                        <a:latin typeface="Calibri"/>
                        <a:ea typeface="Calibri"/>
                        <a:cs typeface="Times New Roman"/>
                      </a:endParaRPr>
                    </a:p>
                  </a:txBody>
                  <a:tcPr marL="68580" marR="68580" marT="0" marB="0"/>
                </a:tc>
              </a:tr>
              <a:tr h="1270987">
                <a:tc>
                  <a:txBody>
                    <a:bodyPr/>
                    <a:lstStyle/>
                    <a:p>
                      <a:pPr marL="0" marR="0" algn="r">
                        <a:lnSpc>
                          <a:spcPct val="115000"/>
                        </a:lnSpc>
                        <a:spcBef>
                          <a:spcPts val="0"/>
                        </a:spcBef>
                        <a:spcAft>
                          <a:spcPts val="0"/>
                        </a:spcAft>
                      </a:pPr>
                      <a:r>
                        <a:rPr lang="en-US" sz="1200" dirty="0">
                          <a:effectLst/>
                        </a:rPr>
                        <a:t>WAC 392-170-078</a:t>
                      </a:r>
                    </a:p>
                    <a:p>
                      <a:pPr marL="0" marR="0" algn="r">
                        <a:lnSpc>
                          <a:spcPct val="115000"/>
                        </a:lnSpc>
                        <a:spcBef>
                          <a:spcPts val="0"/>
                        </a:spcBef>
                        <a:spcAft>
                          <a:spcPts val="0"/>
                        </a:spcAft>
                      </a:pPr>
                      <a:r>
                        <a:rPr lang="en-US" sz="1400" dirty="0">
                          <a:effectLst/>
                        </a:rPr>
                        <a:t>2.1.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Program Services</a:t>
                      </a:r>
                    </a:p>
                    <a:p>
                      <a:pPr marL="0" marR="0">
                        <a:lnSpc>
                          <a:spcPct val="115000"/>
                        </a:lnSpc>
                        <a:spcBef>
                          <a:spcPts val="0"/>
                        </a:spcBef>
                        <a:spcAft>
                          <a:spcPts val="0"/>
                        </a:spcAft>
                      </a:pPr>
                      <a:r>
                        <a:rPr lang="en-US" sz="1400" dirty="0">
                          <a:effectLst/>
                        </a:rPr>
                        <a:t>Districts shall make a variety of appropriate program services available to students who participate in the district's program for highly capable students</a:t>
                      </a:r>
                      <a:endParaRPr lang="en-US" sz="1400" dirty="0">
                        <a:effectLst/>
                        <a:latin typeface="Calibri"/>
                        <a:ea typeface="Calibri"/>
                        <a:cs typeface="Times New Roman"/>
                      </a:endParaRPr>
                    </a:p>
                  </a:txBody>
                  <a:tcPr marL="68580" marR="68580" marT="0" marB="0"/>
                </a:tc>
              </a:tr>
              <a:tr h="511236">
                <a:tc>
                  <a:txBody>
                    <a:bodyPr/>
                    <a:lstStyle/>
                    <a:p>
                      <a:pPr marL="0" marR="0" algn="r">
                        <a:lnSpc>
                          <a:spcPct val="115000"/>
                        </a:lnSpc>
                        <a:spcBef>
                          <a:spcPts val="0"/>
                        </a:spcBef>
                        <a:spcAft>
                          <a:spcPts val="0"/>
                        </a:spcAft>
                      </a:pPr>
                      <a:r>
                        <a:rPr lang="en-US" sz="1400" dirty="0">
                          <a:effectLst/>
                        </a:rPr>
                        <a:t>2.2.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Once services are started, </a:t>
                      </a:r>
                      <a:r>
                        <a:rPr lang="en-US" sz="1400" dirty="0" smtClean="0">
                          <a:effectLst/>
                        </a:rPr>
                        <a:t> a </a:t>
                      </a:r>
                      <a:r>
                        <a:rPr lang="en-US" sz="1400" dirty="0">
                          <a:effectLst/>
                        </a:rPr>
                        <a:t>continuum of services shall be provided to the student from K-12.</a:t>
                      </a:r>
                      <a:endParaRPr lang="en-US" sz="1400" dirty="0">
                        <a:effectLst/>
                        <a:latin typeface="Calibri"/>
                        <a:ea typeface="Calibri"/>
                        <a:cs typeface="Times New Roman"/>
                      </a:endParaRPr>
                    </a:p>
                  </a:txBody>
                  <a:tcPr marL="68580" marR="68580" marT="0" marB="0"/>
                </a:tc>
              </a:tr>
              <a:tr h="770506">
                <a:tc>
                  <a:txBody>
                    <a:bodyPr/>
                    <a:lstStyle/>
                    <a:p>
                      <a:pPr marL="0" marR="0" algn="r">
                        <a:lnSpc>
                          <a:spcPct val="115000"/>
                        </a:lnSpc>
                        <a:spcBef>
                          <a:spcPts val="0"/>
                        </a:spcBef>
                        <a:spcAft>
                          <a:spcPts val="0"/>
                        </a:spcAft>
                      </a:pPr>
                      <a:r>
                        <a:rPr lang="en-US" sz="1400" dirty="0">
                          <a:effectLst/>
                        </a:rPr>
                        <a:t>2.3.</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Districts shall periodically review services for each student to ensure that the services are appropriate.</a:t>
                      </a:r>
                    </a:p>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r h="1270987">
                <a:tc>
                  <a:txBody>
                    <a:bodyPr/>
                    <a:lstStyle/>
                    <a:p>
                      <a:pPr marL="0" marR="0" algn="r">
                        <a:lnSpc>
                          <a:spcPct val="115000"/>
                        </a:lnSpc>
                        <a:spcBef>
                          <a:spcPts val="0"/>
                        </a:spcBef>
                        <a:spcAft>
                          <a:spcPts val="0"/>
                        </a:spcAft>
                      </a:pPr>
                      <a:r>
                        <a:rPr lang="en-US" sz="1200" dirty="0">
                          <a:effectLst/>
                        </a:rPr>
                        <a:t>WAC 392-170-080</a:t>
                      </a:r>
                    </a:p>
                    <a:p>
                      <a:pPr marL="0" marR="0" algn="r">
                        <a:lnSpc>
                          <a:spcPct val="115000"/>
                        </a:lnSpc>
                        <a:spcBef>
                          <a:spcPts val="0"/>
                        </a:spcBef>
                        <a:spcAft>
                          <a:spcPts val="0"/>
                        </a:spcAft>
                      </a:pPr>
                      <a:r>
                        <a:rPr lang="en-US" sz="1400" dirty="0">
                          <a:effectLst/>
                        </a:rPr>
                        <a:t>2.4.</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Educational program for highly capable students. </a:t>
                      </a:r>
                    </a:p>
                    <a:p>
                      <a:pPr marL="0" marR="0">
                        <a:lnSpc>
                          <a:spcPct val="115000"/>
                        </a:lnSpc>
                        <a:spcBef>
                          <a:spcPts val="0"/>
                        </a:spcBef>
                        <a:spcAft>
                          <a:spcPts val="0"/>
                        </a:spcAft>
                      </a:pPr>
                      <a:r>
                        <a:rPr lang="en-US" sz="1400" dirty="0">
                          <a:effectLst/>
                        </a:rPr>
                        <a:t>Each student identified as a highly capable student shall be provided educational opportunities which take into account such student's unique needs and capabilities.</a:t>
                      </a:r>
                      <a:endParaRPr lang="en-US" sz="1400" dirty="0">
                        <a:effectLst/>
                        <a:latin typeface="Calibri"/>
                        <a:ea typeface="Calibri"/>
                        <a:cs typeface="Times New Roman"/>
                      </a:endParaRPr>
                    </a:p>
                  </a:txBody>
                  <a:tcPr marL="68580" marR="68580" marT="0" marB="0"/>
                </a:tc>
              </a:tr>
              <a:tr h="1533273">
                <a:tc>
                  <a:txBody>
                    <a:bodyPr/>
                    <a:lstStyle/>
                    <a:p>
                      <a:pPr marL="0" marR="0" algn="r">
                        <a:lnSpc>
                          <a:spcPct val="115000"/>
                        </a:lnSpc>
                        <a:spcBef>
                          <a:spcPts val="0"/>
                        </a:spcBef>
                        <a:spcAft>
                          <a:spcPts val="0"/>
                        </a:spcAft>
                      </a:pPr>
                      <a:r>
                        <a:rPr lang="en-US" sz="1400" dirty="0">
                          <a:effectLst/>
                        </a:rPr>
                        <a:t>2.5.</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Such program shall recognize the limits of the resources provided by the state and the program options available to the district, including programs in adjoining districts and public institutions of higher education. Districts shall keep on file a description of the educational programs provided for students selected.</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0577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oAutofit/>
          </a:bodyPr>
          <a:lstStyle/>
          <a:p>
            <a:pPr algn="ctr"/>
            <a:r>
              <a:rPr lang="en-US" sz="2400" b="1" i="1" dirty="0">
                <a:effectLst/>
              </a:rPr>
              <a:t>STEP #2: Alignment of </a:t>
            </a:r>
            <a:r>
              <a:rPr lang="en-US" sz="2400" b="1" i="1" dirty="0" smtClean="0">
                <a:effectLst/>
              </a:rPr>
              <a:t>WAC 392-170 to</a:t>
            </a:r>
            <a:br>
              <a:rPr lang="en-US" sz="2400" b="1" i="1" dirty="0" smtClean="0">
                <a:effectLst/>
              </a:rPr>
            </a:br>
            <a:r>
              <a:rPr lang="en-US" sz="2400" b="1" i="1" dirty="0" smtClean="0">
                <a:effectLst/>
              </a:rPr>
              <a:t> NAGC </a:t>
            </a:r>
            <a:r>
              <a:rPr lang="en-US" sz="2400" b="1" i="1" dirty="0">
                <a:effectLst/>
              </a:rPr>
              <a:t>K-12 Programming Standards </a:t>
            </a:r>
            <a:endParaRPr lang="en-US" sz="2400" dirty="0">
              <a:effectLst/>
            </a:endParaRPr>
          </a:p>
        </p:txBody>
      </p:sp>
      <p:sp>
        <p:nvSpPr>
          <p:cNvPr id="4" name="Content Placeholder 3"/>
          <p:cNvSpPr>
            <a:spLocks noGrp="1"/>
          </p:cNvSpPr>
          <p:nvPr>
            <p:ph idx="1"/>
          </p:nvPr>
        </p:nvSpPr>
        <p:spPr>
          <a:xfrm>
            <a:off x="1115616" y="1447800"/>
            <a:ext cx="7818834" cy="4800600"/>
          </a:xfrm>
        </p:spPr>
        <p:txBody>
          <a:bodyPr/>
          <a:lstStyle/>
          <a:p>
            <a:r>
              <a:rPr lang="en-US" sz="2000" i="1" dirty="0"/>
              <a:t>The </a:t>
            </a:r>
            <a:r>
              <a:rPr lang="en-US" sz="2000" b="1" i="1" dirty="0"/>
              <a:t>NAGC Pre-K-Grade 12 Gifted Programming Standards </a:t>
            </a:r>
            <a:r>
              <a:rPr lang="en-US" sz="2000" i="1" dirty="0"/>
              <a:t>which supports </a:t>
            </a:r>
            <a:r>
              <a:rPr lang="en-US" sz="2000" i="1" dirty="0" smtClean="0"/>
              <a:t>program </a:t>
            </a:r>
            <a:r>
              <a:rPr lang="en-US" sz="2000" i="1" dirty="0"/>
              <a:t>criteria stipulated in </a:t>
            </a:r>
            <a:r>
              <a:rPr lang="en-US" sz="2000" b="1" i="1" dirty="0"/>
              <a:t>WAC 392-170-078 </a:t>
            </a:r>
            <a:r>
              <a:rPr lang="en-US" sz="2000" dirty="0" smtClean="0"/>
              <a:t>includes</a:t>
            </a:r>
            <a:endParaRPr lang="en-US" sz="2000" dirty="0"/>
          </a:p>
          <a:p>
            <a:r>
              <a:rPr lang="en-US" sz="1800" b="1" u="sng" dirty="0" smtClean="0"/>
              <a:t>STANDARD </a:t>
            </a:r>
            <a:r>
              <a:rPr lang="en-US" sz="1800" b="1" u="sng" dirty="0"/>
              <a:t>1: LEARNING AND </a:t>
            </a:r>
            <a:r>
              <a:rPr lang="en-US" sz="1800" b="1" u="sng" dirty="0" smtClean="0"/>
              <a:t>DEVELOPMENT</a:t>
            </a:r>
            <a:r>
              <a:rPr lang="en-US" dirty="0" smtClean="0"/>
              <a:t>--</a:t>
            </a:r>
            <a:r>
              <a:rPr lang="en-US" sz="2000" i="1" dirty="0" smtClean="0"/>
              <a:t>Educators</a:t>
            </a:r>
            <a:r>
              <a:rPr lang="en-US" sz="2000" i="1" dirty="0"/>
              <a:t>, recognizing the learning and developmental differences of students with gifts and talents, promote </a:t>
            </a:r>
            <a:r>
              <a:rPr lang="en-US" sz="2000" b="1" u="sng" dirty="0"/>
              <a:t>ongoing self-understanding, awareness of their needs, and cognitive and affective growth</a:t>
            </a:r>
            <a:r>
              <a:rPr lang="en-US" sz="2000" i="1" dirty="0"/>
              <a:t> of these students in school, home, and community settings to ensure specific student outcomes</a:t>
            </a:r>
            <a:r>
              <a:rPr lang="en-US" sz="2000" i="1" dirty="0" smtClean="0"/>
              <a:t>.</a:t>
            </a:r>
            <a:endParaRPr lang="en-US" sz="2000" dirty="0"/>
          </a:p>
          <a:p>
            <a:r>
              <a:rPr lang="en-US" sz="1800" b="1" u="sng" dirty="0"/>
              <a:t>STANDARD 3: CURRICULUM PLANNING AND </a:t>
            </a:r>
            <a:r>
              <a:rPr lang="en-US" sz="1800" b="1" u="sng" dirty="0" smtClean="0"/>
              <a:t>INSTRUCTION</a:t>
            </a:r>
            <a:r>
              <a:rPr lang="en-US" sz="2000" i="1" dirty="0" smtClean="0"/>
              <a:t>.</a:t>
            </a:r>
            <a:endParaRPr lang="en-US" sz="2000" dirty="0"/>
          </a:p>
          <a:p>
            <a:r>
              <a:rPr lang="en-US" sz="2000" b="1" u="sng" dirty="0"/>
              <a:t>STANDARD 4: LEARNING ENVIRONMENTS</a:t>
            </a:r>
            <a:endParaRPr lang="en-US" sz="2000" dirty="0"/>
          </a:p>
          <a:p>
            <a:r>
              <a:rPr lang="en-US" sz="2000" b="1" u="sng" dirty="0" smtClean="0"/>
              <a:t>STANDARD </a:t>
            </a:r>
            <a:r>
              <a:rPr lang="en-US" sz="2000" b="1" u="sng" dirty="0"/>
              <a:t>5: PROGRAMMING</a:t>
            </a:r>
            <a:endParaRPr lang="en-US" sz="2000" dirty="0"/>
          </a:p>
          <a:p>
            <a:r>
              <a:rPr lang="en-US" sz="2000" b="1" u="sng" dirty="0" smtClean="0"/>
              <a:t>STANDARD </a:t>
            </a:r>
            <a:r>
              <a:rPr lang="en-US" sz="2000" b="1" u="sng" dirty="0"/>
              <a:t>6: PROFESSIONAL </a:t>
            </a:r>
            <a:r>
              <a:rPr lang="en-US" sz="2000" b="1" u="sng" dirty="0" smtClean="0"/>
              <a:t>DEVELOPMENT</a:t>
            </a:r>
            <a:endParaRPr lang="en-US" sz="2000" dirty="0"/>
          </a:p>
        </p:txBody>
      </p:sp>
    </p:spTree>
    <p:extLst>
      <p:ext uri="{BB962C8B-B14F-4D97-AF65-F5344CB8AC3E}">
        <p14:creationId xmlns:p14="http://schemas.microsoft.com/office/powerpoint/2010/main" val="12222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left)">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482" name="Picture 2" descr="C:\Users\Gail\AppData\Local\Microsoft\Windows\INetCache\IE\R11XLZS4\MP9004094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25704">
            <a:off x="583834" y="3263858"/>
            <a:ext cx="1769037" cy="26291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accent5">
              <a:lumMod val="75000"/>
            </a:schemeClr>
          </a:solidFill>
        </p:spPr>
        <p:txBody>
          <a:bodyPr/>
          <a:lstStyle/>
          <a:p>
            <a:pPr algn="ctr" fontAlgn="auto">
              <a:spcAft>
                <a:spcPts val="0"/>
              </a:spcAft>
              <a:defRPr/>
            </a:pPr>
            <a:r>
              <a:rPr lang="en-US" sz="5400" b="1" dirty="0" smtClean="0">
                <a:solidFill>
                  <a:schemeClr val="accent2">
                    <a:lumMod val="20000"/>
                    <a:lumOff val="80000"/>
                  </a:schemeClr>
                </a:solidFill>
                <a:latin typeface="Andy" panose="03080602030302030203" pitchFamily="66" charset="0"/>
              </a:rPr>
              <a:t>Essential Question??</a:t>
            </a:r>
            <a:endParaRPr lang="en-US" sz="5400" b="1" dirty="0">
              <a:solidFill>
                <a:schemeClr val="accent2">
                  <a:lumMod val="20000"/>
                  <a:lumOff val="80000"/>
                </a:schemeClr>
              </a:solidFill>
              <a:latin typeface="Andy" panose="03080602030302030203"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1339">
            <a:off x="5939748" y="3583338"/>
            <a:ext cx="3035056" cy="1990201"/>
          </a:xfrm>
          <a:prstGeom prst="rect">
            <a:avLst/>
          </a:prstGeom>
          <a:effectLst>
            <a:softEdge rad="127000"/>
          </a:effectLst>
        </p:spPr>
      </p:pic>
      <p:sp>
        <p:nvSpPr>
          <p:cNvPr id="3" name="Content Placeholder 2"/>
          <p:cNvSpPr>
            <a:spLocks noGrp="1"/>
          </p:cNvSpPr>
          <p:nvPr>
            <p:ph idx="1"/>
          </p:nvPr>
        </p:nvSpPr>
        <p:spPr>
          <a:xfrm>
            <a:off x="755576" y="1628775"/>
            <a:ext cx="8105849" cy="2376488"/>
          </a:xfrm>
        </p:spPr>
        <p:txBody>
          <a:bodyPr>
            <a:noAutofit/>
          </a:bodyPr>
          <a:lstStyle/>
          <a:p>
            <a:pPr marL="365760" indent="-283464">
              <a:buFont typeface="Wingdings 2"/>
              <a:buChar char=""/>
              <a:defRPr/>
            </a:pPr>
            <a:r>
              <a:rPr lang="en-US" sz="4400" b="1" dirty="0" smtClean="0">
                <a:solidFill>
                  <a:srgbClr val="492303"/>
                </a:solidFill>
                <a:latin typeface="Andy" panose="03080602030302030203" pitchFamily="66" charset="0"/>
              </a:rPr>
              <a:t>How can the self-study process be used to assure gifted program quality and appropriateness?</a:t>
            </a:r>
            <a:endParaRPr lang="en-US" sz="4400" b="1" dirty="0">
              <a:solidFill>
                <a:srgbClr val="492303"/>
              </a:solidFill>
              <a:latin typeface="Andy" panose="03080602030302030203" pitchFamily="66" charset="0"/>
            </a:endParaRPr>
          </a:p>
        </p:txBody>
      </p:sp>
      <p:pic>
        <p:nvPicPr>
          <p:cNvPr id="9222" name="Picture 3" descr="C:\Users\Gail\AppData\Local\Microsoft\Windows\INetCache\IE\3CD13RZL\MP90043115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346378"/>
            <a:ext cx="2916337" cy="19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Autofit/>
          </a:bodyPr>
          <a:lstStyle/>
          <a:p>
            <a:r>
              <a:rPr lang="en-US" sz="3200" b="1" dirty="0" smtClean="0">
                <a:solidFill>
                  <a:srgbClr val="0070C0"/>
                </a:solidFill>
              </a:rPr>
              <a:t>For each NAGC Program Standard, there are:</a:t>
            </a:r>
            <a:endParaRPr lang="en-US" sz="3200" b="1" dirty="0">
              <a:solidFill>
                <a:srgbClr val="0070C0"/>
              </a:solidFill>
            </a:endParaRPr>
          </a:p>
        </p:txBody>
      </p:sp>
      <p:sp>
        <p:nvSpPr>
          <p:cNvPr id="4" name="Content Placeholder 3"/>
          <p:cNvSpPr>
            <a:spLocks noGrp="1"/>
          </p:cNvSpPr>
          <p:nvPr>
            <p:ph idx="1"/>
          </p:nvPr>
        </p:nvSpPr>
        <p:spPr>
          <a:xfrm>
            <a:off x="1043608" y="1484784"/>
            <a:ext cx="7890842" cy="3888432"/>
          </a:xfr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en-US" sz="2000" b="1" dirty="0" smtClean="0"/>
              <a:t>STUDENT </a:t>
            </a:r>
            <a:r>
              <a:rPr lang="en-US" sz="2000" b="1" dirty="0"/>
              <a:t>OUTCOMES </a:t>
            </a:r>
            <a:r>
              <a:rPr lang="en-US" sz="2000" dirty="0"/>
              <a:t>and</a:t>
            </a:r>
            <a:r>
              <a:rPr lang="en-US" sz="2000" b="1" dirty="0"/>
              <a:t> EVIDENCE-BASED PRACTICES</a:t>
            </a:r>
            <a:r>
              <a:rPr lang="en-US" sz="2800" dirty="0"/>
              <a:t>. </a:t>
            </a:r>
            <a:endParaRPr lang="en-US" sz="2800" dirty="0" smtClean="0"/>
          </a:p>
          <a:p>
            <a:r>
              <a:rPr lang="en-US" sz="2800" b="1" i="1" u="sng" dirty="0" smtClean="0">
                <a:solidFill>
                  <a:schemeClr val="accent3">
                    <a:lumMod val="50000"/>
                  </a:schemeClr>
                </a:solidFill>
              </a:rPr>
              <a:t>For </a:t>
            </a:r>
            <a:r>
              <a:rPr lang="en-US" sz="2800" b="1" i="1" u="sng" dirty="0">
                <a:solidFill>
                  <a:schemeClr val="accent3">
                    <a:lumMod val="50000"/>
                  </a:schemeClr>
                </a:solidFill>
              </a:rPr>
              <a:t>our purposes today</a:t>
            </a:r>
            <a:r>
              <a:rPr lang="en-US" sz="2800" b="1" dirty="0">
                <a:solidFill>
                  <a:schemeClr val="accent4">
                    <a:lumMod val="75000"/>
                  </a:schemeClr>
                </a:solidFill>
              </a:rPr>
              <a:t>, we will only be addressing </a:t>
            </a:r>
            <a:r>
              <a:rPr lang="en-US" sz="2400" b="1" u="sng" dirty="0"/>
              <a:t>STANDARD 1: LEARNING AND DEVELOPMENT: </a:t>
            </a:r>
            <a:endParaRPr lang="en-US" sz="2400" b="1" u="sng" dirty="0" smtClean="0"/>
          </a:p>
          <a:p>
            <a:endParaRPr lang="en-US" sz="2400" b="1" u="sng" dirty="0" smtClean="0"/>
          </a:p>
          <a:p>
            <a:endParaRPr lang="en-US" sz="2897" b="1" u="sng" dirty="0"/>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93959290"/>
              </p:ext>
            </p:extLst>
          </p:nvPr>
        </p:nvGraphicFramePr>
        <p:xfrm>
          <a:off x="1331640" y="3933056"/>
          <a:ext cx="7056784" cy="1224136"/>
        </p:xfrm>
        <a:graphic>
          <a:graphicData uri="http://schemas.openxmlformats.org/drawingml/2006/table">
            <a:tbl>
              <a:tblPr firstRow="1" bandRow="1">
                <a:tableStyleId>{5C22544A-7EE6-4342-B048-85BDC9FD1C3A}</a:tableStyleId>
              </a:tblPr>
              <a:tblGrid>
                <a:gridCol w="3096344"/>
                <a:gridCol w="3960440"/>
              </a:tblGrid>
              <a:tr h="1224136">
                <a:tc>
                  <a:txBody>
                    <a:bodyPr/>
                    <a:lstStyle/>
                    <a:p>
                      <a:r>
                        <a:rPr lang="en-US" dirty="0" smtClean="0"/>
                        <a:t>STUDENT OUTCOME</a:t>
                      </a:r>
                    </a:p>
                    <a:p>
                      <a:r>
                        <a:rPr lang="en-US" dirty="0" smtClean="0"/>
                        <a:t>1.6. Cognitive  &amp; </a:t>
                      </a:r>
                      <a:r>
                        <a:rPr lang="en-US" baseline="0" dirty="0" smtClean="0"/>
                        <a:t> Affective Growth</a:t>
                      </a:r>
                      <a:endParaRPr lang="en-US" dirty="0"/>
                    </a:p>
                  </a:txBody>
                  <a:tcPr/>
                </a:tc>
                <a:tc>
                  <a:txBody>
                    <a:bodyPr/>
                    <a:lstStyle/>
                    <a:p>
                      <a:r>
                        <a:rPr lang="en-US" dirty="0" smtClean="0"/>
                        <a:t>EVIDENCE-BASED</a:t>
                      </a:r>
                      <a:r>
                        <a:rPr lang="en-US" baseline="0" dirty="0" smtClean="0"/>
                        <a:t> PRACTICES</a:t>
                      </a:r>
                    </a:p>
                    <a:p>
                      <a:r>
                        <a:rPr lang="en-US" baseline="0" dirty="0" smtClean="0"/>
                        <a:t>1.6.1</a:t>
                      </a:r>
                    </a:p>
                    <a:p>
                      <a:r>
                        <a:rPr lang="en-US" baseline="0" dirty="0" smtClean="0"/>
                        <a:t>1.6.2.</a:t>
                      </a:r>
                      <a:endParaRPr lang="en-US" dirty="0"/>
                    </a:p>
                  </a:txBody>
                  <a:tcPr/>
                </a:tc>
              </a:tr>
            </a:tbl>
          </a:graphicData>
        </a:graphic>
      </p:graphicFrame>
      <p:pic>
        <p:nvPicPr>
          <p:cNvPr id="2050" name="Picture 2" descr="C:\Users\Gail\AppData\Local\Microsoft\Windows\INetCache\IE\0VUX47N0\MP9004278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4941168"/>
            <a:ext cx="2016483" cy="181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3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187624" y="332656"/>
            <a:ext cx="7416824" cy="1754326"/>
          </a:xfrm>
          <a:prstGeom prst="rect">
            <a:avLst/>
          </a:prstGeom>
          <a:noFill/>
        </p:spPr>
        <p:txBody>
          <a:bodyPr wrap="square" rtlCol="0">
            <a:spAutoFit/>
          </a:bodyPr>
          <a:lstStyle/>
          <a:p>
            <a:r>
              <a:rPr lang="en-US" b="1" u="sng" dirty="0"/>
              <a:t>STANDARD 1: LEARNING AND DEVELOPMENT</a:t>
            </a:r>
            <a:endParaRPr lang="en-US" dirty="0"/>
          </a:p>
          <a:p>
            <a:r>
              <a:rPr lang="en-US" dirty="0"/>
              <a:t>Description: </a:t>
            </a:r>
            <a:r>
              <a:rPr lang="en-US" i="1" dirty="0"/>
              <a:t>Educators, recognizing the </a:t>
            </a:r>
            <a:r>
              <a:rPr lang="en-US" b="1" i="1" dirty="0"/>
              <a:t>learning and developmental differences of students with gifts and talents,</a:t>
            </a:r>
            <a:r>
              <a:rPr lang="en-US" i="1" dirty="0"/>
              <a:t> promote </a:t>
            </a:r>
            <a:r>
              <a:rPr lang="en-US" b="1" i="1" u="sng" dirty="0"/>
              <a:t>ongoing self-understanding, awareness of their needs, and cognitive and affective growth </a:t>
            </a:r>
            <a:r>
              <a:rPr lang="en-US" i="1" dirty="0"/>
              <a:t>of these students in school, home, and community settings to ensure specific student outcomes</a:t>
            </a:r>
            <a:r>
              <a:rPr lang="en-US" i="1"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0309725"/>
              </p:ext>
            </p:extLst>
          </p:nvPr>
        </p:nvGraphicFramePr>
        <p:xfrm>
          <a:off x="1187624" y="2204864"/>
          <a:ext cx="7632848" cy="3168352"/>
        </p:xfrm>
        <a:graphic>
          <a:graphicData uri="http://schemas.openxmlformats.org/drawingml/2006/table">
            <a:tbl>
              <a:tblPr firstRow="1" firstCol="1" bandRow="1">
                <a:tableStyleId>{5C22544A-7EE6-4342-B048-85BDC9FD1C3A}</a:tableStyleId>
              </a:tblPr>
              <a:tblGrid>
                <a:gridCol w="3780555"/>
                <a:gridCol w="3852293"/>
              </a:tblGrid>
              <a:tr h="353251">
                <a:tc>
                  <a:txBody>
                    <a:bodyPr/>
                    <a:lstStyle/>
                    <a:p>
                      <a:pPr marL="0" marR="0" algn="l">
                        <a:lnSpc>
                          <a:spcPct val="115000"/>
                        </a:lnSpc>
                        <a:spcBef>
                          <a:spcPts val="0"/>
                        </a:spcBef>
                        <a:spcAft>
                          <a:spcPts val="0"/>
                        </a:spcAft>
                      </a:pPr>
                      <a:r>
                        <a:rPr lang="en-US" sz="1800" dirty="0">
                          <a:effectLst/>
                        </a:rPr>
                        <a:t>STUDENT OUTCOMES</a:t>
                      </a:r>
                      <a:endParaRPr lang="en-US" sz="24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effectLst/>
                        </a:rPr>
                        <a:t>EVIDENCE-BASED PRACTICES</a:t>
                      </a:r>
                      <a:endParaRPr lang="en-US" sz="2400" dirty="0">
                        <a:effectLst/>
                        <a:latin typeface="Calibri"/>
                        <a:ea typeface="Calibri"/>
                        <a:cs typeface="Times New Roman"/>
                      </a:endParaRPr>
                    </a:p>
                  </a:txBody>
                  <a:tcPr marL="68580" marR="68580" marT="0" marB="0"/>
                </a:tc>
              </a:tr>
              <a:tr h="2815101">
                <a:tc>
                  <a:txBody>
                    <a:bodyPr/>
                    <a:lstStyle/>
                    <a:p>
                      <a:pPr marL="0" marR="0" algn="l">
                        <a:lnSpc>
                          <a:spcPct val="115000"/>
                        </a:lnSpc>
                        <a:spcBef>
                          <a:spcPts val="0"/>
                        </a:spcBef>
                        <a:spcAft>
                          <a:spcPts val="0"/>
                        </a:spcAft>
                      </a:pPr>
                      <a:r>
                        <a:rPr lang="en-US" sz="1600" dirty="0">
                          <a:effectLst/>
                        </a:rPr>
                        <a:t>1.6. Cognitive and Affective Growth. Students with gifts and talents benefit from meaningful and challenging learning activities addressing their unique characteristics and needs.</a:t>
                      </a:r>
                      <a:endParaRPr lang="en-US" sz="24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1.6.1. Educators design interventions for students to develop cognitive and affective </a:t>
                      </a:r>
                      <a:r>
                        <a:rPr lang="en-US" sz="1600" dirty="0" smtClean="0">
                          <a:effectLst/>
                        </a:rPr>
                        <a:t>growth that </a:t>
                      </a:r>
                      <a:r>
                        <a:rPr lang="en-US" sz="1600" dirty="0">
                          <a:effectLst/>
                        </a:rPr>
                        <a:t>is based on research of effective practices.</a:t>
                      </a:r>
                      <a:endParaRPr lang="en-US" sz="2400" dirty="0">
                        <a:effectLst/>
                      </a:endParaRPr>
                    </a:p>
                    <a:p>
                      <a:pPr marL="0" marR="0" algn="l">
                        <a:lnSpc>
                          <a:spcPct val="115000"/>
                        </a:lnSpc>
                        <a:spcBef>
                          <a:spcPts val="0"/>
                        </a:spcBef>
                        <a:spcAft>
                          <a:spcPts val="0"/>
                        </a:spcAft>
                      </a:pPr>
                      <a:r>
                        <a:rPr lang="en-US" sz="1600" dirty="0">
                          <a:effectLst/>
                        </a:rPr>
                        <a:t>1.6.2. Educators develop specialized intervention services for students with gifts and </a:t>
                      </a:r>
                      <a:r>
                        <a:rPr lang="en-US" sz="1600" dirty="0" smtClean="0">
                          <a:effectLst/>
                        </a:rPr>
                        <a:t>talents who </a:t>
                      </a:r>
                      <a:r>
                        <a:rPr lang="en-US" sz="1600" dirty="0">
                          <a:effectLst/>
                        </a:rPr>
                        <a:t>are underachieving and are now learning and developing their talents.</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49102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1"/>
          <p:cNvSpPr txBox="1">
            <a:spLocks noChangeArrowheads="1"/>
          </p:cNvSpPr>
          <p:nvPr/>
        </p:nvSpPr>
        <p:spPr bwMode="auto">
          <a:xfrm rot="20838280">
            <a:off x="669277" y="1945080"/>
            <a:ext cx="82817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4400" dirty="0" smtClean="0">
                <a:solidFill>
                  <a:schemeClr val="bg1"/>
                </a:solidFill>
                <a:latin typeface="Comic Sans MS" pitchFamily="66" charset="0"/>
              </a:rPr>
              <a:t>PROCESS </a:t>
            </a:r>
            <a:r>
              <a:rPr lang="en-US" altLang="en-US" sz="4400" dirty="0">
                <a:solidFill>
                  <a:schemeClr val="bg1"/>
                </a:solidFill>
                <a:latin typeface="Comic Sans MS" pitchFamily="66" charset="0"/>
              </a:rPr>
              <a:t>= </a:t>
            </a:r>
            <a:r>
              <a:rPr lang="en-US" altLang="en-US" sz="4400" dirty="0" smtClean="0">
                <a:solidFill>
                  <a:schemeClr val="bg1"/>
                </a:solidFill>
                <a:latin typeface="Comic Sans MS" pitchFamily="66" charset="0"/>
              </a:rPr>
              <a:t>MEANINGFUL</a:t>
            </a:r>
          </a:p>
          <a:p>
            <a:pPr algn="r" eaLnBrk="1" hangingPunct="1"/>
            <a:r>
              <a:rPr lang="en-US" altLang="en-US" sz="4400" dirty="0" smtClean="0">
                <a:solidFill>
                  <a:schemeClr val="bg1"/>
                </a:solidFill>
                <a:latin typeface="Comic Sans MS" pitchFamily="66" charset="0"/>
              </a:rPr>
              <a:t>RESULTS          </a:t>
            </a:r>
            <a:endParaRPr lang="en-GB" altLang="en-US" sz="4400" dirty="0">
              <a:solidFill>
                <a:schemeClr val="bg1"/>
              </a:solidFill>
              <a:latin typeface="Comic Sans MS" pitchFamily="66" charset="0"/>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212976"/>
            <a:ext cx="3166789" cy="30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circle(in)">
                                      <p:cBhvr>
                                        <p:cTn id="10"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4320"/>
            <a:ext cx="8394136" cy="1143000"/>
          </a:xfr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ormAutofit/>
          </a:bodyPr>
          <a:lstStyle/>
          <a:p>
            <a:pPr algn="ctr"/>
            <a:r>
              <a:rPr lang="en-US" sz="3600" b="1" i="1" dirty="0" smtClean="0"/>
              <a:t>A TIME FOR INTENSE CONVERSATIONS</a:t>
            </a:r>
            <a:r>
              <a:rPr lang="en-US" sz="3600" b="1" i="1" dirty="0" smtClean="0">
                <a:sym typeface="Wingdings" panose="05000000000000000000" pitchFamily="2" charset="2"/>
              </a:rPr>
              <a:t></a:t>
            </a:r>
            <a:endParaRPr lang="en-US" sz="3600" b="1" i="1" dirty="0"/>
          </a:p>
        </p:txBody>
      </p:sp>
      <p:sp>
        <p:nvSpPr>
          <p:cNvPr id="3" name="TextBox 2"/>
          <p:cNvSpPr txBox="1"/>
          <p:nvPr/>
        </p:nvSpPr>
        <p:spPr>
          <a:xfrm>
            <a:off x="1144216" y="1772816"/>
            <a:ext cx="3528392" cy="584775"/>
          </a:xfrm>
          <a:prstGeom prst="rect">
            <a:avLst/>
          </a:prstGeom>
          <a:noFill/>
        </p:spPr>
        <p:txBody>
          <a:bodyPr wrap="square" rtlCol="0">
            <a:spAutoFit/>
          </a:bodyPr>
          <a:lstStyle/>
          <a:p>
            <a:pPr algn="ctr"/>
            <a:r>
              <a:rPr lang="en-US" sz="1600" b="1" i="1" u="sng" dirty="0">
                <a:latin typeface="Gill Sans MT" panose="020B0502020104020203" pitchFamily="34" charset="0"/>
              </a:rPr>
              <a:t>HOW </a:t>
            </a:r>
            <a:r>
              <a:rPr lang="en-US" sz="1600" b="1" i="1" u="sng" dirty="0" smtClean="0">
                <a:latin typeface="Gill Sans MT" panose="020B0502020104020203" pitchFamily="34" charset="0"/>
              </a:rPr>
              <a:t>DO YOU </a:t>
            </a:r>
            <a:r>
              <a:rPr lang="en-US" sz="1600" b="1" i="1" u="sng" dirty="0">
                <a:latin typeface="Gill Sans MT" panose="020B0502020104020203" pitchFamily="34" charset="0"/>
              </a:rPr>
              <a:t>RATE YOUR DISTRICT’S PROGRAM SERVICES?</a:t>
            </a:r>
            <a:endParaRPr lang="en-US" sz="1600" b="1" dirty="0">
              <a:latin typeface="Gill Sans MT" panose="020B05020201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66091678"/>
              </p:ext>
            </p:extLst>
          </p:nvPr>
        </p:nvGraphicFramePr>
        <p:xfrm>
          <a:off x="5004048" y="1742633"/>
          <a:ext cx="3689690" cy="593455"/>
        </p:xfrm>
        <a:graphic>
          <a:graphicData uri="http://schemas.openxmlformats.org/drawingml/2006/table">
            <a:tbl>
              <a:tblPr firstRow="1" firstCol="1" bandRow="1">
                <a:tableStyleId>{5C22544A-7EE6-4342-B048-85BDC9FD1C3A}</a:tableStyleId>
              </a:tblPr>
              <a:tblGrid>
                <a:gridCol w="3689690"/>
              </a:tblGrid>
              <a:tr h="593455">
                <a:tc>
                  <a:txBody>
                    <a:bodyPr/>
                    <a:lstStyle/>
                    <a:p>
                      <a:pPr marL="0" marR="0" algn="ctr">
                        <a:lnSpc>
                          <a:spcPct val="115000"/>
                        </a:lnSpc>
                        <a:spcBef>
                          <a:spcPts val="0"/>
                        </a:spcBef>
                        <a:spcAft>
                          <a:spcPts val="0"/>
                        </a:spcAft>
                      </a:pPr>
                      <a:r>
                        <a:rPr lang="en-US" sz="1600" u="sng" dirty="0" smtClean="0">
                          <a:solidFill>
                            <a:schemeClr val="tx1"/>
                          </a:solidFill>
                          <a:effectLst/>
                        </a:rPr>
                        <a:t>WHAT </a:t>
                      </a:r>
                      <a:r>
                        <a:rPr lang="en-US" sz="1600" u="sng" dirty="0">
                          <a:solidFill>
                            <a:schemeClr val="tx1"/>
                          </a:solidFill>
                          <a:effectLst/>
                        </a:rPr>
                        <a:t>ARE YOUR SOURCES </a:t>
                      </a:r>
                      <a:r>
                        <a:rPr lang="en-US" sz="1600" u="sng" dirty="0" smtClean="0">
                          <a:solidFill>
                            <a:schemeClr val="tx1"/>
                          </a:solidFill>
                          <a:effectLst/>
                        </a:rPr>
                        <a:t>OF</a:t>
                      </a:r>
                      <a:r>
                        <a:rPr lang="en-US" sz="1600" u="sng" baseline="0" dirty="0" smtClean="0">
                          <a:solidFill>
                            <a:schemeClr val="tx1"/>
                          </a:solidFill>
                          <a:effectLst/>
                        </a:rPr>
                        <a:t> </a:t>
                      </a:r>
                      <a:r>
                        <a:rPr lang="en-US" sz="1600" u="sng" dirty="0" smtClean="0">
                          <a:solidFill>
                            <a:schemeClr val="tx1"/>
                          </a:solidFill>
                          <a:effectLst/>
                        </a:rPr>
                        <a:t>EVIDENCE</a:t>
                      </a:r>
                      <a:r>
                        <a:rPr lang="en-US" sz="1600" u="sng" dirty="0">
                          <a:solidFill>
                            <a:schemeClr val="tx1"/>
                          </a:solidFill>
                          <a:effectLst/>
                        </a:rPr>
                        <a:t>?</a:t>
                      </a:r>
                      <a:endParaRPr lang="en-US" sz="1800" dirty="0">
                        <a:solidFill>
                          <a:schemeClr val="tx1"/>
                        </a:solidFill>
                        <a:effectLst/>
                        <a:latin typeface="Calibri"/>
                        <a:ea typeface="Calibri"/>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71181041"/>
              </p:ext>
            </p:extLst>
          </p:nvPr>
        </p:nvGraphicFramePr>
        <p:xfrm>
          <a:off x="1144216" y="2636912"/>
          <a:ext cx="7532241" cy="2453640"/>
        </p:xfrm>
        <a:graphic>
          <a:graphicData uri="http://schemas.openxmlformats.org/drawingml/2006/table">
            <a:tbl>
              <a:tblPr firstRow="1" firstCol="1" bandRow="1">
                <a:tableStyleId>{5C22544A-7EE6-4342-B048-85BDC9FD1C3A}</a:tableStyleId>
              </a:tblPr>
              <a:tblGrid>
                <a:gridCol w="519926"/>
                <a:gridCol w="2240952"/>
                <a:gridCol w="1603010"/>
                <a:gridCol w="3168353"/>
              </a:tblGrid>
              <a:tr h="477578">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400" dirty="0">
                          <a:effectLst/>
                        </a:rPr>
                        <a:t>CRITERIA STATEMENTS</a:t>
                      </a:r>
                      <a:endParaRPr lang="en-US" sz="14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400" dirty="0">
                          <a:effectLst/>
                        </a:rPr>
                        <a:t>Level of</a:t>
                      </a:r>
                    </a:p>
                    <a:p>
                      <a:pPr marL="0" marR="0" algn="l">
                        <a:lnSpc>
                          <a:spcPct val="115000"/>
                        </a:lnSpc>
                        <a:spcBef>
                          <a:spcPts val="0"/>
                        </a:spcBef>
                        <a:spcAft>
                          <a:spcPts val="0"/>
                        </a:spcAft>
                      </a:pPr>
                      <a:r>
                        <a:rPr lang="en-US" sz="1400" dirty="0">
                          <a:effectLst/>
                        </a:rPr>
                        <a:t>Implementation</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EVIDENCE</a:t>
                      </a:r>
                      <a:endParaRPr lang="en-US" sz="1400" dirty="0">
                        <a:effectLst/>
                        <a:latin typeface="Calibri"/>
                        <a:ea typeface="Calibri"/>
                        <a:cs typeface="Times New Roman"/>
                      </a:endParaRPr>
                    </a:p>
                  </a:txBody>
                  <a:tcPr marL="68580" marR="68580" marT="0" marB="0" anchor="ctr"/>
                </a:tc>
              </a:tr>
              <a:tr h="1900289">
                <a:tc>
                  <a:txBody>
                    <a:bodyPr/>
                    <a:lstStyle/>
                    <a:p>
                      <a:pPr marL="0" marR="0" algn="ctr">
                        <a:lnSpc>
                          <a:spcPct val="115000"/>
                        </a:lnSpc>
                        <a:spcBef>
                          <a:spcPts val="0"/>
                        </a:spcBef>
                        <a:spcAft>
                          <a:spcPts val="0"/>
                        </a:spcAft>
                      </a:pPr>
                      <a:r>
                        <a:rPr lang="en-US" sz="1400" dirty="0">
                          <a:effectLst/>
                        </a:rPr>
                        <a:t>2.1.</a:t>
                      </a:r>
                      <a:endParaRPr lang="en-US" sz="1400" dirty="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400" dirty="0">
                          <a:effectLst/>
                        </a:rPr>
                        <a:t>Program services. </a:t>
                      </a:r>
                    </a:p>
                    <a:p>
                      <a:pPr marL="0" marR="0" algn="l">
                        <a:lnSpc>
                          <a:spcPct val="115000"/>
                        </a:lnSpc>
                        <a:spcBef>
                          <a:spcPts val="0"/>
                        </a:spcBef>
                        <a:spcAft>
                          <a:spcPts val="0"/>
                        </a:spcAft>
                      </a:pPr>
                      <a:r>
                        <a:rPr lang="en-US" sz="1400" dirty="0">
                          <a:effectLst/>
                        </a:rPr>
                        <a:t>Districts shall make a variety of appropriate program services available to students who participate in the district's program for highly capable students. WAC 392-170-078</a:t>
                      </a:r>
                      <a:endParaRPr lang="en-US" sz="14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400" dirty="0">
                          <a:effectLst/>
                        </a:rPr>
                        <a:t> </a:t>
                      </a:r>
                    </a:p>
                    <a:p>
                      <a:pPr marL="0" marR="0" algn="l">
                        <a:lnSpc>
                          <a:spcPct val="115000"/>
                        </a:lnSpc>
                        <a:spcBef>
                          <a:spcPts val="0"/>
                        </a:spcBef>
                        <a:spcAft>
                          <a:spcPts val="0"/>
                        </a:spcAft>
                      </a:pPr>
                      <a:r>
                        <a:rPr lang="en-US" sz="1400" dirty="0">
                          <a:effectLst/>
                          <a:sym typeface="Wingdings 2"/>
                        </a:rPr>
                        <a:t></a:t>
                      </a:r>
                      <a:r>
                        <a:rPr lang="en-US" sz="1400" dirty="0">
                          <a:effectLst/>
                        </a:rPr>
                        <a:t> Minimal</a:t>
                      </a:r>
                    </a:p>
                    <a:p>
                      <a:pPr marL="0" marR="0" algn="l">
                        <a:lnSpc>
                          <a:spcPct val="115000"/>
                        </a:lnSpc>
                        <a:spcBef>
                          <a:spcPts val="0"/>
                        </a:spcBef>
                        <a:spcAft>
                          <a:spcPts val="0"/>
                        </a:spcAft>
                      </a:pPr>
                      <a:r>
                        <a:rPr lang="en-US" sz="1400" dirty="0">
                          <a:effectLst/>
                        </a:rPr>
                        <a:t> </a:t>
                      </a:r>
                    </a:p>
                    <a:p>
                      <a:pPr marL="0" marR="0" algn="l">
                        <a:lnSpc>
                          <a:spcPct val="115000"/>
                        </a:lnSpc>
                        <a:spcBef>
                          <a:spcPts val="0"/>
                        </a:spcBef>
                        <a:spcAft>
                          <a:spcPts val="0"/>
                        </a:spcAft>
                      </a:pPr>
                      <a:r>
                        <a:rPr lang="en-US" sz="1400" dirty="0">
                          <a:effectLst/>
                          <a:sym typeface="Wingdings 2"/>
                        </a:rPr>
                        <a:t></a:t>
                      </a:r>
                      <a:r>
                        <a:rPr lang="en-US" sz="1400" dirty="0">
                          <a:effectLst/>
                        </a:rPr>
                        <a:t> Exemplary</a:t>
                      </a:r>
                      <a:endParaRPr lang="en-US" sz="14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r>
            </a:tbl>
          </a:graphicData>
        </a:graphic>
      </p:graphicFrame>
      <p:sp>
        <p:nvSpPr>
          <p:cNvPr id="9" name="TextBox 8"/>
          <p:cNvSpPr txBox="1"/>
          <p:nvPr/>
        </p:nvSpPr>
        <p:spPr>
          <a:xfrm>
            <a:off x="1144216" y="5308901"/>
            <a:ext cx="7316216" cy="954107"/>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8100000" scaled="1"/>
            <a:tileRect/>
          </a:gradFill>
          <a:ln w="762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i="1" dirty="0" smtClean="0">
                <a:latin typeface="Aharoni" panose="02010803020104030203" pitchFamily="2" charset="-79"/>
                <a:cs typeface="Aharoni" panose="02010803020104030203" pitchFamily="2" charset="-79"/>
              </a:rPr>
              <a:t>SO HOW DO WE START THE CONVERSATIONS?</a:t>
            </a:r>
            <a:endParaRPr lang="en-US" sz="2800" b="1" i="1" dirty="0">
              <a:latin typeface="Aharoni" panose="02010803020104030203" pitchFamily="2" charset="-79"/>
              <a:cs typeface="Aharoni" panose="02010803020104030203" pitchFamily="2" charset="-79"/>
            </a:endParaRPr>
          </a:p>
        </p:txBody>
      </p:sp>
      <p:sp>
        <p:nvSpPr>
          <p:cNvPr id="4" name="TextBox 3"/>
          <p:cNvSpPr txBox="1"/>
          <p:nvPr/>
        </p:nvSpPr>
        <p:spPr>
          <a:xfrm rot="20642188">
            <a:off x="4857760" y="3600550"/>
            <a:ext cx="4003848" cy="984885"/>
          </a:xfrm>
          <a:prstGeom prst="rect">
            <a:avLst/>
          </a:prstGeom>
          <a:solidFill>
            <a:schemeClr val="accent2">
              <a:lumMod val="20000"/>
              <a:lumOff val="80000"/>
            </a:schemeClr>
          </a:solidFill>
        </p:spPr>
        <p:txBody>
          <a:bodyPr wrap="square" rtlCol="0">
            <a:spAutoFit/>
          </a:bodyPr>
          <a:lstStyle/>
          <a:p>
            <a:pPr algn="ctr"/>
            <a:r>
              <a:rPr lang="en-US" i="1" dirty="0" smtClean="0">
                <a:solidFill>
                  <a:srgbClr val="CC0000"/>
                </a:solidFill>
                <a:latin typeface="Ravie" panose="04040805050809020602" pitchFamily="82" charset="0"/>
              </a:rPr>
              <a:t>PLEASE REMEMBER – </a:t>
            </a:r>
          </a:p>
          <a:p>
            <a:pPr algn="ctr"/>
            <a:r>
              <a:rPr lang="en-US" sz="2400" b="1" i="1" u="sng" dirty="0" smtClean="0">
                <a:latin typeface="Britannic Bold" panose="020B0903060703020204" pitchFamily="34" charset="0"/>
              </a:rPr>
              <a:t>AN OPINION </a:t>
            </a:r>
            <a:r>
              <a:rPr lang="en-US" sz="4000" dirty="0" smtClean="0">
                <a:solidFill>
                  <a:srgbClr val="CC0000"/>
                </a:solidFill>
              </a:rPr>
              <a:t>≠</a:t>
            </a:r>
            <a:r>
              <a:rPr lang="en-US" dirty="0" smtClean="0"/>
              <a:t> </a:t>
            </a:r>
            <a:r>
              <a:rPr lang="en-US" sz="2400" b="1" u="sng" dirty="0" smtClean="0">
                <a:solidFill>
                  <a:srgbClr val="007A37"/>
                </a:solidFill>
                <a:latin typeface="Broadway" panose="04040905080B02020502" pitchFamily="82" charset="0"/>
              </a:rPr>
              <a:t>EVIDENCE</a:t>
            </a:r>
            <a:endParaRPr lang="en-US" sz="2400" b="1" u="sng" dirty="0">
              <a:solidFill>
                <a:srgbClr val="007A37"/>
              </a:solidFill>
              <a:latin typeface="Broadway" panose="04040905080B02020502" pitchFamily="82" charset="0"/>
            </a:endParaRPr>
          </a:p>
        </p:txBody>
      </p:sp>
    </p:spTree>
    <p:extLst>
      <p:ext uri="{BB962C8B-B14F-4D97-AF65-F5344CB8AC3E}">
        <p14:creationId xmlns:p14="http://schemas.microsoft.com/office/powerpoint/2010/main" val="221585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5426822"/>
              </p:ext>
            </p:extLst>
          </p:nvPr>
        </p:nvGraphicFramePr>
        <p:xfrm>
          <a:off x="251520" y="848544"/>
          <a:ext cx="8640959" cy="6006280"/>
        </p:xfrm>
        <a:graphic>
          <a:graphicData uri="http://schemas.openxmlformats.org/drawingml/2006/table">
            <a:tbl>
              <a:tblPr firstRow="1" firstCol="1" bandRow="1">
                <a:tableStyleId>{ED083AE6-46FA-4A59-8FB0-9F97EB10719F}</a:tableStyleId>
              </a:tblPr>
              <a:tblGrid>
                <a:gridCol w="1596937"/>
                <a:gridCol w="1334427"/>
                <a:gridCol w="1334427"/>
                <a:gridCol w="1476619"/>
                <a:gridCol w="1312550"/>
                <a:gridCol w="1585999"/>
              </a:tblGrid>
              <a:tr h="1647169">
                <a:tc>
                  <a:txBody>
                    <a:bodyPr/>
                    <a:lstStyle/>
                    <a:p>
                      <a:pPr marL="0" marR="0" algn="ctr">
                        <a:lnSpc>
                          <a:spcPct val="115000"/>
                        </a:lnSpc>
                        <a:spcBef>
                          <a:spcPts val="0"/>
                        </a:spcBef>
                        <a:spcAft>
                          <a:spcPts val="0"/>
                        </a:spcAft>
                      </a:pPr>
                      <a:r>
                        <a:rPr lang="en-US" sz="1200" dirty="0">
                          <a:effectLst/>
                        </a:rPr>
                        <a:t>In reflecting upon the MISSION &amp; PURPOSE of our District’s Hi Cap Program, what do we perceive as our top needs?</a:t>
                      </a:r>
                      <a:endParaRPr lang="en-US" sz="1200" dirty="0">
                        <a:effectLst/>
                        <a:latin typeface="Calibri"/>
                        <a:ea typeface="Calibri"/>
                        <a:cs typeface="Times New Roman"/>
                      </a:endParaRPr>
                    </a:p>
                  </a:txBody>
                  <a:tcPr marL="56924" marR="56924" marT="0" marB="0" anchor="b">
                    <a:solidFill>
                      <a:srgbClr val="FFCC99"/>
                    </a:solidFill>
                  </a:tcPr>
                </a:tc>
                <a:tc>
                  <a:txBody>
                    <a:bodyPr/>
                    <a:lstStyle/>
                    <a:p>
                      <a:pPr marL="0" marR="0" algn="ctr">
                        <a:lnSpc>
                          <a:spcPct val="115000"/>
                        </a:lnSpc>
                        <a:spcBef>
                          <a:spcPts val="0"/>
                        </a:spcBef>
                        <a:spcAft>
                          <a:spcPts val="0"/>
                        </a:spcAft>
                      </a:pPr>
                      <a:r>
                        <a:rPr lang="en-US" sz="1200" dirty="0">
                          <a:effectLst/>
                        </a:rPr>
                        <a:t>In light of our perceptions, what do we currently have in place that “we think” is working well for STUDENTS?</a:t>
                      </a:r>
                      <a:endParaRPr lang="en-US" sz="1200" dirty="0">
                        <a:effectLst/>
                        <a:latin typeface="Calibri"/>
                        <a:ea typeface="Calibri"/>
                        <a:cs typeface="Times New Roman"/>
                      </a:endParaRPr>
                    </a:p>
                  </a:txBody>
                  <a:tcPr marL="56924" marR="56924" marT="0" marB="0" anchor="b">
                    <a:solidFill>
                      <a:srgbClr val="FFCC99"/>
                    </a:solidFill>
                  </a:tcPr>
                </a:tc>
                <a:tc>
                  <a:txBody>
                    <a:bodyPr/>
                    <a:lstStyle/>
                    <a:p>
                      <a:pPr marL="0" marR="0" algn="ctr">
                        <a:lnSpc>
                          <a:spcPct val="115000"/>
                        </a:lnSpc>
                        <a:spcBef>
                          <a:spcPts val="0"/>
                        </a:spcBef>
                        <a:spcAft>
                          <a:spcPts val="0"/>
                        </a:spcAft>
                      </a:pPr>
                      <a:r>
                        <a:rPr lang="en-US" sz="1200" dirty="0">
                          <a:effectLst/>
                        </a:rPr>
                        <a:t>What do we think needs to be changed and/or implemented to more appropriately meet the needs of each identified Hi Cap student?</a:t>
                      </a:r>
                      <a:endParaRPr lang="en-US" sz="1200" dirty="0">
                        <a:effectLst/>
                        <a:latin typeface="Calibri"/>
                        <a:ea typeface="Calibri"/>
                        <a:cs typeface="Times New Roman"/>
                      </a:endParaRPr>
                    </a:p>
                  </a:txBody>
                  <a:tcPr marL="56924" marR="56924" marT="0" marB="0" anchor="b">
                    <a:solidFill>
                      <a:srgbClr val="FFCC99"/>
                    </a:solidFill>
                  </a:tcPr>
                </a:tc>
                <a:tc>
                  <a:txBody>
                    <a:bodyPr/>
                    <a:lstStyle/>
                    <a:p>
                      <a:pPr marL="0" marR="0" algn="ctr">
                        <a:lnSpc>
                          <a:spcPct val="115000"/>
                        </a:lnSpc>
                        <a:spcBef>
                          <a:spcPts val="0"/>
                        </a:spcBef>
                        <a:spcAft>
                          <a:spcPts val="0"/>
                        </a:spcAft>
                      </a:pPr>
                      <a:r>
                        <a:rPr lang="en-US" sz="1200" dirty="0">
                          <a:effectLst/>
                        </a:rPr>
                        <a:t>What do we think are the greatest barriers and/or challenges needing to be addressed in order to achieve our MISSION/PURPOSE?</a:t>
                      </a:r>
                      <a:endParaRPr lang="en-US" sz="1200" dirty="0">
                        <a:effectLst/>
                        <a:latin typeface="Calibri"/>
                        <a:ea typeface="Calibri"/>
                        <a:cs typeface="Times New Roman"/>
                      </a:endParaRPr>
                    </a:p>
                  </a:txBody>
                  <a:tcPr marL="56924" marR="56924" marT="0" marB="0" anchor="b">
                    <a:solidFill>
                      <a:srgbClr val="FFCC99"/>
                    </a:solidFill>
                  </a:tcPr>
                </a:tc>
                <a:tc>
                  <a:txBody>
                    <a:bodyPr/>
                    <a:lstStyle/>
                    <a:p>
                      <a:pPr marL="0" marR="0" algn="ctr">
                        <a:lnSpc>
                          <a:spcPct val="115000"/>
                        </a:lnSpc>
                        <a:spcBef>
                          <a:spcPts val="0"/>
                        </a:spcBef>
                        <a:spcAft>
                          <a:spcPts val="0"/>
                        </a:spcAft>
                      </a:pPr>
                      <a:r>
                        <a:rPr lang="en-US" sz="1200" dirty="0">
                          <a:effectLst/>
                        </a:rPr>
                        <a:t>What and/or where do we have our greatest support and/or resources?</a:t>
                      </a:r>
                      <a:endParaRPr lang="en-US" sz="1200" dirty="0">
                        <a:effectLst/>
                        <a:latin typeface="Calibri"/>
                        <a:ea typeface="Calibri"/>
                        <a:cs typeface="Times New Roman"/>
                      </a:endParaRPr>
                    </a:p>
                  </a:txBody>
                  <a:tcPr marL="56924" marR="56924" marT="0" marB="0" anchor="b">
                    <a:solidFill>
                      <a:srgbClr val="FFCC99"/>
                    </a:solidFill>
                  </a:tcPr>
                </a:tc>
                <a:tc>
                  <a:txBody>
                    <a:bodyPr/>
                    <a:lstStyle/>
                    <a:p>
                      <a:pPr marL="0" marR="0" algn="ctr">
                        <a:lnSpc>
                          <a:spcPct val="115000"/>
                        </a:lnSpc>
                        <a:spcBef>
                          <a:spcPts val="0"/>
                        </a:spcBef>
                        <a:spcAft>
                          <a:spcPts val="0"/>
                        </a:spcAft>
                      </a:pPr>
                      <a:r>
                        <a:rPr lang="en-US" sz="1200" dirty="0">
                          <a:effectLst/>
                        </a:rPr>
                        <a:t>What ACTION ITEM is needed to address each issue/need?</a:t>
                      </a:r>
                      <a:endParaRPr lang="en-US" sz="1200" dirty="0">
                        <a:effectLst/>
                        <a:latin typeface="Calibri"/>
                        <a:ea typeface="Calibri"/>
                        <a:cs typeface="Times New Roman"/>
                      </a:endParaRPr>
                    </a:p>
                  </a:txBody>
                  <a:tcPr marL="56924" marR="56924" marT="0" marB="0" anchor="b">
                    <a:solidFill>
                      <a:srgbClr val="FFCC99"/>
                    </a:solidFill>
                  </a:tcPr>
                </a:tc>
              </a:tr>
              <a:tr h="934880">
                <a:tc>
                  <a:txBody>
                    <a:bodyPr/>
                    <a:lstStyle/>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r>
              <a:tr h="934880">
                <a:tc>
                  <a:txBody>
                    <a:bodyPr/>
                    <a:lstStyle/>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r>
              <a:tr h="1121856">
                <a:tc>
                  <a:txBody>
                    <a:bodyPr/>
                    <a:lstStyle/>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p>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r>
              <a:tr h="1121856">
                <a:tc>
                  <a:txBody>
                    <a:bodyPr/>
                    <a:lstStyle/>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p>
                    <a:p>
                      <a:pPr marL="0" marR="0" algn="l">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56924" marR="56924" marT="0" marB="0"/>
                </a:tc>
                <a:tc>
                  <a:txBody>
                    <a:bodyPr/>
                    <a:lstStyle/>
                    <a:p>
                      <a:pPr marL="0" marR="0" algn="l">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56924" marR="56924" marT="0" marB="0"/>
                </a:tc>
              </a:tr>
            </a:tbl>
          </a:graphicData>
        </a:graphic>
      </p:graphicFrame>
      <p:sp>
        <p:nvSpPr>
          <p:cNvPr id="4" name="Text Box 42"/>
          <p:cNvSpPr txBox="1">
            <a:spLocks noChangeArrowheads="1"/>
          </p:cNvSpPr>
          <p:nvPr/>
        </p:nvSpPr>
        <p:spPr bwMode="auto">
          <a:xfrm>
            <a:off x="251520" y="188640"/>
            <a:ext cx="8640960" cy="659904"/>
          </a:xfrm>
          <a:prstGeom prst="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vert="horz" wrap="square" lIns="0" tIns="91440" rIns="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400" b="0" i="1" u="none" strike="noStrike" cap="none" normalizeH="0" baseline="0" dirty="0" smtClean="0">
                <a:ln>
                  <a:noFill/>
                </a:ln>
                <a:solidFill>
                  <a:srgbClr val="4F81BD"/>
                </a:solidFill>
                <a:effectLst/>
                <a:latin typeface="Arial Rounded MT Bold" pitchFamily="34" charset="0"/>
                <a:ea typeface="Times New Roman" pitchFamily="18" charset="0"/>
                <a:cs typeface="Times New Roman" pitchFamily="18" charset="0"/>
              </a:rPr>
              <a:t>GUIDING QUESTIONS FOR DISCUSSION</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1436688"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7697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4687738"/>
              </p:ext>
            </p:extLst>
          </p:nvPr>
        </p:nvGraphicFramePr>
        <p:xfrm>
          <a:off x="395536" y="1772816"/>
          <a:ext cx="8424937" cy="4994101"/>
        </p:xfrm>
        <a:graphic>
          <a:graphicData uri="http://schemas.openxmlformats.org/drawingml/2006/table">
            <a:tbl>
              <a:tblPr firstRow="1" firstCol="1" bandRow="1">
                <a:tableStyleId>{616DA210-FB5B-4158-B5E0-FEB733F419BA}</a:tableStyleId>
              </a:tblPr>
              <a:tblGrid>
                <a:gridCol w="2664296"/>
                <a:gridCol w="3168352"/>
                <a:gridCol w="1368152"/>
                <a:gridCol w="1224137"/>
              </a:tblGrid>
              <a:tr h="742212">
                <a:tc>
                  <a:txBody>
                    <a:bodyPr/>
                    <a:lstStyle/>
                    <a:p>
                      <a:pPr marL="0" marR="0">
                        <a:lnSpc>
                          <a:spcPct val="115000"/>
                        </a:lnSpc>
                        <a:spcBef>
                          <a:spcPts val="0"/>
                        </a:spcBef>
                        <a:spcAft>
                          <a:spcPts val="0"/>
                        </a:spcAft>
                      </a:pPr>
                      <a:r>
                        <a:rPr lang="en-US" sz="1600" dirty="0">
                          <a:effectLst/>
                        </a:rPr>
                        <a:t>Outcome Needed</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Related Activities</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Person(s) Responsible</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Target Completion Date</a:t>
                      </a:r>
                      <a:endParaRPr lang="en-US" sz="1200" dirty="0">
                        <a:effectLst/>
                        <a:latin typeface="Calibri"/>
                        <a:ea typeface="Calibri"/>
                        <a:cs typeface="Times New Roman"/>
                      </a:endParaRPr>
                    </a:p>
                  </a:txBody>
                  <a:tcPr marL="68580" marR="68580" marT="0" marB="0"/>
                </a:tc>
              </a:tr>
              <a:tr h="1484424">
                <a:tc>
                  <a:txBody>
                    <a:bodyPr/>
                    <a:lstStyle/>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r h="1484424">
                <a:tc>
                  <a:txBody>
                    <a:bodyPr/>
                    <a:lstStyle/>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r h="1184005">
                <a:tc>
                  <a:txBody>
                    <a:bodyPr/>
                    <a:lstStyle/>
                    <a:p>
                      <a:pPr marL="0" marR="0">
                        <a:lnSpc>
                          <a:spcPct val="115000"/>
                        </a:lnSpc>
                        <a:spcBef>
                          <a:spcPts val="0"/>
                        </a:spcBef>
                        <a:spcAft>
                          <a:spcPts val="0"/>
                        </a:spcAft>
                      </a:pPr>
                      <a:r>
                        <a:rPr lang="en-US" sz="1400" dirty="0">
                          <a:effectLst/>
                        </a:rPr>
                        <a:t> </a:t>
                      </a:r>
                      <a:endParaRPr lang="en-US" sz="1400" dirty="0" smtClean="0">
                        <a:effectLst/>
                      </a:endParaRP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endParaRPr lang="en-US" sz="1400" dirty="0" smtClean="0">
                        <a:effectLst/>
                      </a:endParaRPr>
                    </a:p>
                    <a:p>
                      <a:pPr marL="0" marR="0">
                        <a:lnSpc>
                          <a:spcPct val="115000"/>
                        </a:lnSpc>
                        <a:spcBef>
                          <a:spcPts val="0"/>
                        </a:spcBef>
                        <a:spcAft>
                          <a:spcPts val="0"/>
                        </a:spcAft>
                      </a:pPr>
                      <a:endParaRPr lang="en-US" sz="1100" dirty="0">
                        <a:effectLst/>
                      </a:endParaRPr>
                    </a:p>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 </a:t>
                      </a:r>
                      <a:endParaRPr lang="en-US" sz="1100"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1763688" y="476672"/>
            <a:ext cx="6768752" cy="778416"/>
          </a:xfrm>
        </p:spPr>
        <p:txBody>
          <a:bodyPr>
            <a:normAutofit/>
          </a:bodyPr>
          <a:lstStyle/>
          <a:p>
            <a:pPr algn="ctr"/>
            <a:r>
              <a:rPr lang="en-US" sz="3200" dirty="0" smtClean="0"/>
              <a:t>ACTION PLAN TEMPLATE (Sample)</a:t>
            </a:r>
            <a:endParaRPr lang="en-US" sz="3200" dirty="0"/>
          </a:p>
        </p:txBody>
      </p:sp>
      <p:sp>
        <p:nvSpPr>
          <p:cNvPr id="4" name="TextBox 3"/>
          <p:cNvSpPr txBox="1"/>
          <p:nvPr/>
        </p:nvSpPr>
        <p:spPr>
          <a:xfrm>
            <a:off x="1331640" y="1230097"/>
            <a:ext cx="7056784" cy="369332"/>
          </a:xfrm>
          <a:prstGeom prst="rect">
            <a:avLst/>
          </a:prstGeom>
          <a:noFill/>
        </p:spPr>
        <p:txBody>
          <a:bodyPr wrap="square" rtlCol="0">
            <a:spAutoFit/>
          </a:bodyPr>
          <a:lstStyle/>
          <a:p>
            <a:r>
              <a:rPr lang="en-US" dirty="0" smtClean="0"/>
              <a:t>CRITERIA STATEMENT: _________________________________________</a:t>
            </a:r>
            <a:endParaRPr lang="en-US" dirty="0"/>
          </a:p>
        </p:txBody>
      </p:sp>
    </p:spTree>
    <p:extLst>
      <p:ext uri="{BB962C8B-B14F-4D97-AF65-F5344CB8AC3E}">
        <p14:creationId xmlns:p14="http://schemas.microsoft.com/office/powerpoint/2010/main" val="179224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Gail\AppData\Local\Microsoft\Windows\INetCache\IE\R11XLZS4\MC9003247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629" y="2519629"/>
            <a:ext cx="1818742" cy="18187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8646"/>
            <a:ext cx="9012685" cy="5164650"/>
          </a:xfrm>
          <a:prstGeom prst="rect">
            <a:avLst/>
          </a:prstGeom>
        </p:spPr>
      </p:pic>
      <p:sp>
        <p:nvSpPr>
          <p:cNvPr id="3" name="TextBox 2"/>
          <p:cNvSpPr txBox="1"/>
          <p:nvPr/>
        </p:nvSpPr>
        <p:spPr>
          <a:xfrm>
            <a:off x="288319" y="388695"/>
            <a:ext cx="8628259" cy="400110"/>
          </a:xfrm>
          <a:prstGeom prst="rect">
            <a:avLst/>
          </a:prstGeom>
          <a:noFill/>
        </p:spPr>
        <p:txBody>
          <a:bodyPr wrap="square" rtlCol="0">
            <a:spAutoFit/>
          </a:bodyPr>
          <a:lstStyle/>
          <a:p>
            <a:pPr algn="ctr"/>
            <a:r>
              <a:rPr lang="en-US" sz="2000" b="1" dirty="0" smtClean="0">
                <a:solidFill>
                  <a:schemeClr val="bg1"/>
                </a:solidFill>
              </a:rPr>
              <a:t>HOW DOES THE CHANGE IN BACKGROUND INFLUENCE WHAT YOU SEE?</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96752"/>
            <a:ext cx="8412427" cy="4731990"/>
          </a:xfrm>
          <a:prstGeom prst="rect">
            <a:avLst/>
          </a:prstGeom>
        </p:spPr>
      </p:pic>
    </p:spTree>
    <p:extLst>
      <p:ext uri="{BB962C8B-B14F-4D97-AF65-F5344CB8AC3E}">
        <p14:creationId xmlns:p14="http://schemas.microsoft.com/office/powerpoint/2010/main" val="774066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96752"/>
            <a:ext cx="8412427" cy="4731990"/>
          </a:xfrm>
          <a:prstGeom prst="rect">
            <a:avLst/>
          </a:prstGeom>
        </p:spPr>
      </p:pic>
    </p:spTree>
    <p:extLst>
      <p:ext uri="{BB962C8B-B14F-4D97-AF65-F5344CB8AC3E}">
        <p14:creationId xmlns:p14="http://schemas.microsoft.com/office/powerpoint/2010/main" val="267070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3568" y="692696"/>
            <a:ext cx="7772400" cy="1470025"/>
          </a:xfrm>
          <a:solidFill>
            <a:schemeClr val="accent6">
              <a:lumMod val="20000"/>
              <a:lumOff val="80000"/>
            </a:schemeClr>
          </a:solidFill>
          <a:effectLst>
            <a:glow rad="228600">
              <a:schemeClr val="accent4">
                <a:satMod val="175000"/>
                <a:alpha val="40000"/>
              </a:schemeClr>
            </a:glow>
          </a:effectLst>
        </p:spPr>
        <p:txBody>
          <a:bodyPr/>
          <a:lstStyle/>
          <a:p>
            <a:r>
              <a:rPr lang="en-US" b="1" dirty="0" smtClean="0">
                <a:solidFill>
                  <a:schemeClr val="accent5">
                    <a:lumMod val="50000"/>
                  </a:schemeClr>
                </a:solidFill>
              </a:rPr>
              <a:t>The foundation for the Self-Study Process</a:t>
            </a:r>
            <a:endParaRPr lang="en-US" b="1" dirty="0">
              <a:solidFill>
                <a:schemeClr val="accent5">
                  <a:lumMod val="50000"/>
                </a:schemeClr>
              </a:solidFill>
            </a:endParaRPr>
          </a:p>
        </p:txBody>
      </p:sp>
      <p:pic>
        <p:nvPicPr>
          <p:cNvPr id="1027" name="Picture 3" descr="C:\Users\Gail\AppData\Local\Microsoft\Windows\INetCache\IE\0VUX47N0\happy-stud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48285" flipH="1">
            <a:off x="903419" y="4074336"/>
            <a:ext cx="2087710" cy="20832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subTitle" idx="1"/>
          </p:nvPr>
        </p:nvSpPr>
        <p:spPr>
          <a:xfrm>
            <a:off x="2483768" y="2564904"/>
            <a:ext cx="5760640" cy="2808312"/>
          </a:xfrm>
        </p:spPr>
        <p:txBody>
          <a:bodyPr>
            <a:noAutofit/>
          </a:bodyPr>
          <a:lstStyle/>
          <a:p>
            <a:r>
              <a:rPr lang="en-US" sz="4000" b="1" dirty="0" smtClean="0">
                <a:solidFill>
                  <a:schemeClr val="accent5">
                    <a:lumMod val="50000"/>
                  </a:schemeClr>
                </a:solidFill>
              </a:rPr>
              <a:t>What can be used to guide our Self-Study Process when reviewing our district’s Gifted Program?</a:t>
            </a:r>
            <a:endParaRPr lang="en-US" sz="4000" b="1" dirty="0">
              <a:solidFill>
                <a:schemeClr val="accent5">
                  <a:lumMod val="50000"/>
                </a:schemeClr>
              </a:solidFill>
            </a:endParaRPr>
          </a:p>
        </p:txBody>
      </p:sp>
    </p:spTree>
    <p:extLst>
      <p:ext uri="{BB962C8B-B14F-4D97-AF65-F5344CB8AC3E}">
        <p14:creationId xmlns:p14="http://schemas.microsoft.com/office/powerpoint/2010/main" val="266601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3000" r="-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Nine Characteristics of High-Performing Schools</a:t>
            </a:r>
            <a:br>
              <a:rPr lang="en-US" dirty="0" smtClean="0"/>
            </a:br>
            <a:r>
              <a:rPr lang="en-US" sz="2700" dirty="0" smtClean="0"/>
              <a:t>Prepared by: </a:t>
            </a:r>
            <a:r>
              <a:rPr lang="en-US" sz="2700" dirty="0" err="1" smtClean="0"/>
              <a:t>G.S.Shannon</a:t>
            </a:r>
            <a:r>
              <a:rPr lang="en-US" sz="2700" dirty="0" smtClean="0"/>
              <a:t> &amp; P. </a:t>
            </a:r>
            <a:r>
              <a:rPr lang="en-US" sz="2700" dirty="0" err="1" smtClean="0"/>
              <a:t>Bylsma</a:t>
            </a:r>
            <a:r>
              <a:rPr lang="en-US" sz="2700" dirty="0" smtClean="0"/>
              <a:t>, OSPI (2007)</a:t>
            </a:r>
            <a:endParaRPr lang="en-US" sz="2700" dirty="0"/>
          </a:p>
        </p:txBody>
      </p:sp>
      <p:sp>
        <p:nvSpPr>
          <p:cNvPr id="5" name="Content Placeholder 4"/>
          <p:cNvSpPr>
            <a:spLocks noGrp="1"/>
          </p:cNvSpPr>
          <p:nvPr>
            <p:ph idx="1"/>
          </p:nvPr>
        </p:nvSpPr>
        <p:spPr>
          <a:xfrm>
            <a:off x="539552" y="1844824"/>
            <a:ext cx="8229600" cy="4525963"/>
          </a:xfrm>
        </p:spPr>
        <p:txBody>
          <a:bodyPr>
            <a:normAutofit fontScale="92500" lnSpcReduction="20000"/>
          </a:bodyPr>
          <a:lstStyle/>
          <a:p>
            <a:r>
              <a:rPr lang="en-US" b="1" dirty="0" smtClean="0"/>
              <a:t>Clear and shared focus</a:t>
            </a:r>
          </a:p>
          <a:p>
            <a:r>
              <a:rPr lang="en-US" b="1" dirty="0" smtClean="0"/>
              <a:t>High standards and expectations for all students</a:t>
            </a:r>
          </a:p>
          <a:p>
            <a:r>
              <a:rPr lang="en-US" b="1" dirty="0" smtClean="0"/>
              <a:t>Effective school leadership</a:t>
            </a:r>
          </a:p>
          <a:p>
            <a:r>
              <a:rPr lang="en-US" b="1" dirty="0" smtClean="0"/>
              <a:t>High levels of collaboration and communication</a:t>
            </a:r>
          </a:p>
          <a:p>
            <a:r>
              <a:rPr lang="en-US" b="1" dirty="0" smtClean="0"/>
              <a:t>Curriculum, instruction and assessments aligned with state standards</a:t>
            </a:r>
          </a:p>
          <a:p>
            <a:r>
              <a:rPr lang="en-US" b="1" dirty="0" smtClean="0"/>
              <a:t>Frequent monitoring of learning and teaching</a:t>
            </a:r>
          </a:p>
          <a:p>
            <a:r>
              <a:rPr lang="en-US" b="1" dirty="0" smtClean="0"/>
              <a:t>Focused professional development</a:t>
            </a:r>
          </a:p>
          <a:p>
            <a:r>
              <a:rPr lang="en-US" b="1" dirty="0" smtClean="0"/>
              <a:t>Supportive learning environment</a:t>
            </a:r>
          </a:p>
          <a:p>
            <a:r>
              <a:rPr lang="en-US" b="1" dirty="0" smtClean="0"/>
              <a:t>High level of family and community involvement</a:t>
            </a:r>
            <a:endParaRPr lang="en-US" b="1" dirty="0"/>
          </a:p>
        </p:txBody>
      </p:sp>
    </p:spTree>
    <p:extLst>
      <p:ext uri="{BB962C8B-B14F-4D97-AF65-F5344CB8AC3E}">
        <p14:creationId xmlns:p14="http://schemas.microsoft.com/office/powerpoint/2010/main" val="2725366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30261324"/>
              </p:ext>
            </p:extLst>
          </p:nvPr>
        </p:nvGraphicFramePr>
        <p:xfrm>
          <a:off x="323528" y="233797"/>
          <a:ext cx="842493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84340" y="375790"/>
            <a:ext cx="936104" cy="923330"/>
          </a:xfrm>
          <a:prstGeom prst="rect">
            <a:avLst/>
          </a:prstGeom>
          <a:noFill/>
        </p:spPr>
        <p:txBody>
          <a:bodyPr wrap="square" rtlCol="0">
            <a:spAutoFit/>
          </a:bodyPr>
          <a:lstStyle/>
          <a:p>
            <a:pPr algn="ctr"/>
            <a:r>
              <a:rPr lang="en-US" b="1" dirty="0" smtClean="0"/>
              <a:t>Ready to Benefit</a:t>
            </a:r>
            <a:endParaRPr lang="en-US" b="1" dirty="0"/>
          </a:p>
        </p:txBody>
      </p:sp>
      <p:sp>
        <p:nvSpPr>
          <p:cNvPr id="6" name="TextBox 5"/>
          <p:cNvSpPr txBox="1"/>
          <p:nvPr/>
        </p:nvSpPr>
        <p:spPr>
          <a:xfrm>
            <a:off x="5905078" y="4653136"/>
            <a:ext cx="1259210" cy="1015663"/>
          </a:xfrm>
          <a:prstGeom prst="rect">
            <a:avLst/>
          </a:prstGeom>
          <a:noFill/>
        </p:spPr>
        <p:txBody>
          <a:bodyPr wrap="square" rtlCol="0">
            <a:spAutoFit/>
          </a:bodyPr>
          <a:lstStyle/>
          <a:p>
            <a:r>
              <a:rPr lang="en-US" sz="2000" b="1" dirty="0" smtClean="0"/>
              <a:t>Set &amp; Prioritize Goals</a:t>
            </a:r>
            <a:endParaRPr lang="en-US" sz="2000" b="1" dirty="0"/>
          </a:p>
        </p:txBody>
      </p:sp>
      <p:sp>
        <p:nvSpPr>
          <p:cNvPr id="7" name="TextBox 6"/>
          <p:cNvSpPr txBox="1"/>
          <p:nvPr/>
        </p:nvSpPr>
        <p:spPr>
          <a:xfrm>
            <a:off x="2267744" y="4834086"/>
            <a:ext cx="1080120" cy="1015663"/>
          </a:xfrm>
          <a:prstGeom prst="rect">
            <a:avLst/>
          </a:prstGeom>
          <a:noFill/>
        </p:spPr>
        <p:txBody>
          <a:bodyPr wrap="square" rtlCol="0">
            <a:spAutoFit/>
          </a:bodyPr>
          <a:lstStyle/>
          <a:p>
            <a:pPr algn="ctr"/>
            <a:r>
              <a:rPr lang="en-US" sz="2000" b="1" dirty="0" smtClean="0"/>
              <a:t>Craft Action Plan</a:t>
            </a:r>
            <a:endParaRPr lang="en-US" sz="2000" b="1" dirty="0"/>
          </a:p>
        </p:txBody>
      </p:sp>
      <p:sp>
        <p:nvSpPr>
          <p:cNvPr id="8" name="TextBox 7"/>
          <p:cNvSpPr txBox="1"/>
          <p:nvPr/>
        </p:nvSpPr>
        <p:spPr>
          <a:xfrm>
            <a:off x="2445668" y="984429"/>
            <a:ext cx="1296144" cy="1200329"/>
          </a:xfrm>
          <a:prstGeom prst="rect">
            <a:avLst/>
          </a:prstGeom>
          <a:noFill/>
        </p:spPr>
        <p:txBody>
          <a:bodyPr wrap="square" rtlCol="0">
            <a:spAutoFit/>
          </a:bodyPr>
          <a:lstStyle/>
          <a:p>
            <a:r>
              <a:rPr lang="en-US" b="1" dirty="0" smtClean="0"/>
              <a:t>Evaluate Impact on Student Growth</a:t>
            </a:r>
            <a:endParaRPr lang="en-US" b="1" dirty="0"/>
          </a:p>
        </p:txBody>
      </p:sp>
      <p:sp>
        <p:nvSpPr>
          <p:cNvPr id="9" name="Oval 8"/>
          <p:cNvSpPr/>
          <p:nvPr/>
        </p:nvSpPr>
        <p:spPr>
          <a:xfrm>
            <a:off x="3340224" y="1871514"/>
            <a:ext cx="3186819" cy="298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2870" y="2153240"/>
            <a:ext cx="2342356" cy="2246769"/>
          </a:xfrm>
          <a:prstGeom prst="rect">
            <a:avLst/>
          </a:prstGeom>
          <a:noFill/>
        </p:spPr>
        <p:txBody>
          <a:bodyPr wrap="square" rtlCol="0">
            <a:spAutoFit/>
          </a:bodyPr>
          <a:lstStyle/>
          <a:p>
            <a:pPr algn="ctr"/>
            <a:r>
              <a:rPr lang="en-US" sz="2800" b="1" dirty="0" smtClean="0">
                <a:solidFill>
                  <a:schemeClr val="accent6">
                    <a:lumMod val="20000"/>
                    <a:lumOff val="80000"/>
                  </a:schemeClr>
                </a:solidFill>
              </a:rPr>
              <a:t>Nine Characteristics of High Performing Schools</a:t>
            </a:r>
            <a:endParaRPr lang="en-US" sz="2800" b="1" dirty="0">
              <a:solidFill>
                <a:schemeClr val="accent6">
                  <a:lumMod val="20000"/>
                  <a:lumOff val="80000"/>
                </a:schemeClr>
              </a:solidFill>
            </a:endParaRPr>
          </a:p>
        </p:txBody>
      </p:sp>
      <p:sp>
        <p:nvSpPr>
          <p:cNvPr id="11" name="TextBox 10"/>
          <p:cNvSpPr txBox="1"/>
          <p:nvPr/>
        </p:nvSpPr>
        <p:spPr>
          <a:xfrm>
            <a:off x="1996666" y="6309320"/>
            <a:ext cx="6014764" cy="461665"/>
          </a:xfrm>
          <a:prstGeom prst="rect">
            <a:avLst/>
          </a:prstGeom>
          <a:noFill/>
        </p:spPr>
        <p:txBody>
          <a:bodyPr wrap="square" rtlCol="0">
            <a:spAutoFit/>
          </a:bodyPr>
          <a:lstStyle/>
          <a:p>
            <a:pPr algn="ctr"/>
            <a:r>
              <a:rPr lang="en-US" sz="2400" b="1" dirty="0" smtClean="0"/>
              <a:t>CONTINUOUS IMPROVEMENT</a:t>
            </a:r>
            <a:endParaRPr lang="en-US" sz="2400" b="1" dirty="0"/>
          </a:p>
        </p:txBody>
      </p:sp>
      <p:sp>
        <p:nvSpPr>
          <p:cNvPr id="12" name="Curved Left Arrow 11"/>
          <p:cNvSpPr/>
          <p:nvPr/>
        </p:nvSpPr>
        <p:spPr>
          <a:xfrm flipH="1" flipV="1">
            <a:off x="899592" y="190389"/>
            <a:ext cx="1872208" cy="63515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Left Arrow 12"/>
          <p:cNvSpPr/>
          <p:nvPr/>
        </p:nvSpPr>
        <p:spPr>
          <a:xfrm rot="10800000" flipH="1" flipV="1">
            <a:off x="6876256" y="371176"/>
            <a:ext cx="1601130" cy="61689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51520" y="5341917"/>
            <a:ext cx="1296144" cy="1200329"/>
          </a:xfrm>
          <a:prstGeom prst="rect">
            <a:avLst/>
          </a:prstGeom>
          <a:noFill/>
        </p:spPr>
        <p:txBody>
          <a:bodyPr wrap="square" rtlCol="0">
            <a:spAutoFit/>
          </a:bodyPr>
          <a:lstStyle/>
          <a:p>
            <a:r>
              <a:rPr lang="en-US" dirty="0" smtClean="0"/>
              <a:t>Source : OSPI &amp; ISDE (2005 &amp; 2008)</a:t>
            </a:r>
            <a:endParaRPr lang="en-US" dirty="0"/>
          </a:p>
        </p:txBody>
      </p:sp>
      <p:sp>
        <p:nvSpPr>
          <p:cNvPr id="2" name="TextBox 1"/>
          <p:cNvSpPr txBox="1"/>
          <p:nvPr/>
        </p:nvSpPr>
        <p:spPr>
          <a:xfrm>
            <a:off x="5789426" y="1229910"/>
            <a:ext cx="1475234" cy="923330"/>
          </a:xfrm>
          <a:prstGeom prst="rect">
            <a:avLst/>
          </a:prstGeom>
          <a:noFill/>
        </p:spPr>
        <p:txBody>
          <a:bodyPr wrap="square" rtlCol="0">
            <a:spAutoFit/>
          </a:bodyPr>
          <a:lstStyle/>
          <a:p>
            <a:pPr lvl="0"/>
            <a:r>
              <a:rPr lang="en-US" b="1" dirty="0"/>
              <a:t>Collect, sort &amp; select  data</a:t>
            </a:r>
          </a:p>
          <a:p>
            <a:endParaRPr lang="en-US" dirty="0"/>
          </a:p>
        </p:txBody>
      </p:sp>
      <p:sp>
        <p:nvSpPr>
          <p:cNvPr id="3" name="TextBox 2"/>
          <p:cNvSpPr txBox="1"/>
          <p:nvPr/>
        </p:nvSpPr>
        <p:spPr>
          <a:xfrm>
            <a:off x="6732240" y="2855499"/>
            <a:ext cx="1279190" cy="1200329"/>
          </a:xfrm>
          <a:prstGeom prst="rect">
            <a:avLst/>
          </a:prstGeom>
          <a:noFill/>
        </p:spPr>
        <p:txBody>
          <a:bodyPr wrap="square" rtlCol="0">
            <a:spAutoFit/>
          </a:bodyPr>
          <a:lstStyle/>
          <a:p>
            <a:pPr lvl="0"/>
            <a:r>
              <a:rPr lang="en-US" b="1" dirty="0"/>
              <a:t>Build &amp; Analyze Profile</a:t>
            </a:r>
          </a:p>
          <a:p>
            <a:endParaRPr lang="en-US" dirty="0"/>
          </a:p>
        </p:txBody>
      </p:sp>
    </p:spTree>
    <p:extLst>
      <p:ext uri="{BB962C8B-B14F-4D97-AF65-F5344CB8AC3E}">
        <p14:creationId xmlns:p14="http://schemas.microsoft.com/office/powerpoint/2010/main" val="2034815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51" name="Picture 3" descr="C:\Users\Gail\AppData\Local\Microsoft\Windows\INetCache\IE\3CD13RZL\kitten-lion-mirr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015" y="2204864"/>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536" y="764704"/>
            <a:ext cx="7772400" cy="1971650"/>
          </a:xfrm>
        </p:spPr>
        <p:txBody>
          <a:bodyPr>
            <a:noAutofit/>
          </a:bodyPr>
          <a:lstStyle/>
          <a:p>
            <a:r>
              <a:rPr lang="en-US" sz="4800" b="1" dirty="0" smtClean="0"/>
              <a:t>DOES A GIFTED PROGRAM REVIEW HAVE A SIMILAR LOOK???</a:t>
            </a:r>
            <a:endParaRPr lang="en-US" sz="4800" b="1" dirty="0"/>
          </a:p>
        </p:txBody>
      </p:sp>
    </p:spTree>
    <p:extLst>
      <p:ext uri="{BB962C8B-B14F-4D97-AF65-F5344CB8AC3E}">
        <p14:creationId xmlns:p14="http://schemas.microsoft.com/office/powerpoint/2010/main" val="285268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 y="0"/>
            <a:ext cx="9144000" cy="6858000"/>
          </a:xfrm>
          <a:prstGeom prst="rect">
            <a:avLst/>
          </a:prstGeom>
        </p:spPr>
      </p:pic>
      <p:sp>
        <p:nvSpPr>
          <p:cNvPr id="6" name="TextBox 5"/>
          <p:cNvSpPr txBox="1"/>
          <p:nvPr/>
        </p:nvSpPr>
        <p:spPr>
          <a:xfrm rot="21080409">
            <a:off x="165357" y="2654127"/>
            <a:ext cx="4370819" cy="2062103"/>
          </a:xfrm>
          <a:prstGeom prst="rect">
            <a:avLst/>
          </a:prstGeom>
          <a:noFill/>
        </p:spPr>
        <p:txBody>
          <a:bodyPr wrap="square" rtlCol="0">
            <a:spAutoFit/>
          </a:bodyPr>
          <a:lstStyle/>
          <a:p>
            <a:pPr algn="ctr"/>
            <a:r>
              <a:rPr lang="en-US" sz="3200" b="1" dirty="0" smtClean="0">
                <a:solidFill>
                  <a:schemeClr val="bg1">
                    <a:lumMod val="95000"/>
                  </a:schemeClr>
                </a:solidFill>
              </a:rPr>
              <a:t>Self-Study, program planning and development are not SINGLE EVENTS ---</a:t>
            </a:r>
            <a:endParaRPr lang="en-US" sz="3200" b="1" dirty="0">
              <a:solidFill>
                <a:schemeClr val="bg1">
                  <a:lumMod val="95000"/>
                </a:scheme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564" t="-8189" r="10681" b="22295"/>
          <a:stretch/>
        </p:blipFill>
        <p:spPr>
          <a:xfrm rot="1310293">
            <a:off x="5671458" y="-405691"/>
            <a:ext cx="3634977" cy="2740987"/>
          </a:xfrm>
          <a:prstGeom prst="ellipse">
            <a:avLst/>
          </a:prstGeom>
          <a:ln>
            <a:noFill/>
          </a:ln>
          <a:effectLst>
            <a:softEdge rad="635000"/>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069569">
            <a:off x="-211473" y="-775892"/>
            <a:ext cx="426085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588142">
            <a:off x="4813132" y="4183129"/>
            <a:ext cx="3960440" cy="2062103"/>
          </a:xfrm>
          <a:prstGeom prst="rect">
            <a:avLst/>
          </a:prstGeom>
          <a:noFill/>
        </p:spPr>
        <p:txBody>
          <a:bodyPr wrap="square" rtlCol="0">
            <a:spAutoFit/>
          </a:bodyPr>
          <a:lstStyle/>
          <a:p>
            <a:pPr algn="ctr"/>
            <a:r>
              <a:rPr lang="en-US" sz="3200" b="1" dirty="0" smtClean="0">
                <a:solidFill>
                  <a:schemeClr val="bg1">
                    <a:lumMod val="95000"/>
                  </a:schemeClr>
                </a:solidFill>
              </a:rPr>
              <a:t>BECAUSE THEY ARE </a:t>
            </a:r>
            <a:r>
              <a:rPr lang="en-US" sz="3200" b="1" dirty="0" smtClean="0">
                <a:solidFill>
                  <a:schemeClr val="bg1">
                    <a:lumMod val="95000"/>
                  </a:schemeClr>
                </a:solidFill>
              </a:rPr>
              <a:t> </a:t>
            </a:r>
            <a:r>
              <a:rPr lang="en-US" sz="3200" b="1" dirty="0" smtClean="0">
                <a:solidFill>
                  <a:schemeClr val="bg1">
                    <a:lumMod val="95000"/>
                  </a:schemeClr>
                </a:solidFill>
              </a:rPr>
              <a:t>COORDINATED ONGOING PROCESSES.</a:t>
            </a:r>
            <a:endParaRPr lang="en-US" sz="3200" b="1" dirty="0">
              <a:solidFill>
                <a:schemeClr val="bg1">
                  <a:lumMod val="95000"/>
                </a:schemeClr>
              </a:solidFill>
            </a:endParaRPr>
          </a:p>
        </p:txBody>
      </p:sp>
    </p:spTree>
    <p:extLst>
      <p:ext uri="{BB962C8B-B14F-4D97-AF65-F5344CB8AC3E}">
        <p14:creationId xmlns:p14="http://schemas.microsoft.com/office/powerpoint/2010/main" val="11725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421028"/>
              </p:ext>
            </p:extLst>
          </p:nvPr>
        </p:nvGraphicFramePr>
        <p:xfrm>
          <a:off x="611560" y="620688"/>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16520" y="116632"/>
            <a:ext cx="8106104" cy="504056"/>
          </a:xfrm>
        </p:spPr>
        <p:txBody>
          <a:bodyPr>
            <a:normAutofit fontScale="90000"/>
          </a:bodyPr>
          <a:lstStyle/>
          <a:p>
            <a:r>
              <a:rPr lang="en-US" dirty="0" smtClean="0"/>
              <a:t>Self-Study Program Planning Process</a:t>
            </a:r>
            <a:endParaRPr lang="en-US" dirty="0"/>
          </a:p>
        </p:txBody>
      </p:sp>
      <p:pic>
        <p:nvPicPr>
          <p:cNvPr id="18436" name="Picture 4" descr="C:\Users\Gail\AppData\Local\Microsoft\Windows\INetCache\IE\3CD13RZL\MP90042782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3003214"/>
            <a:ext cx="1800200" cy="17219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Up-Down Arrow 3"/>
          <p:cNvSpPr/>
          <p:nvPr/>
        </p:nvSpPr>
        <p:spPr>
          <a:xfrm rot="2158328">
            <a:off x="4094282" y="4709128"/>
            <a:ext cx="360040" cy="72142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Down Arrow 7"/>
          <p:cNvSpPr/>
          <p:nvPr/>
        </p:nvSpPr>
        <p:spPr>
          <a:xfrm rot="18387100">
            <a:off x="3479893" y="2631562"/>
            <a:ext cx="360040"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Down Arrow 8"/>
          <p:cNvSpPr/>
          <p:nvPr/>
        </p:nvSpPr>
        <p:spPr>
          <a:xfrm rot="5059258">
            <a:off x="3139633" y="3815459"/>
            <a:ext cx="360040"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Down Arrow 9"/>
          <p:cNvSpPr/>
          <p:nvPr/>
        </p:nvSpPr>
        <p:spPr>
          <a:xfrm rot="20015227">
            <a:off x="5291816" y="4745805"/>
            <a:ext cx="360040"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Down Arrow 10"/>
          <p:cNvSpPr/>
          <p:nvPr/>
        </p:nvSpPr>
        <p:spPr>
          <a:xfrm rot="17063191">
            <a:off x="5978759" y="3935732"/>
            <a:ext cx="360040"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Down Arrow 11"/>
          <p:cNvSpPr/>
          <p:nvPr/>
        </p:nvSpPr>
        <p:spPr>
          <a:xfrm rot="3292451">
            <a:off x="5518123" y="2475526"/>
            <a:ext cx="360040" cy="623190"/>
          </a:xfrm>
          <a:prstGeom prst="upDownArrow">
            <a:avLst>
              <a:gd name="adj1" fmla="val 5724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Down Arrow 12"/>
          <p:cNvSpPr/>
          <p:nvPr/>
        </p:nvSpPr>
        <p:spPr>
          <a:xfrm>
            <a:off x="4631872" y="1983490"/>
            <a:ext cx="360040" cy="648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6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FAB8294-9A21-4C6B-8509-7248FBBAD193}"/>
                                            </p:graphicEl>
                                          </p:spTgt>
                                        </p:tgtEl>
                                        <p:attrNameLst>
                                          <p:attrName>style.visibility</p:attrName>
                                        </p:attrNameLst>
                                      </p:cBhvr>
                                      <p:to>
                                        <p:strVal val="visible"/>
                                      </p:to>
                                    </p:set>
                                    <p:animEffect transition="in" filter="fade">
                                      <p:cBhvr>
                                        <p:cTn id="7" dur="500"/>
                                        <p:tgtEl>
                                          <p:spTgt spid="2">
                                            <p:graphicEl>
                                              <a:dgm id="{BFAB8294-9A21-4C6B-8509-7248FBBAD19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4F57B5F-0AE3-4088-A5BF-31D7D0610703}"/>
                                            </p:graphicEl>
                                          </p:spTgt>
                                        </p:tgtEl>
                                        <p:attrNameLst>
                                          <p:attrName>style.visibility</p:attrName>
                                        </p:attrNameLst>
                                      </p:cBhvr>
                                      <p:to>
                                        <p:strVal val="visible"/>
                                      </p:to>
                                    </p:set>
                                    <p:animEffect transition="in" filter="fade">
                                      <p:cBhvr>
                                        <p:cTn id="12" dur="500"/>
                                        <p:tgtEl>
                                          <p:spTgt spid="2">
                                            <p:graphicEl>
                                              <a:dgm id="{E4F57B5F-0AE3-4088-A5BF-31D7D061070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D7602B25-A9B0-4C5E-A9B4-6035ED0EDBFA}"/>
                                            </p:graphicEl>
                                          </p:spTgt>
                                        </p:tgtEl>
                                        <p:attrNameLst>
                                          <p:attrName>style.visibility</p:attrName>
                                        </p:attrNameLst>
                                      </p:cBhvr>
                                      <p:to>
                                        <p:strVal val="visible"/>
                                      </p:to>
                                    </p:set>
                                    <p:animEffect transition="in" filter="fade">
                                      <p:cBhvr>
                                        <p:cTn id="15" dur="500"/>
                                        <p:tgtEl>
                                          <p:spTgt spid="2">
                                            <p:graphicEl>
                                              <a:dgm id="{D7602B25-A9B0-4C5E-A9B4-6035ED0EDB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1396</TotalTime>
  <Words>1279</Words>
  <Application>Microsoft Office PowerPoint</Application>
  <PresentationFormat>On-screen Show (4:3)</PresentationFormat>
  <Paragraphs>255</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Essential Question??</vt:lpstr>
      <vt:lpstr>PowerPoint Presentation</vt:lpstr>
      <vt:lpstr>The foundation for the Self-Study Process</vt:lpstr>
      <vt:lpstr>Nine Characteristics of High-Performing Schools Prepared by: G.S.Shannon &amp; P. Bylsma, OSPI (2007)</vt:lpstr>
      <vt:lpstr>PowerPoint Presentation</vt:lpstr>
      <vt:lpstr>DOES A GIFTED PROGRAM REVIEW HAVE A SIMILAR LOOK???</vt:lpstr>
      <vt:lpstr>PowerPoint Presentation</vt:lpstr>
      <vt:lpstr>Self-Study Program Planning Process</vt:lpstr>
      <vt:lpstr>SAMPLE MISSION/GOAL/OBJECTIVE</vt:lpstr>
      <vt:lpstr>SAMPLE MISSION/GOAL/OBJECTIVE</vt:lpstr>
      <vt:lpstr>SAMPLE MISSION/GOAL/OBJECTIVE</vt:lpstr>
      <vt:lpstr>RESOURCES TO CONSIDER</vt:lpstr>
      <vt:lpstr>PowerPoint Presentation</vt:lpstr>
      <vt:lpstr>ROAD MAP FOR GUIDING OUR WORK</vt:lpstr>
      <vt:lpstr>HIGHLY CAPABLE PROGRAM  PLANNING GUIDE</vt:lpstr>
      <vt:lpstr>HIGHLY CAPABLE PROGRAM PLANNING GUIDE:  ORGANIZATIONAL FORMAT</vt:lpstr>
      <vt:lpstr>PowerPoint Presentation</vt:lpstr>
      <vt:lpstr>STEP #2: Alignment of WAC 392-170 to  NAGC K-12 Programming Standards </vt:lpstr>
      <vt:lpstr>For each NAGC Program Standard, there are:</vt:lpstr>
      <vt:lpstr>PowerPoint Presentation</vt:lpstr>
      <vt:lpstr>PowerPoint Presentation</vt:lpstr>
      <vt:lpstr>A TIME FOR INTENSE CONVERSATIONS</vt:lpstr>
      <vt:lpstr>PowerPoint Presentation</vt:lpstr>
      <vt:lpstr>ACTION PLAN TEMPLATE (Sample)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Blackboard Template</dc:title>
  <dc:creator>Windows User;Presentation Magazine</dc:creator>
  <cp:lastModifiedBy>Gail Hanninen</cp:lastModifiedBy>
  <cp:revision>119</cp:revision>
  <cp:lastPrinted>2014-11-16T03:29:46Z</cp:lastPrinted>
  <dcterms:created xsi:type="dcterms:W3CDTF">2011-05-07T15:33:03Z</dcterms:created>
  <dcterms:modified xsi:type="dcterms:W3CDTF">2015-04-18T14:46:22Z</dcterms:modified>
</cp:coreProperties>
</file>