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2" r:id="rId2"/>
    <p:sldId id="392" r:id="rId3"/>
    <p:sldId id="396" r:id="rId4"/>
    <p:sldId id="294" r:id="rId5"/>
    <p:sldId id="393" r:id="rId6"/>
    <p:sldId id="397" r:id="rId7"/>
    <p:sldId id="403" r:id="rId8"/>
    <p:sldId id="332" r:id="rId9"/>
    <p:sldId id="402" r:id="rId10"/>
    <p:sldId id="356" r:id="rId11"/>
    <p:sldId id="266" r:id="rId12"/>
    <p:sldId id="357" r:id="rId13"/>
    <p:sldId id="271" r:id="rId14"/>
    <p:sldId id="301" r:id="rId15"/>
    <p:sldId id="272" r:id="rId16"/>
    <p:sldId id="319" r:id="rId17"/>
    <p:sldId id="302" r:id="rId18"/>
    <p:sldId id="362" r:id="rId19"/>
    <p:sldId id="404" r:id="rId20"/>
    <p:sldId id="399" r:id="rId21"/>
    <p:sldId id="289" r:id="rId22"/>
    <p:sldId id="364" r:id="rId23"/>
    <p:sldId id="340" r:id="rId24"/>
    <p:sldId id="405" r:id="rId25"/>
    <p:sldId id="406" r:id="rId26"/>
    <p:sldId id="388" r:id="rId27"/>
    <p:sldId id="304" r:id="rId28"/>
    <p:sldId id="295" r:id="rId29"/>
    <p:sldId id="300" r:id="rId30"/>
    <p:sldId id="40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70" autoAdjust="0"/>
    <p:restoredTop sz="97614" autoAdjust="0"/>
  </p:normalViewPr>
  <p:slideViewPr>
    <p:cSldViewPr snapToGrid="0" snapToObjects="1">
      <p:cViewPr varScale="1">
        <p:scale>
          <a:sx n="101" d="100"/>
          <a:sy n="101" d="100"/>
        </p:scale>
        <p:origin x="-9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A9EA1-E69C-8243-AABF-69F7C6FCE907}" type="datetimeFigureOut">
              <a:rPr lang="en-US" smtClean="0"/>
              <a:t>11/4/14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FBC72-1BC8-E44A-8FC4-71AC3AD66FF0}" type="slidenum">
              <a:rPr lang="en-US" smtClean="0"/>
              <a:t>‹#›</a:t>
            </a:fld>
            <a:endParaRPr lang="en-US" dirty="0"/>
          </a:p>
        </p:txBody>
      </p:sp>
    </p:spTree>
    <p:extLst>
      <p:ext uri="{BB962C8B-B14F-4D97-AF65-F5344CB8AC3E}">
        <p14:creationId xmlns:p14="http://schemas.microsoft.com/office/powerpoint/2010/main" val="1315773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p>
          <a:p>
            <a:endParaRPr lang="en-US" dirty="0" smtClean="0"/>
          </a:p>
          <a:p>
            <a:r>
              <a:rPr lang="en-US" dirty="0" err="1" smtClean="0"/>
              <a:t>iGrants</a:t>
            </a:r>
            <a:r>
              <a:rPr lang="en-US" dirty="0" smtClean="0"/>
              <a:t>,</a:t>
            </a:r>
            <a:r>
              <a:rPr lang="en-US" baseline="0" dirty="0" smtClean="0"/>
              <a:t> WACS might be helpful.</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3</a:t>
            </a:fld>
            <a:endParaRPr lang="en-US" dirty="0"/>
          </a:p>
        </p:txBody>
      </p:sp>
    </p:spTree>
    <p:extLst>
      <p:ext uri="{BB962C8B-B14F-4D97-AF65-F5344CB8AC3E}">
        <p14:creationId xmlns:p14="http://schemas.microsoft.com/office/powerpoint/2010/main" val="119529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a:t>
            </a:r>
            <a:r>
              <a:rPr lang="en-US" baseline="0" dirty="0" smtClean="0"/>
              <a:t> theories have roots in earlier traditions that over time proved to be inadequate.</a:t>
            </a:r>
          </a:p>
          <a:p>
            <a:endParaRPr lang="en-US" baseline="0" dirty="0" smtClean="0"/>
          </a:p>
          <a:p>
            <a:r>
              <a:rPr lang="en-US" dirty="0" smtClean="0"/>
              <a:t>The traditional</a:t>
            </a:r>
            <a:r>
              <a:rPr lang="en-US" baseline="0" dirty="0" smtClean="0"/>
              <a:t> model holds that giftedness is represented by</a:t>
            </a:r>
            <a:r>
              <a:rPr lang="en-US" dirty="0" smtClean="0"/>
              <a:t> a</a:t>
            </a:r>
            <a:r>
              <a:rPr lang="en-US" baseline="0" dirty="0" smtClean="0"/>
              <a:t> </a:t>
            </a:r>
            <a:r>
              <a:rPr lang="en-US" dirty="0" smtClean="0"/>
              <a:t>global IQ  130+ in all domains</a:t>
            </a:r>
            <a:r>
              <a:rPr lang="en-US" baseline="0" dirty="0" smtClean="0"/>
              <a:t> of reasoning:  verbal, non-verbal/spatial and mathematical.</a:t>
            </a:r>
            <a:endParaRPr lang="en-US" dirty="0" smtClean="0"/>
          </a:p>
          <a:p>
            <a:endParaRPr lang="en-US" dirty="0" smtClean="0"/>
          </a:p>
          <a:p>
            <a:r>
              <a:rPr lang="en-US" dirty="0" smtClean="0"/>
              <a:t>Identification </a:t>
            </a:r>
            <a:r>
              <a:rPr lang="en-US" baseline="0" dirty="0" smtClean="0"/>
              <a:t>was</a:t>
            </a:r>
            <a:r>
              <a:rPr lang="en-US" dirty="0" smtClean="0"/>
              <a:t> simple and straightforward.  </a:t>
            </a:r>
            <a:r>
              <a:rPr lang="en-US" baseline="0" dirty="0" smtClean="0"/>
              <a:t>The intelligence tests which measured IQ </a:t>
            </a:r>
            <a:r>
              <a:rPr lang="en-US" dirty="0" smtClean="0"/>
              <a:t> was  the ONLY measure or it dominated all other measures.</a:t>
            </a:r>
          </a:p>
          <a:p>
            <a:endParaRPr lang="en-US" dirty="0" smtClean="0"/>
          </a:p>
          <a:p>
            <a:r>
              <a:rPr lang="en-US" dirty="0" smtClean="0"/>
              <a:t> A</a:t>
            </a:r>
            <a:r>
              <a:rPr lang="en-US" baseline="0" dirty="0" smtClean="0"/>
              <a:t> score </a:t>
            </a:r>
            <a:r>
              <a:rPr lang="en-US" dirty="0" smtClean="0"/>
              <a:t>cutoff</a:t>
            </a:r>
            <a:r>
              <a:rPr lang="en-US" baseline="0" dirty="0" smtClean="0"/>
              <a:t> was believed to be predictive of success in a rigorous instructional program and in life.</a:t>
            </a:r>
          </a:p>
          <a:p>
            <a:endParaRPr lang="en-US" baseline="0" dirty="0" smtClean="0"/>
          </a:p>
          <a:p>
            <a:r>
              <a:rPr lang="en-US" dirty="0" smtClean="0"/>
              <a:t>“Truly gifted” = 130++ IQ on an individually administered intelligence test.</a:t>
            </a:r>
          </a:p>
          <a:p>
            <a:r>
              <a:rPr lang="en-US" dirty="0" smtClean="0"/>
              <a:t>One-time identification often in primary years.</a:t>
            </a:r>
          </a:p>
          <a:p>
            <a:r>
              <a:rPr lang="en-US" dirty="0" smtClean="0"/>
              <a:t>Qualitative distinctions between groups of children.</a:t>
            </a:r>
          </a:p>
          <a:p>
            <a:r>
              <a:rPr lang="en-US" dirty="0" smtClean="0"/>
              <a:t>Must demonstrate promise in ALL DOMAINS.</a:t>
            </a:r>
          </a:p>
          <a:p>
            <a:r>
              <a:rPr lang="en-US" dirty="0" smtClean="0"/>
              <a:t> Permanent segregation in special classrooms or special schools.</a:t>
            </a:r>
          </a:p>
          <a:p>
            <a:r>
              <a:rPr lang="en-US" dirty="0" smtClean="0"/>
              <a:t>Very HIGH STAKES assessment.</a:t>
            </a:r>
          </a:p>
          <a:p>
            <a:endParaRPr lang="en-US"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13</a:t>
            </a:fld>
            <a:endParaRPr lang="en-US" dirty="0"/>
          </a:p>
        </p:txBody>
      </p:sp>
    </p:spTree>
    <p:extLst>
      <p:ext uri="{BB962C8B-B14F-4D97-AF65-F5344CB8AC3E}">
        <p14:creationId xmlns:p14="http://schemas.microsoft.com/office/powerpoint/2010/main" val="33172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Our understanding of cognitive science reveals that human potential is a MULTIFACETED PHENOMENON that includes both cognitive and affective qualities and is influenced by both social and psychological contexts.</a:t>
            </a:r>
          </a:p>
          <a:p>
            <a:endParaRPr lang="en-US" baseline="0" dirty="0" smtClean="0"/>
          </a:p>
          <a:p>
            <a:r>
              <a:rPr lang="en-US" baseline="0" dirty="0" smtClean="0"/>
              <a:t>The IDENTIFICATION system in Washington requires that MULTIPLE MEASURES be collected and considered.  </a:t>
            </a:r>
          </a:p>
          <a:p>
            <a:endParaRPr lang="en-US" baseline="0" dirty="0" smtClean="0"/>
          </a:p>
          <a:p>
            <a:r>
              <a:rPr lang="en-US" baseline="0" dirty="0" smtClean="0"/>
              <a:t>A MULTI-DISCIPLINARY SELECTION COMMITTEE of trained professionals representing different disciplines bring their experience to all decisions concerning the education of the WHOLE CHILD&gt;.</a:t>
            </a:r>
            <a:endParaRPr lang="en-US" dirty="0" smtClean="0"/>
          </a:p>
          <a:p>
            <a:endParaRPr lang="en-US" dirty="0" smtClean="0"/>
          </a:p>
          <a:p>
            <a:r>
              <a:rPr lang="en-US" dirty="0" smtClean="0"/>
              <a:t>This</a:t>
            </a:r>
            <a:r>
              <a:rPr lang="en-US" baseline="0" dirty="0" smtClean="0"/>
              <a:t> </a:t>
            </a:r>
            <a:r>
              <a:rPr lang="en-US" dirty="0" smtClean="0"/>
              <a:t>PARADIGM</a:t>
            </a:r>
            <a:r>
              <a:rPr lang="en-US" baseline="0" dirty="0" smtClean="0"/>
              <a:t> SHIFT from the traditional view is summarized by Professor Harry </a:t>
            </a:r>
            <a:r>
              <a:rPr lang="en-US" baseline="0" dirty="0" err="1" smtClean="0"/>
              <a:t>Passow</a:t>
            </a:r>
            <a:r>
              <a:rPr lang="en-US" baseline="0" dirty="0" smtClean="0"/>
              <a:t>, a leader in the field of gifted education</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14</a:t>
            </a:fld>
            <a:endParaRPr lang="en-US" dirty="0"/>
          </a:p>
        </p:txBody>
      </p:sp>
    </p:spTree>
    <p:extLst>
      <p:ext uri="{BB962C8B-B14F-4D97-AF65-F5344CB8AC3E}">
        <p14:creationId xmlns:p14="http://schemas.microsoft.com/office/powerpoint/2010/main" val="371159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The new concept derives</a:t>
            </a:r>
            <a:r>
              <a:rPr lang="en-US" sz="1200" b="1" kern="1200" baseline="0" dirty="0" smtClean="0">
                <a:solidFill>
                  <a:schemeClr val="tx1"/>
                </a:solidFill>
                <a:latin typeface="+mn-lt"/>
                <a:ea typeface="+mn-ea"/>
                <a:cs typeface="+mn-cs"/>
              </a:rPr>
              <a:t> from </a:t>
            </a:r>
            <a:r>
              <a:rPr lang="en-US" sz="1200" b="1" kern="1200" dirty="0" smtClean="0">
                <a:solidFill>
                  <a:schemeClr val="tx1"/>
                </a:solidFill>
                <a:latin typeface="+mn-lt"/>
                <a:ea typeface="+mn-ea"/>
                <a:cs typeface="+mn-cs"/>
              </a:rPr>
              <a:t>Gagne’s Differentiated Model of Giftedness and Talent</a:t>
            </a:r>
            <a:r>
              <a:rPr lang="en-US" sz="1200" b="0" kern="1200" dirty="0" smtClean="0">
                <a:solidFill>
                  <a:schemeClr val="tx1"/>
                </a:solidFill>
                <a:latin typeface="+mn-lt"/>
                <a:ea typeface="+mn-ea"/>
                <a:cs typeface="+mn-cs"/>
              </a:rPr>
              <a:t> demonstrates the transformation and relationship between natural abilities and systematically developed skills via catalysts such as intrapersonal and environmental, either assisting or hindering the learning developmental process of a gifted child. </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21FBC72-1BC8-E44A-8FC4-71AC3AD66FF0}" type="slidenum">
              <a:rPr lang="en-US" smtClean="0"/>
              <a:t>15</a:t>
            </a:fld>
            <a:endParaRPr lang="en-US" dirty="0"/>
          </a:p>
        </p:txBody>
      </p:sp>
    </p:spTree>
    <p:extLst>
      <p:ext uri="{BB962C8B-B14F-4D97-AF65-F5344CB8AC3E}">
        <p14:creationId xmlns:p14="http://schemas.microsoft.com/office/powerpoint/2010/main" val="344620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 mandate to ensure EQUITY and ACCESS to all students.</a:t>
            </a:r>
          </a:p>
          <a:p>
            <a:endParaRPr lang="en-US" dirty="0" smtClean="0"/>
          </a:p>
          <a:p>
            <a:r>
              <a:rPr lang="en-US" dirty="0" smtClean="0"/>
              <a:t>The</a:t>
            </a:r>
            <a:r>
              <a:rPr lang="en-US" baseline="0" dirty="0" smtClean="0"/>
              <a:t> population of HCP learners should reflect the demographics of the school</a:t>
            </a:r>
          </a:p>
          <a:p>
            <a:endParaRPr lang="en-US" baseline="0" dirty="0" smtClean="0"/>
          </a:p>
          <a:p>
            <a:r>
              <a:rPr lang="en-US" baseline="0" dirty="0" smtClean="0"/>
              <a:t>The WAC defines HCP learners as having either </a:t>
            </a:r>
            <a:r>
              <a:rPr lang="en-US" dirty="0" smtClean="0"/>
              <a:t>HIGH</a:t>
            </a:r>
            <a:r>
              <a:rPr lang="en-US" baseline="0" dirty="0" smtClean="0"/>
              <a:t> PERFORMANCE or HIGH POTENTIAL</a:t>
            </a:r>
          </a:p>
          <a:p>
            <a:endParaRPr lang="en-US" baseline="0" dirty="0" smtClean="0"/>
          </a:p>
          <a:p>
            <a:r>
              <a:rPr lang="en-US" baseline="0" dirty="0" smtClean="0"/>
              <a:t>The WACs also require that we pay attention to comparison groups when making decisions.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16</a:t>
            </a:fld>
            <a:endParaRPr lang="en-US" dirty="0"/>
          </a:p>
        </p:txBody>
      </p:sp>
    </p:spTree>
    <p:extLst>
      <p:ext uri="{BB962C8B-B14F-4D97-AF65-F5344CB8AC3E}">
        <p14:creationId xmlns:p14="http://schemas.microsoft.com/office/powerpoint/2010/main" val="229137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giftedness is now viewed</a:t>
            </a:r>
            <a:r>
              <a:rPr lang="en-US" baseline="0" dirty="0" smtClean="0"/>
              <a:t> as a multi-faceted phenomenon, personnel with expertise and knowledge about child development, education of gifted learners, theories of teaching and learning, and measurement and testing contribute their knowledge to the decision making process.</a:t>
            </a:r>
          </a:p>
          <a:p>
            <a:endParaRPr lang="en-US" baseline="0" dirty="0" smtClean="0"/>
          </a:p>
          <a:p>
            <a:r>
              <a:rPr lang="en-US" sz="1200" kern="1200" dirty="0" smtClean="0">
                <a:solidFill>
                  <a:schemeClr val="tx1"/>
                </a:solidFill>
                <a:effectLst/>
                <a:latin typeface="+mn-lt"/>
                <a:ea typeface="+mn-ea"/>
                <a:cs typeface="+mn-cs"/>
              </a:rPr>
              <a:t>A teacher, an administrator or administrative designee, and a counselor should be part of the committee. </a:t>
            </a:r>
            <a:r>
              <a:rPr lang="en-US" sz="1200" kern="1200" smtClean="0">
                <a:solidFill>
                  <a:schemeClr val="tx1"/>
                </a:solidFill>
                <a:effectLst/>
                <a:latin typeface="+mn-lt"/>
                <a:ea typeface="+mn-ea"/>
                <a:cs typeface="+mn-cs"/>
              </a:rPr>
              <a:t>Input from all persons who know the student well, including self, peers, parents, teachers, and others in the school community, should be encouraged. </a:t>
            </a:r>
            <a:endParaRPr lang="en-US" baseline="0" dirty="0" smtClean="0"/>
          </a:p>
          <a:p>
            <a:r>
              <a:rPr lang="en-US" baseline="0" dirty="0" smtClean="0"/>
              <a:t>You may invite others.  Especially consider inviting specialists on a case-by-case basis to inform decisions about students with special needs, including special education, counseling services,  ELL and culturally different students.</a:t>
            </a:r>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17</a:t>
            </a:fld>
            <a:endParaRPr lang="en-US" dirty="0"/>
          </a:p>
        </p:txBody>
      </p:sp>
    </p:spTree>
    <p:extLst>
      <p:ext uri="{BB962C8B-B14F-4D97-AF65-F5344CB8AC3E}">
        <p14:creationId xmlns:p14="http://schemas.microsoft.com/office/powerpoint/2010/main" val="382212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a:t>
            </a:r>
            <a:r>
              <a:rPr lang="en-US" baseline="0" dirty="0" smtClean="0"/>
              <a:t> OFF by 4</a:t>
            </a:r>
          </a:p>
          <a:p>
            <a:endParaRPr lang="en-US" dirty="0" smtClean="0"/>
          </a:p>
          <a:p>
            <a:r>
              <a:rPr lang="en-US" dirty="0" smtClean="0"/>
              <a:t>At your table are ROLE AND RESPONSIBILITY</a:t>
            </a:r>
            <a:r>
              <a:rPr lang="en-US" baseline="0" dirty="0" smtClean="0"/>
              <a:t> sheets.</a:t>
            </a:r>
          </a:p>
          <a:p>
            <a:endParaRPr lang="en-US" baseline="0" dirty="0" smtClean="0"/>
          </a:p>
          <a:p>
            <a:r>
              <a:rPr lang="en-US" baseline="0" dirty="0" smtClean="0"/>
              <a:t>Your number equals your role&gt;</a:t>
            </a:r>
          </a:p>
          <a:p>
            <a:endParaRPr lang="en-US" baseline="0" dirty="0" smtClean="0"/>
          </a:p>
          <a:p>
            <a:r>
              <a:rPr lang="en-US" baseline="0" dirty="0" smtClean="0"/>
              <a:t>Read about your responsibilities.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18</a:t>
            </a:fld>
            <a:endParaRPr lang="en-US" dirty="0"/>
          </a:p>
        </p:txBody>
      </p:sp>
    </p:spTree>
    <p:extLst>
      <p:ext uri="{BB962C8B-B14F-4D97-AF65-F5344CB8AC3E}">
        <p14:creationId xmlns:p14="http://schemas.microsoft.com/office/powerpoint/2010/main" val="304421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simulation task, these are your process roles.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19</a:t>
            </a:fld>
            <a:endParaRPr lang="en-US" dirty="0"/>
          </a:p>
        </p:txBody>
      </p:sp>
    </p:spTree>
    <p:extLst>
      <p:ext uri="{BB962C8B-B14F-4D97-AF65-F5344CB8AC3E}">
        <p14:creationId xmlns:p14="http://schemas.microsoft.com/office/powerpoint/2010/main" val="20950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p>
          <a:p>
            <a:endParaRPr lang="en-US" dirty="0" smtClean="0"/>
          </a:p>
          <a:p>
            <a:r>
              <a:rPr lang="en-US" dirty="0" smtClean="0"/>
              <a:t>Protocol</a:t>
            </a:r>
          </a:p>
          <a:p>
            <a:endParaRPr lang="en-US" dirty="0" smtClean="0"/>
          </a:p>
          <a:p>
            <a:r>
              <a:rPr lang="en-US" dirty="0" smtClean="0"/>
              <a:t>Please read</a:t>
            </a:r>
            <a:r>
              <a:rPr lang="en-US" baseline="0" dirty="0" smtClean="0"/>
              <a:t> the Purpose and then begin.</a:t>
            </a:r>
          </a:p>
          <a:p>
            <a:endParaRPr lang="en-US" baseline="0" dirty="0" smtClean="0"/>
          </a:p>
          <a:p>
            <a:r>
              <a:rPr lang="en-US" baseline="0" dirty="0" smtClean="0"/>
              <a:t>Watch your time.  35 minutes total.___________________</a:t>
            </a:r>
          </a:p>
          <a:p>
            <a:endParaRPr lang="en-US" baseline="0" dirty="0" smtClean="0"/>
          </a:p>
          <a:p>
            <a:r>
              <a:rPr lang="en-US" baseline="0" dirty="0" smtClean="0"/>
              <a:t>When you are finished, move to task #2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20</a:t>
            </a:fld>
            <a:endParaRPr lang="en-US" dirty="0"/>
          </a:p>
        </p:txBody>
      </p:sp>
    </p:spTree>
    <p:extLst>
      <p:ext uri="{BB962C8B-B14F-4D97-AF65-F5344CB8AC3E}">
        <p14:creationId xmlns:p14="http://schemas.microsoft.com/office/powerpoint/2010/main" val="134033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21</a:t>
            </a:fld>
            <a:endParaRPr lang="en-US" dirty="0"/>
          </a:p>
        </p:txBody>
      </p:sp>
    </p:spTree>
    <p:extLst>
      <p:ext uri="{BB962C8B-B14F-4D97-AF65-F5344CB8AC3E}">
        <p14:creationId xmlns:p14="http://schemas.microsoft.com/office/powerpoint/2010/main" val="1868338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copies</a:t>
            </a:r>
            <a:r>
              <a:rPr lang="en-US" baseline="0" dirty="0" smtClean="0"/>
              <a:t> of EMILY’s PROFILE OF STRENGTH at your tables. </a:t>
            </a:r>
          </a:p>
          <a:p>
            <a:endParaRPr lang="en-US" baseline="0" dirty="0" smtClean="0"/>
          </a:p>
          <a:p>
            <a:r>
              <a:rPr lang="en-US" baseline="0" dirty="0" smtClean="0"/>
              <a:t>She is a transfer student entering 8</a:t>
            </a:r>
            <a:r>
              <a:rPr lang="en-US" baseline="30000" dirty="0" smtClean="0"/>
              <a:t>th</a:t>
            </a:r>
            <a:r>
              <a:rPr lang="en-US" baseline="0" dirty="0" smtClean="0"/>
              <a:t> grade.  She has been identified as Gifted by a previous district.  </a:t>
            </a:r>
          </a:p>
          <a:p>
            <a:endParaRPr lang="en-US" baseline="0" dirty="0" smtClean="0"/>
          </a:p>
          <a:p>
            <a:r>
              <a:rPr lang="en-US" baseline="0" dirty="0" smtClean="0"/>
              <a:t>In the Program Summary, check out the section of TRANSFER STUDENTS&gt;</a:t>
            </a:r>
          </a:p>
          <a:p>
            <a:endParaRPr lang="en-US" baseline="0" dirty="0" smtClean="0"/>
          </a:p>
          <a:p>
            <a:r>
              <a:rPr lang="en-US" baseline="0" dirty="0" smtClean="0"/>
              <a:t>As a team, discuss the body of evidence on Emily and reach a decision.</a:t>
            </a:r>
          </a:p>
          <a:p>
            <a:endParaRPr lang="en-US" baseline="0"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22</a:t>
            </a:fld>
            <a:endParaRPr lang="en-US" dirty="0"/>
          </a:p>
        </p:txBody>
      </p:sp>
    </p:spTree>
    <p:extLst>
      <p:ext uri="{BB962C8B-B14F-4D97-AF65-F5344CB8AC3E}">
        <p14:creationId xmlns:p14="http://schemas.microsoft.com/office/powerpoint/2010/main" val="572773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I have more than 20 years of experience in the field of gifted education</a:t>
            </a:r>
            <a:r>
              <a:rPr lang="en-US" baseline="0" dirty="0" smtClean="0"/>
              <a:t> but that can also be said of many people sitting in this room</a:t>
            </a:r>
          </a:p>
          <a:p>
            <a:r>
              <a:rPr lang="en-US" baseline="0" dirty="0" smtClean="0"/>
              <a:t>	Todd Christenson, Nancy Smith  and                     others I look forward to meeting</a:t>
            </a:r>
          </a:p>
          <a:p>
            <a:endParaRPr lang="en-US" baseline="0" dirty="0" smtClean="0"/>
          </a:p>
          <a:p>
            <a:r>
              <a:rPr lang="en-US" baseline="0" dirty="0" smtClean="0"/>
              <a:t>YOU can also make contributions.</a:t>
            </a:r>
          </a:p>
          <a:p>
            <a:endParaRPr lang="en-US" baseline="0" dirty="0" smtClean="0"/>
          </a:p>
          <a:p>
            <a:r>
              <a:rPr lang="en-US" baseline="0" dirty="0" smtClean="0"/>
              <a:t>If my experience has any special relevance for Co-Op members, it my experience working for the </a:t>
            </a:r>
            <a:r>
              <a:rPr lang="en-US" baseline="0" dirty="0" err="1" smtClean="0"/>
              <a:t>Dept</a:t>
            </a:r>
            <a:r>
              <a:rPr lang="en-US" baseline="0" dirty="0" smtClean="0"/>
              <a:t> of Defense school system that I bring to the table.   </a:t>
            </a:r>
          </a:p>
          <a:p>
            <a:endParaRPr lang="en-US" baseline="0" dirty="0" smtClean="0"/>
          </a:p>
          <a:p>
            <a:r>
              <a:rPr lang="en-US" baseline="0" dirty="0" smtClean="0"/>
              <a:t>During my 16 years with the </a:t>
            </a:r>
            <a:r>
              <a:rPr lang="en-US" baseline="0" dirty="0" err="1" smtClean="0"/>
              <a:t>Dept</a:t>
            </a:r>
            <a:r>
              <a:rPr lang="en-US" baseline="0" dirty="0" smtClean="0"/>
              <a:t> f Defense school, I witnesses the shift from our embrace of </a:t>
            </a:r>
            <a:r>
              <a:rPr lang="en-US" baseline="0" dirty="0" err="1" smtClean="0"/>
              <a:t>Renzulli’s</a:t>
            </a:r>
            <a:r>
              <a:rPr lang="en-US" baseline="0" dirty="0" smtClean="0"/>
              <a:t> </a:t>
            </a:r>
            <a:r>
              <a:rPr lang="en-US" baseline="0" dirty="0" err="1" smtClean="0"/>
              <a:t>Schoolwide</a:t>
            </a:r>
            <a:r>
              <a:rPr lang="en-US" baseline="0" dirty="0" smtClean="0"/>
              <a:t> Enrichment Models to our current  rigorous, standards driven model matched to learner strengths in </a:t>
            </a:r>
            <a:r>
              <a:rPr lang="en-US" baseline="0" dirty="0" err="1" smtClean="0"/>
              <a:t>alingment</a:t>
            </a:r>
            <a:r>
              <a:rPr lang="en-US" baseline="0" dirty="0" smtClean="0"/>
              <a:t> with National Association of Gifted Children positions and standards.</a:t>
            </a:r>
          </a:p>
          <a:p>
            <a:endParaRPr lang="en-US" baseline="0" dirty="0" smtClean="0"/>
          </a:p>
          <a:p>
            <a:r>
              <a:rPr lang="en-US" baseline="0" dirty="0" smtClean="0"/>
              <a:t>Dr. </a:t>
            </a:r>
            <a:r>
              <a:rPr lang="en-US" baseline="0" dirty="0" err="1" smtClean="0"/>
              <a:t>Jann</a:t>
            </a:r>
            <a:r>
              <a:rPr lang="en-US" baseline="0" dirty="0" smtClean="0"/>
              <a:t> </a:t>
            </a:r>
            <a:r>
              <a:rPr lang="en-US" baseline="0" dirty="0" err="1" smtClean="0"/>
              <a:t>Leppein</a:t>
            </a:r>
            <a:r>
              <a:rPr lang="en-US" baseline="0" dirty="0" smtClean="0"/>
              <a:t>, now of Whitworth University, designed the </a:t>
            </a:r>
            <a:r>
              <a:rPr lang="en-US" baseline="0" dirty="0" err="1" smtClean="0"/>
              <a:t>Dept</a:t>
            </a:r>
            <a:r>
              <a:rPr lang="en-US" baseline="0" dirty="0" smtClean="0"/>
              <a:t> of Defense’s gifted education model, wrote our Procedure Guides and created our forms.  I coordinated and taught within this model for the past 10 years.</a:t>
            </a:r>
          </a:p>
          <a:p>
            <a:endParaRPr lang="en-US" baseline="0" dirty="0" smtClean="0"/>
          </a:p>
          <a:p>
            <a:r>
              <a:rPr lang="en-US" baseline="0" dirty="0" smtClean="0"/>
              <a:t>I look forward to our year together and hope to help you make decisions in compliance with the WACs.</a:t>
            </a:r>
          </a:p>
          <a:p>
            <a:endParaRPr lang="en-US" baseline="0" dirty="0" smtClean="0"/>
          </a:p>
          <a:p>
            <a:r>
              <a:rPr lang="en-US" baseline="0" dirty="0" smtClean="0"/>
              <a:t>We have a LARGE task, but just take one step at a time.  Start.  Start SOMEWHERE and know that the process will take TIME—YEARS of TIME.</a:t>
            </a:r>
          </a:p>
          <a:p>
            <a:endParaRPr lang="en-US" baseline="0" dirty="0" smtClean="0"/>
          </a:p>
          <a:p>
            <a:r>
              <a:rPr lang="en-US" baseline="0" dirty="0" smtClean="0"/>
              <a:t>Now WE are also expected to update our programs to reflect NAGC standards—standards upon which Washington’s new WACs are based.</a:t>
            </a:r>
          </a:p>
          <a:p>
            <a:endParaRPr lang="en-US" baseline="0" dirty="0" smtClean="0"/>
          </a:p>
          <a:p>
            <a:r>
              <a:rPr lang="en-US" baseline="0" dirty="0" smtClean="0"/>
              <a:t>You should have picked up a copy of the new WACs/RCWs, NAGC standards, and Dr. </a:t>
            </a:r>
            <a:r>
              <a:rPr lang="en-US" baseline="0" dirty="0" err="1" smtClean="0"/>
              <a:t>Picanco’s</a:t>
            </a:r>
            <a:r>
              <a:rPr lang="en-US" baseline="0" dirty="0" smtClean="0"/>
              <a:t> ?</a:t>
            </a:r>
            <a:r>
              <a:rPr lang="en-US" baseline="0" dirty="0" err="1" smtClean="0"/>
              <a:t>whitworth</a:t>
            </a:r>
            <a:r>
              <a:rPr lang="en-US" baseline="0" dirty="0" smtClean="0"/>
              <a:t> materials as you signed in.  </a:t>
            </a:r>
          </a:p>
          <a:p>
            <a:endParaRPr lang="en-US" baseline="0" dirty="0" smtClean="0"/>
          </a:p>
          <a:p>
            <a:endParaRPr lang="en-US" baseline="0" dirty="0" smtClean="0"/>
          </a:p>
          <a:p>
            <a:r>
              <a:rPr lang="en-US" baseline="0" dirty="0" smtClean="0"/>
              <a:t>Your most important resources for information and training will be YOU plus the National Association of Gifted Children website.</a:t>
            </a:r>
          </a:p>
          <a:p>
            <a:endParaRPr lang="en-US" baseline="0" dirty="0" smtClean="0"/>
          </a:p>
          <a:p>
            <a:r>
              <a:rPr lang="en-US" baseline="0" dirty="0" smtClean="0"/>
              <a:t>MY purposes:  </a:t>
            </a:r>
          </a:p>
          <a:p>
            <a:endParaRPr lang="en-US" baseline="0" dirty="0" smtClean="0"/>
          </a:p>
          <a:p>
            <a:pPr marL="228600" indent="-228600">
              <a:buAutoNum type="arabicPeriod"/>
            </a:pPr>
            <a:r>
              <a:rPr lang="en-US" baseline="0" dirty="0" smtClean="0"/>
              <a:t>assist you with technical matters and local professional development at your school sites</a:t>
            </a:r>
          </a:p>
          <a:p>
            <a:pPr marL="228600" indent="-228600">
              <a:buAutoNum type="arabicPeriod"/>
            </a:pPr>
            <a:endParaRPr lang="en-US" baseline="0" dirty="0" smtClean="0"/>
          </a:p>
          <a:p>
            <a:pPr marL="228600" indent="-228600">
              <a:buAutoNum type="arabicPeriod"/>
            </a:pPr>
            <a:r>
              <a:rPr lang="en-US" baseline="0" dirty="0" smtClean="0"/>
              <a:t>Help Kathy/Co-op Board to plan Co-Op Workshop agendas based upon general needs from my experiences with you in the field.</a:t>
            </a:r>
          </a:p>
          <a:p>
            <a:pPr marL="0" indent="0">
              <a:buNone/>
            </a:pPr>
            <a:r>
              <a:rPr lang="en-US" baseline="0" dirty="0" smtClean="0"/>
              <a:t> </a:t>
            </a:r>
            <a:endParaRPr lang="en-US" dirty="0" smtClean="0"/>
          </a:p>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4</a:t>
            </a:fld>
            <a:endParaRPr lang="en-US" dirty="0"/>
          </a:p>
        </p:txBody>
      </p:sp>
    </p:spTree>
    <p:extLst>
      <p:ext uri="{BB962C8B-B14F-4D97-AF65-F5344CB8AC3E}">
        <p14:creationId xmlns:p14="http://schemas.microsoft.com/office/powerpoint/2010/main" val="3444122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consult these General GUIDING</a:t>
            </a:r>
            <a:r>
              <a:rPr lang="en-US" baseline="0" dirty="0" smtClean="0"/>
              <a:t> PRINCIPLES if needed.</a:t>
            </a:r>
          </a:p>
          <a:p>
            <a:endParaRPr lang="en-US" baseline="0"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23</a:t>
            </a:fld>
            <a:endParaRPr lang="en-US" dirty="0"/>
          </a:p>
        </p:txBody>
      </p:sp>
    </p:spTree>
    <p:extLst>
      <p:ext uri="{BB962C8B-B14F-4D97-AF65-F5344CB8AC3E}">
        <p14:creationId xmlns:p14="http://schemas.microsoft.com/office/powerpoint/2010/main" val="1639201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Training opportunities are available through NWESD, online through Whitworth University, </a:t>
            </a:r>
            <a:endParaRPr lang="en-US" dirty="0" smtClean="0"/>
          </a:p>
          <a:p>
            <a:endParaRPr lang="en-US" dirty="0" smtClean="0"/>
          </a:p>
          <a:p>
            <a:endParaRPr lang="en-US" dirty="0" smtClean="0"/>
          </a:p>
          <a:p>
            <a:r>
              <a:rPr lang="en-US" dirty="0" smtClean="0"/>
              <a:t>A separate handout and</a:t>
            </a:r>
            <a:r>
              <a:rPr lang="en-US" baseline="0" dirty="0" smtClean="0"/>
              <a:t> link from the ESD website will provide you with additional information about professional development opportunities for the SPECIAL TEACHER, counselors and Psychologists, cluster and general educators.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27</a:t>
            </a:fld>
            <a:endParaRPr lang="en-US" dirty="0"/>
          </a:p>
        </p:txBody>
      </p:sp>
    </p:spTree>
    <p:extLst>
      <p:ext uri="{BB962C8B-B14F-4D97-AF65-F5344CB8AC3E}">
        <p14:creationId xmlns:p14="http://schemas.microsoft.com/office/powerpoint/2010/main" val="3489525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a:t>
            </a:r>
            <a:r>
              <a:rPr lang="en-US" baseline="0" dirty="0" smtClean="0"/>
              <a:t> NAGC website should be your guide.  It is rich and deep and it is the NAGC standards and positions which drives Washington’s WACs on HCP education.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28</a:t>
            </a:fld>
            <a:endParaRPr lang="en-US" dirty="0"/>
          </a:p>
        </p:txBody>
      </p:sp>
    </p:spTree>
    <p:extLst>
      <p:ext uri="{BB962C8B-B14F-4D97-AF65-F5344CB8AC3E}">
        <p14:creationId xmlns:p14="http://schemas.microsoft.com/office/powerpoint/2010/main" val="3477920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about an hour together.  </a:t>
            </a:r>
          </a:p>
          <a:p>
            <a:endParaRPr lang="en-US" baseline="0" dirty="0" smtClean="0"/>
          </a:p>
          <a:p>
            <a:r>
              <a:rPr lang="en-US" baseline="0" dirty="0" smtClean="0"/>
              <a:t>After making about a half- dozen PPs on different aspects of this very complex and multi-faceted mandate, have decided to engage you in a guided simulation of the roles and responsibilities of the MULTIDISCIPLINARY SELECTION COMMITTEE in order to demonstrate several of the paradigm shifts required by the new WACs. </a:t>
            </a:r>
          </a:p>
          <a:p>
            <a:endParaRPr lang="en-US" baseline="0" dirty="0" smtClean="0"/>
          </a:p>
          <a:p>
            <a:r>
              <a:rPr lang="en-US" baseline="0" dirty="0" smtClean="0"/>
              <a:t>At the ESD website, you can find plenty of information and useful links on the mechanics of this process and many others.</a:t>
            </a:r>
          </a:p>
          <a:p>
            <a:endParaRPr lang="en-US" baseline="0" dirty="0" smtClean="0"/>
          </a:p>
          <a:p>
            <a:r>
              <a:rPr lang="en-US" baseline="0" dirty="0" smtClean="0"/>
              <a:t>I hope all of you will also add content to the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29</a:t>
            </a:fld>
            <a:endParaRPr lang="en-US" dirty="0"/>
          </a:p>
        </p:txBody>
      </p:sp>
    </p:spTree>
    <p:extLst>
      <p:ext uri="{BB962C8B-B14F-4D97-AF65-F5344CB8AC3E}">
        <p14:creationId xmlns:p14="http://schemas.microsoft.com/office/powerpoint/2010/main" val="30427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met Kristina when we worked together in the Lake Stevens School District 1999-2002.  I coordinated the Hi-Cap program) and she was one of the many WONDERFUL cluster teachers I had the privilege to meet.    At her school, especially, the teams were enthusiastic, highly functional, creative, and amazingly skillful with students.  So Kristina has lived experience working with HCP students and their families and she brings this to her new position.</a:t>
            </a:r>
          </a:p>
          <a:p>
            <a:endParaRPr lang="en-US" baseline="0" dirty="0" smtClean="0"/>
          </a:p>
          <a:p>
            <a:r>
              <a:rPr lang="en-US" baseline="0" dirty="0" smtClean="0"/>
              <a:t>She is a parent with two young children and is employed part time by OSPI to Supervise Highly Capable Programs across the state.  She works under Gayle Pauley’s direction.  Gayle Pauley is the Director of Hi-Cap but also directs many other programs.  Gayle worked alone for many, many years so  it is great to have Kristina’s expertise, passion and commitment driving this train!</a:t>
            </a:r>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5</a:t>
            </a:fld>
            <a:endParaRPr lang="en-US" dirty="0"/>
          </a:p>
        </p:txBody>
      </p:sp>
    </p:spTree>
    <p:extLst>
      <p:ext uri="{BB962C8B-B14F-4D97-AF65-F5344CB8AC3E}">
        <p14:creationId xmlns:p14="http://schemas.microsoft.com/office/powerpoint/2010/main" val="145162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and as your return from your break, please move from your present location.</a:t>
            </a:r>
          </a:p>
          <a:p>
            <a:endParaRPr lang="en-US" baseline="0" dirty="0" smtClean="0"/>
          </a:p>
          <a:p>
            <a:r>
              <a:rPr lang="en-US" baseline="0" dirty="0" smtClean="0"/>
              <a:t>Re-form table groups of 4 people each for the final section of our agenda which will be in WORKSHOP format.</a:t>
            </a:r>
          </a:p>
          <a:p>
            <a:endParaRPr lang="en-US" baseline="0" dirty="0" smtClean="0"/>
          </a:p>
          <a:p>
            <a:r>
              <a:rPr lang="en-US" baseline="0" dirty="0" smtClean="0"/>
              <a:t>Try to disperse members of your team to different tables.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6</a:t>
            </a:fld>
            <a:endParaRPr lang="en-US" dirty="0"/>
          </a:p>
        </p:txBody>
      </p:sp>
    </p:spTree>
    <p:extLst>
      <p:ext uri="{BB962C8B-B14F-4D97-AF65-F5344CB8AC3E}">
        <p14:creationId xmlns:p14="http://schemas.microsoft.com/office/powerpoint/2010/main" val="171506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task before us is COMPLEX and MULTI-FACETED.</a:t>
            </a:r>
          </a:p>
          <a:p>
            <a:endParaRPr lang="en-US" baseline="0" dirty="0" smtClean="0"/>
          </a:p>
          <a:p>
            <a:r>
              <a:rPr lang="en-US" baseline="0" dirty="0" smtClean="0"/>
              <a:t>But as you enter through the doorway of this house, be clear about your PURPOSE.</a:t>
            </a:r>
          </a:p>
          <a:p>
            <a:endParaRPr lang="en-US" baseline="0" dirty="0" smtClean="0"/>
          </a:p>
        </p:txBody>
      </p:sp>
      <p:sp>
        <p:nvSpPr>
          <p:cNvPr id="4" name="Slide Number Placeholder 3"/>
          <p:cNvSpPr>
            <a:spLocks noGrp="1"/>
          </p:cNvSpPr>
          <p:nvPr>
            <p:ph type="sldNum" sz="quarter" idx="10"/>
          </p:nvPr>
        </p:nvSpPr>
        <p:spPr/>
        <p:txBody>
          <a:bodyPr/>
          <a:lstStyle/>
          <a:p>
            <a:fld id="{F21FBC72-1BC8-E44A-8FC4-71AC3AD66FF0}" type="slidenum">
              <a:rPr lang="en-US" smtClean="0"/>
              <a:t>7</a:t>
            </a:fld>
            <a:endParaRPr lang="en-US" dirty="0"/>
          </a:p>
        </p:txBody>
      </p:sp>
    </p:spTree>
    <p:extLst>
      <p:ext uri="{BB962C8B-B14F-4D97-AF65-F5344CB8AC3E}">
        <p14:creationId xmlns:p14="http://schemas.microsoft.com/office/powerpoint/2010/main" val="332064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r>
              <a:rPr lang="en-US" baseline="0" dirty="0" smtClean="0"/>
              <a:t>On your </a:t>
            </a:r>
            <a:r>
              <a:rPr lang="en-US" baseline="0" dirty="0" err="1" smtClean="0"/>
              <a:t>iGrants</a:t>
            </a:r>
            <a:r>
              <a:rPr lang="en-US" baseline="0" dirty="0" smtClean="0"/>
              <a:t>, you had to explain the purpose of your Hi-Cap program.  It might be that your purpose is to prepare students for post-secondary </a:t>
            </a:r>
            <a:r>
              <a:rPr lang="en-US" baseline="0" dirty="0" err="1" smtClean="0"/>
              <a:t>education,and</a:t>
            </a:r>
            <a:r>
              <a:rPr lang="en-US" baseline="0" dirty="0" smtClean="0"/>
              <a:t> successful careers.  We may even hope that they will develop solutions to global problem.   </a:t>
            </a:r>
          </a:p>
          <a:p>
            <a:endParaRPr lang="en-US" baseline="0" dirty="0" smtClean="0"/>
          </a:p>
          <a:p>
            <a:r>
              <a:rPr lang="en-US" baseline="0" dirty="0" smtClean="0"/>
              <a:t>Dr. Silverman, a Psychologist also asks that we consider as our purpose………….</a:t>
            </a:r>
          </a:p>
          <a:p>
            <a:endParaRPr lang="en-US" baseline="0" dirty="0" smtClean="0"/>
          </a:p>
          <a:p>
            <a:r>
              <a:rPr lang="en-US" baseline="0" dirty="0" smtClean="0"/>
              <a:t>First steps:  .the shaping of human potential…</a:t>
            </a:r>
          </a:p>
          <a:p>
            <a:endParaRPr lang="en-US" baseline="0" dirty="0" smtClean="0"/>
          </a:p>
          <a:p>
            <a:r>
              <a:rPr lang="en-US" baseline="0" dirty="0" smtClean="0"/>
              <a:t>If all students have potential, how do schools provide </a:t>
            </a:r>
            <a:r>
              <a:rPr lang="en-US" baseline="0" dirty="0" err="1" smtClean="0"/>
              <a:t>opportuntities</a:t>
            </a:r>
            <a:r>
              <a:rPr lang="en-US" baseline="0" dirty="0" smtClean="0"/>
              <a:t> for this potential to flourish?  </a:t>
            </a:r>
          </a:p>
          <a:p>
            <a:endParaRPr lang="en-US" baseline="0" dirty="0" smtClean="0"/>
          </a:p>
          <a:p>
            <a:r>
              <a:rPr lang="en-US" baseline="0" dirty="0" smtClean="0"/>
              <a:t>For students whose development surpasses expectations, how do we identify them? How do we provide even more opportunities for growth?</a:t>
            </a:r>
          </a:p>
          <a:p>
            <a:endParaRPr lang="en-US" baseline="0" dirty="0" smtClean="0"/>
          </a:p>
          <a:p>
            <a:r>
              <a:rPr lang="en-US" baseline="0" dirty="0" smtClean="0"/>
              <a:t>.</a:t>
            </a:r>
          </a:p>
        </p:txBody>
      </p:sp>
      <p:sp>
        <p:nvSpPr>
          <p:cNvPr id="4" name="Slide Number Placeholder 3"/>
          <p:cNvSpPr>
            <a:spLocks noGrp="1"/>
          </p:cNvSpPr>
          <p:nvPr>
            <p:ph type="sldNum" sz="quarter" idx="10"/>
          </p:nvPr>
        </p:nvSpPr>
        <p:spPr/>
        <p:txBody>
          <a:bodyPr/>
          <a:lstStyle/>
          <a:p>
            <a:fld id="{F21FBC72-1BC8-E44A-8FC4-71AC3AD66FF0}" type="slidenum">
              <a:rPr lang="en-US" smtClean="0"/>
              <a:t>8</a:t>
            </a:fld>
            <a:endParaRPr lang="en-US" dirty="0"/>
          </a:p>
        </p:txBody>
      </p:sp>
    </p:spTree>
    <p:extLst>
      <p:ext uri="{BB962C8B-B14F-4D97-AF65-F5344CB8AC3E}">
        <p14:creationId xmlns:p14="http://schemas.microsoft.com/office/powerpoint/2010/main" val="227665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rest</a:t>
            </a:r>
            <a:r>
              <a:rPr lang="en-US" baseline="0" dirty="0" smtClean="0"/>
              <a:t> of this morning, you will sit on a simulated Multidisciplinary Selection Committee and learn a POSSIBLE PROTOCOL for making informed decisions about nominate students.</a:t>
            </a:r>
          </a:p>
          <a:p>
            <a:endParaRPr lang="en-US" baseline="0" dirty="0" smtClean="0"/>
          </a:p>
          <a:p>
            <a:r>
              <a:rPr lang="en-US" baseline="0" dirty="0" smtClean="0"/>
              <a:t>It will hopefully integrate some of the pieces of the house framework and make sense of the mess.</a:t>
            </a:r>
          </a:p>
          <a:p>
            <a:endParaRPr lang="en-US" baseline="0" dirty="0" smtClean="0"/>
          </a:p>
          <a:p>
            <a:r>
              <a:rPr lang="en-US" baseline="0" dirty="0" smtClean="0"/>
              <a:t>This is an idealized situation best utilized with site-based decision-making.</a:t>
            </a:r>
          </a:p>
          <a:p>
            <a:endParaRPr lang="en-US" baseline="0" dirty="0" smtClean="0"/>
          </a:p>
          <a:p>
            <a:r>
              <a:rPr lang="en-US" baseline="0" dirty="0" smtClean="0"/>
              <a:t>Hopefully, you will find something of value to use back in your districts.</a:t>
            </a:r>
          </a:p>
          <a:p>
            <a:endParaRPr lang="en-US" baseline="0" dirty="0" smtClean="0"/>
          </a:p>
          <a:p>
            <a:r>
              <a:rPr lang="en-US" baseline="0" dirty="0" smtClean="0"/>
              <a:t>If successful, you may use these procedures and materials to use as a training module for your MSC.  Anita made 2 sets of folders, one for YOU and one for the simulation.  Feel free to write on the materials used for the activity.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9</a:t>
            </a:fld>
            <a:endParaRPr lang="en-US" dirty="0"/>
          </a:p>
        </p:txBody>
      </p:sp>
    </p:spTree>
    <p:extLst>
      <p:ext uri="{BB962C8B-B14F-4D97-AF65-F5344CB8AC3E}">
        <p14:creationId xmlns:p14="http://schemas.microsoft.com/office/powerpoint/2010/main" val="39927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a:t>
            </a:r>
          </a:p>
          <a:p>
            <a:endParaRPr lang="en-US" dirty="0" smtClean="0"/>
          </a:p>
          <a:p>
            <a:r>
              <a:rPr lang="en-US" dirty="0" smtClean="0"/>
              <a:t>With your elbow partner,</a:t>
            </a:r>
            <a:r>
              <a:rPr lang="en-US" baseline="0" dirty="0" smtClean="0"/>
              <a:t> see if you can answer either of these questions.</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10</a:t>
            </a:fld>
            <a:endParaRPr lang="en-US" dirty="0"/>
          </a:p>
        </p:txBody>
      </p:sp>
    </p:spTree>
    <p:extLst>
      <p:ext uri="{BB962C8B-B14F-4D97-AF65-F5344CB8AC3E}">
        <p14:creationId xmlns:p14="http://schemas.microsoft.com/office/powerpoint/2010/main" val="235396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a:t>
            </a:r>
            <a:r>
              <a:rPr lang="en-US" baseline="0" dirty="0" smtClean="0"/>
              <a:t> some districts placed all scores into an EXCEL table and identified the HCP students via numbers crunched using a weighted formula.</a:t>
            </a:r>
          </a:p>
          <a:p>
            <a:endParaRPr lang="en-US" baseline="0" dirty="0" smtClean="0"/>
          </a:p>
          <a:p>
            <a:r>
              <a:rPr lang="en-US" baseline="0" dirty="0" smtClean="0"/>
              <a:t>Student TOTAL SCORES were then ranked ordered.  If the purpose were to find students for an advanced math section and there were 25 seats in the section, then the top 25 students were identified.</a:t>
            </a:r>
          </a:p>
          <a:p>
            <a:endParaRPr lang="en-US" baseline="0" dirty="0" smtClean="0"/>
          </a:p>
          <a:p>
            <a:r>
              <a:rPr lang="en-US" baseline="0" dirty="0" smtClean="0"/>
              <a:t>No longer.</a:t>
            </a:r>
            <a:endParaRPr lang="en-US" dirty="0"/>
          </a:p>
        </p:txBody>
      </p:sp>
      <p:sp>
        <p:nvSpPr>
          <p:cNvPr id="4" name="Slide Number Placeholder 3"/>
          <p:cNvSpPr>
            <a:spLocks noGrp="1"/>
          </p:cNvSpPr>
          <p:nvPr>
            <p:ph type="sldNum" sz="quarter" idx="10"/>
          </p:nvPr>
        </p:nvSpPr>
        <p:spPr/>
        <p:txBody>
          <a:bodyPr/>
          <a:lstStyle/>
          <a:p>
            <a:fld id="{F21FBC72-1BC8-E44A-8FC4-71AC3AD66FF0}" type="slidenum">
              <a:rPr lang="en-US" smtClean="0"/>
              <a:t>12</a:t>
            </a:fld>
            <a:endParaRPr lang="en-US" dirty="0"/>
          </a:p>
        </p:txBody>
      </p:sp>
    </p:spTree>
    <p:extLst>
      <p:ext uri="{BB962C8B-B14F-4D97-AF65-F5344CB8AC3E}">
        <p14:creationId xmlns:p14="http://schemas.microsoft.com/office/powerpoint/2010/main" val="84027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dirty="0" smtClean="0"/>
              <a:t>Drag picture to placeholder or click icon to add</a:t>
            </a:r>
            <a:endParaRPr dirty="0"/>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dirty="0" smtClean="0"/>
              <a:t>Drag picture to placeholder or click icon to add</a:t>
            </a:r>
            <a:endParaRPr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dirty="0" smtClean="0"/>
              <a:t>Drag picture to placeholder or click icon to add</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11/4/14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11/4/14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11/4/14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11/4/14</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dirty="0"/>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hyperlink" Target="http://www.nagc.org" TargetMode="External"/><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hyperlink" Target="http://www.nwesd.org" TargetMode="External"/><Relationship Id="rId4"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package" Target="../embeddings/Microsoft_Word_Document1.docx"/><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mailto:janbonzon@yahoo.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Kristina.Johnstone@k-12.wa.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5484651-535312-welcome-word-in-different-languages.jpg"/>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3253" r="-3253"/>
          <a:stretch>
            <a:fillRect/>
          </a:stretch>
        </p:blipFill>
        <p:spPr>
          <a:xfrm>
            <a:off x="0" y="952317"/>
            <a:ext cx="8574088" cy="5442134"/>
          </a:xfrm>
        </p:spPr>
      </p:pic>
    </p:spTree>
    <p:extLst>
      <p:ext uri="{BB962C8B-B14F-4D97-AF65-F5344CB8AC3E}">
        <p14:creationId xmlns:p14="http://schemas.microsoft.com/office/powerpoint/2010/main" val="29258750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630382"/>
            <a:ext cx="8574087" cy="658951"/>
          </a:xfrm>
        </p:spPr>
        <p:txBody>
          <a:bodyPr>
            <a:normAutofit fontScale="90000"/>
          </a:bodyPr>
          <a:lstStyle/>
          <a:p>
            <a:pPr algn="ctr"/>
            <a:r>
              <a:rPr lang="en-US" dirty="0" smtClean="0"/>
              <a:t>Multidisciplinary Selection Committee</a:t>
            </a:r>
            <a:br>
              <a:rPr lang="en-US" dirty="0" smtClean="0"/>
            </a:br>
            <a:r>
              <a:rPr lang="en-US" dirty="0" smtClean="0"/>
              <a:t>(MSC)</a:t>
            </a:r>
            <a:endParaRPr lang="en-US" dirty="0"/>
          </a:p>
        </p:txBody>
      </p:sp>
      <p:sp>
        <p:nvSpPr>
          <p:cNvPr id="3" name="Content Placeholder 2"/>
          <p:cNvSpPr>
            <a:spLocks noGrp="1"/>
          </p:cNvSpPr>
          <p:nvPr>
            <p:ph idx="1"/>
          </p:nvPr>
        </p:nvSpPr>
        <p:spPr>
          <a:xfrm>
            <a:off x="284163" y="2072806"/>
            <a:ext cx="8574087" cy="4450834"/>
          </a:xfrm>
          <a:solidFill>
            <a:schemeClr val="bg1">
              <a:lumMod val="85000"/>
            </a:schemeClr>
          </a:solidFill>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endParaRPr lang="en-US" sz="3800" dirty="0" smtClean="0"/>
          </a:p>
          <a:p>
            <a:r>
              <a:rPr lang="en-US" sz="3800" dirty="0" smtClean="0"/>
              <a:t>What is the purpose of the MSC?</a:t>
            </a:r>
          </a:p>
          <a:p>
            <a:r>
              <a:rPr lang="en-US" sz="3800" dirty="0" smtClean="0"/>
              <a:t>Why are selection decisions made by </a:t>
            </a:r>
            <a:r>
              <a:rPr lang="en-US" sz="3800" b="1" dirty="0" smtClean="0"/>
              <a:t>a team </a:t>
            </a:r>
            <a:r>
              <a:rPr lang="en-US" sz="3800" dirty="0" smtClean="0"/>
              <a:t>of educators from different disciplines as opposed to any other method?</a:t>
            </a:r>
          </a:p>
          <a:p>
            <a:endParaRPr lang="en-US" sz="3800" dirty="0" smtClean="0"/>
          </a:p>
          <a:p>
            <a:pPr marL="0" indent="0">
              <a:buNone/>
            </a:pPr>
            <a:r>
              <a:rPr lang="en-US" dirty="0" smtClean="0"/>
              <a:t> </a:t>
            </a:r>
            <a:endParaRPr lang="en-US" dirty="0"/>
          </a:p>
        </p:txBody>
      </p:sp>
    </p:spTree>
    <p:extLst>
      <p:ext uri="{BB962C8B-B14F-4D97-AF65-F5344CB8AC3E}">
        <p14:creationId xmlns:p14="http://schemas.microsoft.com/office/powerpoint/2010/main" val="30446459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71" y="4170856"/>
            <a:ext cx="8360242" cy="908778"/>
          </a:xfrm>
        </p:spPr>
        <p:txBody>
          <a:bodyPr/>
          <a:lstStyle/>
          <a:p>
            <a:endParaRPr lang="en-US" dirty="0"/>
          </a:p>
        </p:txBody>
      </p:sp>
      <p:pic>
        <p:nvPicPr>
          <p:cNvPr id="5" name="Picture Placeholder 4" descr="Multi-racial-group-of-students.jpg"/>
          <p:cNvPicPr>
            <a:picLocks noGrp="1" noChangeAspect="1"/>
          </p:cNvPicPr>
          <p:nvPr>
            <p:ph type="pic" idx="1"/>
          </p:nvPr>
        </p:nvPicPr>
        <p:blipFill>
          <a:blip r:embed="rId2">
            <a:extLst>
              <a:ext uri="{28A0092B-C50C-407E-A947-70E740481C1C}">
                <a14:useLocalDpi xmlns:a14="http://schemas.microsoft.com/office/drawing/2010/main" val="0"/>
              </a:ext>
            </a:extLst>
          </a:blip>
          <a:srcRect l="-15682" r="-15682"/>
          <a:stretch>
            <a:fillRect/>
          </a:stretch>
        </p:blipFill>
        <p:spPr>
          <a:xfrm>
            <a:off x="146051" y="457200"/>
            <a:ext cx="8577262" cy="4352925"/>
          </a:xfrm>
        </p:spPr>
      </p:pic>
      <p:sp>
        <p:nvSpPr>
          <p:cNvPr id="4" name="Text Placeholder 3"/>
          <p:cNvSpPr>
            <a:spLocks noGrp="1"/>
          </p:cNvSpPr>
          <p:nvPr>
            <p:ph type="body" sz="half" idx="2"/>
          </p:nvPr>
        </p:nvSpPr>
        <p:spPr>
          <a:xfrm>
            <a:off x="363071" y="4400570"/>
            <a:ext cx="8304213" cy="1727180"/>
          </a:xfrm>
        </p:spPr>
        <p:style>
          <a:lnRef idx="3">
            <a:schemeClr val="lt1"/>
          </a:lnRef>
          <a:fillRef idx="1">
            <a:schemeClr val="accent4"/>
          </a:fillRef>
          <a:effectRef idx="1">
            <a:schemeClr val="accent4"/>
          </a:effectRef>
          <a:fontRef idx="minor">
            <a:schemeClr val="lt1"/>
          </a:fontRef>
        </p:style>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solidFill>
                  <a:srgbClr val="FF0000"/>
                </a:solidFill>
              </a:rPr>
              <a:t>Paradigm </a:t>
            </a:r>
            <a:r>
              <a:rPr lang="en-US" sz="4000" dirty="0" smtClean="0">
                <a:solidFill>
                  <a:srgbClr val="FF0000"/>
                </a:solidFill>
              </a:rPr>
              <a:t>Shifts—Implications for Identification</a:t>
            </a:r>
          </a:p>
          <a:p>
            <a:pPr algn="ctr"/>
            <a:endParaRPr lang="en-US" sz="4000" dirty="0">
              <a:solidFill>
                <a:srgbClr val="FF0000"/>
              </a:solidFill>
            </a:endParaRPr>
          </a:p>
        </p:txBody>
      </p:sp>
    </p:spTree>
    <p:extLst>
      <p:ext uri="{BB962C8B-B14F-4D97-AF65-F5344CB8AC3E}">
        <p14:creationId xmlns:p14="http://schemas.microsoft.com/office/powerpoint/2010/main" val="2554753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Weighted  FORMULA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842770"/>
            <a:ext cx="6680200" cy="5015230"/>
          </a:xfrm>
          <a:prstGeom prst="rect">
            <a:avLst/>
          </a:prstGeom>
          <a:noFill/>
          <a:ln>
            <a:noFill/>
          </a:ln>
        </p:spPr>
      </p:pic>
    </p:spTree>
    <p:extLst>
      <p:ext uri="{BB962C8B-B14F-4D97-AF65-F5344CB8AC3E}">
        <p14:creationId xmlns:p14="http://schemas.microsoft.com/office/powerpoint/2010/main" val="977954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424714" y="4489217"/>
            <a:ext cx="1469572" cy="7722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72420" y="1301751"/>
            <a:ext cx="7754284" cy="715308"/>
          </a:xfrm>
        </p:spPr>
        <p:txBody>
          <a:bodyPr>
            <a:noAutofit/>
          </a:bodyPr>
          <a:lstStyle/>
          <a:p>
            <a:pPr algn="ctr"/>
            <a:r>
              <a:rPr lang="en-US" sz="3200" dirty="0"/>
              <a:t>:  </a:t>
            </a:r>
            <a:r>
              <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 Factor</a:t>
            </a:r>
            <a:endParaRPr lang="en-US" sz="3200" dirty="0"/>
          </a:p>
        </p:txBody>
      </p:sp>
      <p:sp>
        <p:nvSpPr>
          <p:cNvPr id="4" name="Title 3"/>
          <p:cNvSpPr>
            <a:spLocks noGrp="1"/>
          </p:cNvSpPr>
          <p:nvPr>
            <p:ph type="ctrTitle"/>
          </p:nvPr>
        </p:nvSpPr>
        <p:spPr>
          <a:xfrm>
            <a:off x="418633" y="444729"/>
            <a:ext cx="7810967" cy="857022"/>
          </a:xfrm>
        </p:spPr>
        <p:txBody>
          <a:bodyPr>
            <a:normAutofit/>
          </a:bodyPr>
          <a:lstStyle/>
          <a:p>
            <a:pPr algn="ctr"/>
            <a:r>
              <a:rPr lang="en-US" dirty="0" smtClean="0"/>
              <a:t>TRADITIONAL VIEW</a:t>
            </a:r>
            <a:endParaRPr lang="en-US"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Placeholder 8" descr="life_is_nothing_but_a_bell_curve_existence_postcard-r09c83344d1bc40ffa0c002bf1e98a157_vgbaq_8byvr_512.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55" b="7855"/>
          <a:stretch>
            <a:fillRect/>
          </a:stretch>
        </p:blipFill>
        <p:spPr>
          <a:xfrm>
            <a:off x="1197428" y="2005013"/>
            <a:ext cx="6839857" cy="4522787"/>
          </a:xfrm>
        </p:spPr>
      </p:pic>
      <p:sp>
        <p:nvSpPr>
          <p:cNvPr id="2" name="Left Arrow 1"/>
          <p:cNvSpPr/>
          <p:nvPr/>
        </p:nvSpPr>
        <p:spPr>
          <a:xfrm rot="18221406">
            <a:off x="5749146" y="3726693"/>
            <a:ext cx="1034368" cy="4273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325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NEW PARADIGM</a:t>
            </a:r>
            <a:br>
              <a:rPr lang="en-US" dirty="0" smtClean="0"/>
            </a:br>
            <a:r>
              <a:rPr lang="en-US" dirty="0" smtClean="0"/>
              <a:t>Gifted is a MULTI-FACETED  phenomenon </a:t>
            </a:r>
            <a:endParaRPr lang="en-US" dirty="0"/>
          </a:p>
        </p:txBody>
      </p:sp>
      <p:sp>
        <p:nvSpPr>
          <p:cNvPr id="3" name="Content Placeholder 2"/>
          <p:cNvSpPr>
            <a:spLocks noGrp="1"/>
          </p:cNvSpPr>
          <p:nvPr>
            <p:ph idx="1"/>
          </p:nvPr>
        </p:nvSpPr>
        <p:spPr>
          <a:xfrm>
            <a:off x="725715" y="2133600"/>
            <a:ext cx="8132536" cy="39925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ectangle 4"/>
          <p:cNvSpPr/>
          <p:nvPr/>
        </p:nvSpPr>
        <p:spPr>
          <a:xfrm rot="21264420">
            <a:off x="957725" y="5429952"/>
            <a:ext cx="672382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rPr>
              <a:t>Psychological Contexts</a:t>
            </a:r>
            <a:endParaRPr lang="en-US" sz="5400" b="1" cap="none" spc="0" dirty="0">
              <a:ln w="12700">
                <a:solidFill>
                  <a:schemeClr val="tx2">
                    <a:satMod val="155000"/>
                  </a:schemeClr>
                </a:solidFill>
                <a:prstDash val="solid"/>
              </a:ln>
              <a:solidFill>
                <a:srgbClr val="000090"/>
              </a:solidFill>
              <a:effectLst>
                <a:outerShdw blurRad="41275" dist="20320" dir="1800000" algn="tl" rotWithShape="0">
                  <a:srgbClr val="000000">
                    <a:alpha val="40000"/>
                  </a:srgbClr>
                </a:outerShdw>
              </a:effectLst>
            </a:endParaRPr>
          </a:p>
        </p:txBody>
      </p:sp>
      <p:pic>
        <p:nvPicPr>
          <p:cNvPr id="12" name="Picture 11" descr="hd-wallpaper-kids-chasing_12-300x1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892" y="2739570"/>
            <a:ext cx="2832030" cy="1765299"/>
          </a:xfrm>
          <a:prstGeom prst="rect">
            <a:avLst/>
          </a:prstGeom>
        </p:spPr>
      </p:pic>
      <p:sp>
        <p:nvSpPr>
          <p:cNvPr id="7" name="Rectangle 6"/>
          <p:cNvSpPr/>
          <p:nvPr/>
        </p:nvSpPr>
        <p:spPr>
          <a:xfrm rot="20020926">
            <a:off x="212509" y="2424098"/>
            <a:ext cx="3580617"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rPr>
              <a:t>AFFECTIVE</a:t>
            </a:r>
            <a:endParaRPr lang="en-US" sz="5400" b="1" cap="none" spc="0" dirty="0">
              <a:ln w="12700">
                <a:solidFill>
                  <a:schemeClr val="tx2">
                    <a:satMod val="155000"/>
                  </a:schemeClr>
                </a:solidFill>
                <a:prstDash val="solid"/>
              </a:ln>
              <a:solidFill>
                <a:schemeClr val="accent4">
                  <a:lumMod val="75000"/>
                </a:schemeClr>
              </a:solidFill>
              <a:effectLst>
                <a:outerShdw blurRad="41275" dist="20320" dir="1800000" algn="tl" rotWithShape="0">
                  <a:srgbClr val="000000">
                    <a:alpha val="40000"/>
                  </a:srgbClr>
                </a:outerShdw>
              </a:effectLst>
            </a:endParaRPr>
          </a:p>
        </p:txBody>
      </p:sp>
      <p:sp>
        <p:nvSpPr>
          <p:cNvPr id="4" name="Rectangle 3"/>
          <p:cNvSpPr/>
          <p:nvPr/>
        </p:nvSpPr>
        <p:spPr>
          <a:xfrm rot="1640992">
            <a:off x="4761509" y="2584367"/>
            <a:ext cx="337630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COGNITIVE</a:t>
            </a:r>
          </a:p>
        </p:txBody>
      </p:sp>
      <p:sp>
        <p:nvSpPr>
          <p:cNvPr id="10" name="Rectangle 9"/>
          <p:cNvSpPr/>
          <p:nvPr/>
        </p:nvSpPr>
        <p:spPr>
          <a:xfrm rot="432591">
            <a:off x="1663875" y="4259997"/>
            <a:ext cx="45462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1">
                    <a:lumMod val="60000"/>
                    <a:lumOff val="40000"/>
                  </a:schemeClr>
                </a:solidFill>
                <a:effectLst>
                  <a:outerShdw blurRad="50800" dist="39000" dir="5460000" algn="tl">
                    <a:srgbClr val="000000">
                      <a:alpha val="38000"/>
                    </a:srgbClr>
                  </a:outerShdw>
                </a:effectLst>
              </a:rPr>
              <a:t>Social Contexts</a:t>
            </a:r>
            <a:endParaRPr lang="en-US" sz="5400" b="1" dirty="0">
              <a:ln w="11430"/>
              <a:solidFill>
                <a:schemeClr val="accent1">
                  <a:lumMod val="60000"/>
                  <a:lumOff val="4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576646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14655"/>
            <a:ext cx="8574087" cy="1718945"/>
          </a:xfrm>
        </p:spPr>
        <p:txBody>
          <a:bodyPr>
            <a:normAutofit/>
          </a:bodyPr>
          <a:lstStyle/>
          <a:p>
            <a:pPr algn="ctr"/>
            <a:r>
              <a:rPr lang="en-US" dirty="0" smtClean="0"/>
              <a:t>NEW VIEW:  </a:t>
            </a:r>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Complexity</a:t>
            </a:r>
            <a:endParaRPr lang="en-US" dirty="0">
              <a:solidFill>
                <a:srgbClr val="C100C1"/>
              </a:solidFill>
            </a:endParaRPr>
          </a:p>
        </p:txBody>
      </p:sp>
      <p:sp>
        <p:nvSpPr>
          <p:cNvPr id="3" name="Content Placeholder 2"/>
          <p:cNvSpPr>
            <a:spLocks noGrp="1"/>
          </p:cNvSpPr>
          <p:nvPr>
            <p:ph idx="1"/>
          </p:nvPr>
        </p:nvSpPr>
        <p:spPr>
          <a:xfrm>
            <a:off x="1781503" y="2513844"/>
            <a:ext cx="7076747" cy="3612319"/>
          </a:xfrm>
        </p:spPr>
        <p:txBody>
          <a:bodyPr/>
          <a:lstStyle/>
          <a:p>
            <a:r>
              <a:rPr lang="en-US" dirty="0" smtClean="0"/>
              <a:t>Gagne’s </a:t>
            </a:r>
            <a:endParaRPr lang="en-US" dirty="0"/>
          </a:p>
        </p:txBody>
      </p:sp>
      <p:pic>
        <p:nvPicPr>
          <p:cNvPr id="4" name="Picture 3" descr="11531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225" y="1844651"/>
            <a:ext cx="6072936" cy="4182765"/>
          </a:xfrm>
          <a:prstGeom prst="rect">
            <a:avLst/>
          </a:prstGeom>
        </p:spPr>
      </p:pic>
    </p:spTree>
    <p:extLst>
      <p:ext uri="{BB962C8B-B14F-4D97-AF65-F5344CB8AC3E}">
        <p14:creationId xmlns:p14="http://schemas.microsoft.com/office/powerpoint/2010/main" val="7893985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Under-Represented Populations</a:t>
            </a:r>
            <a:endParaRPr lang="en-US" dirty="0"/>
          </a:p>
        </p:txBody>
      </p:sp>
      <p:sp>
        <p:nvSpPr>
          <p:cNvPr id="3" name="Text Placeholder 2"/>
          <p:cNvSpPr>
            <a:spLocks noGrp="1"/>
          </p:cNvSpPr>
          <p:nvPr>
            <p:ph type="body" idx="1"/>
          </p:nvPr>
        </p:nvSpPr>
        <p:spPr>
          <a:xfrm>
            <a:off x="403412" y="1735138"/>
            <a:ext cx="3931920" cy="431529"/>
          </a:xfrm>
        </p:spPr>
        <p:txBody>
          <a:bodyPr/>
          <a:lstStyle/>
          <a:p>
            <a:r>
              <a:rPr lang="en-US" dirty="0" smtClean="0">
                <a:solidFill>
                  <a:srgbClr val="99CC00"/>
                </a:solidFill>
              </a:rPr>
              <a:t>RANGE</a:t>
            </a:r>
            <a:endParaRPr lang="en-US" dirty="0">
              <a:solidFill>
                <a:srgbClr val="99CC00"/>
              </a:solidFill>
            </a:endParaRPr>
          </a:p>
        </p:txBody>
      </p:sp>
      <p:sp>
        <p:nvSpPr>
          <p:cNvPr id="4" name="Content Placeholder 3"/>
          <p:cNvSpPr>
            <a:spLocks noGrp="1"/>
          </p:cNvSpPr>
          <p:nvPr>
            <p:ph sz="half" idx="2"/>
          </p:nvPr>
        </p:nvSpPr>
        <p:spPr>
          <a:xfrm>
            <a:off x="403412" y="2253833"/>
            <a:ext cx="3931920" cy="1108238"/>
          </a:xfrm>
        </p:spPr>
        <p:txBody>
          <a:bodyPr/>
          <a:lstStyle/>
          <a:p>
            <a:r>
              <a:rPr lang="en-US" dirty="0" smtClean="0"/>
              <a:t>Profoundly gifted (140+ IQ)</a:t>
            </a:r>
          </a:p>
          <a:p>
            <a:r>
              <a:rPr lang="en-US" dirty="0" smtClean="0"/>
              <a:t>Primary,   High School                 </a:t>
            </a:r>
          </a:p>
        </p:txBody>
      </p:sp>
      <p:sp>
        <p:nvSpPr>
          <p:cNvPr id="5" name="Text Placeholder 4"/>
          <p:cNvSpPr>
            <a:spLocks noGrp="1"/>
          </p:cNvSpPr>
          <p:nvPr>
            <p:ph type="body" sz="quarter" idx="3"/>
          </p:nvPr>
        </p:nvSpPr>
        <p:spPr>
          <a:xfrm>
            <a:off x="4779495" y="1735138"/>
            <a:ext cx="3931920" cy="518694"/>
          </a:xfrm>
        </p:spPr>
        <p:txBody>
          <a:bodyPr/>
          <a:lstStyle/>
          <a:p>
            <a:r>
              <a:rPr lang="en-US" dirty="0" smtClean="0">
                <a:solidFill>
                  <a:srgbClr val="99CC00"/>
                </a:solidFill>
              </a:rPr>
              <a:t>SUB GROUPS</a:t>
            </a:r>
            <a:endParaRPr lang="en-US" dirty="0">
              <a:solidFill>
                <a:srgbClr val="99CC00"/>
              </a:solidFill>
            </a:endParaRPr>
          </a:p>
        </p:txBody>
      </p:sp>
      <p:sp>
        <p:nvSpPr>
          <p:cNvPr id="6" name="Content Placeholder 5"/>
          <p:cNvSpPr>
            <a:spLocks noGrp="1"/>
          </p:cNvSpPr>
          <p:nvPr>
            <p:ph sz="quarter" idx="4"/>
          </p:nvPr>
        </p:nvSpPr>
        <p:spPr>
          <a:xfrm>
            <a:off x="4779495" y="2253833"/>
            <a:ext cx="3931920" cy="3997127"/>
          </a:xfrm>
        </p:spPr>
        <p:txBody>
          <a:bodyPr>
            <a:normAutofit fontScale="85000" lnSpcReduction="20000"/>
          </a:bodyPr>
          <a:lstStyle/>
          <a:p>
            <a:r>
              <a:rPr lang="en-US" dirty="0" smtClean="0"/>
              <a:t>Gifted Girls (STEM)</a:t>
            </a:r>
          </a:p>
          <a:p>
            <a:r>
              <a:rPr lang="en-US" dirty="0" smtClean="0"/>
              <a:t>Underachievers</a:t>
            </a:r>
          </a:p>
          <a:p>
            <a:r>
              <a:rPr lang="en-US" dirty="0"/>
              <a:t>Economic Subgroup*** </a:t>
            </a:r>
            <a:endParaRPr lang="en-US" dirty="0" smtClean="0"/>
          </a:p>
          <a:p>
            <a:r>
              <a:rPr lang="en-US" dirty="0" smtClean="0"/>
              <a:t>Ethnical/ Cultural diverse</a:t>
            </a:r>
          </a:p>
          <a:p>
            <a:r>
              <a:rPr lang="en-US" dirty="0" smtClean="0"/>
              <a:t>English Language Learners</a:t>
            </a:r>
          </a:p>
          <a:p>
            <a:r>
              <a:rPr lang="en-US" dirty="0" smtClean="0"/>
              <a:t>Special Education</a:t>
            </a:r>
          </a:p>
          <a:p>
            <a:pPr lvl="1"/>
            <a:r>
              <a:rPr lang="en-US" dirty="0" smtClean="0"/>
              <a:t>Health Impaired (</a:t>
            </a:r>
            <a:r>
              <a:rPr lang="en-US" dirty="0" err="1" smtClean="0"/>
              <a:t>e.g.ADHD</a:t>
            </a:r>
            <a:r>
              <a:rPr lang="en-US" dirty="0" smtClean="0"/>
              <a:t>)</a:t>
            </a:r>
          </a:p>
          <a:p>
            <a:pPr lvl="1"/>
            <a:r>
              <a:rPr lang="en-US" dirty="0" smtClean="0"/>
              <a:t>Asperger</a:t>
            </a:r>
          </a:p>
          <a:p>
            <a:pPr lvl="1"/>
            <a:r>
              <a:rPr lang="en-US" dirty="0" smtClean="0"/>
              <a:t>Emotionally Impaired</a:t>
            </a:r>
          </a:p>
          <a:p>
            <a:pPr lvl="1"/>
            <a:r>
              <a:rPr lang="en-US" dirty="0" smtClean="0"/>
              <a:t>Learning Impaired</a:t>
            </a:r>
          </a:p>
          <a:p>
            <a:pPr marL="457200" lvl="1" indent="0">
              <a:buNone/>
            </a:pPr>
            <a:endParaRPr lang="en-US" dirty="0" smtClean="0"/>
          </a:p>
        </p:txBody>
      </p:sp>
      <p:sp>
        <p:nvSpPr>
          <p:cNvPr id="7" name="Slide Number Placeholder 6"/>
          <p:cNvSpPr>
            <a:spLocks noGrp="1"/>
          </p:cNvSpPr>
          <p:nvPr>
            <p:ph type="sldNum" sz="quarter" idx="12"/>
          </p:nvPr>
        </p:nvSpPr>
        <p:spPr/>
        <p:txBody>
          <a:bodyPr/>
          <a:lstStyle/>
          <a:p>
            <a:fld id="{DF235915-3FBE-C74E-A551-54F16F4A051D}" type="slidenum">
              <a:rPr lang="en-US" smtClean="0"/>
              <a:pPr/>
              <a:t>16</a:t>
            </a:fld>
            <a:endParaRPr lang="en-US"/>
          </a:p>
        </p:txBody>
      </p:sp>
      <p:pic>
        <p:nvPicPr>
          <p:cNvPr id="9" name="Picture 8"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22" y="3561304"/>
            <a:ext cx="3779610" cy="2874339"/>
          </a:xfrm>
          <a:prstGeom prst="rect">
            <a:avLst/>
          </a:prstGeom>
        </p:spPr>
      </p:pic>
    </p:spTree>
    <p:extLst>
      <p:ext uri="{BB962C8B-B14F-4D97-AF65-F5344CB8AC3E}">
        <p14:creationId xmlns:p14="http://schemas.microsoft.com/office/powerpoint/2010/main" val="2787431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MEMBERS</a:t>
            </a:r>
            <a:endParaRPr lang="en-US" dirty="0"/>
          </a:p>
        </p:txBody>
      </p:sp>
      <p:sp>
        <p:nvSpPr>
          <p:cNvPr id="4" name="Title 3"/>
          <p:cNvSpPr>
            <a:spLocks noGrp="1"/>
          </p:cNvSpPr>
          <p:nvPr>
            <p:ph type="ctrTitle"/>
          </p:nvPr>
        </p:nvSpPr>
        <p:spPr/>
        <p:txBody>
          <a:bodyPr>
            <a:normAutofit fontScale="90000"/>
          </a:bodyPr>
          <a:lstStyle/>
          <a:p>
            <a:pPr algn="ctr"/>
            <a:r>
              <a:rPr lang="en-US" dirty="0" smtClean="0"/>
              <a:t>MULTI-DISCIPLINARY  </a:t>
            </a:r>
            <a:br>
              <a:rPr lang="en-US" dirty="0" smtClean="0"/>
            </a:br>
            <a:r>
              <a:rPr lang="en-US" dirty="0" smtClean="0"/>
              <a:t>SELECTION COMMITTEE</a:t>
            </a:r>
            <a:endParaRPr lang="en-US" dirty="0"/>
          </a:p>
        </p:txBody>
      </p:sp>
      <p:sp>
        <p:nvSpPr>
          <p:cNvPr id="5" name="Rectangle 4"/>
          <p:cNvSpPr/>
          <p:nvPr/>
        </p:nvSpPr>
        <p:spPr>
          <a:xfrm>
            <a:off x="418633" y="2459504"/>
            <a:ext cx="8439616" cy="4062651"/>
          </a:xfrm>
          <a:prstGeom prst="rect">
            <a:avLst/>
          </a:prstGeom>
        </p:spPr>
        <p:txBody>
          <a:bodyPr wrap="square">
            <a:spAutoFit/>
          </a:bodyPr>
          <a:lstStyle/>
          <a:p>
            <a:r>
              <a:rPr lang="en-US" dirty="0"/>
              <a:t>The </a:t>
            </a:r>
            <a:r>
              <a:rPr lang="en-US" u="sng" dirty="0"/>
              <a:t>multidisciplinary selection committee </a:t>
            </a:r>
            <a:r>
              <a:rPr lang="en-US" dirty="0"/>
              <a:t>for the final selection of the most highly capable students for participation in the district's program for highly capable students shall consist of the following professionals:</a:t>
            </a:r>
          </a:p>
          <a:p>
            <a:endParaRPr lang="en-US" dirty="0"/>
          </a:p>
          <a:p>
            <a:pPr marL="457200" indent="-457200">
              <a:buFont typeface="+mj-lt"/>
              <a:buAutoNum type="arabicPeriod"/>
            </a:pPr>
            <a:r>
              <a:rPr lang="en-US" dirty="0"/>
              <a:t>A </a:t>
            </a:r>
            <a:r>
              <a:rPr lang="en-US" b="1" dirty="0"/>
              <a:t>special teacher:</a:t>
            </a:r>
            <a:r>
              <a:rPr lang="en-US" dirty="0"/>
              <a:t> Provided, that if a special teacher is not available, </a:t>
            </a:r>
            <a:r>
              <a:rPr lang="en-US" b="1" dirty="0"/>
              <a:t>a classroom teacher shall be appointed;</a:t>
            </a:r>
            <a:endParaRPr lang="en-US" dirty="0"/>
          </a:p>
          <a:p>
            <a:pPr marL="457200" indent="-457200">
              <a:buFont typeface="+mj-lt"/>
              <a:buAutoNum type="arabicPeriod"/>
            </a:pPr>
            <a:r>
              <a:rPr lang="en-US" dirty="0"/>
              <a:t>A </a:t>
            </a:r>
            <a:r>
              <a:rPr lang="en-US" b="1" dirty="0"/>
              <a:t>psychologist or other qualified practitioner with the training to interpret cognitive and achievement test results</a:t>
            </a:r>
            <a:r>
              <a:rPr lang="en-US" dirty="0"/>
              <a:t>;</a:t>
            </a:r>
          </a:p>
          <a:p>
            <a:pPr marL="457200" indent="-457200">
              <a:buFont typeface="+mj-lt"/>
              <a:buAutoNum type="arabicPeriod"/>
            </a:pPr>
            <a:r>
              <a:rPr lang="en-US" dirty="0"/>
              <a:t>A </a:t>
            </a:r>
            <a:r>
              <a:rPr lang="en-US" b="1" dirty="0"/>
              <a:t>certificated coordinator/administrator with responsibility for the supervision of the district's program for highly capable students</a:t>
            </a:r>
            <a:r>
              <a:rPr lang="en-US" dirty="0"/>
              <a:t>; and</a:t>
            </a:r>
          </a:p>
          <a:p>
            <a:pPr marL="457200" indent="-457200">
              <a:buFont typeface="+mj-lt"/>
              <a:buAutoNum type="arabicPeriod"/>
            </a:pPr>
            <a:r>
              <a:rPr lang="en-US" b="1" dirty="0">
                <a:solidFill>
                  <a:srgbClr val="FF6600"/>
                </a:solidFill>
              </a:rPr>
              <a:t>Such additional professionals, if any, the district deems desirable. (SPED, ELL, Counselor</a:t>
            </a:r>
            <a:r>
              <a:rPr lang="en-US" b="1" dirty="0" smtClean="0">
                <a:solidFill>
                  <a:srgbClr val="FF6600"/>
                </a:solidFill>
              </a:rPr>
              <a:t>)</a:t>
            </a:r>
          </a:p>
          <a:p>
            <a:endParaRPr lang="en-US" dirty="0" smtClean="0"/>
          </a:p>
          <a:p>
            <a:r>
              <a:rPr lang="en-US" sz="2400" b="1" dirty="0" smtClean="0"/>
              <a:t>WAC 392-170-070</a:t>
            </a:r>
            <a:endParaRPr lang="en-US" sz="2400" b="1" dirty="0"/>
          </a:p>
        </p:txBody>
      </p:sp>
    </p:spTree>
    <p:extLst>
      <p:ext uri="{BB962C8B-B14F-4D97-AF65-F5344CB8AC3E}">
        <p14:creationId xmlns:p14="http://schemas.microsoft.com/office/powerpoint/2010/main" val="16296624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ROLES and RESPONSIBILITIES</a:t>
            </a:r>
            <a:endParaRPr lang="en-US" dirty="0"/>
          </a:p>
        </p:txBody>
      </p:sp>
      <p:pic>
        <p:nvPicPr>
          <p:cNvPr id="10" name="Content Placeholder 9" descr="treasurers-blog-TAG-symposium.jpg"/>
          <p:cNvPicPr>
            <a:picLocks noGrp="1" noChangeAspect="1"/>
          </p:cNvPicPr>
          <p:nvPr>
            <p:ph sz="half" idx="1"/>
          </p:nvPr>
        </p:nvPicPr>
        <p:blipFill>
          <a:blip r:embed="rId3">
            <a:extLst>
              <a:ext uri="{28A0092B-C50C-407E-A947-70E740481C1C}">
                <a14:useLocalDpi xmlns:a14="http://schemas.microsoft.com/office/drawing/2010/main" val="0"/>
              </a:ext>
            </a:extLst>
          </a:blip>
          <a:srcRect l="12761" r="12761"/>
          <a:stretch>
            <a:fillRect/>
          </a:stretch>
        </p:blipFill>
        <p:spPr>
          <a:xfrm>
            <a:off x="1324077" y="2151063"/>
            <a:ext cx="2585342" cy="2613734"/>
          </a:xfrm>
        </p:spPr>
      </p:pic>
      <p:sp>
        <p:nvSpPr>
          <p:cNvPr id="9" name="Content Placeholder 8"/>
          <p:cNvSpPr>
            <a:spLocks noGrp="1"/>
          </p:cNvSpPr>
          <p:nvPr>
            <p:ph sz="half" idx="2"/>
          </p:nvPr>
        </p:nvSpPr>
        <p:spPr>
          <a:xfrm>
            <a:off x="4778188" y="2151063"/>
            <a:ext cx="3931920" cy="3076406"/>
          </a:xfrm>
        </p:spPr>
        <p:txBody>
          <a:bodyPr>
            <a:normAutofit/>
          </a:bodyPr>
          <a:lstStyle/>
          <a:p>
            <a:r>
              <a:rPr lang="en-US" sz="2400" b="1" dirty="0" smtClean="0"/>
              <a:t>Number off 1-4.</a:t>
            </a:r>
          </a:p>
          <a:p>
            <a:r>
              <a:rPr lang="en-US" sz="2400" b="1" dirty="0" smtClean="0"/>
              <a:t>That number corresponds to your role.</a:t>
            </a:r>
            <a:endParaRPr lang="en-US" sz="2400" b="1" dirty="0"/>
          </a:p>
          <a:p>
            <a:r>
              <a:rPr lang="en-US" sz="2400" b="1" dirty="0" smtClean="0"/>
              <a:t>READ </a:t>
            </a:r>
            <a:r>
              <a:rPr lang="en-US" sz="2400" b="1" u="sng" dirty="0" smtClean="0"/>
              <a:t>YOUR</a:t>
            </a:r>
            <a:r>
              <a:rPr lang="en-US" sz="2400" b="1" dirty="0" smtClean="0"/>
              <a:t> RESPONSIBILITIES</a:t>
            </a:r>
            <a:endParaRPr lang="en-US" sz="2400" b="1" dirty="0"/>
          </a:p>
        </p:txBody>
      </p:sp>
    </p:spTree>
    <p:extLst>
      <p:ext uri="{BB962C8B-B14F-4D97-AF65-F5344CB8AC3E}">
        <p14:creationId xmlns:p14="http://schemas.microsoft.com/office/powerpoint/2010/main" val="15758449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3391" y="666443"/>
            <a:ext cx="6984581" cy="6278641"/>
          </a:xfrm>
          <a:prstGeom prst="rect">
            <a:avLst/>
          </a:prstGeom>
          <a:noFill/>
        </p:spPr>
        <p:txBody>
          <a:bodyPr wrap="square" rtlCol="0">
            <a:spAutoFit/>
          </a:bodyPr>
          <a:lstStyle/>
          <a:p>
            <a:pPr algn="ctr"/>
            <a:endParaRPr lang="en-US" sz="2800" b="1" dirty="0" smtClean="0">
              <a:solidFill>
                <a:schemeClr val="accent1">
                  <a:lumMod val="60000"/>
                  <a:lumOff val="40000"/>
                </a:schemeClr>
              </a:solidFill>
            </a:endParaRPr>
          </a:p>
          <a:p>
            <a:pPr algn="ctr"/>
            <a:r>
              <a:rPr lang="en-US" sz="2800" b="1" dirty="0" smtClean="0">
                <a:solidFill>
                  <a:schemeClr val="accent1">
                    <a:lumMod val="60000"/>
                    <a:lumOff val="40000"/>
                  </a:schemeClr>
                </a:solidFill>
              </a:rPr>
              <a:t>PROCESS ROLES</a:t>
            </a:r>
          </a:p>
          <a:p>
            <a:pPr algn="ctr"/>
            <a:endParaRPr lang="en-US" sz="2800" b="1" dirty="0" smtClean="0"/>
          </a:p>
          <a:p>
            <a:endParaRPr lang="en-US" dirty="0"/>
          </a:p>
          <a:p>
            <a:pPr marL="342900" indent="-342900">
              <a:buAutoNum type="arabicPeriod"/>
            </a:pPr>
            <a:r>
              <a:rPr lang="en-US" sz="2400" b="1" dirty="0" smtClean="0"/>
              <a:t>DISTRICT COOR/ ADMIN.		Record Keeper   		</a:t>
            </a:r>
          </a:p>
          <a:p>
            <a:pPr marL="342900" indent="-342900">
              <a:buAutoNum type="arabicPeriod"/>
            </a:pPr>
            <a:endParaRPr lang="en-US" sz="2400" b="1" dirty="0"/>
          </a:p>
          <a:p>
            <a:pPr marL="342900" indent="-342900">
              <a:buAutoNum type="arabicPeriod" startAt="2"/>
            </a:pPr>
            <a:r>
              <a:rPr lang="en-US" sz="2400" b="1" dirty="0" smtClean="0"/>
              <a:t>SPECIAL </a:t>
            </a:r>
            <a:r>
              <a:rPr lang="en-US" sz="2400" b="1" dirty="0"/>
              <a:t>TEACHER </a:t>
            </a:r>
            <a:r>
              <a:rPr lang="en-US" sz="2400" b="1" dirty="0" smtClean="0"/>
              <a:t>			Chair</a:t>
            </a:r>
          </a:p>
          <a:p>
            <a:pPr marL="342900" indent="-342900">
              <a:buAutoNum type="arabicPeriod" startAt="2"/>
            </a:pPr>
            <a:endParaRPr lang="en-US" sz="2400" b="1" dirty="0"/>
          </a:p>
          <a:p>
            <a:pPr marL="342900" indent="-342900">
              <a:buAutoNum type="arabicPeriod" startAt="2"/>
            </a:pPr>
            <a:endParaRPr lang="en-US" sz="2400" b="1" dirty="0" smtClean="0"/>
          </a:p>
          <a:p>
            <a:pPr marL="342900" indent="-342900">
              <a:buFontTx/>
              <a:buAutoNum type="arabicPeriod" startAt="2"/>
            </a:pPr>
            <a:r>
              <a:rPr lang="en-US" sz="2400" b="1" dirty="0" smtClean="0"/>
              <a:t> PSYCHOLOGIST			Materials</a:t>
            </a:r>
          </a:p>
          <a:p>
            <a:pPr marL="342900" indent="-342900">
              <a:buFontTx/>
              <a:buAutoNum type="arabicPeriod" startAt="2"/>
            </a:pPr>
            <a:endParaRPr lang="en-US" sz="2400" dirty="0" smtClean="0"/>
          </a:p>
          <a:p>
            <a:pPr marL="342900" indent="-342900">
              <a:buFontTx/>
              <a:buAutoNum type="arabicPeriod" startAt="2"/>
            </a:pPr>
            <a:endParaRPr lang="en-US" sz="2400" dirty="0"/>
          </a:p>
          <a:p>
            <a:pPr marL="342900" indent="-342900">
              <a:buAutoNum type="arabicPeriod" startAt="2"/>
            </a:pPr>
            <a:r>
              <a:rPr lang="en-US" sz="2400" b="1" dirty="0" smtClean="0"/>
              <a:t> COUNSELOR			Timekeeper			</a:t>
            </a:r>
            <a:r>
              <a:rPr lang="en-US" sz="2400" dirty="0" smtClean="0"/>
              <a:t> </a:t>
            </a:r>
          </a:p>
          <a:p>
            <a:endParaRPr lang="en-US" dirty="0"/>
          </a:p>
          <a:p>
            <a:endParaRPr lang="en-US" dirty="0" smtClean="0"/>
          </a:p>
        </p:txBody>
      </p:sp>
    </p:spTree>
    <p:extLst>
      <p:ext uri="{BB962C8B-B14F-4D97-AF65-F5344CB8AC3E}">
        <p14:creationId xmlns:p14="http://schemas.microsoft.com/office/powerpoint/2010/main" val="1770571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451" y="634914"/>
            <a:ext cx="7078021" cy="5632310"/>
          </a:xfrm>
          <a:prstGeom prst="rect">
            <a:avLst/>
          </a:prstGeom>
        </p:spPr>
        <p:txBody>
          <a:bodyPr wrap="square">
            <a:spAutoFit/>
          </a:bodyPr>
          <a:lstStyle/>
          <a:p>
            <a:pPr lvl="0" algn="ctr"/>
            <a:r>
              <a:rPr lang="en-US" sz="2400" b="1" dirty="0" smtClean="0"/>
              <a:t>HIGHLY CAPABLE COOP MEETING</a:t>
            </a:r>
          </a:p>
          <a:p>
            <a:pPr lvl="0" algn="ctr"/>
            <a:r>
              <a:rPr lang="en-US" sz="2400" b="1" dirty="0" smtClean="0"/>
              <a:t>November 5, 2014</a:t>
            </a:r>
          </a:p>
          <a:p>
            <a:pPr lvl="0"/>
            <a:endParaRPr lang="en-US" sz="2400" b="1" dirty="0"/>
          </a:p>
          <a:p>
            <a:pPr lvl="0" algn="ctr"/>
            <a:r>
              <a:rPr lang="en-US" sz="2400" b="1" dirty="0" smtClean="0"/>
              <a:t>QUESTIONS</a:t>
            </a:r>
          </a:p>
          <a:p>
            <a:pPr lvl="0"/>
            <a:endParaRPr lang="en-US" sz="2400" b="1" dirty="0" smtClean="0"/>
          </a:p>
          <a:p>
            <a:pPr marL="342900" lvl="0" indent="-342900">
              <a:buFont typeface="Courier New"/>
              <a:buChar char="o"/>
            </a:pPr>
            <a:r>
              <a:rPr lang="en-US" sz="2400" b="1" dirty="0" smtClean="0"/>
              <a:t>How </a:t>
            </a:r>
            <a:r>
              <a:rPr lang="en-US" sz="2400" b="1" dirty="0"/>
              <a:t>can we support our teachers and programs to improve achievement of all our students</a:t>
            </a:r>
            <a:r>
              <a:rPr lang="en-US" sz="2400" b="1" dirty="0" smtClean="0"/>
              <a:t>?</a:t>
            </a:r>
          </a:p>
          <a:p>
            <a:pPr marL="342900" lvl="0" indent="-342900">
              <a:buFont typeface="Courier New"/>
              <a:buChar char="o"/>
            </a:pPr>
            <a:endParaRPr lang="en-US" sz="2400" dirty="0"/>
          </a:p>
          <a:p>
            <a:pPr marL="342900" lvl="0" indent="-342900">
              <a:buFont typeface="Courier New"/>
              <a:buChar char="o"/>
            </a:pPr>
            <a:r>
              <a:rPr lang="en-US" sz="2400" b="1" dirty="0"/>
              <a:t>What do we need to know about current initiatives?  </a:t>
            </a:r>
            <a:r>
              <a:rPr lang="en-US" sz="2400" b="1" dirty="0" smtClean="0"/>
              <a:t> What </a:t>
            </a:r>
            <a:r>
              <a:rPr lang="en-US" sz="2400" b="1" dirty="0"/>
              <a:t>dates are on the horizon which require our attention</a:t>
            </a:r>
            <a:r>
              <a:rPr lang="en-US" sz="2400" b="1" dirty="0" smtClean="0"/>
              <a:t>?</a:t>
            </a:r>
          </a:p>
          <a:p>
            <a:pPr marL="342900" lvl="0" indent="-342900">
              <a:buFont typeface="Courier New"/>
              <a:buChar char="o"/>
            </a:pPr>
            <a:endParaRPr lang="en-US" sz="2400" dirty="0"/>
          </a:p>
          <a:p>
            <a:pPr marL="342900" lvl="0" indent="-342900">
              <a:buFont typeface="Courier New"/>
              <a:buChar char="o"/>
            </a:pPr>
            <a:r>
              <a:rPr lang="en-US" sz="2400" b="1" dirty="0"/>
              <a:t>How can we support each other</a:t>
            </a:r>
            <a:r>
              <a:rPr lang="en-US" sz="2400" b="1" dirty="0" smtClean="0"/>
              <a:t>?</a:t>
            </a:r>
          </a:p>
          <a:p>
            <a:pPr marL="342900" lvl="0" indent="-342900">
              <a:buFont typeface="Courier New"/>
              <a:buChar char="o"/>
            </a:pPr>
            <a:endParaRPr lang="en-US" sz="2400" dirty="0"/>
          </a:p>
          <a:p>
            <a:pPr marL="342900" indent="-342900">
              <a:buFont typeface="Courier New"/>
              <a:buChar char="o"/>
            </a:pPr>
            <a:r>
              <a:rPr lang="en-US" sz="2400" b="1" dirty="0"/>
              <a:t>How will I use what I learned to do my work?</a:t>
            </a:r>
            <a:r>
              <a:rPr lang="en-US" sz="2400" dirty="0"/>
              <a:t> </a:t>
            </a:r>
          </a:p>
        </p:txBody>
      </p:sp>
    </p:spTree>
    <p:extLst>
      <p:ext uri="{BB962C8B-B14F-4D97-AF65-F5344CB8AC3E}">
        <p14:creationId xmlns:p14="http://schemas.microsoft.com/office/powerpoint/2010/main" val="35935185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otocol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06" y="-267412"/>
            <a:ext cx="5299364" cy="6858000"/>
          </a:xfrm>
          <a:prstGeom prst="rect">
            <a:avLst/>
          </a:prstGeom>
        </p:spPr>
      </p:pic>
      <p:sp>
        <p:nvSpPr>
          <p:cNvPr id="4" name="TextBox 3"/>
          <p:cNvSpPr txBox="1"/>
          <p:nvPr/>
        </p:nvSpPr>
        <p:spPr>
          <a:xfrm>
            <a:off x="5971592" y="1805030"/>
            <a:ext cx="2451026" cy="646331"/>
          </a:xfrm>
          <a:prstGeom prst="rect">
            <a:avLst/>
          </a:prstGeom>
          <a:noFill/>
        </p:spPr>
        <p:txBody>
          <a:bodyPr wrap="square" rtlCol="0">
            <a:spAutoFit/>
          </a:bodyPr>
          <a:lstStyle/>
          <a:p>
            <a:r>
              <a:rPr lang="en-US" sz="3600" dirty="0" smtClean="0"/>
              <a:t>35 minutes</a:t>
            </a:r>
          </a:p>
        </p:txBody>
      </p:sp>
      <p:pic>
        <p:nvPicPr>
          <p:cNvPr id="7" name="Picture 6"/>
          <p:cNvPicPr>
            <a:picLocks noChangeAspect="1"/>
          </p:cNvPicPr>
          <p:nvPr/>
        </p:nvPicPr>
        <p:blipFill>
          <a:blip r:embed="rId4"/>
          <a:stretch>
            <a:fillRect/>
          </a:stretch>
        </p:blipFill>
        <p:spPr>
          <a:xfrm>
            <a:off x="6462724" y="2829338"/>
            <a:ext cx="1334863" cy="1839704"/>
          </a:xfrm>
          <a:prstGeom prst="rect">
            <a:avLst/>
          </a:prstGeom>
        </p:spPr>
      </p:pic>
    </p:spTree>
    <p:extLst>
      <p:ext uri="{BB962C8B-B14F-4D97-AF65-F5344CB8AC3E}">
        <p14:creationId xmlns:p14="http://schemas.microsoft.com/office/powerpoint/2010/main" val="11990583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669" y="983129"/>
            <a:ext cx="7251019" cy="4832092"/>
          </a:xfrm>
          <a:prstGeom prst="rect">
            <a:avLst/>
          </a:prstGeom>
        </p:spPr>
        <p:txBody>
          <a:bodyPr wrap="square">
            <a:spAutoFit/>
          </a:bodyPr>
          <a:lstStyle/>
          <a:p>
            <a:pPr algn="ctr"/>
            <a:r>
              <a:rPr lang="en-US" sz="4400" b="1" dirty="0"/>
              <a:t>PURPOSE OF ID</a:t>
            </a:r>
            <a:r>
              <a:rPr lang="en-US" sz="4400" dirty="0"/>
              <a:t>:  </a:t>
            </a:r>
            <a:endParaRPr lang="en-US" sz="4400" dirty="0" smtClean="0"/>
          </a:p>
          <a:p>
            <a:endParaRPr lang="en-US" sz="4400" dirty="0"/>
          </a:p>
          <a:p>
            <a:pPr algn="ctr"/>
            <a:r>
              <a:rPr lang="en-US" sz="4400" dirty="0" smtClean="0"/>
              <a:t>TO REVEAL….</a:t>
            </a:r>
          </a:p>
          <a:p>
            <a:pPr algn="ctr"/>
            <a:r>
              <a:rPr lang="en-US" sz="4400" dirty="0" smtClean="0"/>
              <a:t> </a:t>
            </a:r>
          </a:p>
          <a:p>
            <a:pPr algn="ctr"/>
            <a:r>
              <a:rPr lang="en-US" sz="4400" u="sng" dirty="0" smtClean="0"/>
              <a:t>INFERRED</a:t>
            </a:r>
            <a:r>
              <a:rPr lang="en-US" sz="4400" dirty="0" smtClean="0"/>
              <a:t> </a:t>
            </a:r>
            <a:r>
              <a:rPr lang="en-US" sz="4400" dirty="0"/>
              <a:t>or </a:t>
            </a:r>
            <a:r>
              <a:rPr lang="en-US" sz="4400" u="sng" dirty="0"/>
              <a:t>DEMONSTRATED</a:t>
            </a:r>
            <a:r>
              <a:rPr lang="en-US" sz="4400" dirty="0"/>
              <a:t> Learning </a:t>
            </a:r>
            <a:r>
              <a:rPr lang="en-US" sz="4400" dirty="0" smtClean="0"/>
              <a:t>Characteristics</a:t>
            </a:r>
          </a:p>
          <a:p>
            <a:pPr algn="ctr"/>
            <a:endParaRPr lang="en-US" sz="4400" dirty="0"/>
          </a:p>
        </p:txBody>
      </p:sp>
    </p:spTree>
    <p:extLst>
      <p:ext uri="{BB962C8B-B14F-4D97-AF65-F5344CB8AC3E}">
        <p14:creationId xmlns:p14="http://schemas.microsoft.com/office/powerpoint/2010/main" val="1090145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962214"/>
            <a:ext cx="7772400" cy="1048871"/>
          </a:xfrm>
        </p:spPr>
        <p:txBody>
          <a:bodyPr>
            <a:normAutofit fontScale="90000"/>
          </a:bodyPr>
          <a:lstStyle/>
          <a:p>
            <a:pPr algn="ctr"/>
            <a:r>
              <a:rPr lang="en-US" dirty="0" smtClean="0"/>
              <a:t>EMILY, an 8</a:t>
            </a:r>
            <a:r>
              <a:rPr lang="en-US" baseline="30000" dirty="0" smtClean="0"/>
              <a:t>th</a:t>
            </a:r>
            <a:r>
              <a:rPr lang="en-US" dirty="0" smtClean="0"/>
              <a:t> grade transfer student</a:t>
            </a:r>
            <a:endParaRPr lang="en-US" dirty="0"/>
          </a:p>
        </p:txBody>
      </p:sp>
      <p:sp>
        <p:nvSpPr>
          <p:cNvPr id="4" name="Text Placeholder 3"/>
          <p:cNvSpPr>
            <a:spLocks noGrp="1"/>
          </p:cNvSpPr>
          <p:nvPr>
            <p:ph type="body" idx="1"/>
          </p:nvPr>
        </p:nvSpPr>
        <p:spPr>
          <a:xfrm flipV="1">
            <a:off x="470647" y="6266329"/>
            <a:ext cx="7530353" cy="45719"/>
          </a:xfrm>
        </p:spPr>
        <p:txBody>
          <a:bodyPr>
            <a:normAutofit fontScale="25000" lnSpcReduction="20000"/>
          </a:bodyPr>
          <a:lstStyle/>
          <a:p>
            <a:endParaRPr lang="en-US" dirty="0"/>
          </a:p>
        </p:txBody>
      </p:sp>
      <p:pic>
        <p:nvPicPr>
          <p:cNvPr id="9" name="Picture Placeholder 8" descr="physics-girls_wide-07cae87558f4b42b2e340ec07e7ee3aa0a1d499b-s40-c85.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564" b="4564"/>
          <a:stretch>
            <a:fillRect/>
          </a:stretch>
        </p:blipFill>
        <p:spPr>
          <a:xfrm>
            <a:off x="1442978" y="906893"/>
            <a:ext cx="6032759" cy="3074954"/>
          </a:xfrm>
        </p:spPr>
      </p:pic>
    </p:spTree>
    <p:extLst>
      <p:ext uri="{BB962C8B-B14F-4D97-AF65-F5344CB8AC3E}">
        <p14:creationId xmlns:p14="http://schemas.microsoft.com/office/powerpoint/2010/main" val="1726295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GUIDING PRINCIPLES of Identification</a:t>
            </a:r>
            <a:endParaRPr lang="en-US" dirty="0"/>
          </a:p>
        </p:txBody>
      </p:sp>
      <p:sp>
        <p:nvSpPr>
          <p:cNvPr id="3" name="Content Placeholder 2"/>
          <p:cNvSpPr>
            <a:spLocks noGrp="1"/>
          </p:cNvSpPr>
          <p:nvPr>
            <p:ph idx="1"/>
          </p:nvPr>
        </p:nvSpPr>
        <p:spPr>
          <a:xfrm>
            <a:off x="1" y="1857869"/>
            <a:ext cx="9144000" cy="4815292"/>
          </a:xfrm>
        </p:spPr>
        <p:txBody>
          <a:bodyPr>
            <a:normAutofit fontScale="70000" lnSpcReduction="20000"/>
          </a:bodyPr>
          <a:lstStyle/>
          <a:p>
            <a:r>
              <a:rPr lang="en-US" b="1" dirty="0">
                <a:solidFill>
                  <a:srgbClr val="FF6600"/>
                </a:solidFill>
              </a:rPr>
              <a:t>Intelligence is multifaceted and manifested in many ways. </a:t>
            </a:r>
          </a:p>
          <a:p>
            <a:r>
              <a:rPr lang="en-US" b="1" dirty="0">
                <a:solidFill>
                  <a:srgbClr val="FF6600"/>
                </a:solidFill>
              </a:rPr>
              <a:t>Instruments used should measure diverse abilities and talents. </a:t>
            </a:r>
          </a:p>
          <a:p>
            <a:r>
              <a:rPr lang="en-US" b="1" dirty="0">
                <a:solidFill>
                  <a:srgbClr val="0000FF"/>
                </a:solidFill>
              </a:rPr>
              <a:t>Student identification should be based </a:t>
            </a:r>
            <a:r>
              <a:rPr lang="en-US" b="1" dirty="0" smtClean="0">
                <a:solidFill>
                  <a:srgbClr val="0000FF"/>
                </a:solidFill>
              </a:rPr>
              <a:t>on culturally fair, valid, </a:t>
            </a:r>
            <a:r>
              <a:rPr lang="en-US" b="1" dirty="0">
                <a:solidFill>
                  <a:srgbClr val="0000FF"/>
                </a:solidFill>
              </a:rPr>
              <a:t>and reliable </a:t>
            </a:r>
            <a:r>
              <a:rPr lang="en-US" b="1" dirty="0" smtClean="0">
                <a:solidFill>
                  <a:srgbClr val="0000FF"/>
                </a:solidFill>
              </a:rPr>
              <a:t>measures with recent norms.. </a:t>
            </a:r>
            <a:endParaRPr lang="en-US" b="1" dirty="0">
              <a:solidFill>
                <a:srgbClr val="0000FF"/>
              </a:solidFill>
            </a:endParaRPr>
          </a:p>
          <a:p>
            <a:r>
              <a:rPr lang="en-US" b="1" i="1" dirty="0">
                <a:solidFill>
                  <a:srgbClr val="0000FF"/>
                </a:solidFill>
              </a:rPr>
              <a:t>No single instrument or score should be used to determine eligibility. </a:t>
            </a:r>
            <a:endParaRPr lang="en-US" b="1" dirty="0">
              <a:solidFill>
                <a:srgbClr val="0000FF"/>
              </a:solidFill>
            </a:endParaRPr>
          </a:p>
          <a:p>
            <a:r>
              <a:rPr lang="en-US" b="1" dirty="0">
                <a:solidFill>
                  <a:schemeClr val="tx1"/>
                </a:solidFill>
              </a:rPr>
              <a:t>Assessment of students should continue over time. </a:t>
            </a:r>
          </a:p>
          <a:p>
            <a:r>
              <a:rPr lang="en-US" b="1" dirty="0">
                <a:solidFill>
                  <a:srgbClr val="C100C1"/>
                </a:solidFill>
              </a:rPr>
              <a:t>A profile of each student’s strengths and areas of need should be developed and maintained</a:t>
            </a:r>
            <a:r>
              <a:rPr lang="en-US" b="1" dirty="0">
                <a:solidFill>
                  <a:schemeClr val="tx1"/>
                </a:solidFill>
              </a:rPr>
              <a:t>. </a:t>
            </a:r>
          </a:p>
          <a:p>
            <a:r>
              <a:rPr lang="en-US" b="1" dirty="0">
                <a:solidFill>
                  <a:srgbClr val="C100C1"/>
                </a:solidFill>
              </a:rPr>
              <a:t>A knowledgeable committee should review student assessments and determine eligibility</a:t>
            </a:r>
            <a:r>
              <a:rPr lang="en-US" b="1" dirty="0">
                <a:solidFill>
                  <a:schemeClr val="tx1"/>
                </a:solidFill>
              </a:rPr>
              <a:t>. </a:t>
            </a:r>
          </a:p>
          <a:p>
            <a:r>
              <a:rPr lang="en-US" b="1" dirty="0">
                <a:solidFill>
                  <a:schemeClr val="tx1"/>
                </a:solidFill>
              </a:rPr>
              <a:t>Written procedures should include matters of consent, eligibility, retention, </a:t>
            </a:r>
            <a:r>
              <a:rPr lang="en-US" b="1" dirty="0" smtClean="0">
                <a:solidFill>
                  <a:schemeClr val="tx1"/>
                </a:solidFill>
              </a:rPr>
              <a:t>exit, and </a:t>
            </a:r>
            <a:r>
              <a:rPr lang="en-US" b="1" dirty="0">
                <a:solidFill>
                  <a:schemeClr val="tx1"/>
                </a:solidFill>
              </a:rPr>
              <a:t>appeals. </a:t>
            </a:r>
          </a:p>
          <a:p>
            <a:r>
              <a:rPr lang="en-US" b="1" dirty="0">
                <a:solidFill>
                  <a:srgbClr val="0000FF"/>
                </a:solidFill>
              </a:rPr>
              <a:t>Once a student has been identified as eligible, the services, not the status, may change to meet needs. </a:t>
            </a:r>
          </a:p>
          <a:p>
            <a:endParaRPr lang="en-US" dirty="0"/>
          </a:p>
        </p:txBody>
      </p:sp>
    </p:spTree>
    <p:extLst>
      <p:ext uri="{BB962C8B-B14F-4D97-AF65-F5344CB8AC3E}">
        <p14:creationId xmlns:p14="http://schemas.microsoft.com/office/powerpoint/2010/main" val="39312062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2800" dirty="0" smtClean="0"/>
              <a:t>What constitutes quality evidence?  </a:t>
            </a:r>
          </a:p>
          <a:p>
            <a:pPr marL="514350" indent="-514350">
              <a:buFont typeface="+mj-lt"/>
              <a:buAutoNum type="arabicPeriod"/>
            </a:pPr>
            <a:r>
              <a:rPr lang="en-US" sz="2800" dirty="0" smtClean="0"/>
              <a:t>What are the best ways to  obtain and analyze quality evidence?</a:t>
            </a:r>
          </a:p>
          <a:p>
            <a:pPr marL="514350" indent="-514350">
              <a:buFont typeface="+mj-lt"/>
              <a:buAutoNum type="arabicPeriod"/>
            </a:pPr>
            <a:r>
              <a:rPr lang="en-US" sz="2800" dirty="0" smtClean="0"/>
              <a:t>Did this process help the MSC to make  an informed decision?</a:t>
            </a:r>
          </a:p>
          <a:p>
            <a:pPr marL="514350" indent="-514350">
              <a:buFont typeface="+mj-lt"/>
              <a:buAutoNum type="arabicPeriod"/>
            </a:pPr>
            <a:r>
              <a:rPr lang="en-US" sz="2800" dirty="0" smtClean="0"/>
              <a:t>What aspects of the process would you KEEP or IMPROVE?</a:t>
            </a:r>
          </a:p>
          <a:p>
            <a:endParaRPr lang="en-US" sz="2800" dirty="0"/>
          </a:p>
          <a:p>
            <a:endParaRPr lang="en-US" dirty="0"/>
          </a:p>
        </p:txBody>
      </p:sp>
      <p:sp>
        <p:nvSpPr>
          <p:cNvPr id="4" name="Text Placeholder 3"/>
          <p:cNvSpPr>
            <a:spLocks noGrp="1"/>
          </p:cNvSpPr>
          <p:nvPr>
            <p:ph type="body" sz="half" idx="2"/>
          </p:nvPr>
        </p:nvSpPr>
        <p:spPr>
          <a:xfrm>
            <a:off x="818443" y="2066220"/>
            <a:ext cx="3519577" cy="1715912"/>
          </a:xfrm>
        </p:spPr>
        <p:style>
          <a:lnRef idx="1">
            <a:schemeClr val="accent3"/>
          </a:lnRef>
          <a:fillRef idx="2">
            <a:schemeClr val="accent3"/>
          </a:fillRef>
          <a:effectRef idx="1">
            <a:schemeClr val="accent3"/>
          </a:effectRef>
          <a:fontRef idx="minor">
            <a:schemeClr val="dk1"/>
          </a:fontRef>
        </p:style>
        <p:txBody>
          <a:bodyPr>
            <a:normAutofit/>
          </a:bodyPr>
          <a:lstStyle/>
          <a:p>
            <a:endParaRPr lang="en-US" sz="3600" dirty="0" smtClean="0"/>
          </a:p>
          <a:p>
            <a:r>
              <a:rPr lang="en-US" sz="3600" dirty="0" smtClean="0"/>
              <a:t>TASK # 2</a:t>
            </a:r>
            <a:endParaRPr lang="en-US" sz="3600" dirty="0"/>
          </a:p>
        </p:txBody>
      </p:sp>
    </p:spTree>
    <p:extLst>
      <p:ext uri="{BB962C8B-B14F-4D97-AF65-F5344CB8AC3E}">
        <p14:creationId xmlns:p14="http://schemas.microsoft.com/office/powerpoint/2010/main" val="40366667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127125" y="730250"/>
            <a:ext cx="6461125"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smtClean="0"/>
              <a:t>DISTRICT TEAMS</a:t>
            </a:r>
            <a:endParaRPr lang="en-US" sz="2800" b="1" dirty="0"/>
          </a:p>
        </p:txBody>
      </p:sp>
    </p:spTree>
    <p:extLst>
      <p:ext uri="{BB962C8B-B14F-4D97-AF65-F5344CB8AC3E}">
        <p14:creationId xmlns:p14="http://schemas.microsoft.com/office/powerpoint/2010/main" val="24611702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noAutofit/>
          </a:bodyPr>
          <a:lstStyle/>
          <a:p>
            <a:pPr algn="ctr"/>
            <a:r>
              <a:rPr lang="en-US" sz="3600" dirty="0" smtClean="0"/>
              <a:t>QUESTIONS</a:t>
            </a:r>
            <a:br>
              <a:rPr lang="en-US" sz="3600" dirty="0" smtClean="0"/>
            </a:br>
            <a:endParaRPr lang="en-US" sz="3600" dirty="0"/>
          </a:p>
        </p:txBody>
      </p:sp>
      <p:sp>
        <p:nvSpPr>
          <p:cNvPr id="3" name="Vertical Text Placeholder 2"/>
          <p:cNvSpPr>
            <a:spLocks noGrp="1"/>
          </p:cNvSpPr>
          <p:nvPr>
            <p:ph type="body" orient="vert" idx="1"/>
          </p:nvPr>
        </p:nvSpPr>
        <p:spPr/>
        <p:txBody>
          <a:bodyPr/>
          <a:lstStyle/>
          <a:p>
            <a:endParaRPr lang="en-US" dirty="0"/>
          </a:p>
        </p:txBody>
      </p:sp>
    </p:spTree>
    <p:extLst>
      <p:ext uri="{BB962C8B-B14F-4D97-AF65-F5344CB8AC3E}">
        <p14:creationId xmlns:p14="http://schemas.microsoft.com/office/powerpoint/2010/main" val="22887210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Professional Development </a:t>
            </a:r>
            <a:endParaRPr lang="en-US" dirty="0"/>
          </a:p>
        </p:txBody>
      </p:sp>
      <p:sp>
        <p:nvSpPr>
          <p:cNvPr id="3" name="Content Placeholder 2"/>
          <p:cNvSpPr>
            <a:spLocks noGrp="1"/>
          </p:cNvSpPr>
          <p:nvPr>
            <p:ph sz="half" idx="1"/>
          </p:nvPr>
        </p:nvSpPr>
        <p:spPr/>
        <p:txBody>
          <a:bodyPr>
            <a:noAutofit/>
          </a:bodyPr>
          <a:lstStyle/>
          <a:p>
            <a:r>
              <a:rPr lang="en-US" sz="2800" dirty="0" smtClean="0"/>
              <a:t>NWESD189</a:t>
            </a:r>
            <a:endParaRPr lang="en-US" sz="2800" dirty="0"/>
          </a:p>
          <a:p>
            <a:r>
              <a:rPr lang="en-US" sz="2800" dirty="0" smtClean="0"/>
              <a:t>WAETAG</a:t>
            </a:r>
          </a:p>
          <a:p>
            <a:r>
              <a:rPr lang="en-US" sz="2800" dirty="0" smtClean="0"/>
              <a:t>Whitworth University</a:t>
            </a:r>
          </a:p>
          <a:p>
            <a:r>
              <a:rPr lang="en-US" sz="2800" dirty="0" smtClean="0"/>
              <a:t>Heritage Online Institute</a:t>
            </a:r>
            <a:endParaRPr lang="en-US" sz="2800" dirty="0"/>
          </a:p>
        </p:txBody>
      </p:sp>
      <p:sp>
        <p:nvSpPr>
          <p:cNvPr id="4" name="Content Placeholder 3"/>
          <p:cNvSpPr>
            <a:spLocks noGrp="1"/>
          </p:cNvSpPr>
          <p:nvPr>
            <p:ph sz="half" idx="2"/>
          </p:nvPr>
        </p:nvSpPr>
        <p:spPr>
          <a:xfrm>
            <a:off x="4778188" y="2151063"/>
            <a:ext cx="3931920" cy="3201109"/>
          </a:xfrm>
        </p:spPr>
        <p:txBody>
          <a:bodyPr>
            <a:noAutofit/>
          </a:bodyPr>
          <a:lstStyle/>
          <a:p>
            <a:r>
              <a:rPr lang="en-US" sz="2800" dirty="0" smtClean="0"/>
              <a:t>NAGC </a:t>
            </a:r>
          </a:p>
          <a:p>
            <a:r>
              <a:rPr lang="en-US" sz="2800" dirty="0" smtClean="0"/>
              <a:t>SENG</a:t>
            </a:r>
            <a:endParaRPr lang="en-US" sz="2800" dirty="0"/>
          </a:p>
          <a:p>
            <a:r>
              <a:rPr lang="en-US" sz="2800" dirty="0" smtClean="0"/>
              <a:t>Summer </a:t>
            </a:r>
            <a:r>
              <a:rPr lang="en-US" sz="2800" b="1" dirty="0" err="1" smtClean="0"/>
              <a:t>EduFest</a:t>
            </a:r>
            <a:r>
              <a:rPr lang="en-US" sz="2800" dirty="0" smtClean="0"/>
              <a:t> (Boise, Id)</a:t>
            </a:r>
            <a:endParaRPr lang="en-US" sz="2800" dirty="0"/>
          </a:p>
          <a:p>
            <a:r>
              <a:rPr lang="en-US" sz="2800" dirty="0" smtClean="0"/>
              <a:t>Northwest Gifted Child Association</a:t>
            </a:r>
            <a:endParaRPr lang="en-US" sz="2800" dirty="0"/>
          </a:p>
        </p:txBody>
      </p:sp>
    </p:spTree>
    <p:extLst>
      <p:ext uri="{BB962C8B-B14F-4D97-AF65-F5344CB8AC3E}">
        <p14:creationId xmlns:p14="http://schemas.microsoft.com/office/powerpoint/2010/main" val="39927878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941" y="1294279"/>
            <a:ext cx="4069080" cy="1162050"/>
          </a:xfrm>
        </p:spPr>
        <p:txBody>
          <a:bodyPr>
            <a:normAutofit fontScale="90000"/>
          </a:bodyPr>
          <a:lstStyle/>
          <a:p>
            <a:pPr algn="ctr"/>
            <a:r>
              <a:rPr lang="en-US" dirty="0" smtClean="0"/>
              <a:t>National Assoc. of Gifted Children</a:t>
            </a:r>
            <a:br>
              <a:rPr lang="en-US" dirty="0" smtClean="0"/>
            </a:br>
            <a:r>
              <a:rPr lang="en-US" dirty="0" smtClean="0"/>
              <a:t>NAGC</a:t>
            </a:r>
            <a:endParaRPr lang="en-US" dirty="0"/>
          </a:p>
        </p:txBody>
      </p:sp>
      <p:sp>
        <p:nvSpPr>
          <p:cNvPr id="5" name="Content Placeholder 4"/>
          <p:cNvSpPr>
            <a:spLocks noGrp="1"/>
          </p:cNvSpPr>
          <p:nvPr>
            <p:ph idx="1"/>
          </p:nvPr>
        </p:nvSpPr>
        <p:spPr>
          <a:xfrm>
            <a:off x="4783567" y="914400"/>
            <a:ext cx="4069080" cy="1541929"/>
          </a:xfrm>
        </p:spPr>
        <p:txBody>
          <a:bodyPr>
            <a:normAutofit/>
          </a:bodyPr>
          <a:lstStyle/>
          <a:p>
            <a:endParaRPr lang="en-US" dirty="0" smtClean="0">
              <a:hlinkClick r:id="rId3"/>
            </a:endParaRPr>
          </a:p>
          <a:p>
            <a:r>
              <a:rPr lang="en-US" dirty="0" smtClean="0">
                <a:hlinkClick r:id="rId3"/>
              </a:rPr>
              <a:t>http://www.nagc.org</a:t>
            </a:r>
          </a:p>
          <a:p>
            <a:endParaRPr lang="en-US" dirty="0" smtClean="0">
              <a:hlinkClick r:id="rId3"/>
            </a:endParaRPr>
          </a:p>
          <a:p>
            <a:pPr marL="0" indent="0">
              <a:buNone/>
            </a:pPr>
            <a:endParaRPr lang="en-US" dirty="0" smtClean="0">
              <a:hlinkClick r:id="rId3"/>
            </a:endParaRPr>
          </a:p>
          <a:p>
            <a:pPr lvl="1"/>
            <a:endParaRPr lang="en-US" dirty="0">
              <a:hlinkClick r:id="rId3"/>
            </a:endParaRPr>
          </a:p>
          <a:p>
            <a:endParaRPr lang="en-US" dirty="0" smtClean="0">
              <a:hlinkClick r:id="rId3"/>
            </a:endParaRPr>
          </a:p>
          <a:p>
            <a:endParaRPr lang="en-US" dirty="0">
              <a:hlinkClick r:id="rId3"/>
            </a:endParaRPr>
          </a:p>
        </p:txBody>
      </p:sp>
      <p:sp>
        <p:nvSpPr>
          <p:cNvPr id="6" name="Text Placeholder 5"/>
          <p:cNvSpPr>
            <a:spLocks noGrp="1"/>
          </p:cNvSpPr>
          <p:nvPr>
            <p:ph type="body" sz="half" idx="2"/>
          </p:nvPr>
        </p:nvSpPr>
        <p:spPr>
          <a:xfrm>
            <a:off x="268941" y="2943691"/>
            <a:ext cx="4069080" cy="3182472"/>
          </a:xfrm>
        </p:spPr>
        <p:txBody>
          <a:bodyPr/>
          <a:lstStyle/>
          <a:p>
            <a:r>
              <a:rPr lang="en-US" b="1" dirty="0" smtClean="0"/>
              <a:t>STANDARDS</a:t>
            </a:r>
          </a:p>
          <a:p>
            <a:endParaRPr lang="en-US" b="1" dirty="0" smtClean="0"/>
          </a:p>
          <a:p>
            <a:r>
              <a:rPr lang="en-US" dirty="0" smtClean="0"/>
              <a:t>Research</a:t>
            </a:r>
          </a:p>
          <a:p>
            <a:r>
              <a:rPr lang="en-US" dirty="0" smtClean="0"/>
              <a:t>Position Papers</a:t>
            </a:r>
          </a:p>
          <a:p>
            <a:endParaRPr lang="en-US" dirty="0" smtClean="0"/>
          </a:p>
          <a:p>
            <a:r>
              <a:rPr lang="en-US" b="1" dirty="0" smtClean="0"/>
              <a:t>PROFESSIONAL DEVELOPMENT</a:t>
            </a:r>
          </a:p>
          <a:p>
            <a:r>
              <a:rPr lang="en-US" dirty="0" smtClean="0"/>
              <a:t>Webinars</a:t>
            </a:r>
          </a:p>
          <a:p>
            <a:r>
              <a:rPr lang="en-US" dirty="0" smtClean="0"/>
              <a:t>Administrators Tool Kit</a:t>
            </a:r>
          </a:p>
          <a:p>
            <a:endParaRPr lang="en-US" dirty="0" smtClean="0"/>
          </a:p>
          <a:p>
            <a:endParaRPr lang="en-US" dirty="0" smtClean="0"/>
          </a:p>
          <a:p>
            <a:endParaRPr lang="en-US" dirty="0"/>
          </a:p>
        </p:txBody>
      </p:sp>
      <p:sp>
        <p:nvSpPr>
          <p:cNvPr id="7" name="TextBox 6"/>
          <p:cNvSpPr txBox="1"/>
          <p:nvPr/>
        </p:nvSpPr>
        <p:spPr>
          <a:xfrm>
            <a:off x="4919673" y="2943691"/>
            <a:ext cx="3713871" cy="646331"/>
          </a:xfrm>
          <a:prstGeom prst="rect">
            <a:avLst/>
          </a:prstGeom>
          <a:noFill/>
        </p:spPr>
        <p:txBody>
          <a:bodyPr wrap="square" rtlCol="0">
            <a:spAutoFit/>
          </a:bodyPr>
          <a:lstStyle/>
          <a:p>
            <a:endParaRPr lang="en-US" dirty="0">
              <a:hlinkClick r:id="rId3"/>
            </a:endParaRPr>
          </a:p>
          <a:p>
            <a:endParaRPr lang="en-US" dirty="0"/>
          </a:p>
        </p:txBody>
      </p:sp>
      <p:pic>
        <p:nvPicPr>
          <p:cNvPr id="2" name="Picture 1" descr="circle-school-kid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9328" y="2407385"/>
            <a:ext cx="3556000" cy="3441700"/>
          </a:xfrm>
          <a:prstGeom prst="rect">
            <a:avLst/>
          </a:prstGeom>
        </p:spPr>
      </p:pic>
    </p:spTree>
    <p:extLst>
      <p:ext uri="{BB962C8B-B14F-4D97-AF65-F5344CB8AC3E}">
        <p14:creationId xmlns:p14="http://schemas.microsoft.com/office/powerpoint/2010/main" val="41679723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hlinkClick r:id="rId3"/>
              </a:rPr>
              <a:t>http://www.nwesd.org</a:t>
            </a:r>
            <a:endParaRPr lang="en-US" sz="2800" dirty="0" smtClean="0"/>
          </a:p>
          <a:p>
            <a:r>
              <a:rPr lang="en-US" sz="2800" dirty="0" smtClean="0"/>
              <a:t>Articles and Book Chapters</a:t>
            </a:r>
          </a:p>
          <a:p>
            <a:r>
              <a:rPr lang="en-US" sz="2800" dirty="0" smtClean="0"/>
              <a:t>Forms</a:t>
            </a:r>
          </a:p>
          <a:p>
            <a:r>
              <a:rPr lang="en-US" sz="2800" dirty="0" smtClean="0"/>
              <a:t>Links to resources</a:t>
            </a:r>
          </a:p>
          <a:p>
            <a:r>
              <a:rPr lang="en-US" sz="2800" dirty="0" smtClean="0"/>
              <a:t>Professional Development</a:t>
            </a:r>
          </a:p>
          <a:p>
            <a:r>
              <a:rPr lang="en-US" sz="2800" dirty="0" smtClean="0"/>
              <a:t>Slide presentations, Whitworth University Professors</a:t>
            </a:r>
          </a:p>
          <a:p>
            <a:endParaRPr lang="en-US" sz="2800" dirty="0"/>
          </a:p>
        </p:txBody>
      </p:sp>
      <p:sp>
        <p:nvSpPr>
          <p:cNvPr id="3" name="Text Placeholder 2"/>
          <p:cNvSpPr>
            <a:spLocks noGrp="1"/>
          </p:cNvSpPr>
          <p:nvPr>
            <p:ph type="body" sz="half" idx="2"/>
          </p:nvPr>
        </p:nvSpPr>
        <p:spPr/>
        <p:txBody>
          <a:bodyPr>
            <a:normAutofit/>
          </a:bodyPr>
          <a:lstStyle/>
          <a:p>
            <a:pPr algn="ctr"/>
            <a:r>
              <a:rPr lang="en-US" sz="3600" dirty="0" smtClean="0"/>
              <a:t>Website</a:t>
            </a:r>
            <a:endParaRPr lang="en-US" sz="3600" dirty="0"/>
          </a:p>
        </p:txBody>
      </p:sp>
      <p:sp>
        <p:nvSpPr>
          <p:cNvPr id="4" name="Title 3"/>
          <p:cNvSpPr>
            <a:spLocks noGrp="1"/>
          </p:cNvSpPr>
          <p:nvPr>
            <p:ph type="title"/>
          </p:nvPr>
        </p:nvSpPr>
        <p:spPr/>
        <p:txBody>
          <a:bodyPr>
            <a:noAutofit/>
          </a:bodyPr>
          <a:lstStyle/>
          <a:p>
            <a:pPr algn="ctr"/>
            <a:r>
              <a:rPr lang="en-US" sz="2800" dirty="0" smtClean="0"/>
              <a:t>NW ESD 189</a:t>
            </a:r>
            <a:endParaRPr lang="en-US" sz="2800" dirty="0"/>
          </a:p>
        </p:txBody>
      </p:sp>
      <p:pic>
        <p:nvPicPr>
          <p:cNvPr id="6" name="Picture Placeholder 5" descr="Untitled.pn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172" r="2172"/>
          <a:stretch>
            <a:fillRect/>
          </a:stretch>
        </p:blipFill>
        <p:spPr/>
      </p:pic>
    </p:spTree>
    <p:extLst>
      <p:ext uri="{BB962C8B-B14F-4D97-AF65-F5344CB8AC3E}">
        <p14:creationId xmlns:p14="http://schemas.microsoft.com/office/powerpoint/2010/main" val="2826851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468636006"/>
              </p:ext>
            </p:extLst>
          </p:nvPr>
        </p:nvGraphicFramePr>
        <p:xfrm>
          <a:off x="221201" y="753474"/>
          <a:ext cx="8787973" cy="5191351"/>
        </p:xfrm>
        <a:graphic>
          <a:graphicData uri="http://schemas.openxmlformats.org/presentationml/2006/ole">
            <mc:AlternateContent xmlns:mc="http://schemas.openxmlformats.org/markup-compatibility/2006">
              <mc:Choice xmlns:v="urn:schemas-microsoft-com:vml" Requires="v">
                <p:oleObj spid="_x0000_s1039" name="Document" r:id="rId4" imgW="6578600" imgH="3886200" progId="Word.Document.12">
                  <p:embed/>
                </p:oleObj>
              </mc:Choice>
              <mc:Fallback>
                <p:oleObj name="Document" r:id="rId4" imgW="6578600" imgH="3886200" progId="Word.Document.12">
                  <p:embed/>
                  <p:pic>
                    <p:nvPicPr>
                      <p:cNvPr id="0" name=""/>
                      <p:cNvPicPr/>
                      <p:nvPr/>
                    </p:nvPicPr>
                    <p:blipFill>
                      <a:blip r:embed="rId5"/>
                      <a:stretch>
                        <a:fillRect/>
                      </a:stretch>
                    </p:blipFill>
                    <p:spPr>
                      <a:xfrm>
                        <a:off x="221201" y="753474"/>
                        <a:ext cx="8787973" cy="5191351"/>
                      </a:xfrm>
                      <a:prstGeom prst="rect">
                        <a:avLst/>
                      </a:prstGeom>
                    </p:spPr>
                  </p:pic>
                </p:oleObj>
              </mc:Fallback>
            </mc:AlternateContent>
          </a:graphicData>
        </a:graphic>
      </p:graphicFrame>
    </p:spTree>
    <p:extLst>
      <p:ext uri="{BB962C8B-B14F-4D97-AF65-F5344CB8AC3E}">
        <p14:creationId xmlns:p14="http://schemas.microsoft.com/office/powerpoint/2010/main" val="4976727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5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95" y="891372"/>
            <a:ext cx="8422618" cy="5262980"/>
          </a:xfrm>
          <a:prstGeom prst="rect">
            <a:avLst/>
          </a:prstGeom>
        </p:spPr>
        <p:txBody>
          <a:bodyPr wrap="square">
            <a:spAutoFit/>
          </a:bodyPr>
          <a:lstStyle/>
          <a:p>
            <a:pPr marL="457200" lvl="0" indent="-457200">
              <a:buFont typeface="Wingdings" charset="2"/>
              <a:buChar char="§"/>
            </a:pPr>
            <a:r>
              <a:rPr lang="en-US" sz="2800" dirty="0"/>
              <a:t>MA Education of Gifted &amp; Talented, U of Denver, CO</a:t>
            </a:r>
          </a:p>
          <a:p>
            <a:pPr marL="457200" lvl="0" indent="-457200">
              <a:buFont typeface="Wingdings" charset="2"/>
              <a:buChar char="§"/>
            </a:pPr>
            <a:r>
              <a:rPr lang="en-US" sz="2800" dirty="0"/>
              <a:t>Teacher of Gifted</a:t>
            </a:r>
          </a:p>
          <a:p>
            <a:pPr marL="457200" lvl="0" indent="-457200">
              <a:buFont typeface="Wingdings" charset="2"/>
              <a:buChar char="§"/>
            </a:pPr>
            <a:r>
              <a:rPr lang="en-US" sz="2800" dirty="0"/>
              <a:t>Coordinator of Gifted </a:t>
            </a:r>
            <a:r>
              <a:rPr lang="en-US" sz="2800" dirty="0" smtClean="0"/>
              <a:t>Programs</a:t>
            </a:r>
            <a:endParaRPr lang="en-US" sz="2800" dirty="0"/>
          </a:p>
          <a:p>
            <a:pPr marL="457200" lvl="0" indent="-457200">
              <a:buFont typeface="Wingdings" charset="2"/>
              <a:buChar char="§"/>
            </a:pPr>
            <a:r>
              <a:rPr lang="en-US" sz="2800" dirty="0" smtClean="0"/>
              <a:t>Statewide </a:t>
            </a:r>
            <a:r>
              <a:rPr lang="en-US" sz="2800" dirty="0"/>
              <a:t>Trainer, OSPI/ Centrum—Goal 3 State </a:t>
            </a:r>
            <a:r>
              <a:rPr lang="en-US" sz="2800" dirty="0" smtClean="0"/>
              <a:t>Reform:  Critical </a:t>
            </a:r>
            <a:r>
              <a:rPr lang="en-US" sz="2800" dirty="0"/>
              <a:t>and Creative Thinking</a:t>
            </a:r>
          </a:p>
          <a:p>
            <a:pPr marL="457200" lvl="0" indent="-457200">
              <a:buFont typeface="Wingdings" charset="2"/>
              <a:buChar char="§"/>
            </a:pPr>
            <a:r>
              <a:rPr lang="en-US" sz="2800" dirty="0"/>
              <a:t>Principal / Assistant Principal</a:t>
            </a:r>
          </a:p>
          <a:p>
            <a:pPr marL="457200" lvl="0" indent="-457200">
              <a:buFont typeface="Wingdings" charset="2"/>
              <a:buChar char="§"/>
            </a:pPr>
            <a:r>
              <a:rPr lang="en-US" sz="2800" dirty="0"/>
              <a:t>Oregon State Advisory Committee, Gifted Education</a:t>
            </a:r>
          </a:p>
          <a:p>
            <a:r>
              <a:rPr lang="en-US" sz="2800" dirty="0"/>
              <a:t> </a:t>
            </a:r>
          </a:p>
          <a:p>
            <a:pPr algn="ctr"/>
            <a:r>
              <a:rPr lang="en-US" sz="2800" dirty="0"/>
              <a:t>Rural, Suburban, International, Government</a:t>
            </a:r>
          </a:p>
          <a:p>
            <a:pPr algn="ctr"/>
            <a:r>
              <a:rPr lang="en-US" sz="2800" dirty="0"/>
              <a:t> </a:t>
            </a:r>
            <a:r>
              <a:rPr lang="en-US" sz="2800" dirty="0" smtClean="0"/>
              <a:t>WA</a:t>
            </a:r>
            <a:r>
              <a:rPr lang="en-US" sz="2800" dirty="0"/>
              <a:t>, OR, CO, Dept. of </a:t>
            </a:r>
            <a:r>
              <a:rPr lang="en-US" sz="2800" dirty="0" smtClean="0"/>
              <a:t>Defense</a:t>
            </a:r>
          </a:p>
          <a:p>
            <a:pPr algn="ctr"/>
            <a:endParaRPr lang="en-US" sz="2800" dirty="0" smtClean="0"/>
          </a:p>
          <a:p>
            <a:pPr algn="ctr"/>
            <a:r>
              <a:rPr lang="en-US" sz="2800" dirty="0" smtClean="0">
                <a:hlinkClick r:id="rId3"/>
              </a:rPr>
              <a:t>janbonzon@yahoo.com</a:t>
            </a:r>
            <a:r>
              <a:rPr lang="en-US" sz="2800" dirty="0" smtClean="0"/>
              <a:t>   270-312-7331 (cell) </a:t>
            </a:r>
            <a:endParaRPr lang="en-US" sz="2800" dirty="0"/>
          </a:p>
        </p:txBody>
      </p:sp>
    </p:spTree>
    <p:extLst>
      <p:ext uri="{BB962C8B-B14F-4D97-AF65-F5344CB8AC3E}">
        <p14:creationId xmlns:p14="http://schemas.microsoft.com/office/powerpoint/2010/main" val="3293861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80109"/>
            <a:ext cx="8574087" cy="1512588"/>
          </a:xfrm>
        </p:spPr>
        <p:txBody>
          <a:bodyPr>
            <a:normAutofit/>
          </a:bodyPr>
          <a:lstStyle/>
          <a:p>
            <a:pPr algn="ctr"/>
            <a:r>
              <a:rPr lang="en-US" sz="4000" dirty="0" smtClean="0"/>
              <a:t>Alignment  of District Programs</a:t>
            </a:r>
            <a:br>
              <a:rPr lang="en-US" sz="4000" dirty="0" smtClean="0"/>
            </a:br>
            <a:r>
              <a:rPr lang="en-US" sz="4000" dirty="0" smtClean="0"/>
              <a:t> with  WACs</a:t>
            </a:r>
            <a:endParaRPr lang="en-US" sz="4000" dirty="0"/>
          </a:p>
        </p:txBody>
      </p:sp>
      <p:sp>
        <p:nvSpPr>
          <p:cNvPr id="3" name="Content Placeholder 2"/>
          <p:cNvSpPr>
            <a:spLocks noGrp="1"/>
          </p:cNvSpPr>
          <p:nvPr>
            <p:ph idx="1"/>
          </p:nvPr>
        </p:nvSpPr>
        <p:spPr>
          <a:xfrm>
            <a:off x="560267" y="1998110"/>
            <a:ext cx="8297984" cy="4128053"/>
          </a:xfrm>
        </p:spPr>
        <p:txBody>
          <a:bodyPr/>
          <a:lstStyle/>
          <a:p>
            <a:pPr marL="0" indent="0" algn="ctr">
              <a:buNone/>
            </a:pPr>
            <a:endParaRPr lang="en-US" dirty="0" smtClean="0"/>
          </a:p>
          <a:p>
            <a:pPr marL="0" indent="0" algn="ctr">
              <a:buNone/>
            </a:pPr>
            <a:r>
              <a:rPr lang="en-US" sz="3200" b="1" dirty="0" smtClean="0">
                <a:latin typeface="Apple Chancery"/>
                <a:cs typeface="Apple Chancery"/>
              </a:rPr>
              <a:t>Kristina </a:t>
            </a:r>
            <a:r>
              <a:rPr lang="en-US" sz="3200" b="1" dirty="0" err="1" smtClean="0">
                <a:latin typeface="Apple Chancery"/>
                <a:cs typeface="Apple Chancery"/>
              </a:rPr>
              <a:t>Johnstone</a:t>
            </a:r>
            <a:endParaRPr lang="en-US" sz="3200" b="1" dirty="0" smtClean="0">
              <a:latin typeface="Apple Chancery"/>
              <a:cs typeface="Apple Chancery"/>
            </a:endParaRPr>
          </a:p>
          <a:p>
            <a:pPr marL="0" indent="0" algn="ctr">
              <a:buNone/>
            </a:pPr>
            <a:r>
              <a:rPr lang="en-US" dirty="0" smtClean="0"/>
              <a:t>Highly Capable Program Supervisor, OSPI</a:t>
            </a:r>
          </a:p>
          <a:p>
            <a:pPr marL="0" indent="0" algn="ctr">
              <a:buNone/>
            </a:pPr>
            <a:r>
              <a:rPr lang="en-US" dirty="0" smtClean="0">
                <a:hlinkClick r:id="rId3"/>
              </a:rPr>
              <a:t>Kristina.Johnstone@k-12.wa.us</a:t>
            </a:r>
            <a:endParaRPr lang="en-US" dirty="0" smtClean="0"/>
          </a:p>
          <a:p>
            <a:pPr marL="0" indent="0" algn="ctr">
              <a:buNone/>
            </a:pPr>
            <a:r>
              <a:rPr lang="en-US" dirty="0" smtClean="0"/>
              <a:t>360-725-4991</a:t>
            </a:r>
            <a:endParaRPr lang="en-US" dirty="0"/>
          </a:p>
          <a:p>
            <a:pPr marL="0" indent="0" algn="ctr">
              <a:buNone/>
            </a:pPr>
            <a:r>
              <a:rPr lang="en-US" dirty="0" smtClean="0"/>
              <a:t>Special </a:t>
            </a:r>
            <a:r>
              <a:rPr lang="en-US" dirty="0"/>
              <a:t>Programs Office </a:t>
            </a:r>
            <a:r>
              <a:rPr lang="en-US" dirty="0" smtClean="0"/>
              <a:t>--360</a:t>
            </a:r>
            <a:r>
              <a:rPr lang="en-US" dirty="0"/>
              <a:t>-725-6100.   </a:t>
            </a:r>
          </a:p>
        </p:txBody>
      </p:sp>
    </p:spTree>
    <p:extLst>
      <p:ext uri="{BB962C8B-B14F-4D97-AF65-F5344CB8AC3E}">
        <p14:creationId xmlns:p14="http://schemas.microsoft.com/office/powerpoint/2010/main" val="32471452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1163" y="1362026"/>
            <a:ext cx="3646609" cy="2592416"/>
          </a:xfrm>
        </p:spPr>
        <p:txBody>
          <a:bodyPr>
            <a:normAutofit/>
          </a:bodyPr>
          <a:lstStyle/>
          <a:p>
            <a:pPr marL="0" indent="0" algn="ctr">
              <a:buNone/>
            </a:pPr>
            <a:r>
              <a:rPr lang="en-US" sz="3600" dirty="0" smtClean="0"/>
              <a:t>Let’s Take a</a:t>
            </a:r>
          </a:p>
          <a:p>
            <a:pPr marL="0" indent="0" algn="ctr">
              <a:buNone/>
            </a:pPr>
            <a:r>
              <a:rPr lang="en-US" sz="3600" dirty="0" smtClean="0">
                <a:solidFill>
                  <a:srgbClr val="FF0000"/>
                </a:solidFill>
              </a:rPr>
              <a:t>10 minute </a:t>
            </a:r>
          </a:p>
          <a:p>
            <a:pPr marL="0" indent="0" algn="ctr">
              <a:buNone/>
            </a:pPr>
            <a:r>
              <a:rPr lang="en-US" sz="4400" u="sng" dirty="0" smtClean="0"/>
              <a:t>BREAK!</a:t>
            </a:r>
            <a:endParaRPr lang="en-US" sz="4400" u="sng" dirty="0"/>
          </a:p>
        </p:txBody>
      </p:sp>
      <p:sp>
        <p:nvSpPr>
          <p:cNvPr id="2" name="Content Placeholder 1"/>
          <p:cNvSpPr>
            <a:spLocks noGrp="1"/>
          </p:cNvSpPr>
          <p:nvPr>
            <p:ph idx="1"/>
          </p:nvPr>
        </p:nvSpPr>
        <p:spPr/>
        <p:txBody>
          <a:bodyPr>
            <a:normAutofit/>
          </a:bodyPr>
          <a:lstStyle/>
          <a:p>
            <a:pPr marL="0" indent="0">
              <a:buNone/>
            </a:pPr>
            <a:r>
              <a:rPr lang="en-US" dirty="0" smtClean="0"/>
              <a:t>.</a:t>
            </a:r>
            <a:endParaRPr lang="en-US" dirty="0"/>
          </a:p>
        </p:txBody>
      </p:sp>
      <p:sp>
        <p:nvSpPr>
          <p:cNvPr id="3" name="TextBox 2"/>
          <p:cNvSpPr txBox="1"/>
          <p:nvPr/>
        </p:nvSpPr>
        <p:spPr>
          <a:xfrm>
            <a:off x="4175125" y="747548"/>
            <a:ext cx="4111625" cy="56323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smtClean="0"/>
              <a:t>      Form new </a:t>
            </a:r>
          </a:p>
          <a:p>
            <a:r>
              <a:rPr lang="en-US" sz="3600" dirty="0" smtClean="0"/>
              <a:t> table-groups, </a:t>
            </a:r>
          </a:p>
          <a:p>
            <a:r>
              <a:rPr lang="en-US" sz="3600" dirty="0" smtClean="0"/>
              <a:t> 4 people each.</a:t>
            </a:r>
          </a:p>
          <a:p>
            <a:endParaRPr lang="en-US" sz="3600" dirty="0"/>
          </a:p>
          <a:p>
            <a:endParaRPr lang="en-US" sz="3600" dirty="0" smtClean="0"/>
          </a:p>
          <a:p>
            <a:endParaRPr lang="en-US" sz="3600" dirty="0"/>
          </a:p>
          <a:p>
            <a:endParaRPr lang="en-US" sz="3600" dirty="0" smtClean="0"/>
          </a:p>
          <a:p>
            <a:r>
              <a:rPr lang="en-US" sz="3600" dirty="0" smtClean="0"/>
              <a:t>     Team members       </a:t>
            </a:r>
            <a:r>
              <a:rPr lang="en-US" sz="3600" dirty="0"/>
              <a:t> </a:t>
            </a:r>
            <a:r>
              <a:rPr lang="en-US" sz="3600" dirty="0" smtClean="0"/>
              <a:t>   </a:t>
            </a:r>
            <a:r>
              <a:rPr lang="en-US" sz="3600" dirty="0"/>
              <a:t> </a:t>
            </a:r>
            <a:r>
              <a:rPr lang="en-US" sz="3600" dirty="0" smtClean="0"/>
              <a:t>please sit at </a:t>
            </a:r>
            <a:r>
              <a:rPr lang="en-US" sz="3600" dirty="0" smtClean="0">
                <a:latin typeface="Chalkduster"/>
                <a:cs typeface="Chalkduster"/>
              </a:rPr>
              <a:t>different</a:t>
            </a:r>
            <a:r>
              <a:rPr lang="en-US" sz="3600" dirty="0" smtClean="0"/>
              <a:t> tables.</a:t>
            </a:r>
            <a:r>
              <a:rPr lang="en-US" dirty="0" smtClean="0"/>
              <a:t>.</a:t>
            </a:r>
            <a:endParaRPr lang="en-US" dirty="0"/>
          </a:p>
        </p:txBody>
      </p:sp>
      <p:pic>
        <p:nvPicPr>
          <p:cNvPr id="5" name="Picture 4" descr="image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567" y="2391507"/>
            <a:ext cx="2361042" cy="1816186"/>
          </a:xfrm>
          <a:prstGeom prst="rect">
            <a:avLst/>
          </a:prstGeom>
        </p:spPr>
      </p:pic>
      <p:sp>
        <p:nvSpPr>
          <p:cNvPr id="7" name="Bent-Up Arrow 6"/>
          <p:cNvSpPr/>
          <p:nvPr/>
        </p:nvSpPr>
        <p:spPr>
          <a:xfrm rot="5400000">
            <a:off x="1084713" y="3954442"/>
            <a:ext cx="2142970" cy="1918175"/>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959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anco 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37266267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558" y="723375"/>
            <a:ext cx="7492051" cy="6124754"/>
          </a:xfrm>
          <a:prstGeom prst="rect">
            <a:avLst/>
          </a:prstGeom>
          <a:noFill/>
        </p:spPr>
        <p:txBody>
          <a:bodyPr wrap="square" rtlCol="0">
            <a:spAutoFit/>
          </a:bodyPr>
          <a:lstStyle/>
          <a:p>
            <a:r>
              <a:rPr lang="en-US" sz="2800" b="1" dirty="0" smtClean="0"/>
              <a:t>“The </a:t>
            </a:r>
            <a:r>
              <a:rPr lang="en-US" sz="2800" b="1" dirty="0"/>
              <a:t>natural trajectory </a:t>
            </a:r>
            <a:r>
              <a:rPr lang="en-US" sz="2800" b="1" dirty="0" smtClean="0"/>
              <a:t>of giftedness is </a:t>
            </a:r>
            <a:r>
              <a:rPr lang="en-US" sz="2800" b="1" dirty="0"/>
              <a:t>not </a:t>
            </a:r>
            <a:r>
              <a:rPr lang="en-US" sz="2800" b="1" dirty="0" smtClean="0"/>
              <a:t>…….</a:t>
            </a:r>
          </a:p>
          <a:p>
            <a:pPr marL="457200" indent="-457200">
              <a:buFont typeface="Arial"/>
              <a:buChar char="•"/>
            </a:pPr>
            <a:r>
              <a:rPr lang="en-US" sz="2800" dirty="0" smtClean="0"/>
              <a:t>a </a:t>
            </a:r>
            <a:r>
              <a:rPr lang="en-US" sz="2800" dirty="0"/>
              <a:t>six- figure salary, </a:t>
            </a:r>
            <a:endParaRPr lang="en-US" sz="2800" dirty="0" smtClean="0"/>
          </a:p>
          <a:p>
            <a:pPr marL="457200" indent="-457200">
              <a:buFont typeface="Arial"/>
              <a:buChar char="•"/>
            </a:pPr>
            <a:r>
              <a:rPr lang="en-US" sz="2800" dirty="0" smtClean="0"/>
              <a:t>perfect </a:t>
            </a:r>
            <a:r>
              <a:rPr lang="en-US" sz="2800" dirty="0"/>
              <a:t>happiness, and </a:t>
            </a:r>
            <a:endParaRPr lang="en-US" sz="2800" dirty="0" smtClean="0"/>
          </a:p>
          <a:p>
            <a:pPr marL="457200" indent="-457200">
              <a:buFont typeface="Arial"/>
              <a:buChar char="•"/>
            </a:pPr>
            <a:r>
              <a:rPr lang="en-US" sz="2800" dirty="0" smtClean="0"/>
              <a:t>a </a:t>
            </a:r>
            <a:r>
              <a:rPr lang="en-US" sz="2800" dirty="0"/>
              <a:t>guaranteed place in </a:t>
            </a:r>
            <a:r>
              <a:rPr lang="en-US" sz="2800" i="1" dirty="0"/>
              <a:t>Who's Who</a:t>
            </a:r>
            <a:r>
              <a:rPr lang="en-US" sz="2800" i="1" dirty="0" smtClean="0"/>
              <a:t>.</a:t>
            </a:r>
          </a:p>
          <a:p>
            <a:r>
              <a:rPr lang="en-US" sz="2800" dirty="0" smtClean="0"/>
              <a:t> </a:t>
            </a:r>
            <a:endParaRPr lang="en-US" sz="2800" dirty="0"/>
          </a:p>
          <a:p>
            <a:r>
              <a:rPr lang="en-US" sz="2800" b="1" dirty="0" smtClean="0"/>
              <a:t>It is……</a:t>
            </a:r>
          </a:p>
          <a:p>
            <a:pPr marL="457200" indent="-457200">
              <a:buFont typeface="Arial"/>
              <a:buChar char="•"/>
            </a:pPr>
            <a:r>
              <a:rPr lang="en-US" sz="2800" dirty="0" smtClean="0"/>
              <a:t>the </a:t>
            </a:r>
            <a:r>
              <a:rPr lang="en-US" sz="2800" dirty="0">
                <a:solidFill>
                  <a:srgbClr val="FF2929"/>
                </a:solidFill>
              </a:rPr>
              <a:t>deepening of the personality</a:t>
            </a:r>
            <a:r>
              <a:rPr lang="en-US" sz="2800" dirty="0"/>
              <a:t>, </a:t>
            </a:r>
            <a:endParaRPr lang="en-US" sz="2800" dirty="0" smtClean="0"/>
          </a:p>
          <a:p>
            <a:pPr marL="457200" indent="-457200">
              <a:buFont typeface="Arial"/>
              <a:buChar char="•"/>
            </a:pPr>
            <a:r>
              <a:rPr lang="en-US" sz="2800" dirty="0" smtClean="0"/>
              <a:t>the </a:t>
            </a:r>
            <a:r>
              <a:rPr lang="en-US" sz="2800" dirty="0">
                <a:solidFill>
                  <a:srgbClr val="FF2929"/>
                </a:solidFill>
              </a:rPr>
              <a:t>strengthening of one's value system</a:t>
            </a:r>
            <a:r>
              <a:rPr lang="en-US" sz="2800" dirty="0"/>
              <a:t>, </a:t>
            </a:r>
            <a:endParaRPr lang="en-US" sz="2800" dirty="0" smtClean="0"/>
          </a:p>
          <a:p>
            <a:pPr marL="457200" indent="-457200">
              <a:buFont typeface="Arial"/>
              <a:buChar char="•"/>
            </a:pPr>
            <a:r>
              <a:rPr lang="en-US" sz="2800" dirty="0" smtClean="0"/>
              <a:t>the </a:t>
            </a:r>
            <a:r>
              <a:rPr lang="en-US" sz="2800" dirty="0">
                <a:solidFill>
                  <a:srgbClr val="FF2929"/>
                </a:solidFill>
              </a:rPr>
              <a:t>creation of greater and greater challenges for oneself,</a:t>
            </a:r>
            <a:r>
              <a:rPr lang="en-US" sz="2800" dirty="0"/>
              <a:t> </a:t>
            </a:r>
            <a:r>
              <a:rPr lang="en-US" sz="2800" dirty="0" smtClean="0"/>
              <a:t>and</a:t>
            </a:r>
          </a:p>
          <a:p>
            <a:pPr marL="457200" indent="-457200">
              <a:buFont typeface="Arial"/>
              <a:buChar char="•"/>
            </a:pPr>
            <a:r>
              <a:rPr lang="en-US" sz="2800" dirty="0" smtClean="0"/>
              <a:t>the </a:t>
            </a:r>
            <a:r>
              <a:rPr lang="en-US" sz="2800" dirty="0">
                <a:solidFill>
                  <a:srgbClr val="FF2929"/>
                </a:solidFill>
              </a:rPr>
              <a:t>development of broader avenues for expressing compassion</a:t>
            </a:r>
            <a:r>
              <a:rPr lang="en-US" sz="2800" dirty="0" smtClean="0"/>
              <a:t>.” </a:t>
            </a:r>
          </a:p>
          <a:p>
            <a:pPr algn="just"/>
            <a:r>
              <a:rPr lang="en-US" sz="2800" dirty="0"/>
              <a:t/>
            </a:r>
            <a:br>
              <a:rPr lang="en-US" sz="2800" dirty="0"/>
            </a:br>
            <a:r>
              <a:rPr lang="en-US" sz="2800" dirty="0" smtClean="0"/>
              <a:t>	</a:t>
            </a:r>
            <a:r>
              <a:rPr lang="en-US" sz="2000" dirty="0" smtClean="0"/>
              <a:t>—</a:t>
            </a:r>
            <a:r>
              <a:rPr lang="en-US" sz="2000" dirty="0"/>
              <a:t>Dr. Linda K. Silverman </a:t>
            </a:r>
            <a:r>
              <a:rPr lang="en-US" sz="2000" u="sng" dirty="0"/>
              <a:t>Counseling the Gifted and </a:t>
            </a:r>
            <a:r>
              <a:rPr lang="en-US" sz="2000" u="sng" dirty="0" smtClean="0"/>
              <a:t>Talented</a:t>
            </a:r>
            <a:endParaRPr lang="en-US" sz="2000" u="sng" dirty="0"/>
          </a:p>
        </p:txBody>
      </p:sp>
    </p:spTree>
    <p:extLst>
      <p:ext uri="{BB962C8B-B14F-4D97-AF65-F5344CB8AC3E}">
        <p14:creationId xmlns:p14="http://schemas.microsoft.com/office/powerpoint/2010/main" val="34365855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Simulation—MSC Process</a:t>
            </a:r>
            <a:endParaRPr lang="en-US" dirty="0"/>
          </a:p>
        </p:txBody>
      </p:sp>
      <p:sp>
        <p:nvSpPr>
          <p:cNvPr id="3" name="Content Placeholder 2"/>
          <p:cNvSpPr>
            <a:spLocks noGrp="1"/>
          </p:cNvSpPr>
          <p:nvPr>
            <p:ph sz="half" idx="1"/>
          </p:nvPr>
        </p:nvSpPr>
        <p:spPr/>
        <p:txBody>
          <a:bodyPr>
            <a:normAutofit fontScale="77500" lnSpcReduction="20000"/>
          </a:bodyPr>
          <a:lstStyle/>
          <a:p>
            <a:pPr marL="0" indent="0" algn="ctr">
              <a:buNone/>
            </a:pPr>
            <a:r>
              <a:rPr lang="en-US" b="1" dirty="0" smtClean="0"/>
              <a:t> </a:t>
            </a:r>
            <a:r>
              <a:rPr lang="en-US" b="1" dirty="0"/>
              <a:t>Guided Simulation </a:t>
            </a:r>
            <a:r>
              <a:rPr lang="en-US" b="1" dirty="0" smtClean="0"/>
              <a:t>of </a:t>
            </a:r>
          </a:p>
          <a:p>
            <a:pPr marL="0" indent="0" algn="ctr">
              <a:buNone/>
            </a:pPr>
            <a:r>
              <a:rPr lang="en-US" b="1" dirty="0" smtClean="0"/>
              <a:t>Multidisciplinary </a:t>
            </a:r>
            <a:r>
              <a:rPr lang="en-US" b="1" dirty="0"/>
              <a:t>Selection Team process  </a:t>
            </a:r>
          </a:p>
          <a:p>
            <a:pPr marL="0" indent="0">
              <a:buNone/>
            </a:pPr>
            <a:r>
              <a:rPr lang="en-US" b="1" u="sng" dirty="0" smtClean="0"/>
              <a:t>Integration and Application </a:t>
            </a:r>
            <a:r>
              <a:rPr lang="en-US" b="1" u="sng" dirty="0"/>
              <a:t>of……</a:t>
            </a:r>
          </a:p>
          <a:p>
            <a:pPr marL="450850" indent="-342900">
              <a:buFont typeface="Wingdings" charset="2"/>
              <a:buChar char="ü"/>
            </a:pPr>
            <a:r>
              <a:rPr lang="en-US" dirty="0"/>
              <a:t>Learner </a:t>
            </a:r>
            <a:r>
              <a:rPr lang="en-US" dirty="0" smtClean="0"/>
              <a:t>Characteristics</a:t>
            </a:r>
          </a:p>
          <a:p>
            <a:pPr marL="450850" indent="-342900">
              <a:buFont typeface="Wingdings" charset="2"/>
              <a:buChar char="ü"/>
            </a:pPr>
            <a:r>
              <a:rPr lang="en-US" dirty="0" smtClean="0"/>
              <a:t>Identification; Equity </a:t>
            </a:r>
            <a:r>
              <a:rPr lang="en-US" dirty="0"/>
              <a:t>and Access</a:t>
            </a:r>
            <a:endParaRPr lang="en-US" dirty="0">
              <a:sym typeface="Wingdings"/>
            </a:endParaRPr>
          </a:p>
          <a:p>
            <a:pPr marL="450850" indent="-342900">
              <a:buFont typeface="Wingdings" charset="2"/>
              <a:buChar char="ü"/>
            </a:pPr>
            <a:r>
              <a:rPr lang="en-US" dirty="0" smtClean="0"/>
              <a:t>Selection process:  Profile </a:t>
            </a:r>
            <a:r>
              <a:rPr lang="en-US" dirty="0"/>
              <a:t>of Strengths</a:t>
            </a:r>
          </a:p>
          <a:p>
            <a:pPr marL="450850" indent="-342900">
              <a:buFont typeface="Wingdings" charset="2"/>
              <a:buChar char="ü"/>
            </a:pPr>
            <a:r>
              <a:rPr lang="en-US" dirty="0"/>
              <a:t>Matching services to K-12 Continuum</a:t>
            </a:r>
          </a:p>
          <a:p>
            <a:pPr marL="450850" indent="-342900">
              <a:buFont typeface="Wingdings" charset="2"/>
              <a:buChar char="ü"/>
            </a:pPr>
            <a:r>
              <a:rPr lang="en-US" dirty="0"/>
              <a:t>Documentation </a:t>
            </a:r>
            <a:r>
              <a:rPr lang="en-US" dirty="0" smtClean="0"/>
              <a:t>of Services</a:t>
            </a:r>
            <a:endParaRPr lang="en-US" dirty="0"/>
          </a:p>
          <a:p>
            <a:endParaRPr lang="en-US" dirty="0"/>
          </a:p>
        </p:txBody>
      </p:sp>
      <p:pic>
        <p:nvPicPr>
          <p:cNvPr id="5" name="Content Placeholder 4" descr="Callahan Model.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1780" r="11780"/>
          <a:stretch>
            <a:fillRect/>
          </a:stretch>
        </p:blipFill>
        <p:spPr/>
      </p:pic>
    </p:spTree>
    <p:extLst>
      <p:ext uri="{BB962C8B-B14F-4D97-AF65-F5344CB8AC3E}">
        <p14:creationId xmlns:p14="http://schemas.microsoft.com/office/powerpoint/2010/main" val="3986525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6962</TotalTime>
  <Words>2086</Words>
  <Application>Microsoft Macintosh PowerPoint</Application>
  <PresentationFormat>On-screen Show (4:3)</PresentationFormat>
  <Paragraphs>355</Paragraphs>
  <Slides>30</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Spectrum</vt:lpstr>
      <vt:lpstr>Document</vt:lpstr>
      <vt:lpstr>PowerPoint Presentation</vt:lpstr>
      <vt:lpstr>PowerPoint Presentation</vt:lpstr>
      <vt:lpstr>PowerPoint Presentation</vt:lpstr>
      <vt:lpstr>PowerPoint Presentation</vt:lpstr>
      <vt:lpstr>Alignment  of District Programs  with  WACs</vt:lpstr>
      <vt:lpstr>PowerPoint Presentation</vt:lpstr>
      <vt:lpstr>PowerPoint Presentation</vt:lpstr>
      <vt:lpstr>PowerPoint Presentation</vt:lpstr>
      <vt:lpstr>Simulation—MSC Process</vt:lpstr>
      <vt:lpstr>Multidisciplinary Selection Committee (MSC)</vt:lpstr>
      <vt:lpstr>PowerPoint Presentation</vt:lpstr>
      <vt:lpstr>EXCEL Weighted  FORMULA</vt:lpstr>
      <vt:lpstr>TRADITIONAL VIEW</vt:lpstr>
      <vt:lpstr>NEW PARADIGM Gifted is a MULTI-FACETED  phenomenon </vt:lpstr>
      <vt:lpstr>NEW VIEW:  Complexity</vt:lpstr>
      <vt:lpstr>Under-Represented Populations</vt:lpstr>
      <vt:lpstr>MULTI-DISCIPLINARY   SELECTION COMMITTEE</vt:lpstr>
      <vt:lpstr>ROLES and RESPONSIBILITIES</vt:lpstr>
      <vt:lpstr>PowerPoint Presentation</vt:lpstr>
      <vt:lpstr>PowerPoint Presentation</vt:lpstr>
      <vt:lpstr>PowerPoint Presentation</vt:lpstr>
      <vt:lpstr>EMILY, an 8th grade transfer student</vt:lpstr>
      <vt:lpstr>GUIDING PRINCIPLES of Identification</vt:lpstr>
      <vt:lpstr>PowerPoint Presentation</vt:lpstr>
      <vt:lpstr>PowerPoint Presentation</vt:lpstr>
      <vt:lpstr>QUESTIONS </vt:lpstr>
      <vt:lpstr>Professional Development </vt:lpstr>
      <vt:lpstr>National Assoc. of Gifted Children NAGC</vt:lpstr>
      <vt:lpstr>NW ESD 189</vt:lpstr>
      <vt:lpstr>PowerPoint Presentation</vt:lpstr>
    </vt:vector>
  </TitlesOfParts>
  <Company>Education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“Highly Capable”:  Definitions</dc:title>
  <dc:creator>Jan Bonzon</dc:creator>
  <cp:lastModifiedBy>Jan Bonzon</cp:lastModifiedBy>
  <cp:revision>189</cp:revision>
  <dcterms:created xsi:type="dcterms:W3CDTF">2014-10-14T21:41:14Z</dcterms:created>
  <dcterms:modified xsi:type="dcterms:W3CDTF">2014-11-04T22:48:25Z</dcterms:modified>
</cp:coreProperties>
</file>