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5"/>
  </p:notesMasterIdLst>
  <p:sldIdLst>
    <p:sldId id="262" r:id="rId2"/>
    <p:sldId id="266" r:id="rId3"/>
    <p:sldId id="263" r:id="rId4"/>
    <p:sldId id="260" r:id="rId5"/>
    <p:sldId id="256" r:id="rId6"/>
    <p:sldId id="257" r:id="rId7"/>
    <p:sldId id="267" r:id="rId8"/>
    <p:sldId id="275" r:id="rId9"/>
    <p:sldId id="274" r:id="rId10"/>
    <p:sldId id="272" r:id="rId11"/>
    <p:sldId id="273" r:id="rId12"/>
    <p:sldId id="279" r:id="rId13"/>
    <p:sldId id="298" r:id="rId14"/>
    <p:sldId id="299" r:id="rId15"/>
    <p:sldId id="276" r:id="rId16"/>
    <p:sldId id="269" r:id="rId17"/>
    <p:sldId id="285" r:id="rId18"/>
    <p:sldId id="304" r:id="rId19"/>
    <p:sldId id="289" r:id="rId20"/>
    <p:sldId id="282" r:id="rId21"/>
    <p:sldId id="287" r:id="rId22"/>
    <p:sldId id="293" r:id="rId23"/>
    <p:sldId id="301" r:id="rId24"/>
    <p:sldId id="300" r:id="rId25"/>
    <p:sldId id="292" r:id="rId26"/>
    <p:sldId id="291" r:id="rId27"/>
    <p:sldId id="290" r:id="rId28"/>
    <p:sldId id="286" r:id="rId29"/>
    <p:sldId id="294" r:id="rId30"/>
    <p:sldId id="303" r:id="rId31"/>
    <p:sldId id="295" r:id="rId32"/>
    <p:sldId id="283" r:id="rId33"/>
    <p:sldId id="302" r:id="rId3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10" autoAdjust="0"/>
  </p:normalViewPr>
  <p:slideViewPr>
    <p:cSldViewPr>
      <p:cViewPr varScale="1">
        <p:scale>
          <a:sx n="102" d="100"/>
          <a:sy n="102" d="100"/>
        </p:scale>
        <p:origin x="264" y="102"/>
      </p:cViewPr>
      <p:guideLst>
        <p:guide orient="horz" pos="2160"/>
        <p:guide pos="2880"/>
      </p:guideLst>
    </p:cSldViewPr>
  </p:slideViewPr>
  <p:outlineViewPr>
    <p:cViewPr>
      <p:scale>
        <a:sx n="33" d="100"/>
        <a:sy n="33" d="100"/>
      </p:scale>
      <p:origin x="0" y="283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106C4184-C5C9-408F-A63D-A9C0548E7153}" type="datetimeFigureOut">
              <a:rPr lang="en-US" smtClean="0"/>
              <a:t>4/29/2016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A4CC3FDA-5C9D-45A9-ABCE-EDFA58E76304}" type="slidenum">
              <a:rPr lang="en-US" smtClean="0"/>
              <a:t>‹#›</a:t>
            </a:fld>
            <a:endParaRPr lang="en-US"/>
          </a:p>
        </p:txBody>
      </p:sp>
    </p:spTree>
    <p:extLst>
      <p:ext uri="{BB962C8B-B14F-4D97-AF65-F5344CB8AC3E}">
        <p14:creationId xmlns:p14="http://schemas.microsoft.com/office/powerpoint/2010/main" val="2037965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CC3FDA-5C9D-45A9-ABCE-EDFA58E76304}" type="slidenum">
              <a:rPr lang="en-US" smtClean="0"/>
              <a:t>1</a:t>
            </a:fld>
            <a:endParaRPr lang="en-US"/>
          </a:p>
        </p:txBody>
      </p:sp>
    </p:spTree>
    <p:extLst>
      <p:ext uri="{BB962C8B-B14F-4D97-AF65-F5344CB8AC3E}">
        <p14:creationId xmlns:p14="http://schemas.microsoft.com/office/powerpoint/2010/main" val="1875727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CC3FDA-5C9D-45A9-ABCE-EDFA58E76304}" type="slidenum">
              <a:rPr lang="en-US" smtClean="0"/>
              <a:t>10</a:t>
            </a:fld>
            <a:endParaRPr lang="en-US"/>
          </a:p>
        </p:txBody>
      </p:sp>
    </p:spTree>
    <p:extLst>
      <p:ext uri="{BB962C8B-B14F-4D97-AF65-F5344CB8AC3E}">
        <p14:creationId xmlns:p14="http://schemas.microsoft.com/office/powerpoint/2010/main" val="947551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CC3FDA-5C9D-45A9-ABCE-EDFA58E76304}" type="slidenum">
              <a:rPr lang="en-US" smtClean="0"/>
              <a:t>11</a:t>
            </a:fld>
            <a:endParaRPr lang="en-US"/>
          </a:p>
        </p:txBody>
      </p:sp>
    </p:spTree>
    <p:extLst>
      <p:ext uri="{BB962C8B-B14F-4D97-AF65-F5344CB8AC3E}">
        <p14:creationId xmlns:p14="http://schemas.microsoft.com/office/powerpoint/2010/main" val="3188870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85</a:t>
            </a:r>
            <a:endParaRPr lang="en-US" dirty="0"/>
          </a:p>
        </p:txBody>
      </p:sp>
      <p:sp>
        <p:nvSpPr>
          <p:cNvPr id="4" name="Slide Number Placeholder 3"/>
          <p:cNvSpPr>
            <a:spLocks noGrp="1"/>
          </p:cNvSpPr>
          <p:nvPr>
            <p:ph type="sldNum" sz="quarter" idx="10"/>
          </p:nvPr>
        </p:nvSpPr>
        <p:spPr/>
        <p:txBody>
          <a:bodyPr/>
          <a:lstStyle/>
          <a:p>
            <a:fld id="{A4CC3FDA-5C9D-45A9-ABCE-EDFA58E76304}" type="slidenum">
              <a:rPr lang="en-US" smtClean="0"/>
              <a:t>12</a:t>
            </a:fld>
            <a:endParaRPr lang="en-US"/>
          </a:p>
        </p:txBody>
      </p:sp>
    </p:spTree>
    <p:extLst>
      <p:ext uri="{BB962C8B-B14F-4D97-AF65-F5344CB8AC3E}">
        <p14:creationId xmlns:p14="http://schemas.microsoft.com/office/powerpoint/2010/main" val="2830357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a:cs typeface="Arial"/>
              </a:rPr>
              <a:t>Learning and assessment are harmonious from</a:t>
            </a:r>
            <a:r>
              <a:rPr lang="en-US" sz="1200" baseline="0" dirty="0" smtClean="0">
                <a:latin typeface="Arial"/>
                <a:cs typeface="Arial"/>
              </a:rPr>
              <a:t> </a:t>
            </a:r>
            <a:r>
              <a:rPr lang="en-US" sz="1200" i="1" baseline="0" dirty="0" smtClean="0">
                <a:latin typeface="Arial"/>
                <a:cs typeface="Arial"/>
              </a:rPr>
              <a:t>Handbook of Secondary Gifted Education </a:t>
            </a:r>
            <a:r>
              <a:rPr lang="en-US" sz="1200" baseline="0" dirty="0" smtClean="0">
                <a:latin typeface="Arial"/>
                <a:cs typeface="Arial"/>
              </a:rPr>
              <a:t>Dixon and Moon, 2015</a:t>
            </a:r>
            <a:endParaRPr lang="en-US" sz="1200" dirty="0" smtClean="0">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A4CC3FDA-5C9D-45A9-ABCE-EDFA58E76304}" type="slidenum">
              <a:rPr lang="en-US" smtClean="0"/>
              <a:t>13</a:t>
            </a:fld>
            <a:endParaRPr lang="en-US"/>
          </a:p>
        </p:txBody>
      </p:sp>
    </p:spTree>
    <p:extLst>
      <p:ext uri="{BB962C8B-B14F-4D97-AF65-F5344CB8AC3E}">
        <p14:creationId xmlns:p14="http://schemas.microsoft.com/office/powerpoint/2010/main" val="708570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CC3FDA-5C9D-45A9-ABCE-EDFA58E76304}" type="slidenum">
              <a:rPr lang="en-US" smtClean="0"/>
              <a:t>14</a:t>
            </a:fld>
            <a:endParaRPr lang="en-US"/>
          </a:p>
        </p:txBody>
      </p:sp>
    </p:spTree>
    <p:extLst>
      <p:ext uri="{BB962C8B-B14F-4D97-AF65-F5344CB8AC3E}">
        <p14:creationId xmlns:p14="http://schemas.microsoft.com/office/powerpoint/2010/main" val="388709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CC3FDA-5C9D-45A9-ABCE-EDFA58E76304}" type="slidenum">
              <a:rPr lang="en-US" smtClean="0"/>
              <a:t>15</a:t>
            </a:fld>
            <a:endParaRPr lang="en-US"/>
          </a:p>
        </p:txBody>
      </p:sp>
    </p:spTree>
    <p:extLst>
      <p:ext uri="{BB962C8B-B14F-4D97-AF65-F5344CB8AC3E}">
        <p14:creationId xmlns:p14="http://schemas.microsoft.com/office/powerpoint/2010/main" val="143700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CC3FDA-5C9D-45A9-ABCE-EDFA58E76304}" type="slidenum">
              <a:rPr lang="en-US" smtClean="0"/>
              <a:t>16</a:t>
            </a:fld>
            <a:endParaRPr lang="en-US"/>
          </a:p>
        </p:txBody>
      </p:sp>
    </p:spTree>
    <p:extLst>
      <p:ext uri="{BB962C8B-B14F-4D97-AF65-F5344CB8AC3E}">
        <p14:creationId xmlns:p14="http://schemas.microsoft.com/office/powerpoint/2010/main" val="1655663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CC3FDA-5C9D-45A9-ABCE-EDFA58E76304}" type="slidenum">
              <a:rPr lang="en-US" smtClean="0"/>
              <a:t>17</a:t>
            </a:fld>
            <a:endParaRPr lang="en-US"/>
          </a:p>
        </p:txBody>
      </p:sp>
    </p:spTree>
    <p:extLst>
      <p:ext uri="{BB962C8B-B14F-4D97-AF65-F5344CB8AC3E}">
        <p14:creationId xmlns:p14="http://schemas.microsoft.com/office/powerpoint/2010/main" val="260022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CC3FDA-5C9D-45A9-ABCE-EDFA58E76304}" type="slidenum">
              <a:rPr lang="en-US" smtClean="0"/>
              <a:t>19</a:t>
            </a:fld>
            <a:endParaRPr lang="en-US"/>
          </a:p>
        </p:txBody>
      </p:sp>
    </p:spTree>
    <p:extLst>
      <p:ext uri="{BB962C8B-B14F-4D97-AF65-F5344CB8AC3E}">
        <p14:creationId xmlns:p14="http://schemas.microsoft.com/office/powerpoint/2010/main" val="123170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a:t>
            </a:r>
            <a:r>
              <a:rPr lang="en-US" baseline="0" dirty="0" smtClean="0"/>
              <a:t> to High Expectations and scaffold when needed.  Aim at 19%</a:t>
            </a:r>
            <a:endParaRPr lang="en-US" dirty="0"/>
          </a:p>
        </p:txBody>
      </p:sp>
      <p:sp>
        <p:nvSpPr>
          <p:cNvPr id="4" name="Slide Number Placeholder 3"/>
          <p:cNvSpPr>
            <a:spLocks noGrp="1"/>
          </p:cNvSpPr>
          <p:nvPr>
            <p:ph type="sldNum" sz="quarter" idx="10"/>
          </p:nvPr>
        </p:nvSpPr>
        <p:spPr/>
        <p:txBody>
          <a:bodyPr/>
          <a:lstStyle/>
          <a:p>
            <a:fld id="{A4CC3FDA-5C9D-45A9-ABCE-EDFA58E76304}" type="slidenum">
              <a:rPr lang="en-US" smtClean="0"/>
              <a:t>20</a:t>
            </a:fld>
            <a:endParaRPr lang="en-US"/>
          </a:p>
        </p:txBody>
      </p:sp>
    </p:spTree>
    <p:extLst>
      <p:ext uri="{BB962C8B-B14F-4D97-AF65-F5344CB8AC3E}">
        <p14:creationId xmlns:p14="http://schemas.microsoft.com/office/powerpoint/2010/main" val="2916531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CC3FDA-5C9D-45A9-ABCE-EDFA58E76304}" type="slidenum">
              <a:rPr lang="en-US" smtClean="0"/>
              <a:t>2</a:t>
            </a:fld>
            <a:endParaRPr lang="en-US"/>
          </a:p>
        </p:txBody>
      </p:sp>
    </p:spTree>
    <p:extLst>
      <p:ext uri="{BB962C8B-B14F-4D97-AF65-F5344CB8AC3E}">
        <p14:creationId xmlns:p14="http://schemas.microsoft.com/office/powerpoint/2010/main" val="3863079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a:t>
            </a:r>
            <a:r>
              <a:rPr lang="en-US" baseline="0" dirty="0" smtClean="0"/>
              <a:t> to High Expectations and scaffold when needed.</a:t>
            </a:r>
            <a:endParaRPr lang="en-US" dirty="0"/>
          </a:p>
        </p:txBody>
      </p:sp>
      <p:sp>
        <p:nvSpPr>
          <p:cNvPr id="4" name="Slide Number Placeholder 3"/>
          <p:cNvSpPr>
            <a:spLocks noGrp="1"/>
          </p:cNvSpPr>
          <p:nvPr>
            <p:ph type="sldNum" sz="quarter" idx="10"/>
          </p:nvPr>
        </p:nvSpPr>
        <p:spPr/>
        <p:txBody>
          <a:bodyPr/>
          <a:lstStyle/>
          <a:p>
            <a:fld id="{A4CC3FDA-5C9D-45A9-ABCE-EDFA58E76304}" type="slidenum">
              <a:rPr lang="en-US" smtClean="0"/>
              <a:t>21</a:t>
            </a:fld>
            <a:endParaRPr lang="en-US"/>
          </a:p>
        </p:txBody>
      </p:sp>
    </p:spTree>
    <p:extLst>
      <p:ext uri="{BB962C8B-B14F-4D97-AF65-F5344CB8AC3E}">
        <p14:creationId xmlns:p14="http://schemas.microsoft.com/office/powerpoint/2010/main" val="2916531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CC3FDA-5C9D-45A9-ABCE-EDFA58E76304}" type="slidenum">
              <a:rPr lang="en-US" smtClean="0"/>
              <a:t>22</a:t>
            </a:fld>
            <a:endParaRPr lang="en-US"/>
          </a:p>
        </p:txBody>
      </p:sp>
    </p:spTree>
    <p:extLst>
      <p:ext uri="{BB962C8B-B14F-4D97-AF65-F5344CB8AC3E}">
        <p14:creationId xmlns:p14="http://schemas.microsoft.com/office/powerpoint/2010/main" val="2460355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CC3FDA-5C9D-45A9-ABCE-EDFA58E76304}" type="slidenum">
              <a:rPr lang="en-US" smtClean="0"/>
              <a:t>23</a:t>
            </a:fld>
            <a:endParaRPr lang="en-US"/>
          </a:p>
        </p:txBody>
      </p:sp>
    </p:spTree>
    <p:extLst>
      <p:ext uri="{BB962C8B-B14F-4D97-AF65-F5344CB8AC3E}">
        <p14:creationId xmlns:p14="http://schemas.microsoft.com/office/powerpoint/2010/main" val="3938271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CC3FDA-5C9D-45A9-ABCE-EDFA58E76304}" type="slidenum">
              <a:rPr lang="en-US" smtClean="0"/>
              <a:t>24</a:t>
            </a:fld>
            <a:endParaRPr lang="en-US"/>
          </a:p>
        </p:txBody>
      </p:sp>
    </p:spTree>
    <p:extLst>
      <p:ext uri="{BB962C8B-B14F-4D97-AF65-F5344CB8AC3E}">
        <p14:creationId xmlns:p14="http://schemas.microsoft.com/office/powerpoint/2010/main" val="3970352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MENU6.RP.A Understand ratio concepts and use ratio reasoning to solve problems</a:t>
            </a:r>
            <a:br>
              <a:rPr lang="en-US" sz="1200" dirty="0" smtClean="0"/>
            </a:br>
            <a:r>
              <a:rPr lang="en-US" sz="1200" dirty="0" smtClean="0"/>
              <a:t>6.RP.A Understand ratio concepts and use ratio reasoning to solve problems</a:t>
            </a:r>
            <a:endParaRPr lang="en-US" dirty="0"/>
          </a:p>
        </p:txBody>
      </p:sp>
      <p:sp>
        <p:nvSpPr>
          <p:cNvPr id="4" name="Slide Number Placeholder 3"/>
          <p:cNvSpPr>
            <a:spLocks noGrp="1"/>
          </p:cNvSpPr>
          <p:nvPr>
            <p:ph type="sldNum" sz="quarter" idx="10"/>
          </p:nvPr>
        </p:nvSpPr>
        <p:spPr/>
        <p:txBody>
          <a:bodyPr/>
          <a:lstStyle/>
          <a:p>
            <a:fld id="{A4CC3FDA-5C9D-45A9-ABCE-EDFA58E76304}" type="slidenum">
              <a:rPr lang="en-US" smtClean="0"/>
              <a:t>25</a:t>
            </a:fld>
            <a:endParaRPr lang="en-US"/>
          </a:p>
        </p:txBody>
      </p:sp>
    </p:spTree>
    <p:extLst>
      <p:ext uri="{BB962C8B-B14F-4D97-AF65-F5344CB8AC3E}">
        <p14:creationId xmlns:p14="http://schemas.microsoft.com/office/powerpoint/2010/main" val="32959299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CC3FDA-5C9D-45A9-ABCE-EDFA58E76304}" type="slidenum">
              <a:rPr lang="en-US" smtClean="0"/>
              <a:t>26</a:t>
            </a:fld>
            <a:endParaRPr lang="en-US"/>
          </a:p>
        </p:txBody>
      </p:sp>
    </p:spTree>
    <p:extLst>
      <p:ext uri="{BB962C8B-B14F-4D97-AF65-F5344CB8AC3E}">
        <p14:creationId xmlns:p14="http://schemas.microsoft.com/office/powerpoint/2010/main" val="15636209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Tiles measure 1.5 by 2.5 feet</a:t>
            </a:r>
            <a:endParaRPr lang="en-US" dirty="0"/>
          </a:p>
        </p:txBody>
      </p:sp>
      <p:sp>
        <p:nvSpPr>
          <p:cNvPr id="4" name="Slide Number Placeholder 3"/>
          <p:cNvSpPr>
            <a:spLocks noGrp="1"/>
          </p:cNvSpPr>
          <p:nvPr>
            <p:ph type="sldNum" sz="quarter" idx="10"/>
          </p:nvPr>
        </p:nvSpPr>
        <p:spPr/>
        <p:txBody>
          <a:bodyPr/>
          <a:lstStyle/>
          <a:p>
            <a:fld id="{A4CC3FDA-5C9D-45A9-ABCE-EDFA58E76304}" type="slidenum">
              <a:rPr lang="en-US" smtClean="0"/>
              <a:t>27</a:t>
            </a:fld>
            <a:endParaRPr lang="en-US"/>
          </a:p>
        </p:txBody>
      </p:sp>
    </p:spTree>
    <p:extLst>
      <p:ext uri="{BB962C8B-B14F-4D97-AF65-F5344CB8AC3E}">
        <p14:creationId xmlns:p14="http://schemas.microsoft.com/office/powerpoint/2010/main" val="1802763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CC3FDA-5C9D-45A9-ABCE-EDFA58E76304}" type="slidenum">
              <a:rPr lang="en-US" smtClean="0"/>
              <a:t>28</a:t>
            </a:fld>
            <a:endParaRPr lang="en-US"/>
          </a:p>
        </p:txBody>
      </p:sp>
    </p:spTree>
    <p:extLst>
      <p:ext uri="{BB962C8B-B14F-4D97-AF65-F5344CB8AC3E}">
        <p14:creationId xmlns:p14="http://schemas.microsoft.com/office/powerpoint/2010/main" val="28464509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CC3FDA-5C9D-45A9-ABCE-EDFA58E76304}" type="slidenum">
              <a:rPr lang="en-US" smtClean="0"/>
              <a:t>29</a:t>
            </a:fld>
            <a:endParaRPr lang="en-US"/>
          </a:p>
        </p:txBody>
      </p:sp>
    </p:spTree>
    <p:extLst>
      <p:ext uri="{BB962C8B-B14F-4D97-AF65-F5344CB8AC3E}">
        <p14:creationId xmlns:p14="http://schemas.microsoft.com/office/powerpoint/2010/main" val="24248429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https://phet.colorado.edu/en/simulations/category/math</a:t>
            </a:r>
            <a:endParaRPr lang="en-US" dirty="0"/>
          </a:p>
        </p:txBody>
      </p:sp>
      <p:sp>
        <p:nvSpPr>
          <p:cNvPr id="4" name="Slide Number Placeholder 3"/>
          <p:cNvSpPr>
            <a:spLocks noGrp="1"/>
          </p:cNvSpPr>
          <p:nvPr>
            <p:ph type="sldNum" sz="quarter" idx="10"/>
          </p:nvPr>
        </p:nvSpPr>
        <p:spPr/>
        <p:txBody>
          <a:bodyPr/>
          <a:lstStyle/>
          <a:p>
            <a:fld id="{A4CC3FDA-5C9D-45A9-ABCE-EDFA58E76304}" type="slidenum">
              <a:rPr lang="en-US" smtClean="0"/>
              <a:t>31</a:t>
            </a:fld>
            <a:endParaRPr lang="en-US"/>
          </a:p>
        </p:txBody>
      </p:sp>
    </p:spTree>
    <p:extLst>
      <p:ext uri="{BB962C8B-B14F-4D97-AF65-F5344CB8AC3E}">
        <p14:creationId xmlns:p14="http://schemas.microsoft.com/office/powerpoint/2010/main" val="888170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idea for L.A.’s shade balls came when a now-retired LADWP biologist learned about the application of “bird balls” in ponds along airfield runways. Airports have detention basins to collect </a:t>
            </a:r>
            <a:r>
              <a:rPr lang="en-US" dirty="0" err="1" smtClean="0"/>
              <a:t>stormwater</a:t>
            </a:r>
            <a:r>
              <a:rPr lang="en-US" dirty="0" smtClean="0"/>
              <a:t> runoff. As the ponds fill up, they attract birds. So airports float the balls on the ponds to keep the birds off. $250 million dollars cheaper than any </a:t>
            </a:r>
            <a:r>
              <a:rPr lang="en-US" smtClean="0"/>
              <a:t>other method.</a:t>
            </a:r>
            <a:endParaRPr lang="en-US"/>
          </a:p>
        </p:txBody>
      </p:sp>
      <p:sp>
        <p:nvSpPr>
          <p:cNvPr id="4" name="Slide Number Placeholder 3"/>
          <p:cNvSpPr>
            <a:spLocks noGrp="1"/>
          </p:cNvSpPr>
          <p:nvPr>
            <p:ph type="sldNum" sz="quarter" idx="10"/>
          </p:nvPr>
        </p:nvSpPr>
        <p:spPr/>
        <p:txBody>
          <a:bodyPr/>
          <a:lstStyle/>
          <a:p>
            <a:fld id="{A4CC3FDA-5C9D-45A9-ABCE-EDFA58E76304}" type="slidenum">
              <a:rPr lang="en-US" smtClean="0"/>
              <a:t>3</a:t>
            </a:fld>
            <a:endParaRPr lang="en-US"/>
          </a:p>
        </p:txBody>
      </p:sp>
    </p:spTree>
    <p:extLst>
      <p:ext uri="{BB962C8B-B14F-4D97-AF65-F5344CB8AC3E}">
        <p14:creationId xmlns:p14="http://schemas.microsoft.com/office/powerpoint/2010/main" val="9510634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Smarter Balanced Practice</a:t>
            </a:r>
            <a:r>
              <a:rPr lang="en-US" baseline="0" dirty="0" smtClean="0"/>
              <a:t> Test- Grade 11</a:t>
            </a:r>
            <a:endParaRPr lang="en-US" dirty="0"/>
          </a:p>
        </p:txBody>
      </p:sp>
      <p:sp>
        <p:nvSpPr>
          <p:cNvPr id="4" name="Slide Number Placeholder 3"/>
          <p:cNvSpPr>
            <a:spLocks noGrp="1"/>
          </p:cNvSpPr>
          <p:nvPr>
            <p:ph type="sldNum" sz="quarter" idx="10"/>
          </p:nvPr>
        </p:nvSpPr>
        <p:spPr/>
        <p:txBody>
          <a:bodyPr/>
          <a:lstStyle/>
          <a:p>
            <a:fld id="{A4CC3FDA-5C9D-45A9-ABCE-EDFA58E76304}" type="slidenum">
              <a:rPr lang="en-US" smtClean="0"/>
              <a:t>32</a:t>
            </a:fld>
            <a:endParaRPr lang="en-US"/>
          </a:p>
        </p:txBody>
      </p:sp>
    </p:spTree>
    <p:extLst>
      <p:ext uri="{BB962C8B-B14F-4D97-AF65-F5344CB8AC3E}">
        <p14:creationId xmlns:p14="http://schemas.microsoft.com/office/powerpoint/2010/main" val="224028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idea for L.A.’s shade balls came when a now-retired LADWP biologist learned about the application of “bird balls” in ponds along airfield runways. Airports have detention basins to collect </a:t>
            </a:r>
            <a:r>
              <a:rPr lang="en-US" dirty="0" err="1" smtClean="0"/>
              <a:t>stormwater</a:t>
            </a:r>
            <a:r>
              <a:rPr lang="en-US" dirty="0" smtClean="0"/>
              <a:t> runoff. As the ponds fill up, they attract birds. So airports float the balls on the ponds to keep the birds off. $250 million dollars cheaper than any other method.</a:t>
            </a:r>
            <a:endParaRPr lang="en-US" dirty="0"/>
          </a:p>
        </p:txBody>
      </p:sp>
      <p:sp>
        <p:nvSpPr>
          <p:cNvPr id="4" name="Slide Number Placeholder 3"/>
          <p:cNvSpPr>
            <a:spLocks noGrp="1"/>
          </p:cNvSpPr>
          <p:nvPr>
            <p:ph type="sldNum" sz="quarter" idx="10"/>
          </p:nvPr>
        </p:nvSpPr>
        <p:spPr/>
        <p:txBody>
          <a:bodyPr/>
          <a:lstStyle/>
          <a:p>
            <a:fld id="{A4CC3FDA-5C9D-45A9-ABCE-EDFA58E76304}" type="slidenum">
              <a:rPr lang="en-US" smtClean="0"/>
              <a:t>4</a:t>
            </a:fld>
            <a:endParaRPr lang="en-US"/>
          </a:p>
        </p:txBody>
      </p:sp>
    </p:spTree>
    <p:extLst>
      <p:ext uri="{BB962C8B-B14F-4D97-AF65-F5344CB8AC3E}">
        <p14:creationId xmlns:p14="http://schemas.microsoft.com/office/powerpoint/2010/main" val="951063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minutes “Read over these</a:t>
            </a:r>
            <a:r>
              <a:rPr lang="en-US" baseline="0" dirty="0" smtClean="0"/>
              <a:t> state definitions of HC. </a:t>
            </a:r>
            <a:r>
              <a:rPr lang="en-US" dirty="0" smtClean="0"/>
              <a:t>What words and phrases</a:t>
            </a:r>
            <a:r>
              <a:rPr lang="en-US" baseline="0" dirty="0" smtClean="0"/>
              <a:t> stand out to you? </a:t>
            </a:r>
            <a:r>
              <a:rPr lang="en-US" dirty="0" smtClean="0"/>
              <a:t>Turn and talk.”  </a:t>
            </a:r>
            <a:endParaRPr lang="en-US" dirty="0"/>
          </a:p>
        </p:txBody>
      </p:sp>
      <p:sp>
        <p:nvSpPr>
          <p:cNvPr id="4" name="Slide Number Placeholder 3"/>
          <p:cNvSpPr>
            <a:spLocks noGrp="1"/>
          </p:cNvSpPr>
          <p:nvPr>
            <p:ph type="sldNum" sz="quarter" idx="10"/>
          </p:nvPr>
        </p:nvSpPr>
        <p:spPr/>
        <p:txBody>
          <a:bodyPr/>
          <a:lstStyle/>
          <a:p>
            <a:fld id="{7BDBB625-E3F9-4570-A5E4-151BFC594870}" type="slidenum">
              <a:rPr lang="en-US" smtClean="0"/>
              <a:t>5</a:t>
            </a:fld>
            <a:endParaRPr lang="en-US"/>
          </a:p>
        </p:txBody>
      </p:sp>
    </p:spTree>
    <p:extLst>
      <p:ext uri="{BB962C8B-B14F-4D97-AF65-F5344CB8AC3E}">
        <p14:creationId xmlns:p14="http://schemas.microsoft.com/office/powerpoint/2010/main" val="1324947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is unique about</a:t>
            </a:r>
            <a:r>
              <a:rPr lang="en-US" baseline="0" dirty="0" smtClean="0"/>
              <a:t> this group of learners, is it isn’t all of your straight A students. HC kids think differently! In a few minutes, we will explore the various profiles of gifted learners.”</a:t>
            </a:r>
            <a:endParaRPr lang="en-US" dirty="0"/>
          </a:p>
        </p:txBody>
      </p:sp>
      <p:sp>
        <p:nvSpPr>
          <p:cNvPr id="4" name="Slide Number Placeholder 3"/>
          <p:cNvSpPr>
            <a:spLocks noGrp="1"/>
          </p:cNvSpPr>
          <p:nvPr>
            <p:ph type="sldNum" sz="quarter" idx="10"/>
          </p:nvPr>
        </p:nvSpPr>
        <p:spPr/>
        <p:txBody>
          <a:bodyPr/>
          <a:lstStyle/>
          <a:p>
            <a:fld id="{7BDBB625-E3F9-4570-A5E4-151BFC594870}" type="slidenum">
              <a:rPr lang="en-US" smtClean="0"/>
              <a:t>6</a:t>
            </a:fld>
            <a:endParaRPr lang="en-US"/>
          </a:p>
        </p:txBody>
      </p:sp>
    </p:spTree>
    <p:extLst>
      <p:ext uri="{BB962C8B-B14F-4D97-AF65-F5344CB8AC3E}">
        <p14:creationId xmlns:p14="http://schemas.microsoft.com/office/powerpoint/2010/main" val="3127712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CC3FDA-5C9D-45A9-ABCE-EDFA58E76304}" type="slidenum">
              <a:rPr lang="en-US" smtClean="0"/>
              <a:t>7</a:t>
            </a:fld>
            <a:endParaRPr lang="en-US"/>
          </a:p>
        </p:txBody>
      </p:sp>
    </p:spTree>
    <p:extLst>
      <p:ext uri="{BB962C8B-B14F-4D97-AF65-F5344CB8AC3E}">
        <p14:creationId xmlns:p14="http://schemas.microsoft.com/office/powerpoint/2010/main" val="3804887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CC3FDA-5C9D-45A9-ABCE-EDFA58E76304}" type="slidenum">
              <a:rPr lang="en-US" smtClean="0"/>
              <a:t>8</a:t>
            </a:fld>
            <a:endParaRPr lang="en-US"/>
          </a:p>
        </p:txBody>
      </p:sp>
    </p:spTree>
    <p:extLst>
      <p:ext uri="{BB962C8B-B14F-4D97-AF65-F5344CB8AC3E}">
        <p14:creationId xmlns:p14="http://schemas.microsoft.com/office/powerpoint/2010/main" val="213109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CC3FDA-5C9D-45A9-ABCE-EDFA58E76304}" type="slidenum">
              <a:rPr lang="en-US" smtClean="0"/>
              <a:t>9</a:t>
            </a:fld>
            <a:endParaRPr lang="en-US"/>
          </a:p>
        </p:txBody>
      </p:sp>
    </p:spTree>
    <p:extLst>
      <p:ext uri="{BB962C8B-B14F-4D97-AF65-F5344CB8AC3E}">
        <p14:creationId xmlns:p14="http://schemas.microsoft.com/office/powerpoint/2010/main" val="713672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4/29/2016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4/29/2016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4/29/2016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D8BD707-D9CF-40AE-B4C6-C98DA3205C09}" type="datetimeFigureOut">
              <a:rPr lang="en-US" smtClean="0"/>
              <a:pPr/>
              <a:t>4/29/2016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4/29/2016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4/29/2016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4/29/2016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4/29/2016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D8BD707-D9CF-40AE-B4C6-C98DA3205C09}" type="datetimeFigureOut">
              <a:rPr lang="en-US" smtClean="0"/>
              <a:pPr/>
              <a:t>4/29/2016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4/29/2016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dailynews.com/.../garcetti-officials-release-"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sz="2800" dirty="0" smtClean="0"/>
              <a:t>April 28, 2016</a:t>
            </a:r>
          </a:p>
          <a:p>
            <a:r>
              <a:rPr lang="en-US" sz="2800" dirty="0" smtClean="0"/>
              <a:t>NWESD </a:t>
            </a:r>
          </a:p>
          <a:p>
            <a:r>
              <a:rPr lang="en-US" sz="2800" dirty="0" smtClean="0"/>
              <a:t>Hi-Cap Cohort</a:t>
            </a:r>
            <a:r>
              <a:rPr lang="en-US" dirty="0" smtClean="0"/>
              <a:t/>
            </a:r>
            <a:br>
              <a:rPr lang="en-US" dirty="0" smtClean="0"/>
            </a:br>
            <a:r>
              <a:rPr lang="en-US" dirty="0" smtClean="0"/>
              <a:t>Mary Ellen Huggins</a:t>
            </a:r>
            <a:endParaRPr lang="en-US" dirty="0"/>
          </a:p>
        </p:txBody>
      </p:sp>
      <p:sp>
        <p:nvSpPr>
          <p:cNvPr id="3" name="Title 2"/>
          <p:cNvSpPr>
            <a:spLocks noGrp="1"/>
          </p:cNvSpPr>
          <p:nvPr>
            <p:ph type="ctrTitle"/>
          </p:nvPr>
        </p:nvSpPr>
        <p:spPr/>
        <p:txBody>
          <a:bodyPr>
            <a:normAutofit fontScale="90000"/>
          </a:bodyPr>
          <a:lstStyle/>
          <a:p>
            <a:r>
              <a:rPr lang="en-US" dirty="0" smtClean="0"/>
              <a:t> </a:t>
            </a:r>
            <a:br>
              <a:rPr lang="en-US" dirty="0" smtClean="0"/>
            </a:br>
            <a:r>
              <a:rPr lang="en-US" dirty="0" smtClean="0"/>
              <a:t>Mathematics Acceleration</a:t>
            </a:r>
            <a:br>
              <a:rPr lang="en-US" dirty="0" smtClean="0"/>
            </a:br>
            <a:r>
              <a:rPr lang="en-US" dirty="0" smtClean="0"/>
              <a:t>and Differentiation for Advanced Mathematics Students</a:t>
            </a:r>
            <a:endParaRPr lang="en-US" dirty="0"/>
          </a:p>
        </p:txBody>
      </p:sp>
    </p:spTree>
    <p:extLst>
      <p:ext uri="{BB962C8B-B14F-4D97-AF65-F5344CB8AC3E}">
        <p14:creationId xmlns:p14="http://schemas.microsoft.com/office/powerpoint/2010/main" val="2884473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104" y="685800"/>
            <a:ext cx="8534400" cy="758952"/>
          </a:xfrm>
        </p:spPr>
        <p:txBody>
          <a:bodyPr>
            <a:normAutofit fontScale="90000"/>
          </a:bodyPr>
          <a:lstStyle/>
          <a:p>
            <a:r>
              <a:rPr lang="en-US" dirty="0" smtClean="0"/>
              <a:t/>
            </a:r>
            <a:br>
              <a:rPr lang="en-US" dirty="0" smtClean="0"/>
            </a:br>
            <a:r>
              <a:rPr lang="en-US" dirty="0"/>
              <a:t/>
            </a:r>
            <a:br>
              <a:rPr lang="en-US" dirty="0"/>
            </a:br>
            <a:r>
              <a:rPr lang="en-US" dirty="0" smtClean="0"/>
              <a:t>Common Core State Standards Math Guidelines</a:t>
            </a:r>
            <a:br>
              <a:rPr lang="en-US" dirty="0" smtClean="0"/>
            </a:br>
            <a:r>
              <a:rPr lang="en-US" dirty="0" smtClean="0"/>
              <a:t/>
            </a:r>
            <a:br>
              <a:rPr lang="en-US" dirty="0" smtClean="0"/>
            </a:br>
            <a:endParaRPr lang="en-US" sz="2000" dirty="0">
              <a:solidFill>
                <a:schemeClr val="tx1"/>
              </a:solidFill>
              <a:latin typeface="Arial" panose="020B0604020202020204" pitchFamily="34" charset="0"/>
              <a:cs typeface="Arial" panose="020B0604020202020204" pitchFamily="34" charset="0"/>
            </a:endParaRPr>
          </a:p>
        </p:txBody>
      </p:sp>
      <p:sp>
        <p:nvSpPr>
          <p:cNvPr id="3" name="TextBox 2"/>
          <p:cNvSpPr txBox="1"/>
          <p:nvPr/>
        </p:nvSpPr>
        <p:spPr>
          <a:xfrm>
            <a:off x="-33391" y="1295400"/>
            <a:ext cx="9177391" cy="5693867"/>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 Compacted courses should include identical CC Math</a:t>
            </a:r>
          </a:p>
          <a:p>
            <a:r>
              <a:rPr lang="en-US" sz="2800" dirty="0" smtClean="0">
                <a:latin typeface="Arial" panose="020B0604020202020204" pitchFamily="34" charset="0"/>
                <a:cs typeface="Arial" panose="020B0604020202020204" pitchFamily="34" charset="0"/>
              </a:rPr>
              <a:t>   Standards as non-compacted courses.  </a:t>
            </a:r>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 </a:t>
            </a:r>
          </a:p>
          <a:p>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Decisions to accelerate students into the CCSS for </a:t>
            </a:r>
          </a:p>
          <a:p>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HS Math before 9</a:t>
            </a:r>
            <a:r>
              <a:rPr lang="en-US" sz="2800" baseline="30000" dirty="0" smtClean="0">
                <a:latin typeface="Arial" panose="020B0604020202020204" pitchFamily="34" charset="0"/>
                <a:cs typeface="Arial" panose="020B0604020202020204" pitchFamily="34" charset="0"/>
              </a:rPr>
              <a:t>th</a:t>
            </a:r>
            <a:r>
              <a:rPr lang="en-US" sz="2800" dirty="0" smtClean="0">
                <a:latin typeface="Arial" panose="020B0604020202020204" pitchFamily="34" charset="0"/>
                <a:cs typeface="Arial" panose="020B0604020202020204" pitchFamily="34" charset="0"/>
              </a:rPr>
              <a:t> grade </a:t>
            </a:r>
          </a:p>
          <a:p>
            <a:pPr marL="1371600" lvl="2"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should not be rushed</a:t>
            </a:r>
          </a:p>
          <a:p>
            <a:pPr marL="1371600" lvl="2"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should be based on solid evidence of student learning</a:t>
            </a:r>
          </a:p>
          <a:p>
            <a:pPr lvl="2"/>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 Menu of challenging options available after 3</a:t>
            </a:r>
            <a:r>
              <a:rPr lang="en-US" sz="2800" baseline="30000" dirty="0" smtClean="0">
                <a:latin typeface="Arial" panose="020B0604020202020204" pitchFamily="34" charset="0"/>
                <a:cs typeface="Arial" panose="020B0604020202020204" pitchFamily="34" charset="0"/>
              </a:rPr>
              <a:t>rd</a:t>
            </a:r>
            <a:r>
              <a:rPr lang="en-US" sz="2800" dirty="0" smtClean="0">
                <a:latin typeface="Arial" panose="020B0604020202020204" pitchFamily="34" charset="0"/>
                <a:cs typeface="Arial" panose="020B0604020202020204" pitchFamily="34" charset="0"/>
              </a:rPr>
              <a:t> year of</a:t>
            </a:r>
          </a:p>
          <a:p>
            <a:r>
              <a:rPr lang="en-US" sz="2800" dirty="0" smtClean="0">
                <a:latin typeface="Arial" panose="020B0604020202020204" pitchFamily="34" charset="0"/>
                <a:cs typeface="Arial" panose="020B0604020202020204" pitchFamily="34" charset="0"/>
              </a:rPr>
              <a:t>   math - all students encouraged to take 4 years of math</a:t>
            </a:r>
          </a:p>
          <a:p>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in HS</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73953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758952"/>
          </a:xfrm>
        </p:spPr>
        <p:txBody>
          <a:bodyPr/>
          <a:lstStyle/>
          <a:p>
            <a:r>
              <a:rPr lang="en-US" dirty="0" smtClean="0"/>
              <a:t>How to Accelerate Students after 9</a:t>
            </a:r>
            <a:r>
              <a:rPr lang="en-US" baseline="30000" dirty="0" smtClean="0"/>
              <a:t>th</a:t>
            </a:r>
            <a:r>
              <a:rPr lang="en-US" dirty="0" smtClean="0"/>
              <a:t> Grade</a:t>
            </a:r>
            <a:endParaRPr lang="en-US" dirty="0"/>
          </a:p>
        </p:txBody>
      </p:sp>
      <p:sp>
        <p:nvSpPr>
          <p:cNvPr id="3" name="TextBox 2"/>
          <p:cNvSpPr txBox="1"/>
          <p:nvPr/>
        </p:nvSpPr>
        <p:spPr>
          <a:xfrm>
            <a:off x="152400" y="1371600"/>
            <a:ext cx="8839200" cy="6955750"/>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Allow students to take two mathematics courses simultaneously or both semesters with block scheduling</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Offer summer courses designed to provide equivalent experience of a full course in all regards</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Creating different compaction ratios, including 4 years of HS content into 3 years beginning </a:t>
            </a:r>
            <a:r>
              <a:rPr lang="en-US" sz="2800" dirty="0" smtClean="0">
                <a:latin typeface="Arial" panose="020B0604020202020204" pitchFamily="34" charset="0"/>
                <a:cs typeface="Arial" panose="020B0604020202020204" pitchFamily="34" charset="0"/>
              </a:rPr>
              <a:t>in 9th </a:t>
            </a:r>
            <a:r>
              <a:rPr lang="en-US" sz="2800" dirty="0" smtClean="0">
                <a:latin typeface="Arial" panose="020B0604020202020204" pitchFamily="34" charset="0"/>
                <a:cs typeface="Arial" panose="020B0604020202020204" pitchFamily="34" charset="0"/>
              </a:rPr>
              <a:t>grade or a hybrid Algebra 2- Pre calculus course so students can go straight to Calculus</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smtClean="0">
              <a:latin typeface="Arial" panose="020B0604020202020204" pitchFamily="34" charset="0"/>
              <a:cs typeface="Arial" panose="020B0604020202020204" pitchFamily="34" charset="0"/>
            </a:endParaRPr>
          </a:p>
          <a:p>
            <a:endParaRPr lang="en-US" dirty="0" smtClean="0"/>
          </a:p>
          <a:p>
            <a:endParaRPr lang="en-US" dirty="0"/>
          </a:p>
          <a:p>
            <a:endParaRPr lang="en-US" dirty="0"/>
          </a:p>
        </p:txBody>
      </p:sp>
    </p:spTree>
    <p:extLst>
      <p:ext uri="{BB962C8B-B14F-4D97-AF65-F5344CB8AC3E}">
        <p14:creationId xmlns:p14="http://schemas.microsoft.com/office/powerpoint/2010/main" val="3514414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Look at the Compacted Curriculum</a:t>
            </a:r>
            <a:endParaRPr lang="en-US"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419" y="1007911"/>
            <a:ext cx="6492781" cy="5678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77186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fontScale="90000"/>
          </a:bodyPr>
          <a:lstStyle/>
          <a:p>
            <a:r>
              <a:rPr lang="en-US" dirty="0"/>
              <a:t>Components of Secondary Highly Capable Math Courses</a:t>
            </a:r>
          </a:p>
        </p:txBody>
      </p:sp>
      <p:sp>
        <p:nvSpPr>
          <p:cNvPr id="3" name="Content Placeholder 2"/>
          <p:cNvSpPr>
            <a:spLocks noGrp="1"/>
          </p:cNvSpPr>
          <p:nvPr>
            <p:ph sz="half" idx="1"/>
          </p:nvPr>
        </p:nvSpPr>
        <p:spPr/>
        <p:txBody>
          <a:bodyPr>
            <a:normAutofit fontScale="92500" lnSpcReduction="20000"/>
          </a:bodyPr>
          <a:lstStyle/>
          <a:p>
            <a:pPr marL="0" indent="0" algn="ctr">
              <a:buNone/>
            </a:pPr>
            <a:r>
              <a:rPr lang="en-US" sz="2800" u="sng" dirty="0" smtClean="0">
                <a:latin typeface="Arial"/>
                <a:cs typeface="Arial"/>
              </a:rPr>
              <a:t>Curricula</a:t>
            </a:r>
          </a:p>
          <a:p>
            <a:pPr marL="0" indent="0" algn="ctr">
              <a:buNone/>
            </a:pPr>
            <a:endParaRPr lang="en-US" sz="2800" dirty="0" smtClean="0"/>
          </a:p>
          <a:p>
            <a:pPr marL="0" indent="0" algn="ctr">
              <a:buNone/>
            </a:pPr>
            <a:endParaRPr lang="en-US" sz="2800" dirty="0"/>
          </a:p>
          <a:p>
            <a:r>
              <a:rPr lang="en-US" sz="2800" dirty="0">
                <a:latin typeface="Arial"/>
                <a:cs typeface="Arial"/>
              </a:rPr>
              <a:t>Creative Thinking</a:t>
            </a:r>
          </a:p>
          <a:p>
            <a:endParaRPr lang="en-US" sz="2800" dirty="0">
              <a:latin typeface="Arial"/>
              <a:cs typeface="Arial"/>
            </a:endParaRPr>
          </a:p>
          <a:p>
            <a:r>
              <a:rPr lang="en-US" sz="2800" dirty="0">
                <a:latin typeface="Arial"/>
                <a:cs typeface="Arial"/>
              </a:rPr>
              <a:t>Critical Thinking</a:t>
            </a:r>
          </a:p>
          <a:p>
            <a:endParaRPr lang="en-US" sz="2800" dirty="0">
              <a:latin typeface="Arial"/>
              <a:cs typeface="Arial"/>
            </a:endParaRPr>
          </a:p>
          <a:p>
            <a:r>
              <a:rPr lang="en-US" sz="2800" dirty="0">
                <a:latin typeface="Arial"/>
                <a:cs typeface="Arial"/>
              </a:rPr>
              <a:t>Problem Solving</a:t>
            </a:r>
          </a:p>
          <a:p>
            <a:endParaRPr lang="en-US" sz="2800" dirty="0">
              <a:latin typeface="Arial"/>
              <a:cs typeface="Arial"/>
            </a:endParaRPr>
          </a:p>
          <a:p>
            <a:r>
              <a:rPr lang="en-US" sz="2800" dirty="0">
                <a:latin typeface="Arial"/>
                <a:cs typeface="Arial"/>
              </a:rPr>
              <a:t>Independent Study</a:t>
            </a:r>
          </a:p>
          <a:p>
            <a:endParaRPr lang="en-US" sz="2800" dirty="0" smtClean="0"/>
          </a:p>
          <a:p>
            <a:endParaRPr lang="en-US" sz="2800" dirty="0"/>
          </a:p>
        </p:txBody>
      </p:sp>
      <p:sp>
        <p:nvSpPr>
          <p:cNvPr id="4" name="Content Placeholder 3"/>
          <p:cNvSpPr>
            <a:spLocks noGrp="1"/>
          </p:cNvSpPr>
          <p:nvPr>
            <p:ph sz="half" idx="2"/>
          </p:nvPr>
        </p:nvSpPr>
        <p:spPr>
          <a:xfrm>
            <a:off x="4800600" y="1371600"/>
            <a:ext cx="4038600" cy="5029200"/>
          </a:xfrm>
        </p:spPr>
        <p:txBody>
          <a:bodyPr>
            <a:normAutofit fontScale="92500" lnSpcReduction="20000"/>
          </a:bodyPr>
          <a:lstStyle/>
          <a:p>
            <a:pPr marL="0" indent="0" algn="ctr">
              <a:buNone/>
            </a:pPr>
            <a:r>
              <a:rPr lang="en-US" sz="2800" u="sng" dirty="0" smtClean="0">
                <a:latin typeface="Arial"/>
                <a:cs typeface="Arial"/>
              </a:rPr>
              <a:t>Assessment</a:t>
            </a:r>
          </a:p>
          <a:p>
            <a:pPr marL="0" indent="0" algn="ctr">
              <a:buNone/>
            </a:pPr>
            <a:r>
              <a:rPr lang="en-US" sz="2200" dirty="0" smtClean="0">
                <a:latin typeface="Arial"/>
                <a:cs typeface="Arial"/>
              </a:rPr>
              <a:t>F and S</a:t>
            </a:r>
          </a:p>
          <a:p>
            <a:endParaRPr lang="en-US" sz="2800" u="sng" dirty="0">
              <a:latin typeface="Arial"/>
              <a:cs typeface="Arial"/>
            </a:endParaRPr>
          </a:p>
          <a:p>
            <a:r>
              <a:rPr lang="en-US" sz="2800" dirty="0" smtClean="0">
                <a:latin typeface="Arial"/>
                <a:cs typeface="Arial"/>
              </a:rPr>
              <a:t>Process and product (tasks-modeling)</a:t>
            </a:r>
          </a:p>
          <a:p>
            <a:pPr marL="0" indent="0">
              <a:buNone/>
            </a:pPr>
            <a:endParaRPr lang="en-US" sz="2800" dirty="0" smtClean="0">
              <a:latin typeface="Arial"/>
              <a:cs typeface="Arial"/>
            </a:endParaRPr>
          </a:p>
          <a:p>
            <a:r>
              <a:rPr lang="en-US" sz="2800" dirty="0" smtClean="0">
                <a:latin typeface="Arial"/>
                <a:cs typeface="Arial"/>
              </a:rPr>
              <a:t>Independent learning can be assessed</a:t>
            </a:r>
          </a:p>
          <a:p>
            <a:endParaRPr lang="en-US" sz="2800" dirty="0" smtClean="0">
              <a:latin typeface="Arial"/>
              <a:cs typeface="Arial"/>
            </a:endParaRPr>
          </a:p>
          <a:p>
            <a:r>
              <a:rPr lang="en-US" sz="2800" dirty="0" smtClean="0">
                <a:latin typeface="Arial"/>
                <a:cs typeface="Arial"/>
              </a:rPr>
              <a:t>Contextual</a:t>
            </a:r>
          </a:p>
          <a:p>
            <a:endParaRPr lang="en-US" sz="2800" dirty="0" smtClean="0">
              <a:latin typeface="Arial"/>
              <a:cs typeface="Arial"/>
            </a:endParaRPr>
          </a:p>
          <a:p>
            <a:r>
              <a:rPr lang="en-US" sz="2800" dirty="0" smtClean="0">
                <a:latin typeface="Arial"/>
                <a:cs typeface="Arial"/>
              </a:rPr>
              <a:t>Levels of Cognitive Demand</a:t>
            </a:r>
          </a:p>
          <a:p>
            <a:endParaRPr lang="en-US" sz="2800" dirty="0">
              <a:latin typeface="Arial"/>
              <a:cs typeface="Arial"/>
            </a:endParaRPr>
          </a:p>
        </p:txBody>
      </p:sp>
    </p:spTree>
    <p:extLst>
      <p:ext uri="{BB962C8B-B14F-4D97-AF65-F5344CB8AC3E}">
        <p14:creationId xmlns:p14="http://schemas.microsoft.com/office/powerpoint/2010/main" val="3368244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Differentiating an Honors Course</a:t>
            </a:r>
            <a:endParaRPr lang="en-US" sz="4000" dirty="0"/>
          </a:p>
        </p:txBody>
      </p:sp>
      <p:sp>
        <p:nvSpPr>
          <p:cNvPr id="3" name="TextBox 2"/>
          <p:cNvSpPr txBox="1"/>
          <p:nvPr/>
        </p:nvSpPr>
        <p:spPr>
          <a:xfrm>
            <a:off x="304800" y="1600200"/>
            <a:ext cx="8534400" cy="3662541"/>
          </a:xfrm>
          <a:prstGeom prst="rect">
            <a:avLst/>
          </a:prstGeom>
          <a:noFill/>
        </p:spPr>
        <p:txBody>
          <a:bodyPr wrap="square" rtlCol="0">
            <a:spAutoFit/>
          </a:bodyPr>
          <a:lstStyle/>
          <a:p>
            <a:r>
              <a:rPr lang="en-US" dirty="0"/>
              <a:t/>
            </a:r>
            <a:br>
              <a:rPr lang="en-US" dirty="0"/>
            </a:br>
            <a:r>
              <a:rPr lang="en-US" sz="2800" dirty="0" smtClean="0">
                <a:latin typeface="Arial" panose="020B0604020202020204" pitchFamily="34" charset="0"/>
                <a:cs typeface="Arial" panose="020B0604020202020204" pitchFamily="34" charset="0"/>
              </a:rPr>
              <a:t>Take a few minutes to reflect on what you believe is the difference between a general education mathematics course and an honors mathematics course. </a:t>
            </a:r>
          </a:p>
          <a:p>
            <a:endParaRPr lang="en-US" dirty="0"/>
          </a:p>
          <a:p>
            <a:r>
              <a:rPr lang="en-US" sz="2800" dirty="0" smtClean="0">
                <a:latin typeface="Arial" panose="020B0604020202020204" pitchFamily="34" charset="0"/>
                <a:cs typeface="Arial" panose="020B0604020202020204" pitchFamily="34" charset="0"/>
              </a:rPr>
              <a:t>Share with an elbow partner.</a:t>
            </a:r>
          </a:p>
          <a:p>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Share out as whole group.</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13717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Reflection</a:t>
            </a:r>
            <a:endParaRPr lang="en-US" sz="4400" dirty="0"/>
          </a:p>
        </p:txBody>
      </p:sp>
      <p:sp>
        <p:nvSpPr>
          <p:cNvPr id="3" name="TextBox 2"/>
          <p:cNvSpPr txBox="1"/>
          <p:nvPr/>
        </p:nvSpPr>
        <p:spPr>
          <a:xfrm>
            <a:off x="457200" y="1600200"/>
            <a:ext cx="8153400" cy="3231654"/>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Complete your Reflection sheet.</a:t>
            </a: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Choose one of the three comments </a:t>
            </a:r>
          </a:p>
          <a:p>
            <a:r>
              <a:rPr lang="en-US" sz="2800" dirty="0" smtClean="0">
                <a:latin typeface="Arial" panose="020B0604020202020204" pitchFamily="34" charset="0"/>
                <a:cs typeface="Arial" panose="020B0604020202020204" pitchFamily="34" charset="0"/>
              </a:rPr>
              <a:t>to share with someone you have not </a:t>
            </a:r>
          </a:p>
          <a:p>
            <a:r>
              <a:rPr lang="en-US" sz="2800" dirty="0" smtClean="0">
                <a:latin typeface="Arial" panose="020B0604020202020204" pitchFamily="34" charset="0"/>
                <a:cs typeface="Arial" panose="020B0604020202020204" pitchFamily="34" charset="0"/>
              </a:rPr>
              <a:t>talked with yet this morning.</a:t>
            </a:r>
          </a:p>
          <a:p>
            <a:endParaRPr lang="en-US" dirty="0"/>
          </a:p>
          <a:p>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609600"/>
            <a:ext cx="238125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2845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Objectives for Today</a:t>
            </a:r>
            <a:endParaRPr lang="en-US" sz="4400" dirty="0"/>
          </a:p>
        </p:txBody>
      </p:sp>
      <p:sp>
        <p:nvSpPr>
          <p:cNvPr id="3" name="TextBox 2"/>
          <p:cNvSpPr txBox="1"/>
          <p:nvPr/>
        </p:nvSpPr>
        <p:spPr>
          <a:xfrm>
            <a:off x="381000" y="1587357"/>
            <a:ext cx="8458200" cy="3539430"/>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Part </a:t>
            </a:r>
            <a:r>
              <a:rPr lang="en-US" sz="2800" dirty="0">
                <a:latin typeface="Arial" panose="020B0604020202020204" pitchFamily="34" charset="0"/>
                <a:cs typeface="Arial" panose="020B0604020202020204" pitchFamily="34" charset="0"/>
              </a:rPr>
              <a:t>2:  </a:t>
            </a:r>
            <a:endParaRPr lang="en-US"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Strategies and structures within a unit of study that address differentiation for our advanced mathematics students</a:t>
            </a: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7536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Building a Unit for Hi-Cap </a:t>
            </a:r>
            <a:endParaRPr lang="en-US" sz="4400" dirty="0"/>
          </a:p>
        </p:txBody>
      </p:sp>
      <p:sp>
        <p:nvSpPr>
          <p:cNvPr id="3" name="TextBox 2"/>
          <p:cNvSpPr txBox="1"/>
          <p:nvPr/>
        </p:nvSpPr>
        <p:spPr>
          <a:xfrm>
            <a:off x="533400" y="1905000"/>
            <a:ext cx="8305800" cy="3970318"/>
          </a:xfrm>
          <a:prstGeom prst="rect">
            <a:avLst/>
          </a:prstGeom>
          <a:noFill/>
        </p:spPr>
        <p:txBody>
          <a:bodyPr wrap="square" rtlCol="0">
            <a:spAutoFit/>
          </a:bodyPr>
          <a:lstStyle/>
          <a:p>
            <a:pPr marL="514350" indent="-514350">
              <a:buAutoNum type="arabicPeriod"/>
            </a:pPr>
            <a:r>
              <a:rPr lang="en-US" sz="2800" dirty="0" smtClean="0">
                <a:latin typeface="Arial" panose="020B0604020202020204" pitchFamily="34" charset="0"/>
                <a:cs typeface="Arial" panose="020B0604020202020204" pitchFamily="34" charset="0"/>
              </a:rPr>
              <a:t>Determine the standards for a given unit</a:t>
            </a:r>
          </a:p>
          <a:p>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2.  Pre assess for students’ understanding</a:t>
            </a:r>
          </a:p>
          <a:p>
            <a:pPr marL="514350" indent="-514350">
              <a:buAutoNum type="arabicPeriod"/>
            </a:pPr>
            <a:endParaRPr lang="en-US" sz="2800" dirty="0">
              <a:latin typeface="Arial" panose="020B0604020202020204" pitchFamily="34" charset="0"/>
              <a:cs typeface="Arial" panose="020B0604020202020204" pitchFamily="34" charset="0"/>
            </a:endParaRPr>
          </a:p>
          <a:p>
            <a:pPr marL="514350" indent="-514350">
              <a:buAutoNum type="arabicPeriod" startAt="3"/>
            </a:pPr>
            <a:r>
              <a:rPr lang="en-US" sz="2800" dirty="0" smtClean="0">
                <a:latin typeface="Arial" panose="020B0604020202020204" pitchFamily="34" charset="0"/>
                <a:cs typeface="Arial" panose="020B0604020202020204" pitchFamily="34" charset="0"/>
              </a:rPr>
              <a:t>Create a menu of tasks - include modeling</a:t>
            </a:r>
          </a:p>
          <a:p>
            <a:pPr marL="514350" indent="-514350">
              <a:buAutoNum type="arabicPeriod" startAt="3"/>
            </a:pPr>
            <a:endParaRPr lang="en-US" sz="2800" dirty="0">
              <a:latin typeface="Arial" panose="020B0604020202020204" pitchFamily="34" charset="0"/>
              <a:cs typeface="Arial" panose="020B0604020202020204" pitchFamily="34" charset="0"/>
            </a:endParaRPr>
          </a:p>
          <a:p>
            <a:pPr marL="514350" indent="-514350">
              <a:buAutoNum type="arabicPeriod" startAt="3"/>
            </a:pPr>
            <a:r>
              <a:rPr lang="en-US" sz="2800" dirty="0" smtClean="0">
                <a:latin typeface="Arial" panose="020B0604020202020204" pitchFamily="34" charset="0"/>
                <a:cs typeface="Arial" panose="020B0604020202020204" pitchFamily="34" charset="0"/>
              </a:rPr>
              <a:t>Offer required and choice tasks</a:t>
            </a:r>
          </a:p>
          <a:p>
            <a:pPr marL="514350" indent="-514350">
              <a:buAutoNum type="arabicPeriod"/>
            </a:pPr>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5.  Post assess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5251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Modeling</a:t>
            </a:r>
            <a:endParaRPr lang="en-US" sz="4400" dirty="0"/>
          </a:p>
        </p:txBody>
      </p:sp>
      <p:sp>
        <p:nvSpPr>
          <p:cNvPr id="3" name="TextBox 2"/>
          <p:cNvSpPr txBox="1"/>
          <p:nvPr/>
        </p:nvSpPr>
        <p:spPr>
          <a:xfrm>
            <a:off x="225972" y="1219200"/>
            <a:ext cx="8915400" cy="5262979"/>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Estimate how much water and food is needed for emergency relief in a devastated city of 3 million people and how it might be distributed</a:t>
            </a:r>
          </a:p>
          <a:p>
            <a:pPr marL="457200" indent="-457200">
              <a:buFont typeface="Arial" panose="020B0604020202020204" pitchFamily="34" charset="0"/>
              <a:buChar char="•"/>
            </a:pPr>
            <a:endParaRPr lang="en-US"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Plan a table tennis tournament for 7 players at a club with 4 tables where each player plays against each other player.</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Relate population statistics to predictions you have made</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Analyze the stopping distance of a car</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1777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382000" cy="1077218"/>
          </a:xfrm>
          <a:prstGeom prst="rect">
            <a:avLst/>
          </a:prstGeom>
          <a:noFill/>
        </p:spPr>
        <p:txBody>
          <a:bodyPr wrap="square" rtlCol="0">
            <a:spAutoFit/>
          </a:bodyPr>
          <a:lstStyle/>
          <a:p>
            <a:pPr algn="ctr"/>
            <a:r>
              <a:rPr lang="en-US" sz="2800" dirty="0">
                <a:solidFill>
                  <a:schemeClr val="bg2">
                    <a:lumMod val="50000"/>
                  </a:schemeClr>
                </a:solidFill>
              </a:rPr>
              <a:t>Ratios and Proportional Relationships</a:t>
            </a:r>
            <a:br>
              <a:rPr lang="en-US" sz="2800" dirty="0">
                <a:solidFill>
                  <a:schemeClr val="bg2">
                    <a:lumMod val="50000"/>
                  </a:schemeClr>
                </a:solidFill>
              </a:rPr>
            </a:br>
            <a:r>
              <a:rPr lang="en-US" b="1" dirty="0">
                <a:solidFill>
                  <a:srgbClr val="546D7A"/>
                </a:solidFill>
              </a:rPr>
              <a:t>Understand ratio concepts and use ratio reasoning to solve problems.</a:t>
            </a:r>
            <a:br>
              <a:rPr lang="en-US" b="1" dirty="0">
                <a:solidFill>
                  <a:srgbClr val="546D7A"/>
                </a:solidFill>
              </a:rPr>
            </a:br>
            <a:endParaRPr lang="en-US" dirty="0">
              <a:solidFill>
                <a:srgbClr val="546D7A"/>
              </a:solidFill>
            </a:endParaRPr>
          </a:p>
        </p:txBody>
      </p:sp>
      <p:sp>
        <p:nvSpPr>
          <p:cNvPr id="3" name="TextBox 2"/>
          <p:cNvSpPr txBox="1"/>
          <p:nvPr/>
        </p:nvSpPr>
        <p:spPr>
          <a:xfrm>
            <a:off x="152400" y="1219200"/>
            <a:ext cx="8763000" cy="5816978"/>
          </a:xfrm>
          <a:prstGeom prst="rect">
            <a:avLst/>
          </a:prstGeom>
          <a:noFill/>
        </p:spPr>
        <p:txBody>
          <a:bodyPr wrap="square" rtlCol="0">
            <a:spAutoFit/>
          </a:bodyPr>
          <a:lstStyle/>
          <a:p>
            <a:r>
              <a:rPr lang="en-US" sz="2800" dirty="0" smtClean="0">
                <a:latin typeface="Arial"/>
                <a:cs typeface="Arial"/>
              </a:rPr>
              <a:t>Use </a:t>
            </a:r>
            <a:r>
              <a:rPr lang="en-US" sz="2800" dirty="0">
                <a:latin typeface="Arial"/>
                <a:cs typeface="Arial"/>
              </a:rPr>
              <a:t>ratio and rate reasoning to solve real‐world and </a:t>
            </a:r>
            <a:r>
              <a:rPr lang="en-US" sz="2800" dirty="0" smtClean="0">
                <a:latin typeface="Arial"/>
                <a:cs typeface="Arial"/>
              </a:rPr>
              <a:t>mathematical problems</a:t>
            </a:r>
            <a:r>
              <a:rPr lang="en-US" sz="2800" dirty="0">
                <a:latin typeface="Arial"/>
                <a:cs typeface="Arial"/>
              </a:rPr>
              <a:t>, e.g., by reasoning about tables of equivalent ratios, tape diagrams, </a:t>
            </a:r>
          </a:p>
          <a:p>
            <a:r>
              <a:rPr lang="en-US" sz="2800" dirty="0">
                <a:latin typeface="Arial"/>
                <a:cs typeface="Arial"/>
              </a:rPr>
              <a:t>double number line diagrams, or equations. </a:t>
            </a:r>
            <a:endParaRPr lang="en-US" sz="2800" dirty="0" smtClean="0">
              <a:latin typeface="Arial"/>
              <a:cs typeface="Arial"/>
            </a:endParaRPr>
          </a:p>
          <a:p>
            <a:pPr lvl="1"/>
            <a:r>
              <a:rPr lang="en-US" sz="2800" dirty="0" smtClean="0">
                <a:latin typeface="Arial"/>
                <a:cs typeface="Arial"/>
              </a:rPr>
              <a:t>A. Make </a:t>
            </a:r>
            <a:r>
              <a:rPr lang="en-US" sz="2800" dirty="0">
                <a:latin typeface="Arial"/>
                <a:cs typeface="Arial"/>
              </a:rPr>
              <a:t>tables of equivalent ratios </a:t>
            </a:r>
            <a:r>
              <a:rPr lang="en-US" sz="2800" dirty="0" smtClean="0">
                <a:latin typeface="Arial"/>
                <a:cs typeface="Arial"/>
              </a:rPr>
              <a:t>relating </a:t>
            </a:r>
            <a:r>
              <a:rPr lang="en-US" sz="2800" dirty="0">
                <a:latin typeface="Arial"/>
                <a:cs typeface="Arial"/>
              </a:rPr>
              <a:t>quantities with </a:t>
            </a:r>
            <a:r>
              <a:rPr lang="en-US" sz="2800" dirty="0" smtClean="0">
                <a:latin typeface="Arial"/>
                <a:cs typeface="Arial"/>
              </a:rPr>
              <a:t>whole ‐ </a:t>
            </a:r>
            <a:r>
              <a:rPr lang="en-US" sz="2800" dirty="0">
                <a:latin typeface="Arial"/>
                <a:cs typeface="Arial"/>
              </a:rPr>
              <a:t>number measurements, find </a:t>
            </a:r>
            <a:r>
              <a:rPr lang="en-US" sz="2800" dirty="0" smtClean="0">
                <a:latin typeface="Arial"/>
                <a:cs typeface="Arial"/>
              </a:rPr>
              <a:t>missing </a:t>
            </a:r>
            <a:r>
              <a:rPr lang="en-US" sz="2800" dirty="0">
                <a:latin typeface="Arial"/>
                <a:cs typeface="Arial"/>
              </a:rPr>
              <a:t>values in the tables, and plot the pairs of values on the coordinate plane. </a:t>
            </a:r>
          </a:p>
          <a:p>
            <a:pPr lvl="1"/>
            <a:r>
              <a:rPr lang="en-US" sz="2800" dirty="0" smtClean="0">
                <a:latin typeface="Arial"/>
                <a:cs typeface="Arial"/>
              </a:rPr>
              <a:t>B. Use </a:t>
            </a:r>
            <a:r>
              <a:rPr lang="en-US" sz="2800" dirty="0">
                <a:latin typeface="Arial"/>
                <a:cs typeface="Arial"/>
              </a:rPr>
              <a:t>tables to compare </a:t>
            </a:r>
            <a:r>
              <a:rPr lang="en-US" sz="2800" dirty="0" smtClean="0">
                <a:latin typeface="Arial"/>
                <a:cs typeface="Arial"/>
              </a:rPr>
              <a:t>ratios. Use </a:t>
            </a:r>
            <a:r>
              <a:rPr lang="en-US" sz="2800" dirty="0">
                <a:latin typeface="Arial"/>
                <a:cs typeface="Arial"/>
              </a:rPr>
              <a:t>ratio reasoning to convert measurement units; </a:t>
            </a:r>
            <a:r>
              <a:rPr lang="en-US" sz="2800" dirty="0" smtClean="0">
                <a:latin typeface="Arial"/>
                <a:cs typeface="Arial"/>
              </a:rPr>
              <a:t>manipulate </a:t>
            </a:r>
            <a:r>
              <a:rPr lang="en-US" sz="2800" dirty="0">
                <a:latin typeface="Arial"/>
                <a:cs typeface="Arial"/>
              </a:rPr>
              <a:t>and transform units appropriately when </a:t>
            </a:r>
            <a:r>
              <a:rPr lang="en-US" sz="2800" dirty="0" smtClean="0">
                <a:latin typeface="Arial"/>
                <a:cs typeface="Arial"/>
              </a:rPr>
              <a:t>multiplying </a:t>
            </a:r>
            <a:r>
              <a:rPr lang="en-US" sz="2800" dirty="0">
                <a:latin typeface="Arial"/>
                <a:cs typeface="Arial"/>
              </a:rPr>
              <a:t>or dividing quantities. </a:t>
            </a:r>
          </a:p>
          <a:p>
            <a:endParaRPr lang="en-US" dirty="0"/>
          </a:p>
          <a:p>
            <a:endParaRPr lang="en-US" dirty="0"/>
          </a:p>
        </p:txBody>
      </p:sp>
    </p:spTree>
    <p:extLst>
      <p:ext uri="{BB962C8B-B14F-4D97-AF65-F5344CB8AC3E}">
        <p14:creationId xmlns:p14="http://schemas.microsoft.com/office/powerpoint/2010/main" val="4149638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What is This?</a:t>
            </a:r>
            <a:endParaRPr lang="en-US" sz="44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90601"/>
            <a:ext cx="8839200"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72123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304800"/>
            <a:ext cx="8534400" cy="758952"/>
          </a:xfrm>
        </p:spPr>
        <p:txBody>
          <a:bodyPr>
            <a:normAutofit fontScale="90000"/>
          </a:bodyPr>
          <a:lstStyle/>
          <a:p>
            <a:r>
              <a:rPr lang="en-US" dirty="0" smtClean="0"/>
              <a:t>Assess Before Teaching Content Students Already Have Mastered</a:t>
            </a:r>
            <a:endParaRPr lang="en-US" dirty="0"/>
          </a:p>
        </p:txBody>
      </p:sp>
      <p:pic>
        <p:nvPicPr>
          <p:cNvPr id="6" name="Picture 5"/>
          <p:cNvPicPr>
            <a:picLocks noChangeAspect="1"/>
          </p:cNvPicPr>
          <p:nvPr/>
        </p:nvPicPr>
        <p:blipFill>
          <a:blip r:embed="rId3"/>
          <a:stretch>
            <a:fillRect/>
          </a:stretch>
        </p:blipFill>
        <p:spPr>
          <a:xfrm>
            <a:off x="4953000" y="1676400"/>
            <a:ext cx="3429000" cy="3238500"/>
          </a:xfrm>
          <a:prstGeom prst="rect">
            <a:avLst/>
          </a:prstGeom>
        </p:spPr>
      </p:pic>
      <p:sp>
        <p:nvSpPr>
          <p:cNvPr id="7" name="TextBox 6"/>
          <p:cNvSpPr txBox="1"/>
          <p:nvPr/>
        </p:nvSpPr>
        <p:spPr>
          <a:xfrm>
            <a:off x="152400" y="1524000"/>
            <a:ext cx="7403251" cy="4801315"/>
          </a:xfrm>
          <a:prstGeom prst="rect">
            <a:avLst/>
          </a:prstGeom>
          <a:noFill/>
        </p:spPr>
        <p:txBody>
          <a:bodyPr wrap="none" rtlCol="0">
            <a:spAutoFit/>
          </a:bodyPr>
          <a:lstStyle/>
          <a:p>
            <a:r>
              <a:rPr lang="en-US" dirty="0" smtClean="0"/>
              <a:t>Snail A traveled 25 inches in an hour</a:t>
            </a:r>
          </a:p>
          <a:p>
            <a:endParaRPr lang="en-US" dirty="0"/>
          </a:p>
          <a:p>
            <a:endParaRPr lang="en-US" dirty="0" smtClean="0"/>
          </a:p>
          <a:p>
            <a:r>
              <a:rPr lang="en-US" dirty="0" smtClean="0"/>
              <a:t>Snail B spent 15 minutes traveling  ⅔  foot</a:t>
            </a:r>
          </a:p>
          <a:p>
            <a:endParaRPr lang="en-US" dirty="0"/>
          </a:p>
          <a:p>
            <a:endParaRPr lang="en-US" dirty="0" smtClean="0"/>
          </a:p>
          <a:p>
            <a:r>
              <a:rPr lang="en-US" dirty="0" smtClean="0"/>
              <a:t>Snail C traveled 8 inches in 15 minutes</a:t>
            </a:r>
          </a:p>
          <a:p>
            <a:endParaRPr lang="en-US" dirty="0"/>
          </a:p>
          <a:p>
            <a:endParaRPr lang="en-US" dirty="0" smtClean="0"/>
          </a:p>
          <a:p>
            <a:r>
              <a:rPr lang="en-US" dirty="0" smtClean="0"/>
              <a:t>Determine a rate for Snail D based on the following </a:t>
            </a:r>
          </a:p>
          <a:p>
            <a:r>
              <a:rPr lang="en-US" dirty="0"/>
              <a:t>p</a:t>
            </a:r>
            <a:r>
              <a:rPr lang="en-US" dirty="0" smtClean="0"/>
              <a:t>arameters:  Snail D traveled faster than Snail A but </a:t>
            </a:r>
          </a:p>
          <a:p>
            <a:r>
              <a:rPr lang="en-US" dirty="0" smtClean="0"/>
              <a:t>slower than Snail B.</a:t>
            </a:r>
          </a:p>
          <a:p>
            <a:endParaRPr lang="en-US" dirty="0"/>
          </a:p>
          <a:p>
            <a:r>
              <a:rPr lang="en-US" dirty="0" smtClean="0"/>
              <a:t>Graph the pathway of  Snail A and Snail B on the same coordinate grid.</a:t>
            </a:r>
          </a:p>
          <a:p>
            <a:endParaRPr lang="en-US" dirty="0"/>
          </a:p>
          <a:p>
            <a:r>
              <a:rPr lang="en-US" dirty="0"/>
              <a:t>Make up a question of your own and choose a friend to solve it.</a:t>
            </a:r>
          </a:p>
          <a:p>
            <a:endParaRPr lang="en-US" dirty="0" smtClean="0"/>
          </a:p>
        </p:txBody>
      </p:sp>
    </p:spTree>
    <p:extLst>
      <p:ext uri="{BB962C8B-B14F-4D97-AF65-F5344CB8AC3E}">
        <p14:creationId xmlns:p14="http://schemas.microsoft.com/office/powerpoint/2010/main" val="2062298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304800"/>
            <a:ext cx="8534400" cy="758952"/>
          </a:xfrm>
        </p:spPr>
        <p:txBody>
          <a:bodyPr>
            <a:normAutofit fontScale="90000"/>
          </a:bodyPr>
          <a:lstStyle/>
          <a:p>
            <a:r>
              <a:rPr lang="en-US" dirty="0" smtClean="0"/>
              <a:t>Assess Before Teaching Content Students Already Have Mastered</a:t>
            </a: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210" y="1749972"/>
            <a:ext cx="8778389" cy="429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16485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304800"/>
            <a:ext cx="6934200" cy="769441"/>
          </a:xfrm>
          <a:prstGeom prst="rect">
            <a:avLst/>
          </a:prstGeom>
          <a:noFill/>
        </p:spPr>
        <p:txBody>
          <a:bodyPr wrap="square" rtlCol="0">
            <a:spAutoFit/>
          </a:bodyPr>
          <a:lstStyle/>
          <a:p>
            <a:pPr algn="ctr"/>
            <a:r>
              <a:rPr lang="en-US" sz="4400" dirty="0" smtClean="0">
                <a:solidFill>
                  <a:srgbClr val="546D7A"/>
                </a:solidFill>
                <a:latin typeface="+mj-lt"/>
              </a:rPr>
              <a:t>Menu</a:t>
            </a:r>
            <a:endParaRPr lang="en-US" sz="4400" dirty="0">
              <a:solidFill>
                <a:srgbClr val="546D7A"/>
              </a:solidFill>
              <a:latin typeface="+mj-lt"/>
            </a:endParaRPr>
          </a:p>
        </p:txBody>
      </p:sp>
      <p:sp>
        <p:nvSpPr>
          <p:cNvPr id="3" name="TextBox 2"/>
          <p:cNvSpPr txBox="1"/>
          <p:nvPr/>
        </p:nvSpPr>
        <p:spPr>
          <a:xfrm>
            <a:off x="152400" y="838200"/>
            <a:ext cx="8991600" cy="5786199"/>
          </a:xfrm>
          <a:prstGeom prst="rect">
            <a:avLst/>
          </a:prstGeom>
          <a:noFill/>
        </p:spPr>
        <p:txBody>
          <a:bodyPr wrap="square" rtlCol="0">
            <a:spAutoFit/>
          </a:bodyPr>
          <a:lstStyle/>
          <a:p>
            <a:endParaRPr lang="en-US" sz="2800" dirty="0" smtClean="0">
              <a:latin typeface="Arial"/>
              <a:cs typeface="Arial"/>
            </a:endParaRPr>
          </a:p>
          <a:p>
            <a:r>
              <a:rPr lang="en-US" sz="2800" dirty="0" smtClean="0">
                <a:latin typeface="Arial"/>
                <a:cs typeface="Arial"/>
              </a:rPr>
              <a:t>Use Resources</a:t>
            </a:r>
            <a:endParaRPr lang="en-US" sz="2800" dirty="0">
              <a:latin typeface="Arial"/>
              <a:cs typeface="Arial"/>
            </a:endParaRPr>
          </a:p>
          <a:p>
            <a:pPr marL="914400" lvl="1" indent="-457200">
              <a:buFont typeface="Arial"/>
              <a:buChar char="•"/>
            </a:pPr>
            <a:r>
              <a:rPr lang="en-US" sz="2800" dirty="0" smtClean="0">
                <a:latin typeface="Arial"/>
                <a:cs typeface="Arial"/>
              </a:rPr>
              <a:t> </a:t>
            </a:r>
            <a:r>
              <a:rPr lang="en-US" sz="2800" dirty="0">
                <a:latin typeface="Arial"/>
                <a:cs typeface="Arial"/>
              </a:rPr>
              <a:t>G</a:t>
            </a:r>
            <a:r>
              <a:rPr lang="en-US" sz="2800" dirty="0" smtClean="0">
                <a:latin typeface="Arial"/>
                <a:cs typeface="Arial"/>
              </a:rPr>
              <a:t>rade </a:t>
            </a:r>
            <a:r>
              <a:rPr lang="en-US" sz="2800" dirty="0">
                <a:latin typeface="Arial"/>
                <a:cs typeface="Arial"/>
              </a:rPr>
              <a:t>level </a:t>
            </a:r>
            <a:r>
              <a:rPr lang="en-US" sz="2800" dirty="0" smtClean="0">
                <a:latin typeface="Arial"/>
                <a:cs typeface="Arial"/>
              </a:rPr>
              <a:t>curriculum</a:t>
            </a:r>
          </a:p>
          <a:p>
            <a:pPr marL="914400" lvl="1" indent="-457200">
              <a:buFont typeface="Arial"/>
              <a:buChar char="•"/>
            </a:pPr>
            <a:r>
              <a:rPr lang="en-US" sz="2800" dirty="0" smtClean="0">
                <a:latin typeface="Arial"/>
                <a:cs typeface="Arial"/>
              </a:rPr>
              <a:t> </a:t>
            </a:r>
            <a:r>
              <a:rPr lang="en-US" sz="2800" dirty="0">
                <a:latin typeface="Arial"/>
                <a:cs typeface="Arial"/>
              </a:rPr>
              <a:t>Illustrative </a:t>
            </a:r>
            <a:r>
              <a:rPr lang="en-US" sz="2800" dirty="0" smtClean="0">
                <a:latin typeface="Arial"/>
                <a:cs typeface="Arial"/>
              </a:rPr>
              <a:t>Mathematics</a:t>
            </a:r>
          </a:p>
          <a:p>
            <a:pPr marL="914400" lvl="1" indent="-457200">
              <a:buFont typeface="Arial"/>
              <a:buChar char="•"/>
            </a:pPr>
            <a:r>
              <a:rPr lang="en-US" sz="2800" dirty="0" smtClean="0">
                <a:latin typeface="Arial"/>
                <a:cs typeface="Arial"/>
              </a:rPr>
              <a:t> </a:t>
            </a:r>
            <a:r>
              <a:rPr lang="en-US" sz="2800" dirty="0">
                <a:latin typeface="Arial"/>
                <a:cs typeface="Arial"/>
              </a:rPr>
              <a:t>Inside </a:t>
            </a:r>
            <a:r>
              <a:rPr lang="en-US" sz="2800" dirty="0" smtClean="0">
                <a:latin typeface="Arial"/>
                <a:cs typeface="Arial"/>
              </a:rPr>
              <a:t>Mathematics</a:t>
            </a:r>
          </a:p>
          <a:p>
            <a:pPr marL="914400" lvl="1" indent="-457200">
              <a:buFont typeface="Arial"/>
              <a:buChar char="•"/>
            </a:pPr>
            <a:r>
              <a:rPr lang="en-US" sz="2800" dirty="0" smtClean="0">
                <a:latin typeface="Arial"/>
                <a:cs typeface="Arial"/>
              </a:rPr>
              <a:t> </a:t>
            </a:r>
            <a:r>
              <a:rPr lang="en-US" sz="2800" dirty="0" err="1" smtClean="0">
                <a:latin typeface="Arial"/>
                <a:cs typeface="Arial"/>
              </a:rPr>
              <a:t>Youcubed.org</a:t>
            </a:r>
            <a:endParaRPr lang="en-US" sz="2800" dirty="0">
              <a:latin typeface="Arial"/>
              <a:cs typeface="Arial"/>
            </a:endParaRPr>
          </a:p>
          <a:p>
            <a:pPr marL="914400" lvl="1" indent="-457200">
              <a:buFont typeface="Arial"/>
              <a:buChar char="•"/>
            </a:pPr>
            <a:r>
              <a:rPr lang="en-US" sz="2800" dirty="0" smtClean="0">
                <a:latin typeface="Arial"/>
                <a:cs typeface="Arial"/>
              </a:rPr>
              <a:t>Math </a:t>
            </a:r>
            <a:r>
              <a:rPr lang="en-US" sz="2800" dirty="0">
                <a:latin typeface="Arial"/>
                <a:cs typeface="Arial"/>
              </a:rPr>
              <a:t>Assessment </a:t>
            </a:r>
            <a:r>
              <a:rPr lang="en-US" sz="2800" dirty="0" smtClean="0">
                <a:latin typeface="Arial"/>
                <a:cs typeface="Arial"/>
              </a:rPr>
              <a:t>Project </a:t>
            </a:r>
          </a:p>
          <a:p>
            <a:pPr lvl="1"/>
            <a:endParaRPr lang="en-US" sz="2800" dirty="0" smtClean="0">
              <a:latin typeface="Arial"/>
              <a:cs typeface="Arial"/>
            </a:endParaRPr>
          </a:p>
          <a:p>
            <a:r>
              <a:rPr lang="en-US" sz="2800" dirty="0" smtClean="0">
                <a:latin typeface="Arial"/>
                <a:cs typeface="Arial"/>
              </a:rPr>
              <a:t>Create </a:t>
            </a:r>
            <a:r>
              <a:rPr lang="en-US" sz="2800" dirty="0">
                <a:latin typeface="Arial"/>
                <a:cs typeface="Arial"/>
              </a:rPr>
              <a:t>a list of </a:t>
            </a:r>
            <a:r>
              <a:rPr lang="en-US" sz="2800" dirty="0" smtClean="0">
                <a:latin typeface="Arial"/>
                <a:cs typeface="Arial"/>
              </a:rPr>
              <a:t>tasks aligned </a:t>
            </a:r>
            <a:r>
              <a:rPr lang="en-US" sz="2800" dirty="0">
                <a:latin typeface="Arial"/>
                <a:cs typeface="Arial"/>
              </a:rPr>
              <a:t>to a cluster </a:t>
            </a:r>
            <a:r>
              <a:rPr lang="en-US" sz="2800" dirty="0" smtClean="0">
                <a:latin typeface="Arial"/>
                <a:cs typeface="Arial"/>
              </a:rPr>
              <a:t>heading</a:t>
            </a:r>
            <a:endParaRPr lang="en-US" sz="2800" dirty="0">
              <a:latin typeface="Arial"/>
              <a:cs typeface="Arial"/>
            </a:endParaRPr>
          </a:p>
          <a:p>
            <a:pPr lvl="1"/>
            <a:endParaRPr lang="en-US" sz="2800" dirty="0">
              <a:latin typeface="Arial"/>
              <a:cs typeface="Arial"/>
            </a:endParaRPr>
          </a:p>
          <a:p>
            <a:pPr lvl="1"/>
            <a:endParaRPr lang="en-US" dirty="0">
              <a:latin typeface="Arial"/>
              <a:cs typeface="Arial"/>
            </a:endParaRPr>
          </a:p>
          <a:p>
            <a:endParaRPr lang="en-US" dirty="0">
              <a:latin typeface="Arial"/>
              <a:cs typeface="Arial"/>
            </a:endParaRPr>
          </a:p>
          <a:p>
            <a:r>
              <a:rPr lang="en-US" dirty="0">
                <a:latin typeface="Arial"/>
                <a:cs typeface="Arial"/>
              </a:rPr>
              <a:t>       </a:t>
            </a:r>
          </a:p>
          <a:p>
            <a:pPr marL="342900" indent="-342900">
              <a:buAutoNum type="arabicPeriod"/>
            </a:pPr>
            <a:endParaRPr lang="en-US" dirty="0">
              <a:latin typeface="Arial"/>
              <a:cs typeface="Arial"/>
            </a:endParaRPr>
          </a:p>
          <a:p>
            <a:pPr marL="342900" indent="-342900">
              <a:buAutoNum type="arabicPeriod"/>
            </a:pPr>
            <a:endParaRPr lang="en-US" dirty="0">
              <a:latin typeface="Arial"/>
              <a:cs typeface="Arial"/>
            </a:endParaRPr>
          </a:p>
        </p:txBody>
      </p:sp>
    </p:spTree>
    <p:extLst>
      <p:ext uri="{BB962C8B-B14F-4D97-AF65-F5344CB8AC3E}">
        <p14:creationId xmlns:p14="http://schemas.microsoft.com/office/powerpoint/2010/main" val="28422750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304800"/>
            <a:ext cx="6934200" cy="769441"/>
          </a:xfrm>
          <a:prstGeom prst="rect">
            <a:avLst/>
          </a:prstGeom>
          <a:noFill/>
        </p:spPr>
        <p:txBody>
          <a:bodyPr wrap="square" rtlCol="0">
            <a:spAutoFit/>
          </a:bodyPr>
          <a:lstStyle/>
          <a:p>
            <a:pPr algn="ctr"/>
            <a:r>
              <a:rPr lang="en-US" sz="4400" dirty="0" smtClean="0">
                <a:solidFill>
                  <a:srgbClr val="546D7A"/>
                </a:solidFill>
                <a:latin typeface="+mj-lt"/>
              </a:rPr>
              <a:t>Menu</a:t>
            </a:r>
            <a:endParaRPr lang="en-US" sz="4400" dirty="0">
              <a:solidFill>
                <a:srgbClr val="546D7A"/>
              </a:solidFill>
              <a:latin typeface="+mj-lt"/>
            </a:endParaRPr>
          </a:p>
        </p:txBody>
      </p:sp>
      <p:sp>
        <p:nvSpPr>
          <p:cNvPr id="3" name="TextBox 2"/>
          <p:cNvSpPr txBox="1"/>
          <p:nvPr/>
        </p:nvSpPr>
        <p:spPr>
          <a:xfrm>
            <a:off x="152400" y="838200"/>
            <a:ext cx="8991600" cy="5786200"/>
          </a:xfrm>
          <a:prstGeom prst="rect">
            <a:avLst/>
          </a:prstGeom>
          <a:noFill/>
        </p:spPr>
        <p:txBody>
          <a:bodyPr wrap="square" rtlCol="0">
            <a:spAutoFit/>
          </a:bodyPr>
          <a:lstStyle/>
          <a:p>
            <a:endParaRPr lang="en-US" sz="2800" dirty="0">
              <a:latin typeface="Arial"/>
              <a:cs typeface="Arial"/>
            </a:endParaRPr>
          </a:p>
          <a:p>
            <a:r>
              <a:rPr lang="en-US" sz="2800" dirty="0" smtClean="0">
                <a:latin typeface="Arial"/>
                <a:cs typeface="Arial"/>
              </a:rPr>
              <a:t>Post </a:t>
            </a:r>
            <a:r>
              <a:rPr lang="en-US" sz="2800" dirty="0">
                <a:latin typeface="Arial"/>
                <a:cs typeface="Arial"/>
              </a:rPr>
              <a:t>the tasks on classroom walls </a:t>
            </a:r>
            <a:endParaRPr lang="en-US" sz="2800" dirty="0" smtClean="0">
              <a:latin typeface="Arial"/>
              <a:cs typeface="Arial"/>
            </a:endParaRPr>
          </a:p>
          <a:p>
            <a:pPr marL="914400" lvl="1" indent="-457200">
              <a:buFont typeface="Arial"/>
              <a:buChar char="•"/>
            </a:pPr>
            <a:r>
              <a:rPr lang="en-US" sz="2800" dirty="0" smtClean="0">
                <a:latin typeface="Arial"/>
                <a:cs typeface="Arial"/>
              </a:rPr>
              <a:t>DOK levels (1-3)</a:t>
            </a:r>
          </a:p>
          <a:p>
            <a:pPr marL="914400" lvl="1" indent="-457200">
              <a:buFont typeface="Arial"/>
              <a:buChar char="•"/>
            </a:pPr>
            <a:r>
              <a:rPr lang="en-US" sz="2800" dirty="0" smtClean="0">
                <a:latin typeface="Arial"/>
                <a:cs typeface="Arial"/>
              </a:rPr>
              <a:t>Contextual</a:t>
            </a:r>
          </a:p>
          <a:p>
            <a:pPr marL="914400" lvl="1" indent="-457200">
              <a:buFont typeface="Arial"/>
              <a:buChar char="•"/>
            </a:pPr>
            <a:r>
              <a:rPr lang="en-US" sz="2800" dirty="0" smtClean="0">
                <a:latin typeface="Arial"/>
                <a:cs typeface="Arial"/>
              </a:rPr>
              <a:t>Games</a:t>
            </a:r>
          </a:p>
          <a:p>
            <a:pPr marL="914400" lvl="1" indent="-457200">
              <a:buFont typeface="Arial"/>
              <a:buChar char="•"/>
            </a:pPr>
            <a:r>
              <a:rPr lang="en-US" sz="2800" dirty="0" smtClean="0">
                <a:latin typeface="Arial"/>
                <a:cs typeface="Arial"/>
              </a:rPr>
              <a:t>Include modeling</a:t>
            </a:r>
          </a:p>
          <a:p>
            <a:pPr marL="914400" lvl="1" indent="-457200">
              <a:buFont typeface="Arial"/>
              <a:buChar char="•"/>
            </a:pPr>
            <a:endParaRPr lang="en-US" sz="2800" dirty="0" smtClean="0">
              <a:latin typeface="Arial"/>
              <a:cs typeface="Arial"/>
            </a:endParaRPr>
          </a:p>
          <a:p>
            <a:pPr marL="342900" indent="-342900">
              <a:buAutoNum type="arabicPeriod" startAt="2"/>
            </a:pPr>
            <a:endParaRPr lang="en-US" sz="2800" dirty="0">
              <a:latin typeface="Arial"/>
              <a:cs typeface="Arial"/>
            </a:endParaRPr>
          </a:p>
          <a:p>
            <a:endParaRPr lang="en-US" sz="2800" dirty="0" smtClean="0">
              <a:latin typeface="Arial"/>
              <a:cs typeface="Arial"/>
            </a:endParaRPr>
          </a:p>
          <a:p>
            <a:pPr lvl="1"/>
            <a:endParaRPr lang="en-US" sz="2800" dirty="0">
              <a:latin typeface="Arial"/>
              <a:cs typeface="Arial"/>
            </a:endParaRPr>
          </a:p>
          <a:p>
            <a:pPr lvl="1"/>
            <a:endParaRPr lang="en-US" dirty="0">
              <a:latin typeface="Arial"/>
              <a:cs typeface="Arial"/>
            </a:endParaRPr>
          </a:p>
          <a:p>
            <a:endParaRPr lang="en-US" dirty="0">
              <a:latin typeface="Arial"/>
              <a:cs typeface="Arial"/>
            </a:endParaRPr>
          </a:p>
          <a:p>
            <a:r>
              <a:rPr lang="en-US" dirty="0">
                <a:latin typeface="Arial"/>
                <a:cs typeface="Arial"/>
              </a:rPr>
              <a:t>       </a:t>
            </a:r>
          </a:p>
          <a:p>
            <a:pPr marL="342900" indent="-342900">
              <a:buAutoNum type="arabicPeriod"/>
            </a:pPr>
            <a:endParaRPr lang="en-US" dirty="0">
              <a:latin typeface="Arial"/>
              <a:cs typeface="Arial"/>
            </a:endParaRPr>
          </a:p>
          <a:p>
            <a:pPr marL="342900" indent="-342900">
              <a:buAutoNum type="arabicPeriod"/>
            </a:pPr>
            <a:endParaRPr lang="en-US" dirty="0">
              <a:latin typeface="Arial"/>
              <a:cs typeface="Arial"/>
            </a:endParaRPr>
          </a:p>
        </p:txBody>
      </p:sp>
      <p:pic>
        <p:nvPicPr>
          <p:cNvPr id="4" name="Picture 3"/>
          <p:cNvPicPr>
            <a:picLocks noChangeAspect="1"/>
          </p:cNvPicPr>
          <p:nvPr/>
        </p:nvPicPr>
        <p:blipFill>
          <a:blip r:embed="rId3"/>
          <a:stretch>
            <a:fillRect/>
          </a:stretch>
        </p:blipFill>
        <p:spPr>
          <a:xfrm>
            <a:off x="4191000" y="1791205"/>
            <a:ext cx="4977736" cy="5046680"/>
          </a:xfrm>
          <a:prstGeom prst="rect">
            <a:avLst/>
          </a:prstGeom>
        </p:spPr>
      </p:pic>
    </p:spTree>
    <p:extLst>
      <p:ext uri="{BB962C8B-B14F-4D97-AF65-F5344CB8AC3E}">
        <p14:creationId xmlns:p14="http://schemas.microsoft.com/office/powerpoint/2010/main" val="24213838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304800"/>
            <a:ext cx="6934200" cy="769441"/>
          </a:xfrm>
          <a:prstGeom prst="rect">
            <a:avLst/>
          </a:prstGeom>
          <a:noFill/>
        </p:spPr>
        <p:txBody>
          <a:bodyPr wrap="square" rtlCol="0">
            <a:spAutoFit/>
          </a:bodyPr>
          <a:lstStyle/>
          <a:p>
            <a:pPr algn="ctr"/>
            <a:r>
              <a:rPr lang="en-US" sz="4400" dirty="0" smtClean="0">
                <a:solidFill>
                  <a:srgbClr val="546D7A"/>
                </a:solidFill>
                <a:latin typeface="+mj-lt"/>
              </a:rPr>
              <a:t>Menu</a:t>
            </a:r>
            <a:endParaRPr lang="en-US" sz="4400" dirty="0">
              <a:solidFill>
                <a:srgbClr val="546D7A"/>
              </a:solidFill>
              <a:latin typeface="+mj-lt"/>
            </a:endParaRPr>
          </a:p>
        </p:txBody>
      </p:sp>
      <p:sp>
        <p:nvSpPr>
          <p:cNvPr id="3" name="TextBox 2"/>
          <p:cNvSpPr txBox="1"/>
          <p:nvPr/>
        </p:nvSpPr>
        <p:spPr>
          <a:xfrm>
            <a:off x="152400" y="838200"/>
            <a:ext cx="8991600" cy="5355312"/>
          </a:xfrm>
          <a:prstGeom prst="rect">
            <a:avLst/>
          </a:prstGeom>
          <a:noFill/>
        </p:spPr>
        <p:txBody>
          <a:bodyPr wrap="square" rtlCol="0">
            <a:spAutoFit/>
          </a:bodyPr>
          <a:lstStyle/>
          <a:p>
            <a:endParaRPr lang="en-US" sz="2800" dirty="0" smtClean="0">
              <a:latin typeface="Arial"/>
              <a:cs typeface="Arial"/>
            </a:endParaRPr>
          </a:p>
          <a:p>
            <a:r>
              <a:rPr lang="en-US" sz="2800" dirty="0" smtClean="0">
                <a:latin typeface="Arial"/>
                <a:cs typeface="Arial"/>
              </a:rPr>
              <a:t>Individualize </a:t>
            </a:r>
            <a:r>
              <a:rPr lang="en-US" sz="2800" dirty="0">
                <a:latin typeface="Arial"/>
                <a:cs typeface="Arial"/>
              </a:rPr>
              <a:t>for students and offer choice</a:t>
            </a:r>
          </a:p>
          <a:p>
            <a:pPr marL="742950" lvl="1" indent="-285750">
              <a:buFont typeface="Arial"/>
              <a:buChar char="•"/>
            </a:pPr>
            <a:r>
              <a:rPr lang="en-US" sz="2800" dirty="0">
                <a:latin typeface="Arial"/>
                <a:cs typeface="Arial"/>
              </a:rPr>
              <a:t>S</a:t>
            </a:r>
            <a:r>
              <a:rPr lang="en-US" sz="2800" dirty="0" smtClean="0">
                <a:latin typeface="Arial"/>
                <a:cs typeface="Arial"/>
              </a:rPr>
              <a:t>tudents complete </a:t>
            </a:r>
            <a:r>
              <a:rPr lang="en-US" sz="2800" dirty="0">
                <a:latin typeface="Arial"/>
                <a:cs typeface="Arial"/>
              </a:rPr>
              <a:t>3-4 of the assigned tasks</a:t>
            </a:r>
          </a:p>
          <a:p>
            <a:pPr marL="742950" lvl="1" indent="-285750">
              <a:buFont typeface="Arial"/>
              <a:buChar char="•"/>
            </a:pPr>
            <a:r>
              <a:rPr lang="en-US" sz="2800" dirty="0">
                <a:latin typeface="Arial"/>
                <a:cs typeface="Arial"/>
              </a:rPr>
              <a:t>A</a:t>
            </a:r>
            <a:r>
              <a:rPr lang="en-US" sz="2800" dirty="0" smtClean="0">
                <a:latin typeface="Arial"/>
                <a:cs typeface="Arial"/>
              </a:rPr>
              <a:t>dditional </a:t>
            </a:r>
            <a:r>
              <a:rPr lang="en-US" sz="2800" dirty="0">
                <a:latin typeface="Arial"/>
                <a:cs typeface="Arial"/>
              </a:rPr>
              <a:t>tasks </a:t>
            </a:r>
            <a:r>
              <a:rPr lang="en-US" sz="2800" dirty="0" smtClean="0">
                <a:latin typeface="Arial"/>
                <a:cs typeface="Arial"/>
              </a:rPr>
              <a:t>depending </a:t>
            </a:r>
            <a:r>
              <a:rPr lang="en-US" sz="2800" dirty="0">
                <a:latin typeface="Arial"/>
                <a:cs typeface="Arial"/>
              </a:rPr>
              <a:t>on Pre-Assessment</a:t>
            </a:r>
          </a:p>
          <a:p>
            <a:pPr marL="742950" lvl="1" indent="-285750">
              <a:buFont typeface="Arial"/>
              <a:buChar char="•"/>
            </a:pPr>
            <a:r>
              <a:rPr lang="en-US" sz="2800" dirty="0" smtClean="0">
                <a:latin typeface="Arial"/>
                <a:cs typeface="Arial"/>
              </a:rPr>
              <a:t>Advanced </a:t>
            </a:r>
            <a:r>
              <a:rPr lang="en-US" sz="2800" dirty="0">
                <a:latin typeface="Arial"/>
                <a:cs typeface="Arial"/>
              </a:rPr>
              <a:t>students </a:t>
            </a:r>
            <a:r>
              <a:rPr lang="en-US" sz="2800" dirty="0" smtClean="0">
                <a:latin typeface="Arial"/>
                <a:cs typeface="Arial"/>
              </a:rPr>
              <a:t>asked </a:t>
            </a:r>
            <a:r>
              <a:rPr lang="en-US" sz="2800" dirty="0">
                <a:latin typeface="Arial"/>
                <a:cs typeface="Arial"/>
              </a:rPr>
              <a:t>to extend their learning </a:t>
            </a:r>
            <a:endParaRPr lang="en-US" sz="2800" dirty="0" smtClean="0">
              <a:latin typeface="Arial"/>
              <a:cs typeface="Arial"/>
            </a:endParaRPr>
          </a:p>
          <a:p>
            <a:pPr marL="742950" lvl="1" indent="-285750">
              <a:buFont typeface="Arial"/>
              <a:buChar char="•"/>
            </a:pPr>
            <a:r>
              <a:rPr lang="en-US" sz="2800" dirty="0" smtClean="0">
                <a:latin typeface="Arial"/>
                <a:cs typeface="Arial"/>
              </a:rPr>
              <a:t>Mid</a:t>
            </a:r>
            <a:r>
              <a:rPr lang="en-US" sz="2800" dirty="0">
                <a:latin typeface="Arial"/>
                <a:cs typeface="Arial"/>
              </a:rPr>
              <a:t>-menu </a:t>
            </a:r>
            <a:r>
              <a:rPr lang="en-US" sz="2800" dirty="0" smtClean="0">
                <a:latin typeface="Arial"/>
                <a:cs typeface="Arial"/>
              </a:rPr>
              <a:t>debrief </a:t>
            </a:r>
            <a:r>
              <a:rPr lang="en-US" sz="2800" dirty="0">
                <a:latin typeface="Arial"/>
                <a:cs typeface="Arial"/>
              </a:rPr>
              <a:t>of 1-2 of the mandatory tasks</a:t>
            </a:r>
          </a:p>
          <a:p>
            <a:pPr marL="742950" lvl="1" indent="-285750">
              <a:buFont typeface="Arial"/>
              <a:buChar char="•"/>
            </a:pPr>
            <a:r>
              <a:rPr lang="en-US" sz="2800" dirty="0">
                <a:latin typeface="Arial"/>
                <a:cs typeface="Arial"/>
              </a:rPr>
              <a:t>Teacher indicates 1 task to score; students select one task as best </a:t>
            </a:r>
            <a:r>
              <a:rPr lang="en-US" sz="2800" dirty="0" smtClean="0">
                <a:latin typeface="Arial"/>
                <a:cs typeface="Arial"/>
              </a:rPr>
              <a:t>work</a:t>
            </a:r>
          </a:p>
          <a:p>
            <a:pPr lvl="1"/>
            <a:endParaRPr lang="en-US" sz="2800" dirty="0">
              <a:latin typeface="Arial"/>
              <a:cs typeface="Arial"/>
            </a:endParaRPr>
          </a:p>
          <a:p>
            <a:pPr lvl="1"/>
            <a:endParaRPr lang="en-US" dirty="0">
              <a:latin typeface="Arial"/>
              <a:cs typeface="Arial"/>
            </a:endParaRPr>
          </a:p>
          <a:p>
            <a:endParaRPr lang="en-US" dirty="0">
              <a:latin typeface="Arial"/>
              <a:cs typeface="Arial"/>
            </a:endParaRPr>
          </a:p>
          <a:p>
            <a:r>
              <a:rPr lang="en-US" dirty="0">
                <a:latin typeface="Arial"/>
                <a:cs typeface="Arial"/>
              </a:rPr>
              <a:t>       </a:t>
            </a:r>
          </a:p>
          <a:p>
            <a:pPr marL="342900" indent="-342900">
              <a:buAutoNum type="arabicPeriod"/>
            </a:pPr>
            <a:endParaRPr lang="en-US" dirty="0">
              <a:latin typeface="Arial"/>
              <a:cs typeface="Arial"/>
            </a:endParaRPr>
          </a:p>
          <a:p>
            <a:pPr marL="342900" indent="-342900">
              <a:buAutoNum type="arabicPeriod"/>
            </a:pPr>
            <a:endParaRPr lang="en-US" dirty="0">
              <a:latin typeface="Arial"/>
              <a:cs typeface="Arial"/>
            </a:endParaRPr>
          </a:p>
        </p:txBody>
      </p:sp>
    </p:spTree>
    <p:extLst>
      <p:ext uri="{BB962C8B-B14F-4D97-AF65-F5344CB8AC3E}">
        <p14:creationId xmlns:p14="http://schemas.microsoft.com/office/powerpoint/2010/main" val="1199609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
            </a:r>
            <a:br>
              <a:rPr lang="en-US" sz="2800" dirty="0"/>
            </a:br>
            <a:r>
              <a:rPr lang="en-US" sz="4400" dirty="0" smtClean="0"/>
              <a:t>Expressions and Equations Menu</a:t>
            </a:r>
            <a:endParaRPr lang="en-US" sz="4400" dirty="0"/>
          </a:p>
        </p:txBody>
      </p:sp>
      <p:sp>
        <p:nvSpPr>
          <p:cNvPr id="3" name="TextBox 2"/>
          <p:cNvSpPr txBox="1"/>
          <p:nvPr/>
        </p:nvSpPr>
        <p:spPr>
          <a:xfrm>
            <a:off x="152400" y="1371600"/>
            <a:ext cx="8534400" cy="5324535"/>
          </a:xfrm>
          <a:prstGeom prst="rect">
            <a:avLst/>
          </a:prstGeom>
          <a:noFill/>
        </p:spPr>
        <p:txBody>
          <a:bodyPr wrap="square" rtlCol="0">
            <a:spAutoFit/>
          </a:bodyPr>
          <a:lstStyle/>
          <a:p>
            <a:pPr marL="742950" lvl="1"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Properties of Exponents</a:t>
            </a:r>
          </a:p>
          <a:p>
            <a:pPr marL="742950" lvl="1"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Growing Dots a &amp; b&amp; c</a:t>
            </a:r>
          </a:p>
          <a:p>
            <a:pPr marL="742950" lvl="1"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Increasing Patterns #1a &amp; #1b</a:t>
            </a:r>
          </a:p>
          <a:p>
            <a:pPr marL="742950" lvl="1"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Cubes Patterns # 1a &amp; #1b</a:t>
            </a:r>
          </a:p>
          <a:p>
            <a:pPr marL="742950" lvl="1"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Navigating the Pentagon</a:t>
            </a:r>
          </a:p>
          <a:p>
            <a:pPr marL="742950" lvl="1"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Navigating the Pentagon II</a:t>
            </a:r>
          </a:p>
          <a:p>
            <a:pPr marL="742950" lvl="1"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Increasing Patterns #4a &amp; #4b</a:t>
            </a:r>
          </a:p>
          <a:p>
            <a:pPr marL="742950" lvl="1"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Increasing Pattern #5</a:t>
            </a:r>
          </a:p>
          <a:p>
            <a:r>
              <a:rPr lang="en-US" sz="2800" dirty="0" smtClean="0">
                <a:latin typeface="Arial" panose="020B0604020202020204" pitchFamily="34" charset="0"/>
                <a:cs typeface="Arial" panose="020B0604020202020204" pitchFamily="34" charset="0"/>
              </a:rPr>
              <a:t>Desert</a:t>
            </a:r>
          </a:p>
          <a:p>
            <a:pPr marL="914400" lvl="1" indent="-4572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Janet’s Conundrum</a:t>
            </a:r>
          </a:p>
          <a:p>
            <a:pPr marL="914400" lvl="1" indent="-4572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Miles of Tiles</a:t>
            </a:r>
          </a:p>
          <a:p>
            <a:pPr marL="914400" lvl="1" indent="-4572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Cubes Pattern #4</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9061655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ASSESSMENT</a:t>
            </a:r>
            <a:endParaRPr lang="en-US" dirty="0"/>
          </a:p>
        </p:txBody>
      </p:sp>
      <p:sp>
        <p:nvSpPr>
          <p:cNvPr id="3" name="TextBox 2"/>
          <p:cNvSpPr txBox="1"/>
          <p:nvPr/>
        </p:nvSpPr>
        <p:spPr>
          <a:xfrm>
            <a:off x="243287" y="1524000"/>
            <a:ext cx="2057400" cy="523220"/>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Example:</a:t>
            </a:r>
            <a:endParaRPr lang="en-US" sz="2800" dirty="0">
              <a:latin typeface="Arial" panose="020B0604020202020204" pitchFamily="34" charset="0"/>
              <a:cs typeface="Arial" panose="020B0604020202020204" pitchFamily="34" charset="0"/>
            </a:endParaRPr>
          </a:p>
        </p:txBody>
      </p:sp>
      <p:sp>
        <p:nvSpPr>
          <p:cNvPr id="5" name="Rectangle 4"/>
          <p:cNvSpPr/>
          <p:nvPr/>
        </p:nvSpPr>
        <p:spPr>
          <a:xfrm>
            <a:off x="762000" y="2136339"/>
            <a:ext cx="7924800" cy="3816429"/>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Two groups of campers had pizza parties. At Bear Camp, there were two pizzas for every three campers. At Wolf Camp, there were three pizzas for every five campers. Which campers had the most pizza to eat? </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Share your thinking and justify your answer in at least 2 ways.</a:t>
            </a:r>
          </a:p>
          <a:p>
            <a:endParaRPr lang="en-US" dirty="0"/>
          </a:p>
        </p:txBody>
      </p:sp>
    </p:spTree>
    <p:extLst>
      <p:ext uri="{BB962C8B-B14F-4D97-AF65-F5344CB8AC3E}">
        <p14:creationId xmlns:p14="http://schemas.microsoft.com/office/powerpoint/2010/main" val="600700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3"/>
          <a:stretch>
            <a:fillRect/>
          </a:stretch>
        </p:blipFill>
        <p:spPr>
          <a:xfrm>
            <a:off x="0" y="25400"/>
            <a:ext cx="9144000" cy="6782519"/>
          </a:xfrm>
          <a:prstGeom prst="rect">
            <a:avLst/>
          </a:prstGeom>
        </p:spPr>
      </p:pic>
    </p:spTree>
    <p:extLst>
      <p:ext uri="{BB962C8B-B14F-4D97-AF65-F5344CB8AC3E}">
        <p14:creationId xmlns:p14="http://schemas.microsoft.com/office/powerpoint/2010/main" val="1240903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Look at the Standards</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647" y="1219200"/>
            <a:ext cx="6872405" cy="539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62907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Pre Assessment-F.TF.1 &amp; 2</a:t>
            </a:r>
            <a:endParaRPr lang="en-US" sz="4400" dirty="0"/>
          </a:p>
        </p:txBody>
      </p:sp>
      <p:sp>
        <p:nvSpPr>
          <p:cNvPr id="3" name="TextBox 2"/>
          <p:cNvSpPr txBox="1"/>
          <p:nvPr/>
        </p:nvSpPr>
        <p:spPr>
          <a:xfrm>
            <a:off x="304800" y="1371599"/>
            <a:ext cx="8839200" cy="4955203"/>
          </a:xfrm>
          <a:prstGeom prst="rect">
            <a:avLst/>
          </a:prstGeom>
          <a:noFill/>
        </p:spPr>
        <p:txBody>
          <a:bodyPr wrap="square" rtlCol="0">
            <a:spAutoFit/>
          </a:bodyPr>
          <a:lstStyle/>
          <a:p>
            <a:r>
              <a:rPr lang="en-US" sz="2400" dirty="0" smtClean="0">
                <a:latin typeface="Arial"/>
                <a:cs typeface="Arial"/>
              </a:rPr>
              <a:t>Determine the sine and cosine of the following angles.</a:t>
            </a:r>
          </a:p>
          <a:p>
            <a:r>
              <a:rPr lang="en-US" sz="2400" dirty="0" smtClean="0">
                <a:latin typeface="Arial"/>
                <a:cs typeface="Arial"/>
              </a:rPr>
              <a:t>Explain how you determined the sine an cosine.</a:t>
            </a:r>
          </a:p>
          <a:p>
            <a:endParaRPr lang="en-US" dirty="0" smtClean="0"/>
          </a:p>
          <a:p>
            <a:pPr algn="ctr"/>
            <a:endParaRPr lang="en-US" sz="2800" dirty="0"/>
          </a:p>
          <a:p>
            <a:pPr algn="ctr"/>
            <a:endParaRPr lang="en-US" sz="2800" dirty="0"/>
          </a:p>
          <a:p>
            <a:pPr algn="ctr"/>
            <a:endParaRPr lang="en-US" sz="2800" dirty="0"/>
          </a:p>
          <a:p>
            <a:pPr algn="ctr"/>
            <a:endParaRPr lang="en-US" sz="2800" dirty="0"/>
          </a:p>
          <a:p>
            <a:pPr algn="ctr"/>
            <a:endParaRPr lang="en-US" sz="2800" dirty="0"/>
          </a:p>
          <a:p>
            <a:endParaRPr lang="en-US" sz="2800" dirty="0"/>
          </a:p>
          <a:p>
            <a:endParaRPr lang="en-US" sz="2800" dirty="0"/>
          </a:p>
          <a:p>
            <a:endParaRPr lang="en-US" sz="2800"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44051563"/>
              </p:ext>
            </p:extLst>
          </p:nvPr>
        </p:nvGraphicFramePr>
        <p:xfrm>
          <a:off x="1447800" y="2286001"/>
          <a:ext cx="5638800" cy="4000927"/>
        </p:xfrm>
        <a:graphic>
          <a:graphicData uri="http://schemas.openxmlformats.org/drawingml/2006/table">
            <a:tbl>
              <a:tblPr firstRow="1" bandRow="1">
                <a:tableStyleId>{5C22544A-7EE6-4342-B048-85BDC9FD1C3A}</a:tableStyleId>
              </a:tblPr>
              <a:tblGrid>
                <a:gridCol w="1879600">
                  <a:extLst>
                    <a:ext uri="{9D8B030D-6E8A-4147-A177-3AD203B41FA5}">
                      <a16:colId xmlns:a16="http://schemas.microsoft.com/office/drawing/2014/main" val="20000"/>
                    </a:ext>
                  </a:extLst>
                </a:gridCol>
                <a:gridCol w="1879600">
                  <a:extLst>
                    <a:ext uri="{9D8B030D-6E8A-4147-A177-3AD203B41FA5}">
                      <a16:colId xmlns:a16="http://schemas.microsoft.com/office/drawing/2014/main" val="20001"/>
                    </a:ext>
                  </a:extLst>
                </a:gridCol>
                <a:gridCol w="1879600">
                  <a:extLst>
                    <a:ext uri="{9D8B030D-6E8A-4147-A177-3AD203B41FA5}">
                      <a16:colId xmlns:a16="http://schemas.microsoft.com/office/drawing/2014/main" val="20002"/>
                    </a:ext>
                  </a:extLst>
                </a:gridCol>
              </a:tblGrid>
              <a:tr h="800527">
                <a:tc>
                  <a:txBody>
                    <a:bodyPr/>
                    <a:lstStyle/>
                    <a:p>
                      <a:r>
                        <a:rPr lang="en-US" dirty="0" smtClean="0"/>
                        <a:t>Angle Measure</a:t>
                      </a:r>
                      <a:endParaRPr lang="en-US" dirty="0"/>
                    </a:p>
                  </a:txBody>
                  <a:tcPr/>
                </a:tc>
                <a:tc>
                  <a:txBody>
                    <a:bodyPr/>
                    <a:lstStyle/>
                    <a:p>
                      <a:r>
                        <a:rPr lang="en-US" dirty="0" smtClean="0"/>
                        <a:t>Sine</a:t>
                      </a:r>
                      <a:endParaRPr lang="en-US" dirty="0"/>
                    </a:p>
                  </a:txBody>
                  <a:tcPr/>
                </a:tc>
                <a:tc>
                  <a:txBody>
                    <a:bodyPr/>
                    <a:lstStyle/>
                    <a:p>
                      <a:r>
                        <a:rPr lang="en-US" dirty="0" smtClean="0"/>
                        <a:t>Cosine</a:t>
                      </a:r>
                      <a:endParaRPr lang="en-US" dirty="0"/>
                    </a:p>
                  </a:txBody>
                  <a:tcPr/>
                </a:tc>
                <a:extLst>
                  <a:ext uri="{0D108BD9-81ED-4DB2-BD59-A6C34878D82A}">
                    <a16:rowId xmlns:a16="http://schemas.microsoft.com/office/drawing/2014/main" val="10000"/>
                  </a:ext>
                </a:extLst>
              </a:tr>
              <a:tr h="586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0°</a:t>
                      </a:r>
                    </a:p>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586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30°</a:t>
                      </a:r>
                    </a:p>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586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45°</a:t>
                      </a:r>
                    </a:p>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586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60°</a:t>
                      </a:r>
                    </a:p>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586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90°</a:t>
                      </a:r>
                    </a:p>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59854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09600"/>
            <a:ext cx="7924800" cy="3939540"/>
          </a:xfrm>
          <a:prstGeom prst="rect">
            <a:avLst/>
          </a:prstGeom>
          <a:noFill/>
        </p:spPr>
        <p:txBody>
          <a:bodyPr wrap="square" rtlCol="0">
            <a:spAutoFit/>
          </a:bodyPr>
          <a:lstStyle/>
          <a:p>
            <a:r>
              <a:rPr lang="en-US" sz="2800" dirty="0" smtClean="0">
                <a:solidFill>
                  <a:srgbClr val="FF0000"/>
                </a:solidFill>
                <a:latin typeface="Arial" panose="020B0604020202020204" pitchFamily="34" charset="0"/>
                <a:cs typeface="Arial" panose="020B0604020202020204" pitchFamily="34" charset="0"/>
              </a:rPr>
              <a:t>“This </a:t>
            </a:r>
            <a:r>
              <a:rPr lang="en-US" sz="2800" dirty="0">
                <a:solidFill>
                  <a:srgbClr val="FF0000"/>
                </a:solidFill>
                <a:latin typeface="Arial" panose="020B0604020202020204" pitchFamily="34" charset="0"/>
                <a:cs typeface="Arial" panose="020B0604020202020204" pitchFamily="34" charset="0"/>
              </a:rPr>
              <a:t>is a blend of how engineering really meets common sense," said LADWP General Manager Marcie Edwards. "We saved a lot of money; we did all the right things.” </a:t>
            </a:r>
            <a:r>
              <a:rPr lang="en-US" dirty="0">
                <a:latin typeface="Arial" panose="020B0604020202020204" pitchFamily="34" charset="0"/>
                <a:cs typeface="Arial" panose="020B0604020202020204" pitchFamily="34" charset="0"/>
              </a:rPr>
              <a:t>LA Times </a:t>
            </a:r>
          </a:p>
          <a:p>
            <a:r>
              <a:rPr lang="en-US" dirty="0">
                <a:latin typeface="Arial" panose="020B0604020202020204" pitchFamily="34" charset="0"/>
                <a:cs typeface="Arial" panose="020B0604020202020204" pitchFamily="34" charset="0"/>
              </a:rPr>
              <a:t>				August 11, 2015</a:t>
            </a:r>
          </a:p>
          <a:p>
            <a:endParaRPr lang="en-US" sz="2800" dirty="0" smtClean="0">
              <a:solidFill>
                <a:srgbClr val="FF0000"/>
              </a:solidFill>
              <a:latin typeface="Arial" panose="020B0604020202020204" pitchFamily="34" charset="0"/>
              <a:cs typeface="Arial" panose="020B0604020202020204" pitchFamily="34" charset="0"/>
            </a:endParaRPr>
          </a:p>
          <a:p>
            <a:endParaRPr lang="en-US" sz="2800" dirty="0" smtClean="0">
              <a:solidFill>
                <a:srgbClr val="FF0000"/>
              </a:solidFill>
              <a:latin typeface="Arial" panose="020B0604020202020204" pitchFamily="34" charset="0"/>
              <a:cs typeface="Arial" panose="020B0604020202020204" pitchFamily="34" charset="0"/>
            </a:endParaRPr>
          </a:p>
          <a:p>
            <a:r>
              <a:rPr lang="en-US" sz="2800" dirty="0">
                <a:solidFill>
                  <a:srgbClr val="FF0000"/>
                </a:solidFill>
                <a:latin typeface="Arial" panose="020B0604020202020204" pitchFamily="34" charset="0"/>
                <a:cs typeface="Arial" panose="020B0604020202020204" pitchFamily="34" charset="0"/>
              </a:rPr>
              <a:t>	</a:t>
            </a:r>
            <a:r>
              <a:rPr lang="en-US" sz="2800" dirty="0" smtClean="0">
                <a:solidFill>
                  <a:srgbClr val="FF0000"/>
                </a:solidFill>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41234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What Does Instruction Look Like?</a:t>
            </a:r>
            <a:endParaRPr lang="en-US" sz="3600" dirty="0"/>
          </a:p>
        </p:txBody>
      </p:sp>
      <p:sp>
        <p:nvSpPr>
          <p:cNvPr id="3" name="TextBox 2"/>
          <p:cNvSpPr txBox="1"/>
          <p:nvPr/>
        </p:nvSpPr>
        <p:spPr>
          <a:xfrm>
            <a:off x="457200" y="2133600"/>
            <a:ext cx="8458200" cy="3108543"/>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What would you expect to see students and teachers doing?</a:t>
            </a: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Share with table group.</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06800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rmAutofit fontScale="90000"/>
          </a:bodyPr>
          <a:lstStyle/>
          <a:p>
            <a:r>
              <a:rPr lang="en-US" dirty="0" smtClean="0"/>
              <a:t>Looking at the Unit Circle and the </a:t>
            </a:r>
            <a:br>
              <a:rPr lang="en-US" dirty="0" smtClean="0"/>
            </a:br>
            <a:r>
              <a:rPr lang="en-US" dirty="0" smtClean="0"/>
              <a:t>Graphs of Trigonometric Functions</a:t>
            </a:r>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909" y="1143000"/>
            <a:ext cx="8901091" cy="52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31743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Assessment</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587500"/>
            <a:ext cx="5486399" cy="4507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87217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Reflection</a:t>
            </a:r>
            <a:endParaRPr lang="en-US" sz="4400" dirty="0"/>
          </a:p>
        </p:txBody>
      </p:sp>
      <p:sp>
        <p:nvSpPr>
          <p:cNvPr id="3" name="TextBox 2"/>
          <p:cNvSpPr txBox="1"/>
          <p:nvPr/>
        </p:nvSpPr>
        <p:spPr>
          <a:xfrm>
            <a:off x="381000" y="1981200"/>
            <a:ext cx="8305800" cy="2677656"/>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What is one idea you could bring back to your honors/advanced teachers to start a conversation around differentiation in their math classes?</a:t>
            </a: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Share with an elbow partner.</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5325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09600"/>
            <a:ext cx="7924800" cy="5816977"/>
          </a:xfrm>
          <a:prstGeom prst="rect">
            <a:avLst/>
          </a:prstGeom>
          <a:noFill/>
        </p:spPr>
        <p:txBody>
          <a:bodyPr wrap="square" rtlCol="0">
            <a:spAutoFit/>
          </a:bodyPr>
          <a:lstStyle/>
          <a:p>
            <a:r>
              <a:rPr lang="en-US" sz="2800" dirty="0" smtClean="0">
                <a:solidFill>
                  <a:srgbClr val="FF0000"/>
                </a:solidFill>
                <a:latin typeface="Arial" panose="020B0604020202020204" pitchFamily="34" charset="0"/>
                <a:cs typeface="Arial" panose="020B0604020202020204" pitchFamily="34" charset="0"/>
              </a:rPr>
              <a:t>The </a:t>
            </a:r>
            <a:r>
              <a:rPr lang="en-US" sz="2800" dirty="0">
                <a:solidFill>
                  <a:srgbClr val="FF0000"/>
                </a:solidFill>
                <a:latin typeface="Arial" panose="020B0604020202020204" pitchFamily="34" charset="0"/>
                <a:cs typeface="Arial" panose="020B0604020202020204" pitchFamily="34" charset="0"/>
              </a:rPr>
              <a:t>idea for L.A.’s shade balls came when a now-retired LADWP biologist learned about the application of “bird balls” in ponds along airfield runways. Airports have detention basins to collect </a:t>
            </a:r>
            <a:r>
              <a:rPr lang="en-US" sz="2800" dirty="0" err="1">
                <a:solidFill>
                  <a:srgbClr val="FF0000"/>
                </a:solidFill>
                <a:latin typeface="Arial" panose="020B0604020202020204" pitchFamily="34" charset="0"/>
                <a:cs typeface="Arial" panose="020B0604020202020204" pitchFamily="34" charset="0"/>
              </a:rPr>
              <a:t>stormwater</a:t>
            </a:r>
            <a:r>
              <a:rPr lang="en-US" sz="2800" dirty="0">
                <a:solidFill>
                  <a:srgbClr val="FF0000"/>
                </a:solidFill>
                <a:latin typeface="Arial" panose="020B0604020202020204" pitchFamily="34" charset="0"/>
                <a:cs typeface="Arial" panose="020B0604020202020204" pitchFamily="34" charset="0"/>
              </a:rPr>
              <a:t> runoff. As the ponds fill up, they attract birds. So airports float the balls on the ponds to keep the birds off</a:t>
            </a:r>
            <a:r>
              <a:rPr lang="en-US" sz="2800" dirty="0" smtClean="0">
                <a:solidFill>
                  <a:srgbClr val="FF0000"/>
                </a:solidFill>
                <a:latin typeface="Arial" panose="020B0604020202020204" pitchFamily="34" charset="0"/>
                <a:cs typeface="Arial" panose="020B0604020202020204" pitchFamily="34" charset="0"/>
              </a:rPr>
              <a:t>.</a:t>
            </a:r>
          </a:p>
          <a:p>
            <a:endParaRPr lang="en-US" sz="2800" dirty="0" smtClean="0">
              <a:solidFill>
                <a:srgbClr val="FF0000"/>
              </a:solidFill>
              <a:latin typeface="Arial" panose="020B0604020202020204" pitchFamily="34" charset="0"/>
              <a:cs typeface="Arial" panose="020B0604020202020204" pitchFamily="34" charset="0"/>
            </a:endParaRPr>
          </a:p>
          <a:p>
            <a:endParaRPr lang="en-US" sz="2800" dirty="0">
              <a:solidFill>
                <a:srgbClr val="FF0000"/>
              </a:solidFill>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December, </a:t>
            </a:r>
            <a:r>
              <a:rPr lang="en-US" sz="2800" dirty="0">
                <a:latin typeface="Arial" panose="020B0604020202020204" pitchFamily="34" charset="0"/>
                <a:cs typeface="Arial" panose="020B0604020202020204" pitchFamily="34" charset="0"/>
              </a:rPr>
              <a:t>2015 </a:t>
            </a:r>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hlinkClick r:id="rId3"/>
              </a:rPr>
              <a:t>www.dailynews.com</a:t>
            </a:r>
            <a:r>
              <a:rPr lang="en-US" sz="2800" dirty="0">
                <a:latin typeface="Arial" panose="020B0604020202020204" pitchFamily="34" charset="0"/>
                <a:cs typeface="Arial" panose="020B0604020202020204" pitchFamily="34" charset="0"/>
                <a:hlinkClick r:id="rId3"/>
              </a:rPr>
              <a:t>/.../</a:t>
            </a:r>
            <a:r>
              <a:rPr lang="en-US" sz="2800" dirty="0" err="1" smtClean="0">
                <a:latin typeface="Arial" panose="020B0604020202020204" pitchFamily="34" charset="0"/>
                <a:cs typeface="Arial" panose="020B0604020202020204" pitchFamily="34" charset="0"/>
                <a:hlinkClick r:id="rId3"/>
              </a:rPr>
              <a:t>garcetti</a:t>
            </a:r>
            <a:r>
              <a:rPr lang="en-US" sz="2800" dirty="0" smtClean="0">
                <a:latin typeface="Arial" panose="020B0604020202020204" pitchFamily="34" charset="0"/>
                <a:cs typeface="Arial" panose="020B0604020202020204" pitchFamily="34" charset="0"/>
                <a:hlinkClick r:id="rId3"/>
              </a:rPr>
              <a:t>-officials-release-</a:t>
            </a:r>
            <a:endParaRPr lang="en-US" sz="2800" dirty="0" smtClean="0">
              <a:latin typeface="Arial" panose="020B0604020202020204" pitchFamily="34" charset="0"/>
              <a:cs typeface="Arial" panose="020B0604020202020204" pitchFamily="34" charset="0"/>
            </a:endParaRPr>
          </a:p>
          <a:p>
            <a:r>
              <a:rPr lang="en-US" sz="2800" dirty="0">
                <a:solidFill>
                  <a:srgbClr val="FF0000"/>
                </a:solidFill>
                <a:latin typeface="Arial" panose="020B0604020202020204" pitchFamily="34" charset="0"/>
                <a:cs typeface="Arial" panose="020B0604020202020204" pitchFamily="34" charset="0"/>
              </a:rPr>
              <a:t>	</a:t>
            </a:r>
            <a:r>
              <a:rPr lang="en-US" sz="2800" dirty="0" smtClean="0">
                <a:solidFill>
                  <a:srgbClr val="FF0000"/>
                </a:solidFill>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0483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228600"/>
            <a:ext cx="8382000" cy="5509200"/>
          </a:xfrm>
          <a:prstGeom prst="rect">
            <a:avLst/>
          </a:prstGeom>
          <a:noFill/>
        </p:spPr>
        <p:txBody>
          <a:bodyPr wrap="square" rtlCol="0">
            <a:spAutoFit/>
          </a:bodyPr>
          <a:lstStyle/>
          <a:p>
            <a:pPr algn="ctr"/>
            <a:r>
              <a:rPr lang="en-US" sz="2400" b="1" dirty="0" smtClean="0"/>
              <a:t>Definition of Learning Characteristics </a:t>
            </a:r>
          </a:p>
          <a:p>
            <a:pPr algn="ctr"/>
            <a:r>
              <a:rPr lang="en-US" sz="2400" b="1" dirty="0" smtClean="0"/>
              <a:t>WAC 392-170-036</a:t>
            </a:r>
          </a:p>
          <a:p>
            <a:pPr algn="ctr"/>
            <a:endParaRPr lang="en-US" sz="2400" b="1" dirty="0" smtClean="0"/>
          </a:p>
          <a:p>
            <a:pPr marL="457200" indent="-457200">
              <a:buFont typeface="Arial" panose="020B0604020202020204" pitchFamily="34" charset="0"/>
              <a:buChar char="•"/>
            </a:pPr>
            <a:r>
              <a:rPr lang="en-US" sz="2000" b="1" dirty="0" smtClean="0"/>
              <a:t>Capacity to learn with unusual depth of understanding, to retain what has been learned, and to transfer learning to new situations.</a:t>
            </a:r>
          </a:p>
          <a:p>
            <a:pPr marL="457200" indent="-457200">
              <a:buFont typeface="Arial" panose="020B0604020202020204" pitchFamily="34" charset="0"/>
              <a:buChar char="•"/>
            </a:pPr>
            <a:endParaRPr lang="en-US" sz="2000" b="1" dirty="0" smtClean="0"/>
          </a:p>
          <a:p>
            <a:pPr marL="457200" indent="-457200">
              <a:buFont typeface="Arial" panose="020B0604020202020204" pitchFamily="34" charset="0"/>
              <a:buChar char="•"/>
            </a:pPr>
            <a:r>
              <a:rPr lang="en-US" sz="2000" b="1" dirty="0" smtClean="0"/>
              <a:t>Capacity </a:t>
            </a:r>
            <a:r>
              <a:rPr lang="en-US" sz="2000" b="1" dirty="0"/>
              <a:t>and willingness to deal with increasing levels of abstraction and complexity earlier than their chronological peers</a:t>
            </a:r>
            <a:r>
              <a:rPr lang="en-US" sz="2000" b="1" dirty="0" smtClean="0"/>
              <a:t>.</a:t>
            </a:r>
          </a:p>
          <a:p>
            <a:pPr marL="457200" indent="-457200">
              <a:buFont typeface="Arial" panose="020B0604020202020204" pitchFamily="34" charset="0"/>
              <a:buChar char="•"/>
            </a:pPr>
            <a:endParaRPr lang="en-US" sz="2000" b="1" dirty="0"/>
          </a:p>
          <a:p>
            <a:pPr marL="457200" indent="-457200">
              <a:buFont typeface="Arial" panose="020B0604020202020204" pitchFamily="34" charset="0"/>
              <a:buChar char="•"/>
            </a:pPr>
            <a:r>
              <a:rPr lang="en-US" sz="2000" b="1" dirty="0"/>
              <a:t>Creative ability to make unusual connections among ideas and concepts</a:t>
            </a:r>
            <a:r>
              <a:rPr lang="en-US" sz="2000" b="1" dirty="0" smtClean="0"/>
              <a:t>.</a:t>
            </a:r>
          </a:p>
          <a:p>
            <a:pPr marL="457200" indent="-457200">
              <a:buFont typeface="Arial" panose="020B0604020202020204" pitchFamily="34" charset="0"/>
              <a:buChar char="•"/>
            </a:pPr>
            <a:endParaRPr lang="en-US" sz="2000" b="1" dirty="0"/>
          </a:p>
          <a:p>
            <a:pPr marL="457200" indent="-457200">
              <a:buFont typeface="Arial" panose="020B0604020202020204" pitchFamily="34" charset="0"/>
              <a:buChar char="•"/>
            </a:pPr>
            <a:r>
              <a:rPr lang="en-US" sz="2000" b="1" dirty="0"/>
              <a:t>Ability to learn quickly in their area(s) of intellectual strength</a:t>
            </a:r>
            <a:r>
              <a:rPr lang="en-US" sz="2000" b="1" dirty="0" smtClean="0"/>
              <a:t>.</a:t>
            </a:r>
          </a:p>
          <a:p>
            <a:pPr marL="457200" indent="-457200">
              <a:buFont typeface="Arial" panose="020B0604020202020204" pitchFamily="34" charset="0"/>
              <a:buChar char="•"/>
            </a:pPr>
            <a:endParaRPr lang="en-US" sz="2000" b="1" dirty="0"/>
          </a:p>
          <a:p>
            <a:pPr marL="457200" indent="-457200">
              <a:buFont typeface="Arial" panose="020B0604020202020204" pitchFamily="34" charset="0"/>
              <a:buChar char="•"/>
            </a:pPr>
            <a:r>
              <a:rPr lang="en-US" sz="2000" b="1" dirty="0"/>
              <a:t>Capacity for intense concentration and/or focus.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3043" y="5306791"/>
            <a:ext cx="1323757" cy="1353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3483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228600"/>
            <a:ext cx="8382000" cy="5509200"/>
          </a:xfrm>
          <a:prstGeom prst="rect">
            <a:avLst/>
          </a:prstGeom>
          <a:noFill/>
        </p:spPr>
        <p:txBody>
          <a:bodyPr wrap="square" rtlCol="0">
            <a:spAutoFit/>
          </a:bodyPr>
          <a:lstStyle/>
          <a:p>
            <a:pPr algn="ctr"/>
            <a:r>
              <a:rPr lang="en-US" sz="2400" b="1" dirty="0" smtClean="0"/>
              <a:t>Definition of Learning Characteristics </a:t>
            </a:r>
          </a:p>
          <a:p>
            <a:pPr algn="ctr"/>
            <a:r>
              <a:rPr lang="en-US" sz="2400" b="1" dirty="0" smtClean="0"/>
              <a:t>WAC 392-170-036</a:t>
            </a:r>
          </a:p>
          <a:p>
            <a:pPr algn="ctr"/>
            <a:endParaRPr lang="en-US" sz="2400" b="1" dirty="0" smtClean="0"/>
          </a:p>
          <a:p>
            <a:pPr marL="457200" indent="-457200">
              <a:buFont typeface="Arial" panose="020B0604020202020204" pitchFamily="34" charset="0"/>
              <a:buChar char="•"/>
            </a:pPr>
            <a:r>
              <a:rPr lang="en-US" sz="2000" b="1" dirty="0" smtClean="0"/>
              <a:t>Capacity to learn with </a:t>
            </a:r>
            <a:r>
              <a:rPr lang="en-US" sz="2000" b="1" dirty="0" smtClean="0">
                <a:solidFill>
                  <a:srgbClr val="FF0000"/>
                </a:solidFill>
              </a:rPr>
              <a:t>unusual depth </a:t>
            </a:r>
            <a:r>
              <a:rPr lang="en-US" sz="2000" b="1" dirty="0" smtClean="0"/>
              <a:t>of understanding, to </a:t>
            </a:r>
            <a:r>
              <a:rPr lang="en-US" sz="2000" b="1" dirty="0" smtClean="0">
                <a:solidFill>
                  <a:srgbClr val="FF0000"/>
                </a:solidFill>
              </a:rPr>
              <a:t>retain</a:t>
            </a:r>
            <a:r>
              <a:rPr lang="en-US" sz="2000" b="1" dirty="0" smtClean="0"/>
              <a:t> what has been learned, and to </a:t>
            </a:r>
            <a:r>
              <a:rPr lang="en-US" sz="2000" b="1" dirty="0" smtClean="0">
                <a:solidFill>
                  <a:srgbClr val="FF0000"/>
                </a:solidFill>
              </a:rPr>
              <a:t>transfer learning to new situations.</a:t>
            </a:r>
          </a:p>
          <a:p>
            <a:pPr marL="457200" indent="-457200">
              <a:buFont typeface="Arial" panose="020B0604020202020204" pitchFamily="34" charset="0"/>
              <a:buChar char="•"/>
            </a:pPr>
            <a:endParaRPr lang="en-US" sz="2000" b="1" dirty="0" smtClean="0"/>
          </a:p>
          <a:p>
            <a:pPr marL="457200" indent="-457200">
              <a:buFont typeface="Arial" panose="020B0604020202020204" pitchFamily="34" charset="0"/>
              <a:buChar char="•"/>
            </a:pPr>
            <a:r>
              <a:rPr lang="en-US" sz="2000" b="1" dirty="0" smtClean="0"/>
              <a:t>Capacity </a:t>
            </a:r>
            <a:r>
              <a:rPr lang="en-US" sz="2000" b="1" dirty="0"/>
              <a:t>and willingness to deal with increasing levels of </a:t>
            </a:r>
            <a:r>
              <a:rPr lang="en-US" sz="2000" b="1" dirty="0">
                <a:solidFill>
                  <a:srgbClr val="FF0000"/>
                </a:solidFill>
              </a:rPr>
              <a:t>abstraction and complexity </a:t>
            </a:r>
            <a:r>
              <a:rPr lang="en-US" sz="2000" b="1" dirty="0"/>
              <a:t>earlier than their chronological peers</a:t>
            </a:r>
            <a:r>
              <a:rPr lang="en-US" sz="2000" b="1" dirty="0" smtClean="0"/>
              <a:t>.</a:t>
            </a:r>
          </a:p>
          <a:p>
            <a:pPr marL="457200" indent="-457200">
              <a:buFont typeface="Arial" panose="020B0604020202020204" pitchFamily="34" charset="0"/>
              <a:buChar char="•"/>
            </a:pPr>
            <a:endParaRPr lang="en-US" sz="2000" b="1" dirty="0"/>
          </a:p>
          <a:p>
            <a:pPr marL="457200" indent="-457200">
              <a:buFont typeface="Arial" panose="020B0604020202020204" pitchFamily="34" charset="0"/>
              <a:buChar char="•"/>
            </a:pPr>
            <a:r>
              <a:rPr lang="en-US" sz="2000" b="1" dirty="0"/>
              <a:t>Creative ability to </a:t>
            </a:r>
            <a:r>
              <a:rPr lang="en-US" sz="2000" b="1" dirty="0">
                <a:solidFill>
                  <a:srgbClr val="FF0000"/>
                </a:solidFill>
              </a:rPr>
              <a:t>make unusual connections</a:t>
            </a:r>
            <a:r>
              <a:rPr lang="en-US" sz="2000" b="1" dirty="0"/>
              <a:t> among ideas and concepts</a:t>
            </a:r>
            <a:r>
              <a:rPr lang="en-US" sz="2000" b="1" dirty="0" smtClean="0"/>
              <a:t>.</a:t>
            </a:r>
          </a:p>
          <a:p>
            <a:pPr marL="457200" indent="-457200">
              <a:buFont typeface="Arial" panose="020B0604020202020204" pitchFamily="34" charset="0"/>
              <a:buChar char="•"/>
            </a:pPr>
            <a:endParaRPr lang="en-US" sz="2000" b="1" dirty="0"/>
          </a:p>
          <a:p>
            <a:pPr marL="457200" indent="-457200">
              <a:buFont typeface="Arial" panose="020B0604020202020204" pitchFamily="34" charset="0"/>
              <a:buChar char="•"/>
            </a:pPr>
            <a:r>
              <a:rPr lang="en-US" sz="2000" b="1" dirty="0"/>
              <a:t>Ability to </a:t>
            </a:r>
            <a:r>
              <a:rPr lang="en-US" sz="2000" b="1" dirty="0">
                <a:solidFill>
                  <a:srgbClr val="FF0000"/>
                </a:solidFill>
              </a:rPr>
              <a:t>learn quickly</a:t>
            </a:r>
            <a:r>
              <a:rPr lang="en-US" sz="2000" b="1" dirty="0"/>
              <a:t> in their area(s) of intellectual strength</a:t>
            </a:r>
            <a:r>
              <a:rPr lang="en-US" sz="2000" b="1" dirty="0" smtClean="0"/>
              <a:t>.</a:t>
            </a:r>
          </a:p>
          <a:p>
            <a:pPr marL="457200" indent="-457200">
              <a:buFont typeface="Arial" panose="020B0604020202020204" pitchFamily="34" charset="0"/>
              <a:buChar char="•"/>
            </a:pPr>
            <a:endParaRPr lang="en-US" sz="2000" b="1" dirty="0"/>
          </a:p>
          <a:p>
            <a:pPr marL="457200" indent="-457200">
              <a:buFont typeface="Arial" panose="020B0604020202020204" pitchFamily="34" charset="0"/>
              <a:buChar char="•"/>
            </a:pPr>
            <a:r>
              <a:rPr lang="en-US" sz="2000" b="1" dirty="0"/>
              <a:t>Capacity for </a:t>
            </a:r>
            <a:r>
              <a:rPr lang="en-US" sz="2000" b="1" dirty="0">
                <a:solidFill>
                  <a:srgbClr val="FF0000"/>
                </a:solidFill>
              </a:rPr>
              <a:t>intense concentration </a:t>
            </a:r>
            <a:r>
              <a:rPr lang="en-US" sz="2000" b="1" dirty="0"/>
              <a:t>and/or focus.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3043" y="5306791"/>
            <a:ext cx="1323757" cy="1353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4550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Objectives for Today</a:t>
            </a:r>
            <a:endParaRPr lang="en-US" sz="4400" dirty="0"/>
          </a:p>
        </p:txBody>
      </p:sp>
      <p:sp>
        <p:nvSpPr>
          <p:cNvPr id="3" name="TextBox 2"/>
          <p:cNvSpPr txBox="1"/>
          <p:nvPr/>
        </p:nvSpPr>
        <p:spPr>
          <a:xfrm>
            <a:off x="381000" y="1600200"/>
            <a:ext cx="8534400" cy="6124754"/>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Part 1: </a:t>
            </a:r>
          </a:p>
          <a:p>
            <a:endParaRPr lang="en-US"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Participants will understand better how to create a math pathway that addresses the needs of highly capable math students</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Part 2:  </a:t>
            </a:r>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Participants will examine strategies </a:t>
            </a:r>
            <a:r>
              <a:rPr lang="en-US" sz="2800" dirty="0">
                <a:latin typeface="Arial" panose="020B0604020202020204" pitchFamily="34" charset="0"/>
                <a:cs typeface="Arial" panose="020B0604020202020204" pitchFamily="34" charset="0"/>
              </a:rPr>
              <a:t>and structures within a unit of study that address differentiation for </a:t>
            </a:r>
            <a:r>
              <a:rPr lang="en-US" sz="2800" dirty="0" smtClean="0">
                <a:latin typeface="Arial" panose="020B0604020202020204" pitchFamily="34" charset="0"/>
                <a:cs typeface="Arial" panose="020B0604020202020204" pitchFamily="34" charset="0"/>
              </a:rPr>
              <a:t>highly capable math </a:t>
            </a:r>
            <a:r>
              <a:rPr lang="en-US" sz="2800" dirty="0">
                <a:latin typeface="Arial" panose="020B0604020202020204" pitchFamily="34" charset="0"/>
                <a:cs typeface="Arial" panose="020B0604020202020204" pitchFamily="34" charset="0"/>
              </a:rPr>
              <a:t>students</a:t>
            </a:r>
          </a:p>
          <a:p>
            <a:endParaRPr lang="en-US"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8742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81000"/>
            <a:ext cx="8534400" cy="758952"/>
          </a:xfrm>
        </p:spPr>
        <p:txBody>
          <a:bodyPr>
            <a:noAutofit/>
          </a:bodyPr>
          <a:lstStyle/>
          <a:p>
            <a:r>
              <a:rPr lang="en-US" dirty="0" smtClean="0"/>
              <a:t>What do You Notice, What do You Wonder?</a:t>
            </a:r>
            <a:endParaRPr lang="en-US" dirty="0"/>
          </a:p>
        </p:txBody>
      </p:sp>
      <p:sp>
        <p:nvSpPr>
          <p:cNvPr id="3" name="TextBox 2"/>
          <p:cNvSpPr txBox="1"/>
          <p:nvPr/>
        </p:nvSpPr>
        <p:spPr>
          <a:xfrm>
            <a:off x="228600" y="1513490"/>
            <a:ext cx="8763000" cy="5940088"/>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Refer to Math Pathways 1 and 2</a:t>
            </a:r>
          </a:p>
          <a:p>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Pair up with a partner and choose to look at one of the Math Pathways</a:t>
            </a:r>
          </a:p>
          <a:p>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Record what you notice and what you wonder about each pathway </a:t>
            </a:r>
          </a:p>
          <a:p>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Move from pair to quartet to share out</a:t>
            </a:r>
          </a:p>
          <a:p>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Share with whole group </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4577549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386" y="304800"/>
            <a:ext cx="8534400" cy="758952"/>
          </a:xfrm>
        </p:spPr>
        <p:txBody>
          <a:bodyPr>
            <a:normAutofit fontScale="90000"/>
          </a:bodyPr>
          <a:lstStyle/>
          <a:p>
            <a:r>
              <a:rPr lang="en-US" dirty="0" smtClean="0"/>
              <a:t/>
            </a:r>
            <a:br>
              <a:rPr lang="en-US" dirty="0" smtClean="0"/>
            </a:br>
            <a:endParaRPr lang="en-US" sz="2000" dirty="0">
              <a:solidFill>
                <a:schemeClr val="tx1"/>
              </a:solidFill>
            </a:endParaRPr>
          </a:p>
        </p:txBody>
      </p:sp>
      <p:sp>
        <p:nvSpPr>
          <p:cNvPr id="5" name="TextBox 4"/>
          <p:cNvSpPr txBox="1"/>
          <p:nvPr/>
        </p:nvSpPr>
        <p:spPr>
          <a:xfrm>
            <a:off x="228600" y="1371600"/>
            <a:ext cx="8686800" cy="6247864"/>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Appendix A</a:t>
            </a:r>
            <a:r>
              <a:rPr lang="en-US" sz="2800" dirty="0">
                <a:latin typeface="Arial" panose="020B0604020202020204" pitchFamily="34" charset="0"/>
                <a:cs typeface="Arial" panose="020B0604020202020204" pitchFamily="34" charset="0"/>
              </a:rPr>
              <a:t> has outline for </a:t>
            </a:r>
            <a:r>
              <a:rPr lang="en-US" sz="2800" i="1" dirty="0">
                <a:latin typeface="Arial" panose="020B0604020202020204" pitchFamily="34" charset="0"/>
                <a:cs typeface="Arial" panose="020B0604020202020204" pitchFamily="34" charset="0"/>
              </a:rPr>
              <a:t>compacted curriculum </a:t>
            </a:r>
            <a:r>
              <a:rPr lang="en-US" sz="2800" i="1" dirty="0" smtClean="0">
                <a:latin typeface="Arial" panose="020B0604020202020204" pitchFamily="34" charset="0"/>
                <a:cs typeface="Arial" panose="020B0604020202020204" pitchFamily="34" charset="0"/>
              </a:rPr>
              <a:t>for </a:t>
            </a:r>
            <a:r>
              <a:rPr lang="en-US" sz="2800" dirty="0" smtClean="0">
                <a:latin typeface="Arial" panose="020B0604020202020204" pitchFamily="34" charset="0"/>
                <a:cs typeface="Arial" panose="020B0604020202020204" pitchFamily="34" charset="0"/>
              </a:rPr>
              <a:t>the middle school mathematics.</a:t>
            </a:r>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Accelerate after 6</a:t>
            </a:r>
            <a:r>
              <a:rPr lang="en-US" sz="2800" baseline="30000" dirty="0" smtClean="0">
                <a:latin typeface="Arial" panose="020B0604020202020204" pitchFamily="34" charset="0"/>
                <a:cs typeface="Arial" panose="020B0604020202020204" pitchFamily="34" charset="0"/>
              </a:rPr>
              <a:t>th</a:t>
            </a:r>
            <a:r>
              <a:rPr lang="en-US" sz="2800" dirty="0" smtClean="0">
                <a:latin typeface="Arial" panose="020B0604020202020204" pitchFamily="34" charset="0"/>
                <a:cs typeface="Arial" panose="020B0604020202020204" pitchFamily="34" charset="0"/>
              </a:rPr>
              <a:t> grade</a:t>
            </a: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Compact 3 years of math into 2 years</a:t>
            </a:r>
          </a:p>
          <a:p>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7</a:t>
            </a:r>
            <a:r>
              <a:rPr lang="en-US" sz="2800" baseline="30000" dirty="0" smtClean="0">
                <a:latin typeface="Arial" panose="020B0604020202020204" pitchFamily="34" charset="0"/>
                <a:cs typeface="Arial" panose="020B0604020202020204" pitchFamily="34" charset="0"/>
              </a:rPr>
              <a:t>th</a:t>
            </a:r>
            <a:r>
              <a:rPr lang="en-US" sz="2800" dirty="0" smtClean="0">
                <a:latin typeface="Arial" panose="020B0604020202020204" pitchFamily="34" charset="0"/>
                <a:cs typeface="Arial" panose="020B0604020202020204" pitchFamily="34" charset="0"/>
              </a:rPr>
              <a:t> grade: All 7</a:t>
            </a:r>
            <a:r>
              <a:rPr lang="en-US" sz="2800" baseline="30000" dirty="0" smtClean="0">
                <a:latin typeface="Arial" panose="020B0604020202020204" pitchFamily="34" charset="0"/>
                <a:cs typeface="Arial" panose="020B0604020202020204" pitchFamily="34" charset="0"/>
              </a:rPr>
              <a:t>th</a:t>
            </a:r>
            <a:r>
              <a:rPr lang="en-US" sz="2800" dirty="0" smtClean="0">
                <a:latin typeface="Arial" panose="020B0604020202020204" pitchFamily="34" charset="0"/>
                <a:cs typeface="Arial" panose="020B0604020202020204" pitchFamily="34" charset="0"/>
              </a:rPr>
              <a:t> grade standards and appropriate 8</a:t>
            </a:r>
            <a:r>
              <a:rPr lang="en-US" sz="2800" baseline="30000" dirty="0" smtClean="0">
                <a:latin typeface="Arial" panose="020B0604020202020204" pitchFamily="34" charset="0"/>
                <a:cs typeface="Arial" panose="020B0604020202020204" pitchFamily="34" charset="0"/>
              </a:rPr>
              <a:t>th</a:t>
            </a:r>
            <a:r>
              <a:rPr lang="en-US" sz="2800" dirty="0" smtClean="0">
                <a:latin typeface="Arial" panose="020B0604020202020204" pitchFamily="34" charset="0"/>
                <a:cs typeface="Arial" panose="020B0604020202020204" pitchFamily="34" charset="0"/>
              </a:rPr>
              <a:t> grade standards</a:t>
            </a:r>
          </a:p>
          <a:p>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8</a:t>
            </a:r>
            <a:r>
              <a:rPr lang="en-US" sz="2800" baseline="30000" dirty="0" smtClean="0">
                <a:latin typeface="Arial" panose="020B0604020202020204" pitchFamily="34" charset="0"/>
                <a:cs typeface="Arial" panose="020B0604020202020204" pitchFamily="34" charset="0"/>
              </a:rPr>
              <a:t>th</a:t>
            </a:r>
            <a:r>
              <a:rPr lang="en-US" sz="2800" dirty="0" smtClean="0">
                <a:latin typeface="Arial" panose="020B0604020202020204" pitchFamily="34" charset="0"/>
                <a:cs typeface="Arial" panose="020B0604020202020204" pitchFamily="34" charset="0"/>
              </a:rPr>
              <a:t> grade: Remaining 8</a:t>
            </a:r>
            <a:r>
              <a:rPr lang="en-US" sz="2800" baseline="30000" dirty="0" smtClean="0">
                <a:latin typeface="Arial" panose="020B0604020202020204" pitchFamily="34" charset="0"/>
                <a:cs typeface="Arial" panose="020B0604020202020204" pitchFamily="34" charset="0"/>
              </a:rPr>
              <a:t>th</a:t>
            </a:r>
            <a:r>
              <a:rPr lang="en-US" sz="2800" dirty="0" smtClean="0">
                <a:latin typeface="Arial" panose="020B0604020202020204" pitchFamily="34" charset="0"/>
                <a:cs typeface="Arial" panose="020B0604020202020204" pitchFamily="34" charset="0"/>
              </a:rPr>
              <a:t> grade standards and Algebra 1 standards</a:t>
            </a:r>
          </a:p>
          <a:p>
            <a:endParaRPr lang="en-US" sz="2800" dirty="0"/>
          </a:p>
          <a:p>
            <a:endParaRPr lang="en-US" sz="2800" dirty="0"/>
          </a:p>
          <a:p>
            <a:endParaRPr lang="en-US" dirty="0" smtClean="0"/>
          </a:p>
          <a:p>
            <a:endParaRPr lang="en-US" dirty="0"/>
          </a:p>
        </p:txBody>
      </p:sp>
      <p:sp>
        <p:nvSpPr>
          <p:cNvPr id="7" name="Rectangle 6"/>
          <p:cNvSpPr/>
          <p:nvPr/>
        </p:nvSpPr>
        <p:spPr>
          <a:xfrm>
            <a:off x="228600" y="304800"/>
            <a:ext cx="8915400" cy="584775"/>
          </a:xfrm>
          <a:prstGeom prst="rect">
            <a:avLst/>
          </a:prstGeom>
        </p:spPr>
        <p:txBody>
          <a:bodyPr wrap="square">
            <a:spAutoFit/>
          </a:bodyPr>
          <a:lstStyle/>
          <a:p>
            <a:r>
              <a:rPr lang="en-US" sz="3200" dirty="0">
                <a:solidFill>
                  <a:schemeClr val="bg2">
                    <a:lumMod val="75000"/>
                  </a:schemeClr>
                </a:solidFill>
              </a:rPr>
              <a:t>Common Core State Standards Math Guidelines</a:t>
            </a:r>
          </a:p>
        </p:txBody>
      </p:sp>
    </p:spTree>
    <p:extLst>
      <p:ext uri="{BB962C8B-B14F-4D97-AF65-F5344CB8AC3E}">
        <p14:creationId xmlns:p14="http://schemas.microsoft.com/office/powerpoint/2010/main" val="17418545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654</TotalTime>
  <Words>1568</Words>
  <Application>Microsoft Office PowerPoint</Application>
  <PresentationFormat>On-screen Show (4:3)</PresentationFormat>
  <Paragraphs>312</Paragraphs>
  <Slides>33</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Georgia</vt:lpstr>
      <vt:lpstr>Wingdings</vt:lpstr>
      <vt:lpstr>Wingdings 2</vt:lpstr>
      <vt:lpstr>Civic</vt:lpstr>
      <vt:lpstr>  Mathematics Acceleration and Differentiation for Advanced Mathematics Students</vt:lpstr>
      <vt:lpstr>What is This?</vt:lpstr>
      <vt:lpstr>PowerPoint Presentation</vt:lpstr>
      <vt:lpstr>PowerPoint Presentation</vt:lpstr>
      <vt:lpstr>PowerPoint Presentation</vt:lpstr>
      <vt:lpstr>PowerPoint Presentation</vt:lpstr>
      <vt:lpstr>Objectives for Today</vt:lpstr>
      <vt:lpstr>What do You Notice, What do You Wonder?</vt:lpstr>
      <vt:lpstr> </vt:lpstr>
      <vt:lpstr>  Common Core State Standards Math Guidelines  </vt:lpstr>
      <vt:lpstr>How to Accelerate Students after 9th Grade</vt:lpstr>
      <vt:lpstr>A Look at the Compacted Curriculum</vt:lpstr>
      <vt:lpstr>Components of Secondary Highly Capable Math Courses</vt:lpstr>
      <vt:lpstr>Differentiating an Honors Course</vt:lpstr>
      <vt:lpstr>Reflection</vt:lpstr>
      <vt:lpstr>Objectives for Today</vt:lpstr>
      <vt:lpstr>Building a Unit for Hi-Cap </vt:lpstr>
      <vt:lpstr>Modeling</vt:lpstr>
      <vt:lpstr>PowerPoint Presentation</vt:lpstr>
      <vt:lpstr>Assess Before Teaching Content Students Already Have Mastered</vt:lpstr>
      <vt:lpstr>Assess Before Teaching Content Students Already Have Mastered</vt:lpstr>
      <vt:lpstr>PowerPoint Presentation</vt:lpstr>
      <vt:lpstr>PowerPoint Presentation</vt:lpstr>
      <vt:lpstr>PowerPoint Presentation</vt:lpstr>
      <vt:lpstr> Expressions and Equations Menu</vt:lpstr>
      <vt:lpstr>POST ASSESSMENT</vt:lpstr>
      <vt:lpstr>PowerPoint Presentation</vt:lpstr>
      <vt:lpstr>A Look at the Standards</vt:lpstr>
      <vt:lpstr>Pre Assessment-F.TF.1 &amp; 2</vt:lpstr>
      <vt:lpstr>What Does Instruction Look Like?</vt:lpstr>
      <vt:lpstr>Looking at the Unit Circle and the  Graphs of Trigonometric Functions</vt:lpstr>
      <vt:lpstr>Post Assessment</vt:lpstr>
      <vt:lpstr>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Ellen Huggins</dc:creator>
  <cp:lastModifiedBy>Anita Garcia-Holzemer</cp:lastModifiedBy>
  <cp:revision>68</cp:revision>
  <cp:lastPrinted>2016-04-28T15:15:50Z</cp:lastPrinted>
  <dcterms:created xsi:type="dcterms:W3CDTF">2006-08-16T00:00:00Z</dcterms:created>
  <dcterms:modified xsi:type="dcterms:W3CDTF">2016-04-29T19:37:56Z</dcterms:modified>
</cp:coreProperties>
</file>