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8"/>
  </p:notesMasterIdLst>
  <p:sldIdLst>
    <p:sldId id="256" r:id="rId2"/>
    <p:sldId id="385" r:id="rId3"/>
    <p:sldId id="272" r:id="rId4"/>
    <p:sldId id="274" r:id="rId5"/>
    <p:sldId id="282" r:id="rId6"/>
    <p:sldId id="273" r:id="rId7"/>
    <p:sldId id="277" r:id="rId8"/>
    <p:sldId id="278" r:id="rId9"/>
    <p:sldId id="281" r:id="rId10"/>
    <p:sldId id="283" r:id="rId11"/>
    <p:sldId id="379" r:id="rId12"/>
    <p:sldId id="380" r:id="rId13"/>
    <p:sldId id="279" r:id="rId14"/>
    <p:sldId id="284" r:id="rId15"/>
    <p:sldId id="280" r:id="rId16"/>
    <p:sldId id="269" r:id="rId17"/>
    <p:sldId id="376" r:id="rId18"/>
    <p:sldId id="270" r:id="rId19"/>
    <p:sldId id="377" r:id="rId20"/>
    <p:sldId id="271" r:id="rId21"/>
    <p:sldId id="285" r:id="rId22"/>
    <p:sldId id="286" r:id="rId23"/>
    <p:sldId id="288" r:id="rId24"/>
    <p:sldId id="289" r:id="rId25"/>
    <p:sldId id="290" r:id="rId26"/>
    <p:sldId id="291" r:id="rId27"/>
    <p:sldId id="298" r:id="rId28"/>
    <p:sldId id="292" r:id="rId29"/>
    <p:sldId id="293" r:id="rId30"/>
    <p:sldId id="294" r:id="rId31"/>
    <p:sldId id="295" r:id="rId32"/>
    <p:sldId id="296" r:id="rId33"/>
    <p:sldId id="297" r:id="rId34"/>
    <p:sldId id="384" r:id="rId35"/>
    <p:sldId id="381" r:id="rId36"/>
    <p:sldId id="3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9FDF-0417-184F-B303-5003F601536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58A1-A151-104D-B2E8-49568E95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jleppien@whitworth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nyurl.com/knjoa9h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Secondary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NWESD Hi-Cap Co-Op</a:t>
            </a:r>
          </a:p>
          <a:p>
            <a:r>
              <a:rPr lang="en-US" dirty="0" smtClean="0"/>
              <a:t>April 28, 2016</a:t>
            </a:r>
          </a:p>
          <a:p>
            <a:r>
              <a:rPr lang="en-US" dirty="0" smtClean="0"/>
              <a:t>Todd Christensen and Jan Bonzon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34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SECONDARY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MENU</a:t>
            </a:r>
            <a:r>
              <a:rPr lang="en-US" dirty="0" smtClean="0"/>
              <a:t> and </a:t>
            </a:r>
            <a:r>
              <a:rPr lang="en-US" b="1" dirty="0" smtClean="0"/>
              <a:t>CONTINUUM</a:t>
            </a:r>
            <a:endParaRPr lang="en-US" b="1" dirty="0"/>
          </a:p>
        </p:txBody>
      </p:sp>
      <p:pic>
        <p:nvPicPr>
          <p:cNvPr id="4" name="Picture 3" descr="checklist3-resized-600.jp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99" y="2218267"/>
            <a:ext cx="3933541" cy="3369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99" y="2099733"/>
            <a:ext cx="3674533" cy="42165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TASK</a:t>
            </a:r>
          </a:p>
          <a:p>
            <a:endParaRPr lang="en-US" sz="2400" dirty="0"/>
          </a:p>
          <a:p>
            <a:r>
              <a:rPr lang="en-US" sz="2400" dirty="0" smtClean="0"/>
              <a:t>1.  Highlight secondary services currently being used in your district.</a:t>
            </a:r>
          </a:p>
          <a:p>
            <a:endParaRPr lang="en-US" sz="2400" dirty="0"/>
          </a:p>
          <a:p>
            <a:pPr marL="457200" indent="-457200">
              <a:buAutoNum type="arabicPeriod" startAt="2"/>
            </a:pPr>
            <a:r>
              <a:rPr lang="en-US" sz="2400" dirty="0" smtClean="0"/>
              <a:t>Identify additional services that could be added to your service menu.</a:t>
            </a:r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6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7597"/>
          </a:xfrm>
        </p:spPr>
        <p:txBody>
          <a:bodyPr/>
          <a:lstStyle/>
          <a:p>
            <a:r>
              <a:rPr lang="en-US" dirty="0" smtClean="0"/>
              <a:t>Rogers on Effect Size (ES)</a:t>
            </a:r>
            <a:endParaRPr lang="en-US" dirty="0"/>
          </a:p>
        </p:txBody>
      </p:sp>
      <p:pic>
        <p:nvPicPr>
          <p:cNvPr id="4" name="Content Placeholder 3" descr="Unsaved Preview Document 3 (dragged)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b="9235"/>
          <a:stretch>
            <a:fillRect/>
          </a:stretch>
        </p:blipFill>
        <p:spPr>
          <a:xfrm>
            <a:off x="-507825" y="992235"/>
            <a:ext cx="9410409" cy="5928558"/>
          </a:xfrm>
        </p:spPr>
      </p:pic>
    </p:spTree>
    <p:extLst>
      <p:ext uri="{BB962C8B-B14F-4D97-AF65-F5344CB8AC3E}">
        <p14:creationId xmlns:p14="http://schemas.microsoft.com/office/powerpoint/2010/main" val="274231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saved Preview Document 2 (dragged)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2777575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DIGGING  DEEPER……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dig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6" y="2588208"/>
            <a:ext cx="8819493" cy="30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23" y="625608"/>
            <a:ext cx="6862145" cy="53840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pple Chancery"/>
                <a:cs typeface="Apple Chancery"/>
              </a:rPr>
              <a:t>HONORS</a:t>
            </a:r>
            <a:br>
              <a:rPr lang="en-US" b="1" dirty="0" smtClean="0">
                <a:latin typeface="Apple Chancery"/>
                <a:cs typeface="Apple Chancery"/>
              </a:rPr>
            </a:b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en-US" dirty="0"/>
              <a:t>	</a:t>
            </a:r>
            <a:r>
              <a:rPr lang="en-US" dirty="0" smtClean="0">
                <a:solidFill>
                  <a:schemeClr val="accent4"/>
                </a:solidFill>
                <a:latin typeface="Arial Black"/>
                <a:cs typeface="Arial Black"/>
              </a:rPr>
              <a:t>Advanced</a:t>
            </a:r>
            <a:br>
              <a:rPr lang="en-US" dirty="0" smtClean="0">
                <a:solidFill>
                  <a:schemeClr val="accent4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chemeClr val="accent4"/>
                </a:solidFill>
              </a:rPr>
              <a:t>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College Prep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6600"/>
                </a:solidFill>
                <a:latin typeface="Baoli SC Regular"/>
                <a:cs typeface="Baoli SC Regular"/>
              </a:rPr>
              <a:t>ADVANCED PLACEMENT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/>
              <a:t>	</a:t>
            </a:r>
            <a:r>
              <a:rPr lang="en-US" dirty="0" smtClean="0"/>
              <a:t>		           </a:t>
            </a:r>
            <a:r>
              <a:rPr lang="en-US" dirty="0" smtClean="0">
                <a:latin typeface="Bauhaus 93"/>
                <a:cs typeface="Bauhaus 93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Bauhaus 93"/>
                <a:cs typeface="Bauhaus 93"/>
              </a:rPr>
              <a:t>I.</a:t>
            </a:r>
            <a:r>
              <a:rPr lang="en-US" b="1" dirty="0">
                <a:solidFill>
                  <a:srgbClr val="0000FF"/>
                </a:solidFill>
                <a:latin typeface="Bauhaus 93"/>
                <a:cs typeface="Bauhaus 93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Bauhaus 93"/>
                <a:cs typeface="Bauhaus 93"/>
              </a:rPr>
              <a:t>B.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418045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 rot="527367">
            <a:off x="1291327" y="-132069"/>
            <a:ext cx="4974075" cy="446081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bsb2_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4" y="4151768"/>
            <a:ext cx="1127923" cy="2497696"/>
          </a:xfrm>
          <a:prstGeom prst="rect">
            <a:avLst/>
          </a:prstGeom>
        </p:spPr>
      </p:pic>
      <p:pic>
        <p:nvPicPr>
          <p:cNvPr id="5" name="Picture 4" descr="lets-discu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44" y="0"/>
            <a:ext cx="2563856" cy="1971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78791">
            <a:off x="2036150" y="461507"/>
            <a:ext cx="4116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makes an HONORS course AUTHENTIC?</a:t>
            </a:r>
          </a:p>
          <a:p>
            <a:endParaRPr lang="en-US" sz="2400" dirty="0"/>
          </a:p>
          <a:p>
            <a:r>
              <a:rPr lang="en-US" sz="2400" dirty="0" smtClean="0"/>
              <a:t>HOW would you KNOW?</a:t>
            </a:r>
          </a:p>
          <a:p>
            <a:endParaRPr lang="en-US" sz="2400" dirty="0"/>
          </a:p>
          <a:p>
            <a:r>
              <a:rPr lang="en-US" sz="2400" dirty="0" smtClean="0"/>
              <a:t>How does an HONORS course differ from the “regular </a:t>
            </a:r>
            <a:r>
              <a:rPr lang="en-US" sz="2400" dirty="0" err="1" smtClean="0"/>
              <a:t>ed</a:t>
            </a:r>
            <a:r>
              <a:rPr lang="en-US" sz="2400" dirty="0" smtClean="0"/>
              <a:t>” variety?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80" y="702235"/>
            <a:ext cx="7772045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ADVANCED COMP/AMERICAN LITERATURE** </a:t>
            </a:r>
          </a:p>
          <a:p>
            <a:r>
              <a:rPr lang="en-US" sz="2800" i="1" dirty="0" smtClean="0"/>
              <a:t> </a:t>
            </a:r>
            <a:endParaRPr lang="en-US" sz="2800" dirty="0"/>
          </a:p>
          <a:p>
            <a:r>
              <a:rPr lang="en-US" sz="2800" dirty="0"/>
              <a:t>In this rigorous course, designed to prepare students for college, students will study American Literature from the Puritans to the 20th century with an emphasis placed on the novels </a:t>
            </a:r>
            <a:r>
              <a:rPr lang="en-US" sz="2800" i="1" dirty="0"/>
              <a:t>The Scarlet Letter, The Great Gatsby, </a:t>
            </a:r>
            <a:r>
              <a:rPr lang="en-US" sz="2800" dirty="0"/>
              <a:t>and </a:t>
            </a:r>
            <a:r>
              <a:rPr lang="en-US" sz="2800" i="1" dirty="0"/>
              <a:t>The Grapes of Wrath. </a:t>
            </a:r>
            <a:r>
              <a:rPr lang="en-US" sz="2800" dirty="0"/>
              <a:t>Over the course of the year students will be challenged as writers and readers with several ma- </a:t>
            </a:r>
            <a:r>
              <a:rPr lang="en-US" sz="2800" dirty="0" err="1"/>
              <a:t>jor</a:t>
            </a:r>
            <a:r>
              <a:rPr lang="en-US" sz="2800" dirty="0"/>
              <a:t> essays and independent reading of college preparatory novels.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80" y="702235"/>
            <a:ext cx="7772045" cy="5170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ADVANCED COMP/AMERICAN LITERATURE** </a:t>
            </a:r>
          </a:p>
          <a:p>
            <a:r>
              <a:rPr lang="en-US" sz="2800" i="1" dirty="0" smtClean="0"/>
              <a:t> </a:t>
            </a:r>
            <a:endParaRPr lang="en-US" sz="2800" dirty="0"/>
          </a:p>
          <a:p>
            <a:r>
              <a:rPr lang="en-US" sz="2800" dirty="0"/>
              <a:t>In this </a:t>
            </a:r>
            <a:r>
              <a:rPr lang="en-US" sz="2800" dirty="0">
                <a:solidFill>
                  <a:schemeClr val="accent4"/>
                </a:solidFill>
              </a:rPr>
              <a:t>rigorous</a:t>
            </a:r>
            <a:r>
              <a:rPr lang="en-US" sz="2800" dirty="0"/>
              <a:t> course, designed to prepare students for </a:t>
            </a:r>
            <a:r>
              <a:rPr lang="en-US" sz="2800" dirty="0">
                <a:solidFill>
                  <a:srgbClr val="BE0204"/>
                </a:solidFill>
              </a:rPr>
              <a:t>college</a:t>
            </a:r>
            <a:r>
              <a:rPr lang="en-US" sz="2800" dirty="0"/>
              <a:t>, students will study American Literature from the Puritans to the 20th century with an emphasis placed on the novels </a:t>
            </a:r>
            <a:r>
              <a:rPr lang="en-US" sz="2800" i="1" dirty="0"/>
              <a:t>The Scarlet Letter, The Great Gatsby, </a:t>
            </a:r>
            <a:r>
              <a:rPr lang="en-US" sz="2800" dirty="0"/>
              <a:t>and </a:t>
            </a:r>
            <a:r>
              <a:rPr lang="en-US" sz="2800" i="1" dirty="0"/>
              <a:t>The Grapes of Wrath. </a:t>
            </a:r>
            <a:r>
              <a:rPr lang="en-US" sz="2800" dirty="0"/>
              <a:t>Over the course of the year students will be challenged as writers and readers with several ma- </a:t>
            </a:r>
            <a:r>
              <a:rPr lang="en-US" sz="2800" dirty="0" err="1"/>
              <a:t>jor</a:t>
            </a:r>
            <a:r>
              <a:rPr lang="en-US" sz="2800" dirty="0"/>
              <a:t> essays and independent reading of </a:t>
            </a:r>
            <a:r>
              <a:rPr lang="en-US" sz="2800" dirty="0">
                <a:solidFill>
                  <a:srgbClr val="BE0204"/>
                </a:solidFill>
              </a:rPr>
              <a:t>college preparatory novels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38" y="791882"/>
            <a:ext cx="7753087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ENGLISH 9 HONORS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Honors English 9 is a comprehensive, in-depth course geared for students interested in challenging themselves to a rigorous program of reading, writing, discussion, and close study of literature. Works will include </a:t>
            </a:r>
            <a:r>
              <a:rPr lang="en-US" sz="2800" dirty="0" smtClean="0"/>
              <a:t>Homeric </a:t>
            </a:r>
            <a:r>
              <a:rPr lang="en-US" sz="2800" dirty="0"/>
              <a:t>and Classical Greek, Medieval and Renaissance England, 18th Century France and Victorian England, and modern European and American poetry.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38" y="791882"/>
            <a:ext cx="7753087" cy="4739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ENGLISH 9 HONORS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Honors English 9 is a </a:t>
            </a:r>
            <a:r>
              <a:rPr lang="en-US" sz="2800" dirty="0">
                <a:solidFill>
                  <a:schemeClr val="accent4"/>
                </a:solidFill>
              </a:rPr>
              <a:t>comprehensive, in-depth course</a:t>
            </a:r>
            <a:r>
              <a:rPr lang="en-US" sz="2800" dirty="0"/>
              <a:t> geared for students interested in </a:t>
            </a:r>
            <a:r>
              <a:rPr lang="en-US" sz="2800" dirty="0">
                <a:solidFill>
                  <a:srgbClr val="BE0204"/>
                </a:solidFill>
              </a:rPr>
              <a:t>challenging themselves </a:t>
            </a:r>
            <a:r>
              <a:rPr lang="en-US" sz="2800" dirty="0"/>
              <a:t>to a </a:t>
            </a:r>
            <a:r>
              <a:rPr lang="en-US" sz="2800" dirty="0">
                <a:solidFill>
                  <a:srgbClr val="BE0204"/>
                </a:solidFill>
              </a:rPr>
              <a:t>rigorous</a:t>
            </a:r>
            <a:r>
              <a:rPr lang="en-US" sz="2800" dirty="0"/>
              <a:t> program of reading, writing, discussion, and </a:t>
            </a:r>
            <a:r>
              <a:rPr lang="en-US" sz="2800" dirty="0">
                <a:solidFill>
                  <a:srgbClr val="BE0204"/>
                </a:solidFill>
              </a:rPr>
              <a:t>close study </a:t>
            </a:r>
            <a:r>
              <a:rPr lang="en-US" sz="2800" dirty="0"/>
              <a:t>of literature. Works will include </a:t>
            </a:r>
            <a:r>
              <a:rPr lang="en-US" sz="2800" dirty="0" smtClean="0"/>
              <a:t>Homeric </a:t>
            </a:r>
            <a:r>
              <a:rPr lang="en-US" sz="2800" dirty="0"/>
              <a:t>and Classical Greek, Medieval and Renaissance England, 18th Century France and Victorian England, and modern European and American poetry.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73263"/>
              </p:ext>
            </p:extLst>
          </p:nvPr>
        </p:nvGraphicFramePr>
        <p:xfrm>
          <a:off x="0" y="0"/>
          <a:ext cx="9068696" cy="7572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7543800" imgH="5829153" progId="AcroExch.Document.DC">
                  <p:embed/>
                </p:oleObj>
              </mc:Choice>
              <mc:Fallback>
                <p:oleObj name="Acrobat Document" r:id="rId3" imgW="7543800" imgH="58291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68696" cy="7572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16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tiation-for-Gifted-Learners-Diane-Heacox-Richard-Cas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75" y="1502178"/>
            <a:ext cx="1946515" cy="2521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292" y="2061511"/>
            <a:ext cx="345003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8AEA"/>
                </a:solidFill>
              </a:rPr>
              <a:t>TASK</a:t>
            </a:r>
          </a:p>
          <a:p>
            <a:pPr algn="ctr"/>
            <a:endParaRPr lang="en-US" sz="3200" b="1" dirty="0" smtClean="0">
              <a:solidFill>
                <a:srgbClr val="248AEA"/>
              </a:solidFill>
            </a:endParaRPr>
          </a:p>
          <a:p>
            <a:r>
              <a:rPr lang="en-US" sz="3200" dirty="0" smtClean="0"/>
              <a:t>READ SILENTLY and then DISCUSS at your TABLE…….</a:t>
            </a:r>
          </a:p>
          <a:p>
            <a:endParaRPr lang="en-US" sz="3200" dirty="0"/>
          </a:p>
          <a:p>
            <a:r>
              <a:rPr lang="en-US" sz="3200" dirty="0" smtClean="0"/>
              <a:t>Pages 73, 74, and left column 75.</a:t>
            </a:r>
          </a:p>
          <a:p>
            <a:endParaRPr lang="en-US" sz="3200" dirty="0"/>
          </a:p>
        </p:txBody>
      </p:sp>
      <p:pic>
        <p:nvPicPr>
          <p:cNvPr id="4" name="Picture 3" descr="lets-discu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90" y="1"/>
            <a:ext cx="2604109" cy="20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erentiation-for-Gifted-Learners-Diane-Heacox-Richard-Cas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86" y="3943231"/>
            <a:ext cx="1933533" cy="2504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072" y="778199"/>
            <a:ext cx="5542914" cy="4524315"/>
          </a:xfrm>
          <a:prstGeom prst="rect">
            <a:avLst/>
          </a:prstGeom>
          <a:solidFill>
            <a:srgbClr val="FBC01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8AEA"/>
                </a:solidFill>
              </a:rPr>
              <a:t>TASK</a:t>
            </a:r>
          </a:p>
          <a:p>
            <a:endParaRPr lang="en-US" sz="2000" dirty="0"/>
          </a:p>
          <a:p>
            <a:r>
              <a:rPr lang="en-US" sz="2400" dirty="0" smtClean="0"/>
              <a:t>1. Define </a:t>
            </a:r>
            <a:r>
              <a:rPr lang="en-US" sz="2400" dirty="0"/>
              <a:t>and articulate how your course/unit of study does or does not </a:t>
            </a:r>
            <a:r>
              <a:rPr lang="en-US" sz="2400" dirty="0" smtClean="0"/>
              <a:t>address  the </a:t>
            </a:r>
            <a:r>
              <a:rPr lang="en-US" sz="2400" dirty="0"/>
              <a:t>four principles of an honors course (pages 73–74)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2.  Consider </a:t>
            </a:r>
            <a:r>
              <a:rPr lang="en-US" sz="2400" dirty="0"/>
              <a:t>the four principles of an honors course (pages 73–74) and the curriculum that you offer gifted students. Which elements are present? Which need to be considered</a:t>
            </a:r>
            <a:r>
              <a:rPr lang="en-US" sz="2400" dirty="0" smtClean="0"/>
              <a:t>?</a:t>
            </a:r>
          </a:p>
        </p:txBody>
      </p:sp>
      <p:pic>
        <p:nvPicPr>
          <p:cNvPr id="6" name="Picture 5" descr="lets-discu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96" y="0"/>
            <a:ext cx="2130204" cy="1638136"/>
          </a:xfrm>
          <a:prstGeom prst="rect">
            <a:avLst/>
          </a:prstGeom>
        </p:spPr>
      </p:pic>
      <p:pic>
        <p:nvPicPr>
          <p:cNvPr id="5" name="Picture 4" descr="lets-discu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96" y="0"/>
            <a:ext cx="2130204" cy="16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BC01E"/>
          </a:solidFill>
        </p:spPr>
        <p:txBody>
          <a:bodyPr/>
          <a:lstStyle/>
          <a:p>
            <a:pPr algn="ctr"/>
            <a:r>
              <a:rPr lang="en-US" dirty="0" smtClean="0"/>
              <a:t>4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sz="2400" dirty="0" smtClean="0"/>
              <a:t>Enhanced </a:t>
            </a:r>
            <a:r>
              <a:rPr lang="en-US" sz="2400" dirty="0"/>
              <a:t>and Enriched 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2400" dirty="0"/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/>
              <a:t>Extend beyond the core curriculum</a:t>
            </a:r>
          </a:p>
          <a:p>
            <a:pPr marL="514350" indent="-514350">
              <a:buFont typeface="Wingdings" charset="2"/>
              <a:buAutoNum type="arabicPlain"/>
            </a:pPr>
            <a:endParaRPr lang="en-US" sz="2400" dirty="0"/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/>
              <a:t>E</a:t>
            </a:r>
            <a:r>
              <a:rPr lang="en-US" sz="2400" dirty="0" smtClean="0"/>
              <a:t>mphasis on………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independence in learning</a:t>
            </a:r>
          </a:p>
          <a:p>
            <a:pPr marL="0" indent="0">
              <a:buNone/>
            </a:pPr>
            <a:r>
              <a:rPr lang="en-US" sz="2400" dirty="0"/>
              <a:t>	critical thinking</a:t>
            </a:r>
          </a:p>
          <a:p>
            <a:pPr marL="0" indent="0">
              <a:buNone/>
            </a:pPr>
            <a:r>
              <a:rPr lang="en-US" sz="2400" dirty="0"/>
              <a:t>	advanced research skills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lain" startAt="4"/>
            </a:pPr>
            <a:r>
              <a:rPr lang="en-US" sz="2400" dirty="0" smtClean="0"/>
              <a:t>Cultivate </a:t>
            </a:r>
            <a:r>
              <a:rPr lang="en-US" sz="2400" dirty="0"/>
              <a:t>habits </a:t>
            </a:r>
            <a:r>
              <a:rPr lang="en-US" sz="2400" dirty="0" smtClean="0"/>
              <a:t>of……..</a:t>
            </a:r>
          </a:p>
          <a:p>
            <a:pPr marL="297180" lvl="1" indent="0">
              <a:buNone/>
            </a:pPr>
            <a:r>
              <a:rPr lang="en-US" dirty="0" smtClean="0"/>
              <a:t>           </a:t>
            </a:r>
            <a:r>
              <a:rPr lang="en-US" sz="2200" dirty="0" smtClean="0"/>
              <a:t> </a:t>
            </a:r>
            <a:r>
              <a:rPr lang="en-US" sz="2200" dirty="0"/>
              <a:t>independent thinking</a:t>
            </a:r>
          </a:p>
          <a:p>
            <a:pPr marL="0" indent="0">
              <a:buNone/>
            </a:pPr>
            <a:r>
              <a:rPr lang="en-US" sz="2400" dirty="0"/>
              <a:t>	creativity</a:t>
            </a:r>
          </a:p>
          <a:p>
            <a:pPr marL="0" indent="0">
              <a:buNone/>
            </a:pPr>
            <a:r>
              <a:rPr lang="en-US" sz="2400" dirty="0"/>
              <a:t>	collaboration</a:t>
            </a:r>
          </a:p>
          <a:p>
            <a:pPr marL="0" indent="0">
              <a:buNone/>
            </a:pPr>
            <a:r>
              <a:rPr lang="en-US" sz="2400" dirty="0"/>
              <a:t>	leadership</a:t>
            </a:r>
          </a:p>
          <a:p>
            <a:pPr marL="0" indent="0">
              <a:buNone/>
            </a:pPr>
            <a:r>
              <a:rPr lang="en-US" sz="2400" dirty="0"/>
              <a:t>	advanced intellectual skills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621866" y="1600201"/>
            <a:ext cx="2455334" cy="282178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414273">
            <a:off x="5889115" y="1962707"/>
            <a:ext cx="19452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are each of the  PRINCIPLES evidenced in the Macbeth Unit plan?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a05384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4421981"/>
            <a:ext cx="818350" cy="2436018"/>
          </a:xfrm>
          <a:prstGeom prst="rect">
            <a:avLst/>
          </a:prstGeom>
        </p:spPr>
      </p:pic>
      <p:pic>
        <p:nvPicPr>
          <p:cNvPr id="8" name="Picture 7" descr="lets-discu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63" y="-37936"/>
            <a:ext cx="1892804" cy="14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5587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What’s Possible?  Making Inroads in Designing Curriculum for Advanced Learners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2495" y="2628900"/>
            <a:ext cx="6400800" cy="2209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Jann H. Leppien, Ph.D.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Whitworth University, Spokane, WA</a:t>
            </a:r>
          </a:p>
          <a:p>
            <a:r>
              <a:rPr lang="en-US" sz="1800" dirty="0" smtClean="0">
                <a:hlinkClick r:id="rId2"/>
              </a:rPr>
              <a:t>jleppien@whitworth.edu</a:t>
            </a:r>
            <a:endParaRPr lang="en-US" sz="1800" dirty="0" smtClean="0"/>
          </a:p>
        </p:txBody>
      </p:sp>
      <p:pic>
        <p:nvPicPr>
          <p:cNvPr id="4" name="Picture 11" descr="C:\Documents and Settings\JP3\Application Data\Microsoft\Media Catalog\Downloaded Clips\cl0\PH01835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62" y="1981200"/>
            <a:ext cx="13623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Documents and Settings\JP3\Application Data\Microsoft\Media Catalog\Downloaded Clips\cl0\PH01734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64" y="3733800"/>
            <a:ext cx="141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Documents and Settings\JP3\Application Data\Microsoft\Media Catalog\Downloaded Clips\cl0\PH01787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9895" y="23622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5894" y="5867400"/>
            <a:ext cx="6207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6"/>
              </a:rPr>
              <a:t>http://tinyurl.com/knjoa9h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for the Road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60297-60B8-477A-ADAD-453F9AB32CF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4581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7620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Quality curriculum requires student </a:t>
            </a:r>
            <a:r>
              <a:rPr lang="en-US" dirty="0" smtClean="0">
                <a:solidFill>
                  <a:srgbClr val="FF0000"/>
                </a:solidFill>
              </a:rPr>
              <a:t>understanding</a:t>
            </a:r>
            <a:r>
              <a:rPr lang="en-US" dirty="0" smtClean="0"/>
              <a:t> and student </a:t>
            </a:r>
            <a:r>
              <a:rPr lang="en-US" dirty="0" smtClean="0">
                <a:solidFill>
                  <a:srgbClr val="FF0000"/>
                </a:solidFill>
              </a:rPr>
              <a:t>engagement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Understanding comes from </a:t>
            </a:r>
            <a:r>
              <a:rPr lang="en-US" dirty="0" smtClean="0">
                <a:solidFill>
                  <a:srgbClr val="FF0000"/>
                </a:solidFill>
              </a:rPr>
              <a:t>student interaction with conceptually-based, rigorous curriculum that gradually increases in sophistication.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Student engagement is derived from curriculum that </a:t>
            </a:r>
            <a:r>
              <a:rPr lang="en-US" dirty="0" smtClean="0">
                <a:solidFill>
                  <a:srgbClr val="FF0000"/>
                </a:solidFill>
              </a:rPr>
              <a:t>connects to the heart and mind of a learner.</a:t>
            </a:r>
          </a:p>
        </p:txBody>
      </p:sp>
      <p:pic>
        <p:nvPicPr>
          <p:cNvPr id="23558" name="Picture 2" descr="C:\Users\Kelly Hedrick\AppData\Local\Microsoft\Windows\Temporary Internet Files\Content.IE5\D4S0GYPJ\MPj043881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152400"/>
            <a:ext cx="1828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22909-AF9E-42D6-A062-24BCCE69020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28600" y="228600"/>
            <a:ext cx="84582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High Quality Curriculum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&amp; Instruction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246" name="Rectangle 3"/>
          <p:cNvSpPr txBox="1">
            <a:spLocks noRot="1" noChangeArrowheads="1"/>
          </p:cNvSpPr>
          <p:nvPr/>
        </p:nvSpPr>
        <p:spPr bwMode="auto">
          <a:xfrm>
            <a:off x="381000" y="16764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7200" y="1828800"/>
            <a:ext cx="8305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clearly focused 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essential understandings and skills of the discipline</a:t>
            </a:r>
            <a:r>
              <a:rPr lang="en-US" sz="2800" dirty="0">
                <a:latin typeface="Times New Roman" pitchFamily="18" charset="0"/>
              </a:rPr>
              <a:t> that a professional would value (authentic)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mentally and affectively engaging </a:t>
            </a:r>
            <a:r>
              <a:rPr lang="en-US" sz="2800" dirty="0">
                <a:solidFill>
                  <a:srgbClr val="000002"/>
                </a:solidFill>
                <a:latin typeface="Times New Roman" pitchFamily="18" charset="0"/>
              </a:rPr>
              <a:t>to the learner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joyful-or at least satisfying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provides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guided choices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allows meaningful collaboration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focuses 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products that matter to students</a:t>
            </a:r>
          </a:p>
          <a:p>
            <a:pPr marL="463550" indent="-46355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connects with students’ lives and world</a:t>
            </a:r>
          </a:p>
        </p:txBody>
      </p:sp>
      <p:pic>
        <p:nvPicPr>
          <p:cNvPr id="10248" name="Picture 2" descr="C:\Users\Kelly Hedrick\AppData\Local\Microsoft\Windows\Temporary Internet Files\Content.IE5\7WSKCM8U\MPj043933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810000"/>
            <a:ext cx="182086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C:\Documents and Settings\kahedric\Local Settings\Temporary Internet Files\Content.IE5\KL6BCXQN\MPj043933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730" y="533400"/>
            <a:ext cx="1902019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6F557-74AE-4CE0-BA5D-0E9694CCC252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28600" y="228600"/>
            <a:ext cx="84582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High Quality Curriculum &amp; Instruction</a:t>
            </a:r>
          </a:p>
        </p:txBody>
      </p:sp>
      <p:sp>
        <p:nvSpPr>
          <p:cNvPr id="9223" name="Rectangle 3"/>
          <p:cNvSpPr txBox="1">
            <a:spLocks noRot="1" noChangeArrowheads="1"/>
          </p:cNvSpPr>
          <p:nvPr/>
        </p:nvSpPr>
        <p:spPr bwMode="auto">
          <a:xfrm>
            <a:off x="304800" y="1752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fresh and surprising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seems real (is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real)</a:t>
            </a:r>
            <a:r>
              <a:rPr lang="en-US" sz="2800" dirty="0">
                <a:latin typeface="Times New Roman" pitchFamily="18" charset="0"/>
              </a:rPr>
              <a:t> to the student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coherent </a:t>
            </a:r>
            <a:r>
              <a:rPr lang="en-US" sz="2800" dirty="0">
                <a:latin typeface="Times New Roman" pitchFamily="18" charset="0"/>
              </a:rPr>
              <a:t>(organized, unified, sensible) to the student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000002"/>
                </a:solidFill>
                <a:latin typeface="Times New Roman" pitchFamily="18" charset="0"/>
              </a:rPr>
              <a:t>rich, deals with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profound ideas (concept-based)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stretches the student </a:t>
            </a:r>
            <a:r>
              <a:rPr lang="en-US" sz="2800" dirty="0">
                <a:solidFill>
                  <a:srgbClr val="000002"/>
                </a:solidFill>
                <a:latin typeface="Times New Roman" pitchFamily="18" charset="0"/>
              </a:rPr>
              <a:t>(rigorous)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calls on students to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use what they learn in interesting and important ways</a:t>
            </a:r>
          </a:p>
          <a:p>
            <a:pPr marL="463550" indent="-463550">
              <a:spcBef>
                <a:spcPts val="575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involves the student in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setting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goals for their learning and assessing progress toward those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ea typeface="ＭＳ Ｐゴシック" pitchFamily="-110" charset="-128"/>
              </a:rPr>
              <a:t>Ascending Levels of Intellectual Demand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191000" cy="4648200"/>
          </a:xfrm>
          <a:solidFill>
            <a:srgbClr val="F6FFD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Vary the depth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Adjust the abstraction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Change the complexity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Make contexts and examples more or less novel or familiar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Adjust the pace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Use more/less advanced materials and text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Provide more/less scaffolding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Provide frequent/intermittent feedback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Provide/let students infer related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ea typeface="ＭＳ Ｐゴシック" pitchFamily="-110" charset="-128"/>
              </a:rPr>
              <a:t>Infer concepts from applications and problem solving</a:t>
            </a:r>
            <a:endParaRPr lang="en-US" sz="180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114800" cy="4648200"/>
          </a:xfrm>
          <a:solidFill>
            <a:srgbClr val="F6FFD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Provide more/fewer 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Be more/less explicit/inductive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Provide simpler/more complex problems and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Vary the sophistication level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Provide lengthier/briefer texts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Provide more/less text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Require more/less independence or collaboration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Require more/less evidence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Ask for/provide analogies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Teach to concepts before/after 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smtClean="0">
                <a:solidFill>
                  <a:srgbClr val="000000"/>
                </a:solidFill>
                <a:ea typeface="ＭＳ Ｐゴシック" pitchFamily="-110" charset="-128"/>
              </a:rPr>
              <a:t>Teach principles before/after examples or concepts</a:t>
            </a:r>
          </a:p>
          <a:p>
            <a:pPr eaLnBrk="1" hangingPunct="1">
              <a:lnSpc>
                <a:spcPct val="90000"/>
              </a:lnSpc>
            </a:pPr>
            <a:endParaRPr lang="en-US" sz="1600" b="1" smtClean="0">
              <a:solidFill>
                <a:srgbClr val="000000"/>
              </a:solidFill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000" smtClean="0">
              <a:ea typeface="ＭＳ Ｐゴシック" pitchFamily="-110" charset="-128"/>
            </a:endParaRPr>
          </a:p>
        </p:txBody>
      </p:sp>
      <p:pic>
        <p:nvPicPr>
          <p:cNvPr id="116741" name="Picture 5" descr="C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18224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C0E09-0F2E-412E-994A-BC17C5ADECBD}" type="slidenum">
              <a:rPr lang="en-US"/>
              <a:pPr/>
              <a:t>28</a:t>
            </a:fld>
            <a:endParaRPr lang="en-US"/>
          </a:p>
        </p:txBody>
      </p:sp>
      <p:sp>
        <p:nvSpPr>
          <p:cNvPr id="121860" name="Rectangle 2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81000" y="381000"/>
          <a:ext cx="83058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05800" cy="622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  <a:latin typeface="Arial" charset="0"/>
              </a:rPr>
              <a:t>A Continuum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8CFDF-3D4F-4554-9B8A-5FBBD04FD5CF}" type="slidenum">
              <a:rPr lang="en-US"/>
              <a:pPr/>
              <a:t>29</a:t>
            </a:fld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Black" pitchFamily="-110" charset="0"/>
                <a:ea typeface="ＭＳ Ｐゴシック" pitchFamily="-110" charset="-128"/>
              </a:rPr>
              <a:t>Teacher Response to Student Development of AID</a:t>
            </a:r>
          </a:p>
        </p:txBody>
      </p:sp>
      <p:sp>
        <p:nvSpPr>
          <p:cNvPr id="122885" name="Rectangle 3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533400" y="800100"/>
          <a:ext cx="80772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00100"/>
                        <a:ext cx="8077200" cy="605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528" y="806824"/>
            <a:ext cx="7351059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SECONDARY PROGRAMMING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BASICS of SECONDARY PROGRAMMING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Secondary Service Menu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 Principles for Creating Authentic ‘Honors’ Classes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Secondary Curriculum Models:  Parallel Curriculum Model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Ascending Levels of Intellectual Demand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Self-Assessment of your district’s Secondary Programming for High Ability students.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DIFFERENTIATION IN MATH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DIFFERENTION IN SCIENCE:  </a:t>
            </a:r>
            <a:r>
              <a:rPr lang="en-US" dirty="0" smtClean="0"/>
              <a:t>Applied Task--Next Generation Science Standards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1CF53-2D9B-462C-ADD5-93163862FC0C}" type="slidenum">
              <a:rPr lang="en-US"/>
              <a:pPr/>
              <a:t>30</a:t>
            </a:fld>
            <a:endParaRPr lang="en-US"/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838200" y="762000"/>
          <a:ext cx="76962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769620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5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-110" charset="0"/>
              </a:rPr>
              <a:t>Expertise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17795-6C93-40FF-9073-AD6CD48E8BD2}" type="slidenum">
              <a:rPr lang="en-US"/>
              <a:pPr/>
              <a:t>31</a:t>
            </a:fld>
            <a:endParaRPr lang="en-US"/>
          </a:p>
        </p:txBody>
      </p:sp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5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-110" charset="0"/>
              </a:rPr>
              <a:t>Expertise in</a:t>
            </a:r>
          </a:p>
        </p:txBody>
      </p:sp>
      <p:sp>
        <p:nvSpPr>
          <p:cNvPr id="124934" name="Rectangle 4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533400" y="857250"/>
          <a:ext cx="8001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57250"/>
                        <a:ext cx="8001000" cy="600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46242-96C7-4BAC-903F-ACEA2FD63B4E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6" name="Rectangle 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5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-110" charset="0"/>
              </a:rPr>
              <a:t>Expertise in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04800" y="742950"/>
          <a:ext cx="815340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42950"/>
                        <a:ext cx="8153400" cy="611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8A38B9-39B5-468F-8050-943BCD555F07}" type="slidenum">
              <a:rPr lang="en-US"/>
              <a:pPr/>
              <a:t>33</a:t>
            </a:fld>
            <a:endParaRPr lang="en-US"/>
          </a:p>
        </p:txBody>
      </p:sp>
      <p:sp>
        <p:nvSpPr>
          <p:cNvPr id="126980" name="Rectangle 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1" name="Rectangle 3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04800" y="457200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Slide" r:id="rId3" imgW="4572000" imgH="3429000" progId="">
                  <p:embed/>
                </p:oleObj>
              </mc:Choice>
              <mc:Fallback>
                <p:oleObj name="Slide" r:id="rId3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5344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14400" y="228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5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-110" charset="0"/>
              </a:rPr>
              <a:t>Expertise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0533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REFLECTION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ctr">
              <a:buNone/>
            </a:pPr>
            <a:r>
              <a:rPr lang="en-US" sz="2800" b="1" dirty="0" smtClean="0">
                <a:solidFill>
                  <a:srgbClr val="248AEA"/>
                </a:solidFill>
              </a:rPr>
              <a:t>TASK</a:t>
            </a:r>
          </a:p>
          <a:p>
            <a:pPr>
              <a:buFont typeface="Wingdings" charset="2"/>
              <a:buChar char="u"/>
            </a:pPr>
            <a:r>
              <a:rPr lang="en-US" b="1" dirty="0" smtClean="0"/>
              <a:t>Read pages 94 and 95 (</a:t>
            </a:r>
            <a:r>
              <a:rPr lang="en-US" b="1" dirty="0" err="1" smtClean="0"/>
              <a:t>Heacox</a:t>
            </a:r>
            <a:r>
              <a:rPr lang="en-US" b="1" dirty="0" smtClean="0"/>
              <a:t>/Cash) </a:t>
            </a: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b="1" dirty="0" smtClean="0"/>
              <a:t>Complete the Self-Assessment</a:t>
            </a:r>
          </a:p>
          <a:p>
            <a:pPr>
              <a:buFont typeface="Wingdings" charset="2"/>
              <a:buChar char="u"/>
            </a:pPr>
            <a:r>
              <a:rPr lang="en-US" b="1" dirty="0" smtClean="0"/>
              <a:t>Share out to the larger group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lvl="2">
              <a:buFont typeface="Wingdings" charset="2"/>
              <a:buChar char="ü"/>
            </a:pPr>
            <a:r>
              <a:rPr lang="en-US" sz="2400" b="1" dirty="0" smtClean="0"/>
              <a:t>“Where are you on the continuum?”</a:t>
            </a:r>
          </a:p>
          <a:p>
            <a:pPr marL="114300" indent="0">
              <a:buNone/>
            </a:pPr>
            <a:endParaRPr lang="en-US" b="1" dirty="0"/>
          </a:p>
          <a:p>
            <a:pPr lvl="2">
              <a:buFont typeface="Wingdings" charset="2"/>
              <a:buChar char="ü"/>
            </a:pPr>
            <a:r>
              <a:rPr lang="en-US" sz="2400" b="1" dirty="0" smtClean="0"/>
              <a:t>“What might you do to refine the curriculum and instruction of your advanced classes so that students ASCEND to higher levels?”</a:t>
            </a:r>
            <a:endParaRPr lang="en-US" sz="2400" b="1" dirty="0"/>
          </a:p>
        </p:txBody>
      </p:sp>
      <p:pic>
        <p:nvPicPr>
          <p:cNvPr id="4" name="Picture 3" descr="lets-discus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32" y="0"/>
            <a:ext cx="2130204" cy="16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1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Published Secondary Curriculum Materials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ESD Hi-Cap Co-Op Circulating Library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BC01E"/>
          </a:solidFill>
        </p:spPr>
        <p:txBody>
          <a:bodyPr/>
          <a:lstStyle/>
          <a:p>
            <a:r>
              <a:rPr lang="en-US" dirty="0" smtClean="0"/>
              <a:t>Integrated Curriculum Model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Center for Gifted / Kendall Hunt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Primary Sources and Historical Analysis, </a:t>
            </a:r>
            <a:r>
              <a:rPr lang="en-US" sz="2000" dirty="0" err="1" smtClean="0"/>
              <a:t>gds</a:t>
            </a:r>
            <a:r>
              <a:rPr lang="en-US" sz="2000" dirty="0" smtClean="0"/>
              <a:t> 9-10.</a:t>
            </a:r>
          </a:p>
          <a:p>
            <a:endParaRPr lang="en-US" sz="2000" dirty="0" smtClean="0"/>
          </a:p>
          <a:p>
            <a:r>
              <a:rPr lang="en-US" sz="2000" dirty="0" smtClean="0"/>
              <a:t>The Road to the White House:  Electing the American President, </a:t>
            </a:r>
            <a:r>
              <a:rPr lang="en-US" sz="2000" dirty="0" err="1" smtClean="0"/>
              <a:t>Gds</a:t>
            </a:r>
            <a:r>
              <a:rPr lang="en-US" sz="2000" dirty="0" smtClean="0"/>
              <a:t> 6-8.</a:t>
            </a:r>
          </a:p>
          <a:p>
            <a:endParaRPr lang="en-US" sz="2000" dirty="0"/>
          </a:p>
          <a:p>
            <a:r>
              <a:rPr lang="en-US" sz="2000" dirty="0" smtClean="0"/>
              <a:t>Nuclear Energy:  Friend or Foe?  </a:t>
            </a:r>
            <a:r>
              <a:rPr lang="en-US" sz="2000" dirty="0" err="1" smtClean="0"/>
              <a:t>Gds</a:t>
            </a:r>
            <a:r>
              <a:rPr lang="en-US" sz="2000" dirty="0" smtClean="0"/>
              <a:t> 6-8.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FBC01E"/>
          </a:solidFill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GEMS—Lawrence Hall of Science, UC-</a:t>
            </a:r>
            <a:r>
              <a:rPr lang="en-US" sz="1800" dirty="0" err="1" smtClean="0">
                <a:solidFill>
                  <a:srgbClr val="000000"/>
                </a:solidFill>
              </a:rPr>
              <a:t>Berkely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sz="2000" dirty="0" smtClean="0"/>
              <a:t>Living with a Star, </a:t>
            </a:r>
            <a:r>
              <a:rPr lang="en-US" sz="2000" dirty="0" err="1" smtClean="0"/>
              <a:t>gds</a:t>
            </a:r>
            <a:r>
              <a:rPr lang="en-US" sz="2000" dirty="0" smtClean="0"/>
              <a:t> 6-8.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The Real Reasons for the Seasons, </a:t>
            </a:r>
            <a:r>
              <a:rPr lang="en-US" sz="2000" dirty="0" err="1" smtClean="0"/>
              <a:t>gds</a:t>
            </a:r>
            <a:r>
              <a:rPr lang="en-US" sz="2000" dirty="0" smtClean="0"/>
              <a:t> 6-8.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Global Warming and the Greenhouse Effect.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2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Secondary Resources,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BC01E"/>
          </a:solidFill>
        </p:spPr>
        <p:txBody>
          <a:bodyPr/>
          <a:lstStyle/>
          <a:p>
            <a:r>
              <a:rPr lang="en-US" dirty="0" smtClean="0"/>
              <a:t>NAGC:  Using CCSS with Gifted and Advanced Learners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Next Generation Science Standards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English Language Arts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Mathematics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BC01E"/>
          </a:solidFill>
        </p:spPr>
        <p:txBody>
          <a:bodyPr/>
          <a:lstStyle/>
          <a:p>
            <a:r>
              <a:rPr lang="en-US" dirty="0" smtClean="0"/>
              <a:t>Parallel Curriculum Model</a:t>
            </a:r>
          </a:p>
          <a:p>
            <a:r>
              <a:rPr lang="en-US" dirty="0" smtClean="0"/>
              <a:t>Corwin Press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PC Units for Science, </a:t>
            </a:r>
            <a:r>
              <a:rPr lang="en-US" dirty="0" err="1" smtClean="0"/>
              <a:t>gds</a:t>
            </a:r>
            <a:r>
              <a:rPr lang="en-US" dirty="0" smtClean="0"/>
              <a:t> 6-12</a:t>
            </a:r>
          </a:p>
          <a:p>
            <a:endParaRPr lang="en-US" dirty="0"/>
          </a:p>
          <a:p>
            <a:r>
              <a:rPr lang="en-US" dirty="0" smtClean="0"/>
              <a:t>PC Units for Math, gds.</a:t>
            </a:r>
          </a:p>
          <a:p>
            <a:r>
              <a:rPr lang="en-US" dirty="0" smtClean="0"/>
              <a:t>6-12</a:t>
            </a:r>
          </a:p>
          <a:p>
            <a:endParaRPr lang="en-US" dirty="0"/>
          </a:p>
          <a:p>
            <a:r>
              <a:rPr lang="en-US" dirty="0" smtClean="0"/>
              <a:t>PC </a:t>
            </a:r>
            <a:r>
              <a:rPr lang="en-US" dirty="0" err="1" smtClean="0"/>
              <a:t>Unis</a:t>
            </a:r>
            <a:r>
              <a:rPr lang="en-US" dirty="0" smtClean="0"/>
              <a:t> for Language Arts, gds. 6-12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6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41" y="672353"/>
            <a:ext cx="7291294" cy="732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TEACHERS:  What challenges have you </a:t>
            </a:r>
            <a:r>
              <a:rPr lang="en-US" sz="2000" dirty="0"/>
              <a:t>have faced in meeting the </a:t>
            </a:r>
            <a:r>
              <a:rPr lang="en-US" sz="2000" dirty="0" smtClean="0"/>
              <a:t> needs of gifted students </a:t>
            </a:r>
            <a:r>
              <a:rPr lang="en-US" sz="2000" dirty="0"/>
              <a:t>in your inclusion </a:t>
            </a:r>
            <a:r>
              <a:rPr lang="en-US" sz="2000" dirty="0" smtClean="0"/>
              <a:t>classroom or secondary courses?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ADMINISTRATORS: Discuss </a:t>
            </a:r>
            <a:r>
              <a:rPr lang="en-US" sz="2000" dirty="0"/>
              <a:t>the degree to which your curriculum goals, as well as school or </a:t>
            </a:r>
            <a:r>
              <a:rPr lang="en-US" sz="2000" dirty="0" smtClean="0"/>
              <a:t>district </a:t>
            </a:r>
            <a:r>
              <a:rPr lang="en-US" sz="2000" dirty="0"/>
              <a:t>policy related to the goals, address the learning characteristics of </a:t>
            </a:r>
            <a:r>
              <a:rPr lang="en-US" sz="2000" dirty="0" smtClean="0"/>
              <a:t>gifted </a:t>
            </a:r>
            <a:r>
              <a:rPr lang="en-US" sz="2000" dirty="0"/>
              <a:t>students (page </a:t>
            </a:r>
            <a:r>
              <a:rPr lang="en-US" sz="2000" dirty="0" smtClean="0"/>
              <a:t>39</a:t>
            </a:r>
            <a:r>
              <a:rPr lang="en-US" sz="2000" dirty="0"/>
              <a:t>). For example, what policies or practices address </a:t>
            </a:r>
            <a:r>
              <a:rPr lang="en-US" sz="2000" dirty="0" smtClean="0"/>
              <a:t>their </a:t>
            </a:r>
            <a:r>
              <a:rPr lang="en-US" sz="2000" dirty="0"/>
              <a:t>accelerated pace of learning, which may result in them achieving a goal </a:t>
            </a:r>
            <a:r>
              <a:rPr lang="en-US" sz="2000" dirty="0" smtClean="0"/>
              <a:t>earlier </a:t>
            </a:r>
            <a:r>
              <a:rPr lang="en-US" sz="2000" dirty="0"/>
              <a:t>than their age peers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TEACHERS and ADMINISTRATORS:  What </a:t>
            </a:r>
            <a:r>
              <a:rPr lang="en-US" sz="2000" dirty="0"/>
              <a:t>issues or concerns need to be addressed in your school or district so </a:t>
            </a:r>
            <a:r>
              <a:rPr lang="en-US" sz="2000" dirty="0" smtClean="0"/>
              <a:t>that </a:t>
            </a:r>
            <a:r>
              <a:rPr lang="en-US" sz="2000" dirty="0"/>
              <a:t>standards-based education and/or the Common Core might better work </a:t>
            </a:r>
            <a:r>
              <a:rPr lang="en-US" sz="2000" dirty="0" smtClean="0"/>
              <a:t>for--rather </a:t>
            </a:r>
            <a:r>
              <a:rPr lang="en-US" sz="2000" dirty="0"/>
              <a:t>than </a:t>
            </a:r>
            <a:r>
              <a:rPr lang="en-US" sz="2000" dirty="0" smtClean="0"/>
              <a:t>against--the </a:t>
            </a:r>
            <a:r>
              <a:rPr lang="en-US" sz="2000" dirty="0"/>
              <a:t>learning needs of gifted students?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ets-discus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9" y="0"/>
            <a:ext cx="2016466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B. Rogers</a:t>
            </a:r>
            <a:endParaRPr lang="en-US" dirty="0"/>
          </a:p>
        </p:txBody>
      </p:sp>
      <p:pic>
        <p:nvPicPr>
          <p:cNvPr id="4" name="Picture 3" descr="Rogers.Karen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24" y="442572"/>
            <a:ext cx="1760676" cy="264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599" y="1417638"/>
            <a:ext cx="672945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Lessons Learned About Educating the Gifted and </a:t>
            </a:r>
          </a:p>
          <a:p>
            <a:r>
              <a:rPr lang="en-US" b="1" i="1" dirty="0" smtClean="0"/>
              <a:t>Talented: A Synthesis on the Research of Educational </a:t>
            </a:r>
          </a:p>
          <a:p>
            <a:r>
              <a:rPr lang="en-US" b="1" i="1" dirty="0" smtClean="0"/>
              <a:t>Practice</a:t>
            </a:r>
            <a:r>
              <a:rPr lang="en-US" dirty="0" smtClean="0"/>
              <a:t>.  </a:t>
            </a:r>
            <a:r>
              <a:rPr lang="en-US" u="sng" dirty="0" smtClean="0"/>
              <a:t>GCQ,  Vol. 51, No. 4, Fall 2007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Daily Challenge </a:t>
            </a:r>
            <a:r>
              <a:rPr lang="en-US" dirty="0" smtClean="0"/>
              <a:t>in specific areas of talent.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Opportunities on a regular basis for gifted learners  to </a:t>
            </a:r>
            <a:r>
              <a:rPr lang="en-US" b="1" dirty="0" smtClean="0">
                <a:solidFill>
                  <a:srgbClr val="0000FF"/>
                </a:solidFill>
              </a:rPr>
              <a:t>work independently is their areas of passion and talent.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Provide various forms of </a:t>
            </a:r>
            <a:r>
              <a:rPr lang="en-US" b="1" dirty="0" smtClean="0">
                <a:solidFill>
                  <a:srgbClr val="0000FF"/>
                </a:solidFill>
              </a:rPr>
              <a:t>subject-based and grade-based acceleration</a:t>
            </a:r>
            <a:r>
              <a:rPr lang="en-US" dirty="0" smtClean="0"/>
              <a:t> as their education needs require.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Provide opportunities for gifted learners to </a:t>
            </a:r>
            <a:r>
              <a:rPr lang="en-US" b="1" dirty="0" smtClean="0">
                <a:solidFill>
                  <a:srgbClr val="0000FF"/>
                </a:solidFill>
              </a:rPr>
              <a:t>socialize and learn with like-ability peers.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For specific curriculum areas, </a:t>
            </a:r>
            <a:r>
              <a:rPr lang="en-US" b="1" dirty="0" smtClean="0">
                <a:solidFill>
                  <a:srgbClr val="0000FF"/>
                </a:solidFill>
              </a:rPr>
              <a:t>instructional delivery must be differentiated in pace, amount of review and practice, and organization of content presentation.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34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SECONDARY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MENU</a:t>
            </a:r>
            <a:r>
              <a:rPr lang="en-US" dirty="0" smtClean="0"/>
              <a:t> and </a:t>
            </a:r>
            <a:r>
              <a:rPr lang="en-US" b="1" dirty="0" smtClean="0"/>
              <a:t>CONTINUUM</a:t>
            </a:r>
            <a:endParaRPr lang="en-US" b="1" dirty="0"/>
          </a:p>
        </p:txBody>
      </p:sp>
      <p:pic>
        <p:nvPicPr>
          <p:cNvPr id="4" name="Picture 3" descr="checklist3-resized-600.jp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1868914"/>
            <a:ext cx="5071035" cy="43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SERVICE OPTIONS--Acceleration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823" y="1535113"/>
            <a:ext cx="7620000" cy="639762"/>
          </a:xfrm>
          <a:solidFill>
            <a:schemeClr val="accent1"/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GRADE-BASED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92918" cy="4369360"/>
          </a:xfrm>
        </p:spPr>
        <p:txBody>
          <a:bodyPr>
            <a:normAutofit/>
          </a:bodyPr>
          <a:lstStyle/>
          <a:p>
            <a:r>
              <a:rPr lang="en-US" dirty="0" smtClean="0"/>
              <a:t>Grade skipping</a:t>
            </a:r>
          </a:p>
          <a:p>
            <a:r>
              <a:rPr lang="en-US" dirty="0" smtClean="0"/>
              <a:t>Early access to MS or HS courses.</a:t>
            </a:r>
          </a:p>
          <a:p>
            <a:r>
              <a:rPr lang="en-US" dirty="0" smtClean="0"/>
              <a:t>Early graduation</a:t>
            </a:r>
          </a:p>
          <a:p>
            <a:r>
              <a:rPr lang="en-US" dirty="0" smtClean="0"/>
              <a:t>Credit by Examination</a:t>
            </a:r>
          </a:p>
          <a:p>
            <a:r>
              <a:rPr lang="en-US" dirty="0" smtClean="0"/>
              <a:t>UW Young Scholars</a:t>
            </a:r>
          </a:p>
          <a:p>
            <a:r>
              <a:rPr lang="en-US" dirty="0" smtClean="0"/>
              <a:t>Fast track math sequences</a:t>
            </a:r>
          </a:p>
          <a:p>
            <a:r>
              <a:rPr lang="en-US" dirty="0" smtClean="0"/>
              <a:t>Dual Enrollment, e.g. College in the High School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escalatr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3529"/>
          <a:stretch>
            <a:fillRect/>
          </a:stretch>
        </p:blipFill>
        <p:spPr>
          <a:xfrm>
            <a:off x="5214470" y="2710752"/>
            <a:ext cx="2704353" cy="2921500"/>
          </a:xfrm>
        </p:spPr>
      </p:pic>
    </p:spTree>
    <p:extLst>
      <p:ext uri="{BB962C8B-B14F-4D97-AF65-F5344CB8AC3E}">
        <p14:creationId xmlns:p14="http://schemas.microsoft.com/office/powerpoint/2010/main" val="2117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SERVICE OPTIONS--Acceleration</a:t>
            </a:r>
            <a:endParaRPr lang="en-US" sz="3600" dirty="0"/>
          </a:p>
        </p:txBody>
      </p:sp>
      <p:pic>
        <p:nvPicPr>
          <p:cNvPr id="7" name="Content Placeholder 6" descr="complexity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5353"/>
          <a:stretch>
            <a:fillRect/>
          </a:stretch>
        </p:blipFill>
        <p:spPr>
          <a:xfrm>
            <a:off x="1206685" y="2765575"/>
            <a:ext cx="2184961" cy="24190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5802" y="1100667"/>
            <a:ext cx="7221398" cy="649111"/>
          </a:xfrm>
          <a:solidFill>
            <a:schemeClr val="accent1"/>
          </a:solidFill>
        </p:spPr>
        <p:txBody>
          <a:bodyPr/>
          <a:lstStyle/>
          <a:p>
            <a:r>
              <a:rPr lang="en-US" sz="2800" dirty="0" smtClean="0"/>
              <a:t>SUBJECT-BASED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4707" y="2060223"/>
            <a:ext cx="4192493" cy="406594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Differentiation such as…. </a:t>
            </a:r>
          </a:p>
          <a:p>
            <a:r>
              <a:rPr lang="en-US" dirty="0" smtClean="0"/>
              <a:t>Curriculum Compacting</a:t>
            </a:r>
          </a:p>
          <a:p>
            <a:r>
              <a:rPr lang="en-US" dirty="0" smtClean="0"/>
              <a:t>Higher level resources</a:t>
            </a:r>
          </a:p>
          <a:p>
            <a:r>
              <a:rPr lang="en-US" dirty="0"/>
              <a:t>D</a:t>
            </a:r>
            <a:r>
              <a:rPr lang="en-US" dirty="0" smtClean="0"/>
              <a:t>epth, Complexity</a:t>
            </a:r>
          </a:p>
          <a:p>
            <a:r>
              <a:rPr lang="en-US" dirty="0" err="1" smtClean="0"/>
              <a:t>Interdisciplinarity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Advanced courses, AP, IB with differentiation</a:t>
            </a:r>
          </a:p>
          <a:p>
            <a:pPr marL="114300" indent="0">
              <a:buNone/>
            </a:pPr>
            <a:r>
              <a:rPr lang="en-US" dirty="0" smtClean="0"/>
              <a:t>Magnet or Special Schools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35573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dirty="0" smtClean="0"/>
              <a:t>Additional </a:t>
            </a:r>
            <a:br>
              <a:rPr lang="en-US" sz="3600" dirty="0" smtClean="0"/>
            </a:br>
            <a:r>
              <a:rPr lang="en-US" sz="3600" dirty="0" smtClean="0"/>
              <a:t>SERVICE OPTIONS to consider…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001"/>
            <a:ext cx="7620000" cy="4841202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STUDY and ONLINE STUDY</a:t>
            </a:r>
          </a:p>
          <a:p>
            <a:endParaRPr lang="en-US" dirty="0"/>
          </a:p>
          <a:p>
            <a:r>
              <a:rPr lang="en-US" dirty="0" smtClean="0"/>
              <a:t>MENTORSHIPS, TUTORIALS</a:t>
            </a:r>
          </a:p>
          <a:p>
            <a:endParaRPr lang="en-US" dirty="0"/>
          </a:p>
          <a:p>
            <a:r>
              <a:rPr lang="en-US" dirty="0" smtClean="0"/>
              <a:t>INTERNSHIPS, especially with industry</a:t>
            </a:r>
          </a:p>
          <a:p>
            <a:endParaRPr lang="en-US" dirty="0"/>
          </a:p>
          <a:p>
            <a:r>
              <a:rPr lang="en-US" dirty="0" smtClean="0"/>
              <a:t>ADDITIONAL INDIVIDUALIZED SERVICES such as counseling, college/career readiness, study skill development</a:t>
            </a:r>
          </a:p>
          <a:p>
            <a:endParaRPr lang="en-US" dirty="0"/>
          </a:p>
          <a:p>
            <a:r>
              <a:rPr lang="en-US" dirty="0" smtClean="0"/>
              <a:t>ADDITIONAL OPPORTUNITIES such as school/community clubs, competitions, publishing, summer school, travel abroad,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721</TotalTime>
  <Words>1378</Words>
  <Application>Microsoft Office PowerPoint</Application>
  <PresentationFormat>On-screen Show (4:3)</PresentationFormat>
  <Paragraphs>245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ＭＳ Ｐゴシック</vt:lpstr>
      <vt:lpstr>Apple Chancery</vt:lpstr>
      <vt:lpstr>Arial</vt:lpstr>
      <vt:lpstr>Arial Black</vt:lpstr>
      <vt:lpstr>Baoli SC Regular</vt:lpstr>
      <vt:lpstr>Bauhaus 93</vt:lpstr>
      <vt:lpstr>Bookman Old Style</vt:lpstr>
      <vt:lpstr>Calibri</vt:lpstr>
      <vt:lpstr>Cambria</vt:lpstr>
      <vt:lpstr>Lucida Calligraphy</vt:lpstr>
      <vt:lpstr>Times New Roman</vt:lpstr>
      <vt:lpstr>Wingdings</vt:lpstr>
      <vt:lpstr>Adjacency</vt:lpstr>
      <vt:lpstr>Slide</vt:lpstr>
      <vt:lpstr>Adobe Acrobat Document</vt:lpstr>
      <vt:lpstr>Secondary Programming</vt:lpstr>
      <vt:lpstr>PowerPoint Presentation</vt:lpstr>
      <vt:lpstr>PowerPoint Presentation</vt:lpstr>
      <vt:lpstr>PowerPoint Presentation</vt:lpstr>
      <vt:lpstr>Karen B. Rogers</vt:lpstr>
      <vt:lpstr>SECONDARY SERVICE  MENU and CONTINUUM</vt:lpstr>
      <vt:lpstr>SERVICE OPTIONS--Acceleration</vt:lpstr>
      <vt:lpstr>SERVICE OPTIONS--Acceleration</vt:lpstr>
      <vt:lpstr>Additional  SERVICE OPTIONS to consider….</vt:lpstr>
      <vt:lpstr>SECONDARY SERVICE  MENU and CONTINUUM</vt:lpstr>
      <vt:lpstr>Rogers on Effect Size (ES)</vt:lpstr>
      <vt:lpstr>PowerPoint Presentation</vt:lpstr>
      <vt:lpstr>DIGGING  DEEPER……</vt:lpstr>
      <vt:lpstr> HONORS     Advanced     College Prep  ADVANCED PLACEMENT                I. B.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Guiding Principles</vt:lpstr>
      <vt:lpstr>What’s Possible?  Making Inroads in Designing Curriculum for Advanced Learners</vt:lpstr>
      <vt:lpstr>Rules for the Road</vt:lpstr>
      <vt:lpstr>PowerPoint Presentation</vt:lpstr>
      <vt:lpstr>PowerPoint Presentation</vt:lpstr>
      <vt:lpstr>Ascending Levels of Intellectual Demand</vt:lpstr>
      <vt:lpstr>PowerPoint Presentation</vt:lpstr>
      <vt:lpstr>Teacher Response to Student Development of AID</vt:lpstr>
      <vt:lpstr>PowerPoint Presentation</vt:lpstr>
      <vt:lpstr>PowerPoint Presentation</vt:lpstr>
      <vt:lpstr>PowerPoint Presentation</vt:lpstr>
      <vt:lpstr>PowerPoint Presentation</vt:lpstr>
      <vt:lpstr>REFLECTION</vt:lpstr>
      <vt:lpstr>Published Secondary Curriculum Materials ESD Hi-Cap Co-Op Circulating Library</vt:lpstr>
      <vt:lpstr>Secondary Resources, cont.</vt:lpstr>
    </vt:vector>
  </TitlesOfParts>
  <Company>Education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Bonzon</dc:creator>
  <cp:lastModifiedBy>Anita Garcia-Holzemer</cp:lastModifiedBy>
  <cp:revision>47</cp:revision>
  <cp:lastPrinted>2016-04-26T02:51:50Z</cp:lastPrinted>
  <dcterms:created xsi:type="dcterms:W3CDTF">2016-04-15T20:24:56Z</dcterms:created>
  <dcterms:modified xsi:type="dcterms:W3CDTF">2016-04-26T23:00:08Z</dcterms:modified>
</cp:coreProperties>
</file>