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3" r:id="rId3"/>
    <p:sldMasterId id="2147483666" r:id="rId4"/>
    <p:sldMasterId id="2147483668" r:id="rId5"/>
    <p:sldMasterId id="2147483670" r:id="rId6"/>
    <p:sldMasterId id="2147483673" r:id="rId7"/>
    <p:sldMasterId id="2147483675" r:id="rId8"/>
    <p:sldMasterId id="2147483677" r:id="rId9"/>
  </p:sldMasterIdLst>
  <p:notesMasterIdLst>
    <p:notesMasterId r:id="rId98"/>
  </p:notesMasterIdLst>
  <p:handoutMasterIdLst>
    <p:handoutMasterId r:id="rId99"/>
  </p:handoutMasterIdLst>
  <p:sldIdLst>
    <p:sldId id="256" r:id="rId10"/>
    <p:sldId id="338" r:id="rId11"/>
    <p:sldId id="339" r:id="rId12"/>
    <p:sldId id="340" r:id="rId13"/>
    <p:sldId id="341" r:id="rId14"/>
    <p:sldId id="342" r:id="rId15"/>
    <p:sldId id="343" r:id="rId16"/>
    <p:sldId id="344" r:id="rId17"/>
    <p:sldId id="345" r:id="rId18"/>
    <p:sldId id="346" r:id="rId19"/>
    <p:sldId id="347" r:id="rId20"/>
    <p:sldId id="262" r:id="rId21"/>
    <p:sldId id="265" r:id="rId22"/>
    <p:sldId id="266" r:id="rId23"/>
    <p:sldId id="267" r:id="rId24"/>
    <p:sldId id="268" r:id="rId25"/>
    <p:sldId id="263" r:id="rId26"/>
    <p:sldId id="264" r:id="rId27"/>
    <p:sldId id="257" r:id="rId28"/>
    <p:sldId id="269" r:id="rId29"/>
    <p:sldId id="270" r:id="rId30"/>
    <p:sldId id="271" r:id="rId31"/>
    <p:sldId id="272" r:id="rId32"/>
    <p:sldId id="273" r:id="rId33"/>
    <p:sldId id="286" r:id="rId34"/>
    <p:sldId id="289" r:id="rId35"/>
    <p:sldId id="288" r:id="rId36"/>
    <p:sldId id="287" r:id="rId37"/>
    <p:sldId id="336" r:id="rId38"/>
    <p:sldId id="258" r:id="rId39"/>
    <p:sldId id="274" r:id="rId40"/>
    <p:sldId id="275" r:id="rId41"/>
    <p:sldId id="276"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278" r:id="rId58"/>
    <p:sldId id="304" r:id="rId59"/>
    <p:sldId id="259" r:id="rId60"/>
    <p:sldId id="327" r:id="rId61"/>
    <p:sldId id="328" r:id="rId62"/>
    <p:sldId id="279" r:id="rId63"/>
    <p:sldId id="280" r:id="rId64"/>
    <p:sldId id="309" r:id="rId65"/>
    <p:sldId id="308" r:id="rId66"/>
    <p:sldId id="305" r:id="rId67"/>
    <p:sldId id="306" r:id="rId68"/>
    <p:sldId id="307" r:id="rId69"/>
    <p:sldId id="260" r:id="rId70"/>
    <p:sldId id="329" r:id="rId71"/>
    <p:sldId id="330" r:id="rId72"/>
    <p:sldId id="331" r:id="rId73"/>
    <p:sldId id="332" r:id="rId74"/>
    <p:sldId id="297" r:id="rId75"/>
    <p:sldId id="298" r:id="rId76"/>
    <p:sldId id="310" r:id="rId77"/>
    <p:sldId id="299" r:id="rId78"/>
    <p:sldId id="311" r:id="rId79"/>
    <p:sldId id="300" r:id="rId80"/>
    <p:sldId id="301" r:id="rId81"/>
    <p:sldId id="302" r:id="rId82"/>
    <p:sldId id="303" r:id="rId83"/>
    <p:sldId id="261" r:id="rId84"/>
    <p:sldId id="283" r:id="rId85"/>
    <p:sldId id="284" r:id="rId86"/>
    <p:sldId id="285" r:id="rId87"/>
    <p:sldId id="291" r:id="rId88"/>
    <p:sldId id="292" r:id="rId89"/>
    <p:sldId id="294" r:id="rId90"/>
    <p:sldId id="295" r:id="rId91"/>
    <p:sldId id="296" r:id="rId92"/>
    <p:sldId id="290" r:id="rId93"/>
    <p:sldId id="333" r:id="rId94"/>
    <p:sldId id="334" r:id="rId95"/>
    <p:sldId id="335" r:id="rId96"/>
    <p:sldId id="337" r:id="rId9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95" d="100"/>
          <a:sy n="95" d="100"/>
        </p:scale>
        <p:origin x="-190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2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notesMaster" Target="notesMasters/notesMaster1.xml"/><Relationship Id="rId99" Type="http://schemas.openxmlformats.org/officeDocument/2006/relationships/handoutMaster" Target="handoutMasters/handoutMaster1.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100" Type="http://schemas.openxmlformats.org/officeDocument/2006/relationships/printerSettings" Target="printerSettings/printerSettings1.bin"/><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5BA05-1BD0-8D42-913C-6F58C1DE9E1D}" type="datetimeFigureOut">
              <a:rPr lang="en-US" smtClean="0"/>
              <a:t>2/22/15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3B42165-21E1-8E49-8AB9-BD9168215FE6}" type="slidenum">
              <a:rPr lang="en-US" smtClean="0"/>
              <a:t>‹#›</a:t>
            </a:fld>
            <a:endParaRPr lang="en-US"/>
          </a:p>
        </p:txBody>
      </p:sp>
    </p:spTree>
    <p:extLst>
      <p:ext uri="{BB962C8B-B14F-4D97-AF65-F5344CB8AC3E}">
        <p14:creationId xmlns:p14="http://schemas.microsoft.com/office/powerpoint/2010/main" val="3045387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D04BA2-0B06-A140-B3E3-1F814B460127}" type="datetimeFigureOut">
              <a:rPr lang="en-US" smtClean="0"/>
              <a:pPr/>
              <a:t>2/22/15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48728A-94CA-5C4B-94E2-FB4AEC8B71E7}" type="slidenum">
              <a:rPr lang="en-US" smtClean="0"/>
              <a:pPr/>
              <a:t>‹#›</a:t>
            </a:fld>
            <a:endParaRPr lang="en-US"/>
          </a:p>
        </p:txBody>
      </p:sp>
    </p:spTree>
    <p:extLst>
      <p:ext uri="{BB962C8B-B14F-4D97-AF65-F5344CB8AC3E}">
        <p14:creationId xmlns:p14="http://schemas.microsoft.com/office/powerpoint/2010/main" val="29881749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E5FBE5AD-3247-D741-9F6A-037667ECC8B5}" type="slidenum">
              <a:rPr lang="en-US">
                <a:latin typeface="Times New Roman" pitchFamily="-102" charset="0"/>
              </a:rPr>
              <a:pPr/>
              <a:t>13</a:t>
            </a:fld>
            <a:endParaRPr lang="en-US">
              <a:latin typeface="Times New Roman" pitchFamily="-102"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D5C0A7-0A12-8448-BA78-B22BA9D8E6CB}" type="slidenum">
              <a:rPr lang="en-US"/>
              <a:pPr/>
              <a:t>39</a:t>
            </a:fld>
            <a:endParaRPr lang="en-US"/>
          </a:p>
        </p:txBody>
      </p:sp>
      <p:sp>
        <p:nvSpPr>
          <p:cNvPr id="11266" name="Rectangle 2"/>
          <p:cNvSpPr>
            <a:spLocks noGrp="1" noRot="1" noChangeAspect="1" noChangeArrowheads="1" noTextEdit="1"/>
          </p:cNvSpPr>
          <p:nvPr>
            <p:ph type="sldImg"/>
          </p:nvPr>
        </p:nvSpPr>
        <p:spPr>
          <a:xfrm>
            <a:off x="1036638" y="652463"/>
            <a:ext cx="4356100" cy="3267075"/>
          </a:xfrm>
          <a:ln/>
        </p:spPr>
      </p:sp>
      <p:sp>
        <p:nvSpPr>
          <p:cNvPr id="11267" name="Rectangle 3"/>
          <p:cNvSpPr>
            <a:spLocks noGrp="1" noChangeArrowheads="1"/>
          </p:cNvSpPr>
          <p:nvPr>
            <p:ph type="body" idx="1"/>
          </p:nvPr>
        </p:nvSpPr>
        <p:spPr>
          <a:xfrm>
            <a:off x="642938" y="4137025"/>
            <a:ext cx="5143500" cy="391795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FEDC98-B609-8749-8527-60C9B0E2D2F0}" type="slidenum">
              <a:rPr lang="en-US"/>
              <a:pPr/>
              <a:t>40</a:t>
            </a:fld>
            <a:endParaRPr lang="en-US"/>
          </a:p>
        </p:txBody>
      </p:sp>
      <p:sp>
        <p:nvSpPr>
          <p:cNvPr id="37890" name="Rectangle 2"/>
          <p:cNvSpPr>
            <a:spLocks noGrp="1" noRot="1" noChangeAspect="1" noChangeArrowheads="1" noTextEdit="1"/>
          </p:cNvSpPr>
          <p:nvPr>
            <p:ph type="sldImg"/>
          </p:nvPr>
        </p:nvSpPr>
        <p:spPr>
          <a:xfrm>
            <a:off x="1036638" y="652463"/>
            <a:ext cx="4356100" cy="3267075"/>
          </a:xfrm>
          <a:ln/>
        </p:spPr>
      </p:sp>
      <p:sp>
        <p:nvSpPr>
          <p:cNvPr id="37891" name="Rectangle 3"/>
          <p:cNvSpPr>
            <a:spLocks noGrp="1" noChangeArrowheads="1"/>
          </p:cNvSpPr>
          <p:nvPr>
            <p:ph type="body" idx="1"/>
          </p:nvPr>
        </p:nvSpPr>
        <p:spPr>
          <a:xfrm>
            <a:off x="642938" y="4137025"/>
            <a:ext cx="5143500" cy="3917950"/>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CAC334-F4D8-8343-B996-B4838B95BC5D}" type="slidenum">
              <a:rPr lang="en-US"/>
              <a:pPr/>
              <a:t>41</a:t>
            </a:fld>
            <a:endParaRPr lang="en-US"/>
          </a:p>
        </p:txBody>
      </p:sp>
      <p:sp>
        <p:nvSpPr>
          <p:cNvPr id="35842" name="Rectangle 2"/>
          <p:cNvSpPr>
            <a:spLocks noGrp="1" noRot="1" noChangeAspect="1" noChangeArrowheads="1" noTextEdit="1"/>
          </p:cNvSpPr>
          <p:nvPr>
            <p:ph type="sldImg"/>
          </p:nvPr>
        </p:nvSpPr>
        <p:spPr>
          <a:xfrm>
            <a:off x="1036638" y="652463"/>
            <a:ext cx="4356100" cy="3267075"/>
          </a:xfrm>
          <a:ln/>
        </p:spPr>
      </p:sp>
      <p:sp>
        <p:nvSpPr>
          <p:cNvPr id="35843" name="Rectangle 3"/>
          <p:cNvSpPr>
            <a:spLocks noGrp="1" noChangeArrowheads="1"/>
          </p:cNvSpPr>
          <p:nvPr>
            <p:ph type="body" idx="1"/>
          </p:nvPr>
        </p:nvSpPr>
        <p:spPr>
          <a:xfrm>
            <a:off x="642938" y="4137025"/>
            <a:ext cx="5143500" cy="3917950"/>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A3A17-DCE1-FB4F-9FF4-327A2EA0A5C8}" type="slidenum">
              <a:rPr lang="en-US"/>
              <a:pPr/>
              <a:t>42</a:t>
            </a:fld>
            <a:endParaRPr lang="en-US"/>
          </a:p>
        </p:txBody>
      </p:sp>
      <p:sp>
        <p:nvSpPr>
          <p:cNvPr id="39938" name="Rectangle 2"/>
          <p:cNvSpPr>
            <a:spLocks noGrp="1" noRot="1" noChangeAspect="1" noChangeArrowheads="1" noTextEdit="1"/>
          </p:cNvSpPr>
          <p:nvPr>
            <p:ph type="sldImg"/>
          </p:nvPr>
        </p:nvSpPr>
        <p:spPr>
          <a:xfrm>
            <a:off x="1036638" y="652463"/>
            <a:ext cx="4356100" cy="3267075"/>
          </a:xfrm>
          <a:ln/>
        </p:spPr>
      </p:sp>
      <p:sp>
        <p:nvSpPr>
          <p:cNvPr id="39939" name="Rectangle 3"/>
          <p:cNvSpPr>
            <a:spLocks noGrp="1" noChangeArrowheads="1"/>
          </p:cNvSpPr>
          <p:nvPr>
            <p:ph type="body" idx="1"/>
          </p:nvPr>
        </p:nvSpPr>
        <p:spPr>
          <a:xfrm>
            <a:off x="642938" y="4137025"/>
            <a:ext cx="5143500" cy="3917950"/>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curricular </a:t>
            </a:r>
            <a:r>
              <a:rPr lang="en-US" sz="1200" dirty="0" smtClean="0">
                <a:sym typeface="Gill Sans" pitchFamily="-108" charset="0"/>
              </a:rPr>
              <a:t>design that this teacher uses regarding the topic of Salem witch</a:t>
            </a:r>
            <a:r>
              <a:rPr lang="en-US" sz="1200" baseline="0" dirty="0" smtClean="0">
                <a:sym typeface="Gill Sans" pitchFamily="-108" charset="0"/>
              </a:rPr>
              <a:t> trials</a:t>
            </a:r>
            <a:r>
              <a:rPr lang="en-US" sz="1200" dirty="0" smtClean="0">
                <a:sym typeface="Gill Sans" pitchFamily="-108" charset="0"/>
              </a:rPr>
              <a:t>” lifts</a:t>
            </a:r>
            <a:r>
              <a:rPr lang="en-US" sz="1200" baseline="0" dirty="0" smtClean="0">
                <a:sym typeface="Gill Sans" pitchFamily="-108" charset="0"/>
              </a:rPr>
              <a:t> the concepts of conflict, change, and perspectives and </a:t>
            </a:r>
            <a:r>
              <a:rPr lang="en-US" sz="1200" dirty="0" smtClean="0">
                <a:sym typeface="Gill Sans" pitchFamily="-108" charset="0"/>
              </a:rPr>
              <a:t>witch hunt from the pages of The Crucible to the</a:t>
            </a:r>
            <a:r>
              <a:rPr lang="en-US" sz="1200" baseline="0" dirty="0" smtClean="0">
                <a:sym typeface="Gill Sans" pitchFamily="-108" charset="0"/>
              </a:rPr>
              <a:t> </a:t>
            </a:r>
            <a:r>
              <a:rPr lang="en-US" sz="1200" dirty="0" smtClean="0">
                <a:sym typeface="Gill Sans" pitchFamily="-108" charset="0"/>
              </a:rPr>
              <a:t>study of American history to the evening news, to the school cafeteria, and to the dark corners of our own minds. </a:t>
            </a:r>
            <a:r>
              <a:rPr lang="en-US" u="sng" dirty="0" smtClean="0">
                <a:solidFill>
                  <a:srgbClr val="3366FF"/>
                </a:solidFill>
              </a:rPr>
              <a:t>And Does Not Neglect </a:t>
            </a:r>
            <a:r>
              <a:rPr lang="en-US" dirty="0" smtClean="0"/>
              <a:t>the details of content. It helps students see a reason for these details and makes them memorable, useful, and transferable.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363DD08-06C6-C14C-B977-E4D2FBF8C115}" type="slidenum">
              <a:rPr lang="en-US" smtClean="0"/>
              <a:pPr/>
              <a:t>46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DC375D9-777F-1C40-AF41-7CCA5BDA0D80}" type="slidenum">
              <a:rPr lang="en-US">
                <a:latin typeface="Times New Roman" pitchFamily="-102" charset="0"/>
              </a:rPr>
              <a:pPr/>
              <a:t>51</a:t>
            </a:fld>
            <a:endParaRPr lang="en-US">
              <a:latin typeface="Times New Roman" pitchFamily="-102"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02EB47E2-B31E-9448-B5F3-BFC48782DA35}" type="slidenum">
              <a:rPr lang="en-US">
                <a:latin typeface="Times New Roman" pitchFamily="-102" charset="0"/>
              </a:rPr>
              <a:pPr/>
              <a:t>52</a:t>
            </a:fld>
            <a:endParaRPr lang="en-US">
              <a:latin typeface="Times New Roman" pitchFamily="-102"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AEE20A2B-A9DB-9E4D-8511-1D8EFEED5EA7}" type="slidenum">
              <a:rPr lang="en-US">
                <a:latin typeface="Times New Roman" pitchFamily="-102" charset="0"/>
              </a:rPr>
              <a:pPr/>
              <a:t>61</a:t>
            </a:fld>
            <a:endParaRPr lang="en-US">
              <a:latin typeface="Times New Roman" pitchFamily="-102"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FB96A2A-C790-7444-B130-F0ECAA7F7C9F}" type="slidenum">
              <a:rPr lang="en-US">
                <a:latin typeface="Times New Roman" pitchFamily="-102" charset="0"/>
              </a:rPr>
              <a:pPr/>
              <a:t>62</a:t>
            </a:fld>
            <a:endParaRPr lang="en-US">
              <a:latin typeface="Times New Roman" pitchFamily="-102"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DD0380-D6B3-48CF-9A63-5773F7913DAA}" type="slidenum">
              <a:rPr lang="en-US" smtClean="0"/>
              <a:pPr/>
              <a:t>74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F8C0282-5E2F-5245-A5A3-919F956A6CBC}" type="slidenum">
              <a:rPr lang="en-US">
                <a:latin typeface="Times New Roman" pitchFamily="-102" charset="0"/>
              </a:rPr>
              <a:pPr/>
              <a:t>14</a:t>
            </a:fld>
            <a:endParaRPr lang="en-US">
              <a:latin typeface="Times New Roman" pitchFamily="-102"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686098" y="4343704"/>
            <a:ext cx="5485805" cy="4113892"/>
          </a:xfrm>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3068337-6528-0D43-B1C4-14CAFE6A8F5E}" type="slidenum">
              <a:rPr lang="en-US">
                <a:latin typeface="Times New Roman" pitchFamily="-102" charset="0"/>
              </a:rPr>
              <a:pPr/>
              <a:t>75</a:t>
            </a:fld>
            <a:endParaRPr lang="en-US">
              <a:latin typeface="Times New Roman" pitchFamily="-102"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2C0A3565-505F-E041-A7A7-EB7C0B790424}" type="slidenum">
              <a:rPr lang="en-US">
                <a:latin typeface="Times New Roman" pitchFamily="-102" charset="0"/>
              </a:rPr>
              <a:pPr/>
              <a:t>76</a:t>
            </a:fld>
            <a:endParaRPr lang="en-US">
              <a:latin typeface="Times New Roman" pitchFamily="-102"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Interesting activities</a:t>
            </a:r>
            <a:r>
              <a:rPr lang="en-US" baseline="0" dirty="0" smtClean="0"/>
              <a:t> to develop big ideas.  The teachers big idea was to help students understand that </a:t>
            </a:r>
            <a:r>
              <a:rPr lang="en-US" dirty="0" smtClean="0"/>
              <a:t>The stories that are told in history</a:t>
            </a:r>
            <a:r>
              <a:rPr lang="en-US" baseline="0" dirty="0" smtClean="0"/>
              <a:t> </a:t>
            </a:r>
            <a:r>
              <a:rPr lang="en-US" dirty="0" smtClean="0"/>
              <a:t>are revealed by those</a:t>
            </a:r>
            <a:r>
              <a:rPr lang="en-US" baseline="0" dirty="0" smtClean="0"/>
              <a:t> who lived the conflict.</a:t>
            </a:r>
            <a:r>
              <a:rPr lang="en-US" dirty="0" smtClean="0"/>
              <a:t> So this represents an</a:t>
            </a:r>
            <a:r>
              <a:rPr lang="en-US" baseline="0" dirty="0" smtClean="0"/>
              <a:t> authentic way to engage students in the hunt for ideas.</a:t>
            </a:r>
            <a:endParaRPr lang="en-US" dirty="0"/>
          </a:p>
        </p:txBody>
      </p:sp>
      <p:sp>
        <p:nvSpPr>
          <p:cNvPr id="4" name="Slide Number Placeholder 3"/>
          <p:cNvSpPr>
            <a:spLocks noGrp="1"/>
          </p:cNvSpPr>
          <p:nvPr>
            <p:ph type="sldNum" sz="quarter" idx="10"/>
          </p:nvPr>
        </p:nvSpPr>
        <p:spPr/>
        <p:txBody>
          <a:bodyPr/>
          <a:lstStyle/>
          <a:p>
            <a:fld id="{C363DD08-06C6-C14C-B977-E4D2FBF8C115}" type="slidenum">
              <a:rPr lang="en-US" smtClean="0"/>
              <a:pPr/>
              <a:t>77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3068337-6528-0D43-B1C4-14CAFE6A8F5E}" type="slidenum">
              <a:rPr lang="en-US">
                <a:latin typeface="Times New Roman" pitchFamily="-102" charset="0"/>
              </a:rPr>
              <a:pPr/>
              <a:t>84</a:t>
            </a:fld>
            <a:endParaRPr lang="en-US">
              <a:latin typeface="Times New Roman" pitchFamily="-102"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9D096680-3C24-2B42-8FDD-3F54584D8F90}" type="slidenum">
              <a:rPr lang="en-US">
                <a:latin typeface="Times New Roman" pitchFamily="-102" charset="0"/>
              </a:rPr>
              <a:pPr/>
              <a:t>17</a:t>
            </a:fld>
            <a:endParaRPr lang="en-US">
              <a:latin typeface="Times New Roman" pitchFamily="-10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7D99027C-2C15-7F42-8620-A4D2BC94D081}" type="slidenum">
              <a:rPr lang="en-US">
                <a:latin typeface="Times New Roman" pitchFamily="-102" charset="0"/>
              </a:rPr>
              <a:pPr/>
              <a:t>19</a:t>
            </a:fld>
            <a:endParaRPr lang="en-US">
              <a:latin typeface="Times New Roman" pitchFamily="-102"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9D096680-3C24-2B42-8FDD-3F54584D8F90}" type="slidenum">
              <a:rPr lang="en-US">
                <a:latin typeface="Times New Roman" pitchFamily="-102" charset="0"/>
              </a:rPr>
              <a:pPr/>
              <a:t>22</a:t>
            </a:fld>
            <a:endParaRPr lang="en-US">
              <a:latin typeface="Times New Roman" pitchFamily="-102"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Slide Number Placeholder 3"/>
          <p:cNvSpPr>
            <a:spLocks noGrp="1"/>
          </p:cNvSpPr>
          <p:nvPr>
            <p:ph type="sldNum" sz="quarter" idx="5"/>
          </p:nvPr>
        </p:nvSpPr>
        <p:spPr bwMode="auto">
          <a:noFill/>
          <a:ln>
            <a:miter lim="800000"/>
            <a:headEnd/>
            <a:tailEnd/>
          </a:ln>
        </p:spPr>
        <p:txBody>
          <a:bodyPr/>
          <a:lstStyle/>
          <a:p>
            <a:fld id="{EE12DF9A-9984-B846-859F-DF589D3162DC}" type="slidenum">
              <a:rPr lang="en-US"/>
              <a:pPr/>
              <a:t>26</a:t>
            </a:fld>
            <a:endParaRPr lang="en-US"/>
          </a:p>
        </p:txBody>
      </p:sp>
      <p:sp>
        <p:nvSpPr>
          <p:cNvPr id="49156" name="Notes Placeholder 2"/>
          <p:cNvSpPr>
            <a:spLocks noGrp="1"/>
          </p:cNvSpPr>
          <p:nvPr>
            <p:ph type="body" idx="1"/>
          </p:nvPr>
        </p:nvSpPr>
        <p:spPr bwMode="auto">
          <a:noFill/>
        </p:spPr>
        <p:txBody>
          <a:bodyPr/>
          <a:lstStyle/>
          <a:p>
            <a:pPr eaLnBrk="1" hangingPunct="1"/>
            <a:endParaRPr lang="en-US">
              <a:ea typeface="ＭＳ Ｐゴシック" pitchFamily="-110" charset="-128"/>
            </a:endParaRPr>
          </a:p>
          <a:p>
            <a:pPr eaLnBrk="1" hangingPunct="1"/>
            <a:endParaRPr lang="en-US">
              <a:ea typeface="ＭＳ Ｐゴシック" pitchFamily="-110" charset="-128"/>
            </a:endParaRPr>
          </a:p>
          <a:p>
            <a:pPr eaLnBrk="1" hangingPunct="1"/>
            <a:r>
              <a:rPr lang="en-US" b="1">
                <a:ea typeface="ＭＳ Ｐゴシック" pitchFamily="-110" charset="-128"/>
              </a:rPr>
              <a:t>Example Talking Points:</a:t>
            </a:r>
          </a:p>
          <a:p>
            <a:pPr eaLnBrk="1" hangingPunct="1">
              <a:buFontTx/>
              <a:buChar char="•"/>
            </a:pPr>
            <a:r>
              <a:rPr lang="en-US">
                <a:solidFill>
                  <a:srgbClr val="8064A2"/>
                </a:solidFill>
                <a:ea typeface="ＭＳ Ｐゴシック" pitchFamily="-110" charset="-128"/>
              </a:rPr>
              <a:t> Elmore work on tasks– tasks are central</a:t>
            </a:r>
          </a:p>
          <a:p>
            <a:pPr eaLnBrk="1" hangingPunct="1">
              <a:buFontTx/>
              <a:buChar char="•"/>
            </a:pPr>
            <a:r>
              <a:rPr lang="en-US">
                <a:solidFill>
                  <a:srgbClr val="8064A2"/>
                </a:solidFill>
                <a:ea typeface="ＭＳ Ｐゴシック" pitchFamily="-110" charset="-128"/>
              </a:rPr>
              <a:t>Ruth Mitchell quote: “Students can do no better than the quality of the assignments they are given”</a:t>
            </a:r>
          </a:p>
          <a:p>
            <a:pPr eaLnBrk="1" hangingPunct="1">
              <a:buFontTx/>
              <a:buChar char="•"/>
            </a:pPr>
            <a:r>
              <a:rPr lang="en-US">
                <a:solidFill>
                  <a:srgbClr val="8064A2"/>
                </a:solidFill>
                <a:ea typeface="ＭＳ Ｐゴシック" pitchFamily="-110" charset="-128"/>
              </a:rPr>
              <a:t>Point out “template task” in box.   Use term.  </a:t>
            </a:r>
          </a:p>
          <a:p>
            <a:pPr eaLnBrk="1" hangingPunct="1"/>
            <a:r>
              <a:rPr lang="en-US">
                <a:solidFill>
                  <a:srgbClr val="8064A2"/>
                </a:solidFill>
                <a:ea typeface="ＭＳ Ｐゴシック" pitchFamily="-110" charset="-128"/>
              </a:rPr>
              <a:t>. </a:t>
            </a:r>
            <a:endParaRPr lang="en-US">
              <a:ea typeface="ＭＳ Ｐゴシック" pitchFamily="-110" charset="-128"/>
            </a:endParaRPr>
          </a:p>
          <a:p>
            <a:pPr eaLnBrk="1" hangingPunct="1"/>
            <a:endParaRPr lang="en-US">
              <a:ea typeface="ＭＳ Ｐゴシック"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3068337-6528-0D43-B1C4-14CAFE6A8F5E}" type="slidenum">
              <a:rPr lang="en-US">
                <a:latin typeface="Times New Roman" pitchFamily="-102" charset="0"/>
              </a:rPr>
              <a:pPr/>
              <a:t>30</a:t>
            </a:fld>
            <a:endParaRPr lang="en-US">
              <a:latin typeface="Times New Roman" pitchFamily="-102"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8B11526-3246-2F43-A9EB-6E070CCB766A}" type="slidenum">
              <a:rPr lang="en-US">
                <a:latin typeface="Times New Roman" pitchFamily="-102" charset="0"/>
              </a:rPr>
              <a:pPr/>
              <a:t>33</a:t>
            </a:fld>
            <a:endParaRPr lang="en-US">
              <a:latin typeface="Times New Roman" pitchFamily="-102"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Times New Roman" pitchFamily="-102" charset="0"/>
              <a:ea typeface="ＭＳ Ｐゴシック" pitchFamily="-102" charset="-128"/>
              <a:cs typeface="ＭＳ Ｐゴシック" pitchFamily="-10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1B71D94C-F11A-5540-90E4-12A6020B6799}" type="slidenum">
              <a:rPr lang="en-US"/>
              <a:pPr/>
              <a:t>34</a:t>
            </a:fld>
            <a:endParaRPr lang="en-US"/>
          </a:p>
        </p:txBody>
      </p:sp>
      <p:sp>
        <p:nvSpPr>
          <p:cNvPr id="279555" name="Rectangle 2"/>
          <p:cNvSpPr>
            <a:spLocks noGrp="1" noRot="1" noChangeAspect="1" noChangeArrowheads="1" noTextEdit="1"/>
          </p:cNvSpPr>
          <p:nvPr>
            <p:ph type="sldImg"/>
          </p:nvPr>
        </p:nvSpPr>
        <p:spPr>
          <a:ln/>
        </p:spPr>
      </p:sp>
      <p:sp>
        <p:nvSpPr>
          <p:cNvPr id="279556" name="Rectangle 4"/>
          <p:cNvSpPr>
            <a:spLocks noGrp="1" noChangeArrowheads="1"/>
          </p:cNvSpPr>
          <p:nvPr>
            <p:ph type="body" idx="1"/>
          </p:nvPr>
        </p:nvSpPr>
        <p:spPr>
          <a:xfrm>
            <a:off x="533022" y="4197886"/>
            <a:ext cx="5867883" cy="4946115"/>
          </a:xfrm>
          <a:noFill/>
          <a:ln/>
        </p:spPr>
        <p:txBody>
          <a:bodyPr/>
          <a:lstStyle/>
          <a:p>
            <a:pPr eaLnBrk="1" hangingPunct="1"/>
            <a:endParaRPr lang="en-US" sz="1400" b="1" dirty="0">
              <a:latin typeface="Times New Roman" pitchFamily="-104" charset="0"/>
            </a:endParaRPr>
          </a:p>
          <a:p>
            <a:pPr eaLnBrk="1" hangingPunct="1">
              <a:lnSpc>
                <a:spcPct val="90000"/>
              </a:lnSpc>
              <a:spcBef>
                <a:spcPct val="0"/>
              </a:spcBef>
              <a:buFont typeface="Calibri" pitchFamily="-104" charset="0"/>
              <a:buAutoNum type="arabicPeriod"/>
            </a:pPr>
            <a:r>
              <a:rPr lang="en-US" sz="1400" dirty="0">
                <a:solidFill>
                  <a:srgbClr val="000000"/>
                </a:solidFill>
                <a:latin typeface="Segoe Script" charset="0"/>
              </a:rPr>
              <a:t>Invite participants to examine this diagram.  It illustrates how knowledge—in any discipline—is organized.</a:t>
            </a:r>
          </a:p>
          <a:p>
            <a:pPr eaLnBrk="1" hangingPunct="1">
              <a:lnSpc>
                <a:spcPct val="90000"/>
              </a:lnSpc>
              <a:spcBef>
                <a:spcPct val="0"/>
              </a:spcBef>
              <a:buFont typeface="Calibri" pitchFamily="-104" charset="0"/>
              <a:buAutoNum type="arabicPeriod"/>
            </a:pPr>
            <a:r>
              <a:rPr lang="en-US" sz="1400" dirty="0">
                <a:solidFill>
                  <a:srgbClr val="000000"/>
                </a:solidFill>
                <a:latin typeface="Segoe Script" charset="0"/>
              </a:rPr>
              <a:t>Provide participants with an example of a fact, </a:t>
            </a:r>
            <a:r>
              <a:rPr lang="en-US" sz="1400" dirty="0" err="1">
                <a:solidFill>
                  <a:srgbClr val="000000"/>
                </a:solidFill>
                <a:latin typeface="Segoe Script" charset="0"/>
              </a:rPr>
              <a:t>cpncept</a:t>
            </a:r>
            <a:r>
              <a:rPr lang="en-US" sz="1400" dirty="0">
                <a:solidFill>
                  <a:srgbClr val="000000"/>
                </a:solidFill>
                <a:latin typeface="Segoe Script" charset="0"/>
              </a:rPr>
              <a:t>, and principle in a content area of your choice.</a:t>
            </a:r>
          </a:p>
          <a:p>
            <a:pPr eaLnBrk="1" hangingPunct="1">
              <a:lnSpc>
                <a:spcPct val="90000"/>
              </a:lnSpc>
              <a:spcBef>
                <a:spcPct val="0"/>
              </a:spcBef>
              <a:buFont typeface="Calibri" pitchFamily="-104" charset="0"/>
              <a:buAutoNum type="arabicPeriod"/>
            </a:pPr>
            <a:r>
              <a:rPr lang="en-US" sz="1400" dirty="0">
                <a:solidFill>
                  <a:srgbClr val="000000"/>
                </a:solidFill>
                <a:latin typeface="Segoe Script" charset="0"/>
              </a:rPr>
              <a:t>Then, with their new understanding about the nature of facts, concepts and principles, ask them to share where they think CT classroom teaches spend the largest proportion of their time: On facts, concepts or principles.</a:t>
            </a:r>
          </a:p>
          <a:p>
            <a:pPr eaLnBrk="1" hangingPunct="1">
              <a:lnSpc>
                <a:spcPct val="90000"/>
              </a:lnSpc>
              <a:spcBef>
                <a:spcPct val="0"/>
              </a:spcBef>
              <a:buFont typeface="Calibri" pitchFamily="-104" charset="0"/>
              <a:buAutoNum type="arabicPeriod"/>
            </a:pPr>
            <a:r>
              <a:rPr lang="en-US" sz="1400" dirty="0">
                <a:solidFill>
                  <a:srgbClr val="000000"/>
                </a:solidFill>
                <a:latin typeface="Segoe Script" charset="0"/>
              </a:rPr>
              <a:t>Participants will agree, for the most part, that most classroom time is spent on facts.</a:t>
            </a:r>
          </a:p>
          <a:p>
            <a:pPr eaLnBrk="1" hangingPunct="1">
              <a:lnSpc>
                <a:spcPct val="90000"/>
              </a:lnSpc>
              <a:spcBef>
                <a:spcPct val="0"/>
              </a:spcBef>
              <a:buFont typeface="Calibri" pitchFamily="-104" charset="0"/>
              <a:buAutoNum type="arabicPeriod"/>
            </a:pPr>
            <a:r>
              <a:rPr lang="en-US" sz="1400" dirty="0">
                <a:solidFill>
                  <a:srgbClr val="000000"/>
                </a:solidFill>
                <a:latin typeface="Segoe Script" charset="0"/>
              </a:rPr>
              <a:t>With this realization as a backdrop, begin segueing into the notion, once again, about the nature of rigorous curriculum.  It must be based, </a:t>
            </a:r>
            <a:r>
              <a:rPr lang="en-US" sz="1400" b="1" dirty="0">
                <a:solidFill>
                  <a:srgbClr val="000000"/>
                </a:solidFill>
                <a:latin typeface="Segoe Script" charset="0"/>
              </a:rPr>
              <a:t>not strictly </a:t>
            </a:r>
            <a:r>
              <a:rPr lang="en-US" sz="1400" dirty="0">
                <a:solidFill>
                  <a:srgbClr val="000000"/>
                </a:solidFill>
                <a:latin typeface="Segoe Script" charset="0"/>
              </a:rPr>
              <a:t>on facts, but rather the proper balance among facts, concepts and principles.</a:t>
            </a:r>
          </a:p>
          <a:p>
            <a:pPr eaLnBrk="1" hangingPunct="1">
              <a:lnSpc>
                <a:spcPct val="90000"/>
              </a:lnSpc>
              <a:spcBef>
                <a:spcPct val="0"/>
              </a:spcBef>
              <a:buFont typeface="Calibri" pitchFamily="-104" charset="0"/>
              <a:buAutoNum type="arabicPeriod"/>
            </a:pPr>
            <a:r>
              <a:rPr lang="en-US" sz="1400" dirty="0">
                <a:solidFill>
                  <a:srgbClr val="000000"/>
                </a:solidFill>
                <a:latin typeface="Segoe Script" charset="0"/>
              </a:rPr>
              <a:t>This will be a new idea to many people, so make sure they know what they are looking for in terms of RIGOROUS curriculum standards.  Without absolute clarity about the rigorous learning destination, any DI that is offered will be “off base.”</a:t>
            </a:r>
          </a:p>
          <a:p>
            <a:pPr eaLnBrk="1" hangingPunct="1">
              <a:lnSpc>
                <a:spcPct val="90000"/>
              </a:lnSpc>
              <a:spcBef>
                <a:spcPct val="0"/>
              </a:spcBef>
              <a:buFont typeface="Calibri" pitchFamily="-104" charset="0"/>
              <a:buAutoNum type="arabicPeriod"/>
            </a:pPr>
            <a:endParaRPr lang="en-US" sz="1400" dirty="0">
              <a:solidFill>
                <a:srgbClr val="000000"/>
              </a:solidFill>
              <a:latin typeface="Times New Roman" pitchFamily="-10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37B34-73B1-4844-8258-C7CA99FB8E9B}" type="datetimeFigureOut">
              <a:rPr lang="en-US" smtClean="0"/>
              <a:pPr/>
              <a:t>2/22/15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37B34-73B1-4844-8258-C7CA99FB8E9B}" type="datetimeFigureOut">
              <a:rPr lang="en-US" smtClean="0"/>
              <a:pPr/>
              <a:t>2/22/15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37B34-73B1-4844-8258-C7CA99FB8E9B}" type="datetimeFigureOut">
              <a:rPr lang="en-US" smtClean="0"/>
              <a:pPr/>
              <a:t>2/22/15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21947A-8AC7-8047-A214-AA8A280F6F0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6AD03A-5D1E-1042-A620-A40C78D35A52}" type="slidenum">
              <a:rPr lang="en-US"/>
              <a:pPr>
                <a:defRPr/>
              </a:pPr>
              <a:t>‹#›</a:t>
            </a:fld>
            <a:endParaRPr lang="en-US"/>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3C511D-6F83-C64F-9119-E3F8105B220B}" type="slidenum">
              <a:rPr lang="en-US"/>
              <a:pPr>
                <a:defRPr/>
              </a:pPr>
              <a:t>‹#›</a:t>
            </a:fld>
            <a:endParaRPr lang="en-US"/>
          </a:p>
        </p:txBody>
      </p:sp>
    </p:spTree>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0EBC4E-B16A-AA4E-AFDF-483FA8FB637A}" type="datetimeFigureOut">
              <a:rPr lang="en-US" smtClean="0"/>
              <a:pPr/>
              <a:t>2/22/15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81EFF-BF45-B34E-9AAD-E354D6E4F517}"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0EBC4E-B16A-AA4E-AFDF-483FA8FB637A}" type="datetimeFigureOut">
              <a:rPr lang="en-US" smtClean="0"/>
              <a:pPr/>
              <a:t>2/22/15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781EFF-BF45-B34E-9AAD-E354D6E4F517}"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0EBC4E-B16A-AA4E-AFDF-483FA8FB637A}" type="datetimeFigureOut">
              <a:rPr lang="en-US" smtClean="0"/>
              <a:pPr/>
              <a:t>2/22/15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81EFF-BF45-B34E-9AAD-E354D6E4F517}"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EBC4E-B16A-AA4E-AFDF-483FA8FB637A}" type="datetimeFigureOut">
              <a:rPr lang="en-US" smtClean="0"/>
              <a:pPr/>
              <a:t>2/22/15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81EFF-BF45-B34E-9AAD-E354D6E4F517}"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F6BCD7-DBE2-434F-866C-476913392ADD}" type="datetimeFigureOut">
              <a:rPr lang="en-US" smtClean="0">
                <a:solidFill>
                  <a:prstClr val="black">
                    <a:tint val="75000"/>
                  </a:prstClr>
                </a:solidFill>
                <a:latin typeface="Calibri"/>
              </a:rPr>
              <a:pPr/>
              <a:t>2/22/15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71E4084-008F-AC41-A691-AF023D83FFC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556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337B34-73B1-4844-8258-C7CA99FB8E9B}" type="datetimeFigureOut">
              <a:rPr lang="en-US" smtClean="0"/>
              <a:pPr/>
              <a:t>2/22/15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0EBC4E-B16A-AA4E-AFDF-483FA8FB637A}" type="datetimeFigureOut">
              <a:rPr lang="en-US" smtClean="0"/>
              <a:pPr/>
              <a:t>2/22/15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781EFF-BF45-B34E-9AAD-E354D6E4F517}"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0EBC4E-B16A-AA4E-AFDF-483FA8FB637A}" type="datetimeFigureOut">
              <a:rPr lang="en-US" smtClean="0"/>
              <a:pPr/>
              <a:t>2/22/15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781EFF-BF45-B34E-9AAD-E354D6E4F517}"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Date Placeholder 3"/>
          <p:cNvSpPr>
            <a:spLocks noGrp="1"/>
          </p:cNvSpPr>
          <p:nvPr>
            <p:ph type="dt" sz="half" idx="10"/>
          </p:nvPr>
        </p:nvSpPr>
        <p:spPr/>
        <p:txBody>
          <a:bodyPr/>
          <a:lstStyle>
            <a:lvl1pPr>
              <a:defRPr/>
            </a:lvl1pPr>
          </a:lstStyle>
          <a:p>
            <a:fld id="{CE70C2B9-C369-814B-A07D-71BBA591F467}" type="datetime1">
              <a:rPr lang="en-US"/>
              <a:pPr/>
              <a:t>2/22/15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4718C26-DF81-714A-95FB-E6CA339CDE9D}"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CA00A9-A98B-F243-BDFB-3D688429F7F3}"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45829A4-99A9-E64D-A642-ECCCB195AC23}" type="datetimeFigureOut">
              <a:rPr lang="en-US" smtClean="0">
                <a:solidFill>
                  <a:srgbClr val="696464"/>
                </a:solidFill>
              </a:rPr>
              <a:pPr/>
              <a:t>2/22/15</a:t>
            </a:fld>
            <a:endParaRPr lang="en-US">
              <a:solidFill>
                <a:srgbClr val="696464"/>
              </a:solidFill>
            </a:endParaRPr>
          </a:p>
        </p:txBody>
      </p:sp>
      <p:sp>
        <p:nvSpPr>
          <p:cNvPr id="5" name="Footer Placeholder 4"/>
          <p:cNvSpPr>
            <a:spLocks noGrp="1"/>
          </p:cNvSpPr>
          <p:nvPr>
            <p:ph type="ftr" sz="quarter" idx="11"/>
          </p:nvPr>
        </p:nvSpPr>
        <p:spPr/>
        <p:txBody>
          <a:bodyPr/>
          <a:lstStyle/>
          <a:p>
            <a:endParaRPr lang="en-US">
              <a:solidFill>
                <a:srgbClr val="696464"/>
              </a:solidFill>
            </a:endParaRPr>
          </a:p>
        </p:txBody>
      </p:sp>
      <p:sp>
        <p:nvSpPr>
          <p:cNvPr id="6" name="Slide Number Placeholder 5"/>
          <p:cNvSpPr>
            <a:spLocks noGrp="1"/>
          </p:cNvSpPr>
          <p:nvPr>
            <p:ph type="sldNum" sz="quarter" idx="12"/>
          </p:nvPr>
        </p:nvSpPr>
        <p:spPr/>
        <p:txBody>
          <a:bodyPr/>
          <a:lstStyle/>
          <a:p>
            <a:fld id="{7B7F3008-F9D2-B84D-BF36-C9C063B3DA80}"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7163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337B34-73B1-4844-8258-C7CA99FB8E9B}" type="datetimeFigureOut">
              <a:rPr lang="en-US" smtClean="0"/>
              <a:pPr/>
              <a:t>2/22/15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337B34-73B1-4844-8258-C7CA99FB8E9B}" type="datetimeFigureOut">
              <a:rPr lang="en-US" smtClean="0"/>
              <a:pPr/>
              <a:t>2/22/15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337B34-73B1-4844-8258-C7CA99FB8E9B}" type="datetimeFigureOut">
              <a:rPr lang="en-US" smtClean="0"/>
              <a:pPr/>
              <a:t>2/22/15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337B34-73B1-4844-8258-C7CA99FB8E9B}" type="datetimeFigureOut">
              <a:rPr lang="en-US" smtClean="0"/>
              <a:pPr/>
              <a:t>2/22/15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37B34-73B1-4844-8258-C7CA99FB8E9B}" type="datetimeFigureOut">
              <a:rPr lang="en-US" smtClean="0"/>
              <a:pPr/>
              <a:t>2/22/15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37B34-73B1-4844-8258-C7CA99FB8E9B}" type="datetimeFigureOut">
              <a:rPr lang="en-US" smtClean="0"/>
              <a:pPr/>
              <a:t>2/22/15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337B34-73B1-4844-8258-C7CA99FB8E9B}" type="datetimeFigureOut">
              <a:rPr lang="en-US" smtClean="0"/>
              <a:pPr/>
              <a:t>2/22/15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E770A-837E-6348-A214-0F81FD70D5D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7.xml"/><Relationship Id="rId3"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37B34-73B1-4844-8258-C7CA99FB8E9B}" type="datetimeFigureOut">
              <a:rPr lang="en-US" smtClean="0"/>
              <a:pPr/>
              <a:t>2/22/15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770A-837E-6348-A214-0F81FD70D5D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0"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0"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10" charset="0"/>
              </a:defRPr>
            </a:lvl1pPr>
          </a:lstStyle>
          <a:p>
            <a:pPr>
              <a:defRPr/>
            </a:pPr>
            <a:fld id="{0AD57828-B3DA-7F43-9EDB-C605F9040B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5" r:id="rId2"/>
    <p:sldLayoutId id="2147483679" r:id="rId3"/>
    <p:sldLayoutId id="2147483680" r:id="rId4"/>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EBC4E-B16A-AA4E-AFDF-483FA8FB637A}" type="datetimeFigureOut">
              <a:rPr lang="en-US" smtClean="0"/>
              <a:pPr/>
              <a:t>2/22/15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81EFF-BF45-B34E-9AAD-E354D6E4F5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EBC4E-B16A-AA4E-AFDF-483FA8FB637A}" type="datetimeFigureOut">
              <a:rPr lang="en-US" smtClean="0"/>
              <a:pPr/>
              <a:t>2/22/15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81EFF-BF45-B34E-9AAD-E354D6E4F5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EC43563C-D9B3-4432-B336-144C997D6215}" type="datetime1">
              <a:rPr lang="en-US" smtClean="0"/>
              <a:pPr/>
              <a:t>2/22/15</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algn="r"/>
            <a:fld id="{F7886C9C-DC18-4195-8FD5-A50AA931D419}" type="slidenum">
              <a:rPr lang="en-US" smtClean="0"/>
              <a:pPr algn="r"/>
              <a:t>‹#›</a:t>
            </a:fld>
            <a:endParaRPr lang="en-US" dirty="0"/>
          </a:p>
        </p:txBody>
      </p:sp>
    </p:spTree>
  </p:cSld>
  <p:clrMap bg1="lt1" tx1="dk1" bg2="lt2" tx2="dk2" accent1="accent1" accent2="accent2" accent3="accent3" accent4="accent4" accent5="accent5" accent6="accent6" hlink="hlink" folHlink="folHlink"/>
  <p:sldLayoutIdLst>
    <p:sldLayoutId id="2147483669" r:id="rId1"/>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0EBC4E-B16A-AA4E-AFDF-483FA8FB637A}" type="datetimeFigureOut">
              <a:rPr lang="en-US" smtClean="0"/>
              <a:pPr/>
              <a:t>2/22/15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81EFF-BF45-B34E-9AAD-E354D6E4F5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546100"/>
            <a:ext cx="9144000" cy="592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365250"/>
            <a:ext cx="8229600" cy="47609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589713"/>
            <a:ext cx="2133600" cy="2508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pitchFamily="-110" charset="-128"/>
                <a:cs typeface="ＭＳ Ｐゴシック" pitchFamily="-110" charset="-128"/>
              </a:defRPr>
            </a:lvl1pPr>
          </a:lstStyle>
          <a:p>
            <a:fld id="{EF6613FB-1B0A-B249-8D19-B4A78924130E}" type="datetime1">
              <a:rPr lang="en-US"/>
              <a:pPr/>
              <a:t>2/22/15</a:t>
            </a:fld>
            <a:endParaRPr lang="en-US"/>
          </a:p>
        </p:txBody>
      </p:sp>
      <p:sp>
        <p:nvSpPr>
          <p:cNvPr id="5" name="Footer Placeholder 4"/>
          <p:cNvSpPr>
            <a:spLocks noGrp="1"/>
          </p:cNvSpPr>
          <p:nvPr>
            <p:ph type="ftr" sz="quarter" idx="3"/>
          </p:nvPr>
        </p:nvSpPr>
        <p:spPr>
          <a:xfrm>
            <a:off x="3124200" y="6589713"/>
            <a:ext cx="2895600" cy="2508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pitchFamily="-110" charset="-128"/>
                <a:cs typeface="ＭＳ Ｐゴシック" pitchFamily="-110" charset="-128"/>
              </a:defRPr>
            </a:lvl1pPr>
          </a:lstStyle>
          <a:p>
            <a:endParaRPr lang="en-US"/>
          </a:p>
        </p:txBody>
      </p:sp>
      <p:sp>
        <p:nvSpPr>
          <p:cNvPr id="6" name="Slide Number Placeholder 5"/>
          <p:cNvSpPr>
            <a:spLocks noGrp="1"/>
          </p:cNvSpPr>
          <p:nvPr>
            <p:ph type="sldNum" sz="quarter" idx="4"/>
          </p:nvPr>
        </p:nvSpPr>
        <p:spPr>
          <a:xfrm>
            <a:off x="6553200" y="6589713"/>
            <a:ext cx="2133600" cy="2508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ＭＳ Ｐゴシック" pitchFamily="-110" charset="-128"/>
                <a:cs typeface="ＭＳ Ｐゴシック" pitchFamily="-110" charset="-128"/>
              </a:defRPr>
            </a:lvl1pPr>
          </a:lstStyle>
          <a:p>
            <a:fld id="{696E7162-D856-964C-9E1B-2AE8502246D9}" type="slidenum">
              <a:rPr lang="en-US"/>
              <a:pPr/>
              <a:t>‹#›</a:t>
            </a:fld>
            <a:endParaRPr lang="en-US"/>
          </a:p>
        </p:txBody>
      </p:sp>
      <p:pic>
        <p:nvPicPr>
          <p:cNvPr id="1031" name="Picture 6" descr="topbar.jpg"/>
          <p:cNvPicPr>
            <a:picLocks noChangeAspect="1"/>
          </p:cNvPicPr>
          <p:nvPr/>
        </p:nvPicPr>
        <p:blipFill>
          <a:blip r:embed="rId3"/>
          <a:srcRect t="18604"/>
          <a:stretch>
            <a:fillRect/>
          </a:stretch>
        </p:blipFill>
        <p:spPr bwMode="auto">
          <a:xfrm>
            <a:off x="0" y="0"/>
            <a:ext cx="9144000" cy="5461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4" r:id="rId1"/>
  </p:sldLayoutIdLst>
  <p:hf sldNum="0" hdr="0" ftr="0" dt="0"/>
  <p:txStyles>
    <p:titleStyle>
      <a:lvl1pPr algn="ctr" defTabSz="457200" rtl="0" fontAlgn="base">
        <a:spcBef>
          <a:spcPct val="0"/>
        </a:spcBef>
        <a:spcAft>
          <a:spcPct val="0"/>
        </a:spcAft>
        <a:defRPr sz="3200" kern="1200">
          <a:solidFill>
            <a:srgbClr val="7F7F7F"/>
          </a:solidFill>
          <a:latin typeface="+mj-lt"/>
          <a:ea typeface="+mj-ea"/>
          <a:cs typeface="+mj-cs"/>
        </a:defRPr>
      </a:lvl1pPr>
      <a:lvl2pPr algn="ctr" defTabSz="457200" rtl="0" fontAlgn="base">
        <a:spcBef>
          <a:spcPct val="0"/>
        </a:spcBef>
        <a:spcAft>
          <a:spcPct val="0"/>
        </a:spcAft>
        <a:defRPr sz="3200">
          <a:solidFill>
            <a:srgbClr val="7F7F7F"/>
          </a:solidFill>
          <a:latin typeface="Bookman Old Style" pitchFamily="-110" charset="0"/>
        </a:defRPr>
      </a:lvl2pPr>
      <a:lvl3pPr algn="ctr" defTabSz="457200" rtl="0" fontAlgn="base">
        <a:spcBef>
          <a:spcPct val="0"/>
        </a:spcBef>
        <a:spcAft>
          <a:spcPct val="0"/>
        </a:spcAft>
        <a:defRPr sz="3200">
          <a:solidFill>
            <a:srgbClr val="7F7F7F"/>
          </a:solidFill>
          <a:latin typeface="Bookman Old Style" pitchFamily="-110" charset="0"/>
        </a:defRPr>
      </a:lvl3pPr>
      <a:lvl4pPr algn="ctr" defTabSz="457200" rtl="0" fontAlgn="base">
        <a:spcBef>
          <a:spcPct val="0"/>
        </a:spcBef>
        <a:spcAft>
          <a:spcPct val="0"/>
        </a:spcAft>
        <a:defRPr sz="3200">
          <a:solidFill>
            <a:srgbClr val="7F7F7F"/>
          </a:solidFill>
          <a:latin typeface="Bookman Old Style" pitchFamily="-110" charset="0"/>
        </a:defRPr>
      </a:lvl4pPr>
      <a:lvl5pPr algn="ctr" defTabSz="457200" rtl="0" fontAlgn="base">
        <a:spcBef>
          <a:spcPct val="0"/>
        </a:spcBef>
        <a:spcAft>
          <a:spcPct val="0"/>
        </a:spcAft>
        <a:defRPr sz="3200">
          <a:solidFill>
            <a:srgbClr val="7F7F7F"/>
          </a:solidFill>
          <a:latin typeface="Bookman Old Style" pitchFamily="-110" charset="0"/>
        </a:defRPr>
      </a:lvl5pPr>
      <a:lvl6pPr marL="457200" algn="ctr" defTabSz="457200" rtl="0" fontAlgn="base">
        <a:spcBef>
          <a:spcPct val="0"/>
        </a:spcBef>
        <a:spcAft>
          <a:spcPct val="0"/>
        </a:spcAft>
        <a:defRPr sz="3200">
          <a:solidFill>
            <a:srgbClr val="7F7F7F"/>
          </a:solidFill>
          <a:latin typeface="Bookman Old Style" pitchFamily="-110" charset="0"/>
        </a:defRPr>
      </a:lvl6pPr>
      <a:lvl7pPr marL="914400" algn="ctr" defTabSz="457200" rtl="0" fontAlgn="base">
        <a:spcBef>
          <a:spcPct val="0"/>
        </a:spcBef>
        <a:spcAft>
          <a:spcPct val="0"/>
        </a:spcAft>
        <a:defRPr sz="3200">
          <a:solidFill>
            <a:srgbClr val="7F7F7F"/>
          </a:solidFill>
          <a:latin typeface="Bookman Old Style" pitchFamily="-110" charset="0"/>
        </a:defRPr>
      </a:lvl7pPr>
      <a:lvl8pPr marL="1371600" algn="ctr" defTabSz="457200" rtl="0" fontAlgn="base">
        <a:spcBef>
          <a:spcPct val="0"/>
        </a:spcBef>
        <a:spcAft>
          <a:spcPct val="0"/>
        </a:spcAft>
        <a:defRPr sz="3200">
          <a:solidFill>
            <a:srgbClr val="7F7F7F"/>
          </a:solidFill>
          <a:latin typeface="Bookman Old Style" pitchFamily="-110" charset="0"/>
        </a:defRPr>
      </a:lvl8pPr>
      <a:lvl9pPr marL="1828800" algn="ctr" defTabSz="457200" rtl="0" fontAlgn="base">
        <a:spcBef>
          <a:spcPct val="0"/>
        </a:spcBef>
        <a:spcAft>
          <a:spcPct val="0"/>
        </a:spcAft>
        <a:defRPr sz="3200">
          <a:solidFill>
            <a:srgbClr val="7F7F7F"/>
          </a:solidFill>
          <a:latin typeface="Bookman Old Style" pitchFamily="-110" charset="0"/>
        </a:defRPr>
      </a:lvl9pPr>
    </p:titleStyle>
    <p:bodyStyle>
      <a:lvl1pPr marL="342900" indent="-342900" algn="l" defTabSz="457200" rtl="0" fontAlgn="base">
        <a:spcBef>
          <a:spcPct val="20000"/>
        </a:spcBef>
        <a:spcAft>
          <a:spcPct val="0"/>
        </a:spcAft>
        <a:buClr>
          <a:srgbClr val="7F7F7F"/>
        </a:buClr>
        <a:buSzPct val="80000"/>
        <a:buFont typeface="Wingdings" pitchFamily="-110" charset="2"/>
        <a:buChar char="§"/>
        <a:defRPr sz="2800" kern="1200">
          <a:solidFill>
            <a:schemeClr val="tx1"/>
          </a:solidFill>
          <a:latin typeface="+mn-lt"/>
          <a:ea typeface="+mn-ea"/>
          <a:cs typeface="+mn-cs"/>
        </a:defRPr>
      </a:lvl1pPr>
      <a:lvl2pPr marL="742950" indent="-285750" algn="l" defTabSz="457200" rtl="0" fontAlgn="base">
        <a:spcBef>
          <a:spcPct val="20000"/>
        </a:spcBef>
        <a:spcAft>
          <a:spcPct val="0"/>
        </a:spcAft>
        <a:buSzPct val="60000"/>
        <a:buFont typeface="Courier New" pitchFamily="-110" charset="0"/>
        <a:buChar char="o"/>
        <a:defRPr sz="2400" kern="1200">
          <a:solidFill>
            <a:schemeClr val="tx1"/>
          </a:solidFill>
          <a:latin typeface="+mn-lt"/>
          <a:ea typeface="ＭＳ Ｐゴシック" pitchFamily="-110" charset="-128"/>
          <a:cs typeface="+mn-cs"/>
        </a:defRPr>
      </a:lvl2pPr>
      <a:lvl3pPr marL="1143000" indent="-228600" algn="l" defTabSz="457200" rtl="0" fontAlgn="base">
        <a:spcBef>
          <a:spcPct val="20000"/>
        </a:spcBef>
        <a:spcAft>
          <a:spcPct val="0"/>
        </a:spcAft>
        <a:buSzPct val="80000"/>
        <a:buFont typeface="Wingdings" pitchFamily="-110" charset="2"/>
        <a:buChar char="§"/>
        <a:defRPr sz="2000" kern="1200">
          <a:solidFill>
            <a:schemeClr val="tx1"/>
          </a:solidFill>
          <a:latin typeface="+mn-lt"/>
          <a:ea typeface="ＭＳ Ｐゴシック" pitchFamily="-110" charset="-128"/>
          <a:cs typeface="+mn-cs"/>
        </a:defRPr>
      </a:lvl3pPr>
      <a:lvl4pPr marL="1600200" indent="-228600" algn="l" defTabSz="457200" rtl="0" fontAlgn="base">
        <a:spcBef>
          <a:spcPct val="20000"/>
        </a:spcBef>
        <a:spcAft>
          <a:spcPct val="0"/>
        </a:spcAft>
        <a:buFont typeface="Arial" pitchFamily="-110" charset="0"/>
        <a:buChar char="–"/>
        <a:defRPr sz="2000" kern="1200">
          <a:solidFill>
            <a:schemeClr val="tx1"/>
          </a:solidFill>
          <a:latin typeface="+mn-lt"/>
          <a:ea typeface="ＭＳ Ｐゴシック" pitchFamily="-110" charset="-128"/>
          <a:cs typeface="+mn-cs"/>
        </a:defRPr>
      </a:lvl4pPr>
      <a:lvl5pPr marL="2057400" indent="-228600" algn="l" defTabSz="457200" rtl="0" fontAlgn="base">
        <a:spcBef>
          <a:spcPct val="20000"/>
        </a:spcBef>
        <a:spcAft>
          <a:spcPct val="0"/>
        </a:spcAft>
        <a:buFont typeface="Arial" pitchFamily="-110"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7925927A-C37C-464F-9034-A6BAF4CFD7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defTabSz="457200"/>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defTabSz="457200"/>
            <a:fld id="{445829A4-99A9-E64D-A642-ECCCB195AC23}" type="datetimeFigureOut">
              <a:rPr lang="en-US" smtClean="0">
                <a:solidFill>
                  <a:srgbClr val="696464"/>
                </a:solidFill>
              </a:rPr>
              <a:pPr defTabSz="457200"/>
              <a:t>2/22/15</a:t>
            </a:fld>
            <a:endParaRPr lang="en-US">
              <a:solidFill>
                <a:srgbClr val="696464"/>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defTabSz="457200"/>
            <a:endParaRPr lang="en-US">
              <a:solidFill>
                <a:srgbClr val="696464"/>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defTabSz="457200"/>
            <a:fld id="{7B7F3008-F9D2-B84D-BF36-C9C063B3DA80}" type="slidenum">
              <a:rPr lang="en-US" smtClean="0"/>
              <a:pPr defTabSz="457200"/>
              <a:t>‹#›</a:t>
            </a:fld>
            <a:endParaRPr lang="en-US"/>
          </a:p>
        </p:txBody>
      </p:sp>
    </p:spTree>
    <p:extLst>
      <p:ext uri="{BB962C8B-B14F-4D97-AF65-F5344CB8AC3E}">
        <p14:creationId xmlns:p14="http://schemas.microsoft.com/office/powerpoint/2010/main" val="1738654645"/>
      </p:ext>
    </p:extLst>
  </p:cSld>
  <p:clrMap bg1="lt1" tx1="dk1" bg2="lt2" tx2="dk2" accent1="accent1" accent2="accent2" accent3="accent3" accent4="accent4" accent5="accent5" accent6="accent6" hlink="hlink" folHlink="folHlink"/>
  <p:sldLayoutIdLst>
    <p:sldLayoutId id="2147483678" r:id="rId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hyperlink" Target="http://tinyurl.com/knjoa9h" TargetMode="External"/><Relationship Id="rId1" Type="http://schemas.openxmlformats.org/officeDocument/2006/relationships/slideLayout" Target="../slideLayouts/slideLayout1.xml"/><Relationship Id="rId2" Type="http://schemas.openxmlformats.org/officeDocument/2006/relationships/hyperlink" Target="mailto:jleppien@whitworth.edu" TargetMode="Externa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5.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eg"/><Relationship Id="rId3" Type="http://schemas.openxmlformats.org/officeDocument/2006/relationships/hyperlink" Target="http://www.corestandards.org/ELA-Literac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4" Type="http://schemas.openxmlformats.org/officeDocument/2006/relationships/hyperlink" Target="http://www.corestandards.org/Math/" TargetMode="External"/><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newsela.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www.ldc.org" TargetMode="External"/><Relationship Id="rId4"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 Id="rId3" Type="http://schemas.openxmlformats.org/officeDocument/2006/relationships/hyperlink" Target="http://educore.ascd.org/channels/c8920746-9ae8-49bf-bae3-f8b6cac46173"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8.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9.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0.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hyperlink" Target="http://livebinders.com/edit?id=50325" TargetMode="External"/><Relationship Id="rId4" Type="http://schemas.openxmlformats.org/officeDocument/2006/relationships/image" Target="../media/image35.png"/><Relationship Id="rId5" Type="http://schemas.openxmlformats.org/officeDocument/2006/relationships/hyperlink" Target="http://www.LiveBinders.com" TargetMode="External"/><Relationship Id="rId1" Type="http://schemas.openxmlformats.org/officeDocument/2006/relationships/slideLayout" Target="../slideLayouts/slideLayout19.xml"/><Relationship Id="rId2"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prezi.com/hqjqus5s9tiq/mining-personal-histories/?utm_campaign=share&amp;utm_medium=copy" TargetMode="External"/><Relationship Id="rId4" Type="http://schemas.openxmlformats.org/officeDocument/2006/relationships/hyperlink" Target="http://educurious.org/solutions/project-based-courses/" TargetMode="External"/><Relationship Id="rId1" Type="http://schemas.openxmlformats.org/officeDocument/2006/relationships/slideLayout" Target="../slideLayouts/slideLayout19.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8.png"/><Relationship Id="rId3" Type="http://schemas.openxmlformats.org/officeDocument/2006/relationships/hyperlink" Target="http://www.visiblethinkingpz.org/VisibleThinking_html_files/03_ThinkingRoutines/03b_Introduction.htm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1.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9.png"/><Relationship Id="rId1" Type="http://schemas.openxmlformats.org/officeDocument/2006/relationships/slideLayout" Target="../slideLayouts/slideLayout24.xml"/><Relationship Id="rId2" Type="http://schemas.openxmlformats.org/officeDocument/2006/relationships/image" Target="../media/image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picturinghistory.gc.cuny.edu/item.php?item_id=180"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hyperlink" Target="http://chaseproductionfilm.com/delano-heroes.html" TargetMode="External"/><Relationship Id="rId3" Type="http://schemas.openxmlformats.org/officeDocument/2006/relationships/image" Target="../media/image5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3.png"/><Relationship Id="rId3" Type="http://schemas.openxmlformats.org/officeDocument/2006/relationships/hyperlink" Target="http://www.uww.edu/cls/history/for-teachers" TargetMode="Externa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3.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5.png"/></Relationships>
</file>

<file path=ppt/slides/_rels/slide82.xml.rels><?xml version="1.0" encoding="UTF-8" standalone="yes"?>
<Relationships xmlns="http://schemas.openxmlformats.org/package/2006/relationships"><Relationship Id="rId3" Type="http://schemas.openxmlformats.org/officeDocument/2006/relationships/hyperlink" Target="http://sheg.stanford.edu" TargetMode="External"/><Relationship Id="rId4" Type="http://schemas.openxmlformats.org/officeDocument/2006/relationships/image" Target="../media/image57.png"/><Relationship Id="rId5" Type="http://schemas.openxmlformats.org/officeDocument/2006/relationships/hyperlink" Target="https://www.teachingchannel.org/videos/reading-like-a-historian-sourcing-complete-lesson" TargetMode="External"/><Relationship Id="rId1" Type="http://schemas.openxmlformats.org/officeDocument/2006/relationships/slideLayout" Target="../slideLayouts/slideLayout23.xml"/><Relationship Id="rId2"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www.readingquest.org/strat/home.html" TargetMode="External"/><Relationship Id="rId5" Type="http://schemas.openxmlformats.org/officeDocument/2006/relationships/hyperlink" Target="http://www.nchs.ucla.edu/Standards/" TargetMode="External"/><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3.xml"/><Relationship Id="rId2" Type="http://schemas.openxmlformats.org/officeDocument/2006/relationships/hyperlink" Target="http://www.archives.gov/education"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1.png"/><Relationship Id="rId3" Type="http://schemas.openxmlformats.org/officeDocument/2006/relationships/hyperlink" Target="http://csip.cornell.edu/Curriculum_Resources/default.html"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hyperlink" Target="https://www.bighistoryproject.com/home" TargetMode="External"/><Relationship Id="rId1" Type="http://schemas.openxmlformats.org/officeDocument/2006/relationships/slideLayout" Target="../slideLayouts/slideLayout21.xml"/><Relationship Id="rId2" Type="http://schemas.openxmlformats.org/officeDocument/2006/relationships/hyperlink" Target="http://science.education.nih.gov/index.html"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map.mathshell.org/materials/index.php" TargetMode="External"/><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hyperlink" Target="https://www.illustrativemathematics.org" TargetMode="External"/><Relationship Id="rId7" Type="http://schemas.openxmlformats.org/officeDocument/2006/relationships/image" Target="../media/image66.png"/><Relationship Id="rId8" Type="http://schemas.openxmlformats.org/officeDocument/2006/relationships/hyperlink" Target="http://nrich.maths.org/frontpage" TargetMode="External"/><Relationship Id="rId9" Type="http://schemas.openxmlformats.org/officeDocument/2006/relationships/hyperlink" Target="http://www.insidemathematics.org/tools-for-educators" TargetMode="External"/><Relationship Id="rId1" Type="http://schemas.openxmlformats.org/officeDocument/2006/relationships/slideLayout" Target="../slideLayouts/slideLayout21.xml"/><Relationship Id="rId2" Type="http://schemas.openxmlformats.org/officeDocument/2006/relationships/hyperlink" Target="http://www.lindajsheffield.com"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hyperlink" Target="https://www.oercommons.org" TargetMode="External"/><Relationship Id="rId6" Type="http://schemas.openxmlformats.org/officeDocument/2006/relationships/hyperlink" Target="http://www.rfwp.com/pages/shelagh-gallagher/" TargetMode="External"/><Relationship Id="rId1" Type="http://schemas.openxmlformats.org/officeDocument/2006/relationships/slideLayout" Target="../slideLayouts/slideLayout21.xml"/><Relationship Id="rId2" Type="http://schemas.openxmlformats.org/officeDocument/2006/relationships/hyperlink" Target="http://bie.org/project_search" TargetMode="Externa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4.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55587"/>
            <a:ext cx="7772400" cy="1470025"/>
          </a:xfrm>
        </p:spPr>
        <p:txBody>
          <a:bodyPr>
            <a:noAutofit/>
          </a:bodyPr>
          <a:lstStyle/>
          <a:p>
            <a:r>
              <a:rPr lang="en-US" sz="3200" b="1" dirty="0" smtClean="0">
                <a:solidFill>
                  <a:srgbClr val="0000FF"/>
                </a:solidFill>
              </a:rPr>
              <a:t>What’s Possible?  Making Inroads in Designing Curriculum for Advanced Learners</a:t>
            </a:r>
            <a:endParaRPr lang="en-US" sz="3200" b="1" dirty="0">
              <a:solidFill>
                <a:srgbClr val="0000FF"/>
              </a:solidFill>
            </a:endParaRPr>
          </a:p>
        </p:txBody>
      </p:sp>
      <p:sp>
        <p:nvSpPr>
          <p:cNvPr id="3" name="Subtitle 2"/>
          <p:cNvSpPr>
            <a:spLocks noGrp="1"/>
          </p:cNvSpPr>
          <p:nvPr>
            <p:ph type="subTitle" idx="1"/>
          </p:nvPr>
        </p:nvSpPr>
        <p:spPr>
          <a:xfrm>
            <a:off x="3622495" y="2628900"/>
            <a:ext cx="6400800" cy="2209800"/>
          </a:xfrm>
        </p:spPr>
        <p:txBody>
          <a:bodyPr>
            <a:noAutofit/>
          </a:bodyPr>
          <a:lstStyle/>
          <a:p>
            <a:r>
              <a:rPr lang="en-US" sz="1800" dirty="0" smtClean="0">
                <a:solidFill>
                  <a:schemeClr val="tx1"/>
                </a:solidFill>
              </a:rPr>
              <a:t>Jann H. Leppien, Ph.D.</a:t>
            </a:r>
          </a:p>
          <a:p>
            <a:r>
              <a:rPr lang="en-US" sz="1800" dirty="0" smtClean="0">
                <a:solidFill>
                  <a:schemeClr val="tx1"/>
                </a:solidFill>
              </a:rPr>
              <a:t>Whitworth University, Spokane, WA</a:t>
            </a:r>
          </a:p>
          <a:p>
            <a:r>
              <a:rPr lang="en-US" sz="1800" dirty="0" smtClean="0">
                <a:hlinkClick r:id="rId2"/>
              </a:rPr>
              <a:t>jleppien@whitworth.edu</a:t>
            </a:r>
            <a:endParaRPr lang="en-US" sz="1800" dirty="0" smtClean="0"/>
          </a:p>
        </p:txBody>
      </p:sp>
      <p:pic>
        <p:nvPicPr>
          <p:cNvPr id="4" name="Picture 11" descr="C:\Documents and Settings\JP3\Application Data\Microsoft\Media Catalog\Downloaded Clips\cl0\PH01835J.jpg"/>
          <p:cNvPicPr>
            <a:picLocks noChangeAspect="1" noChangeArrowheads="1"/>
          </p:cNvPicPr>
          <p:nvPr/>
        </p:nvPicPr>
        <p:blipFill>
          <a:blip r:embed="rId3"/>
          <a:srcRect/>
          <a:stretch>
            <a:fillRect/>
          </a:stretch>
        </p:blipFill>
        <p:spPr bwMode="auto">
          <a:xfrm>
            <a:off x="507562" y="1981200"/>
            <a:ext cx="1362333" cy="2057400"/>
          </a:xfrm>
          <a:prstGeom prst="rect">
            <a:avLst/>
          </a:prstGeom>
          <a:noFill/>
          <a:ln w="9525">
            <a:noFill/>
            <a:miter lim="800000"/>
            <a:headEnd/>
            <a:tailEnd/>
          </a:ln>
        </p:spPr>
      </p:pic>
      <p:pic>
        <p:nvPicPr>
          <p:cNvPr id="5" name="Picture 12" descr="C:\Documents and Settings\JP3\Application Data\Microsoft\Media Catalog\Downloaded Clips\cl0\PH01734J.jpg"/>
          <p:cNvPicPr>
            <a:picLocks noChangeAspect="1" noChangeArrowheads="1"/>
          </p:cNvPicPr>
          <p:nvPr/>
        </p:nvPicPr>
        <p:blipFill>
          <a:blip r:embed="rId4"/>
          <a:srcRect/>
          <a:stretch>
            <a:fillRect/>
          </a:stretch>
        </p:blipFill>
        <p:spPr bwMode="auto">
          <a:xfrm>
            <a:off x="507564" y="3733800"/>
            <a:ext cx="1412400" cy="2133600"/>
          </a:xfrm>
          <a:prstGeom prst="rect">
            <a:avLst/>
          </a:prstGeom>
          <a:noFill/>
          <a:ln w="9525">
            <a:noFill/>
            <a:miter lim="800000"/>
            <a:headEnd/>
            <a:tailEnd/>
          </a:ln>
        </p:spPr>
      </p:pic>
      <p:pic>
        <p:nvPicPr>
          <p:cNvPr id="6" name="Picture 13" descr="C:\Documents and Settings\JP3\Application Data\Microsoft\Media Catalog\Downloaded Clips\cl0\PH01787J.jpg"/>
          <p:cNvPicPr>
            <a:picLocks noChangeAspect="1" noChangeArrowheads="1"/>
          </p:cNvPicPr>
          <p:nvPr/>
        </p:nvPicPr>
        <p:blipFill>
          <a:blip r:embed="rId5"/>
          <a:srcRect/>
          <a:stretch>
            <a:fillRect/>
          </a:stretch>
        </p:blipFill>
        <p:spPr bwMode="auto">
          <a:xfrm>
            <a:off x="1869895" y="2362200"/>
            <a:ext cx="1752600" cy="2743200"/>
          </a:xfrm>
          <a:prstGeom prst="rect">
            <a:avLst/>
          </a:prstGeom>
          <a:noFill/>
          <a:ln w="9525">
            <a:noFill/>
            <a:miter lim="800000"/>
            <a:headEnd/>
            <a:tailEnd/>
          </a:ln>
        </p:spPr>
      </p:pic>
      <p:sp>
        <p:nvSpPr>
          <p:cNvPr id="7" name="TextBox 6"/>
          <p:cNvSpPr txBox="1"/>
          <p:nvPr/>
        </p:nvSpPr>
        <p:spPr>
          <a:xfrm>
            <a:off x="345894" y="5867400"/>
            <a:ext cx="6207306" cy="800219"/>
          </a:xfrm>
          <a:prstGeom prst="rect">
            <a:avLst/>
          </a:prstGeom>
          <a:noFill/>
        </p:spPr>
        <p:txBody>
          <a:bodyPr wrap="square" rtlCol="0">
            <a:spAutoFit/>
          </a:bodyPr>
          <a:lstStyle/>
          <a:p>
            <a:r>
              <a:rPr lang="en-US" sz="2800" b="1" dirty="0" smtClean="0">
                <a:hlinkClick r:id="rId6"/>
              </a:rPr>
              <a:t>http://tinyurl.com/knjoa9h</a:t>
            </a:r>
            <a:endParaRPr lang="en-US" sz="2800" b="1"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Slide Number Placeholder 5"/>
          <p:cNvSpPr>
            <a:spLocks noGrp="1"/>
          </p:cNvSpPr>
          <p:nvPr>
            <p:ph type="sldNum" sz="quarter" idx="12"/>
          </p:nvPr>
        </p:nvSpPr>
        <p:spPr>
          <a:noFill/>
        </p:spPr>
        <p:txBody>
          <a:bodyPr/>
          <a:lstStyle/>
          <a:p>
            <a:fld id="{308A38B9-39B5-468F-8050-943BCD555F07}" type="slidenum">
              <a:rPr lang="en-US"/>
              <a:pPr/>
              <a:t>10</a:t>
            </a:fld>
            <a:endParaRPr lang="en-US"/>
          </a:p>
        </p:txBody>
      </p:sp>
      <p:sp>
        <p:nvSpPr>
          <p:cNvPr id="126980" name="Rectangle 2"/>
          <p:cNvSpPr>
            <a:spLocks noChangeArrowheads="1"/>
          </p:cNvSpPr>
          <p:nvPr/>
        </p:nvSpPr>
        <p:spPr bwMode="auto">
          <a:xfrm>
            <a:off x="0" y="1543050"/>
            <a:ext cx="9144000" cy="0"/>
          </a:xfrm>
          <a:prstGeom prst="rect">
            <a:avLst/>
          </a:prstGeom>
          <a:noFill/>
          <a:ln w="9525">
            <a:noFill/>
            <a:miter lim="800000"/>
            <a:headEnd/>
            <a:tailEnd/>
          </a:ln>
        </p:spPr>
        <p:txBody>
          <a:bodyPr wrap="none" anchor="ctr">
            <a:spAutoFit/>
          </a:bodyPr>
          <a:lstStyle/>
          <a:p>
            <a:endParaRPr lang="en-US"/>
          </a:p>
        </p:txBody>
      </p:sp>
      <p:sp>
        <p:nvSpPr>
          <p:cNvPr id="126981" name="Rectangle 3"/>
          <p:cNvSpPr>
            <a:spLocks noChangeArrowheads="1"/>
          </p:cNvSpPr>
          <p:nvPr/>
        </p:nvSpPr>
        <p:spPr bwMode="auto">
          <a:xfrm>
            <a:off x="0" y="1500188"/>
            <a:ext cx="9144000" cy="0"/>
          </a:xfrm>
          <a:prstGeom prst="rect">
            <a:avLst/>
          </a:prstGeom>
          <a:noFill/>
          <a:ln w="9525">
            <a:noFill/>
            <a:miter lim="800000"/>
            <a:headEnd/>
            <a:tailEnd/>
          </a:ln>
        </p:spPr>
        <p:txBody>
          <a:bodyPr wrap="none" anchor="ctr">
            <a:spAutoFit/>
          </a:bodyPr>
          <a:lstStyle/>
          <a:p>
            <a:endParaRPr lang="en-US"/>
          </a:p>
        </p:txBody>
      </p:sp>
      <p:sp>
        <p:nvSpPr>
          <p:cNvPr id="126982" name="Rectangle 4"/>
          <p:cNvSpPr>
            <a:spLocks noChangeArrowheads="1"/>
          </p:cNvSpPr>
          <p:nvPr/>
        </p:nvSpPr>
        <p:spPr bwMode="auto">
          <a:xfrm>
            <a:off x="0" y="154305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6978" name="Object 2"/>
          <p:cNvGraphicFramePr>
            <a:graphicFrameLocks noChangeAspect="1"/>
          </p:cNvGraphicFramePr>
          <p:nvPr/>
        </p:nvGraphicFramePr>
        <p:xfrm>
          <a:off x="304800" y="457200"/>
          <a:ext cx="8534400" cy="6400800"/>
        </p:xfrm>
        <a:graphic>
          <a:graphicData uri="http://schemas.openxmlformats.org/presentationml/2006/ole">
            <mc:AlternateContent xmlns:mc="http://schemas.openxmlformats.org/markup-compatibility/2006">
              <mc:Choice xmlns:v="urn:schemas-microsoft-com:vml" Requires="v">
                <p:oleObj spid="_x0000_s72708" name="Slide" r:id="rId3" imgW="4572000" imgH="3429000" progId="">
                  <p:embed/>
                </p:oleObj>
              </mc:Choice>
              <mc:Fallback>
                <p:oleObj name="Slide" r:id="rId3" imgW="4572000" imgH="34290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57200"/>
                        <a:ext cx="8534400" cy="6400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6" name="Text Box 6"/>
          <p:cNvSpPr txBox="1">
            <a:spLocks noChangeArrowheads="1"/>
          </p:cNvSpPr>
          <p:nvPr/>
        </p:nvSpPr>
        <p:spPr bwMode="auto">
          <a:xfrm>
            <a:off x="914400" y="228600"/>
            <a:ext cx="2362200" cy="457200"/>
          </a:xfrm>
          <a:prstGeom prst="rect">
            <a:avLst/>
          </a:prstGeom>
          <a:noFill/>
          <a:ln w="9525">
            <a:noFill/>
            <a:miter lim="800000"/>
            <a:headEnd/>
            <a:tailEnd/>
          </a:ln>
          <a:effectLst/>
        </p:spPr>
        <p:txBody>
          <a:bodyPr>
            <a:spAutoFit/>
          </a:bodyPr>
          <a:lstStyle/>
          <a:p>
            <a:pPr algn="ctr" eaLnBrk="1" hangingPunct="1">
              <a:spcBef>
                <a:spcPct val="50000"/>
              </a:spcBef>
            </a:pPr>
            <a:r>
              <a:rPr lang="en-US">
                <a:solidFill>
                  <a:srgbClr val="0058B0"/>
                </a:solidFill>
                <a:effectLst>
                  <a:outerShdw blurRad="38100" dist="38100" dir="2700000" algn="tl">
                    <a:srgbClr val="C0C0C0"/>
                  </a:outerShdw>
                </a:effectLst>
                <a:latin typeface="Bookman Old Style" pitchFamily="-110" charset="0"/>
              </a:rPr>
              <a:t>Expertise in</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457200" y="304800"/>
            <a:ext cx="6553200" cy="1143000"/>
          </a:xfrm>
        </p:spPr>
        <p:txBody>
          <a:bodyPr>
            <a:normAutofit fontScale="90000"/>
          </a:bodyPr>
          <a:lstStyle/>
          <a:p>
            <a:pPr eaLnBrk="1" hangingPunct="1"/>
            <a:r>
              <a:rPr lang="en-US" b="1" smtClean="0">
                <a:ea typeface="ＭＳ Ｐゴシック" pitchFamily="-110" charset="-128"/>
              </a:rPr>
              <a:t>Ascending Levels of Intellectual Demand</a:t>
            </a:r>
          </a:p>
        </p:txBody>
      </p:sp>
      <p:sp>
        <p:nvSpPr>
          <p:cNvPr id="116739" name="Rectangle 3"/>
          <p:cNvSpPr>
            <a:spLocks noGrp="1" noChangeArrowheads="1"/>
          </p:cNvSpPr>
          <p:nvPr>
            <p:ph type="body" sz="half" idx="1"/>
          </p:nvPr>
        </p:nvSpPr>
        <p:spPr>
          <a:xfrm>
            <a:off x="457200" y="1676400"/>
            <a:ext cx="4191000" cy="4648200"/>
          </a:xfrm>
          <a:solidFill>
            <a:srgbClr val="F6FFD0"/>
          </a:solidFill>
        </p:spPr>
        <p:txBody>
          <a:bodyPr/>
          <a:lstStyle/>
          <a:p>
            <a:pPr eaLnBrk="1" hangingPunct="1">
              <a:lnSpc>
                <a:spcPct val="90000"/>
              </a:lnSpc>
            </a:pPr>
            <a:r>
              <a:rPr lang="en-US" sz="1800" b="1" smtClean="0">
                <a:solidFill>
                  <a:srgbClr val="000000"/>
                </a:solidFill>
                <a:ea typeface="ＭＳ Ｐゴシック" pitchFamily="-110" charset="-128"/>
              </a:rPr>
              <a:t>Vary the depth</a:t>
            </a:r>
          </a:p>
          <a:p>
            <a:pPr eaLnBrk="1" hangingPunct="1">
              <a:lnSpc>
                <a:spcPct val="90000"/>
              </a:lnSpc>
            </a:pPr>
            <a:r>
              <a:rPr lang="en-US" sz="1800" b="1" smtClean="0">
                <a:solidFill>
                  <a:srgbClr val="000000"/>
                </a:solidFill>
                <a:ea typeface="ＭＳ Ｐゴシック" pitchFamily="-110" charset="-128"/>
              </a:rPr>
              <a:t>Adjust the abstraction</a:t>
            </a:r>
          </a:p>
          <a:p>
            <a:pPr eaLnBrk="1" hangingPunct="1">
              <a:lnSpc>
                <a:spcPct val="90000"/>
              </a:lnSpc>
            </a:pPr>
            <a:r>
              <a:rPr lang="en-US" sz="1800" b="1" smtClean="0">
                <a:solidFill>
                  <a:srgbClr val="000000"/>
                </a:solidFill>
                <a:ea typeface="ＭＳ Ｐゴシック" pitchFamily="-110" charset="-128"/>
              </a:rPr>
              <a:t>Change the complexity</a:t>
            </a:r>
          </a:p>
          <a:p>
            <a:pPr eaLnBrk="1" hangingPunct="1">
              <a:lnSpc>
                <a:spcPct val="90000"/>
              </a:lnSpc>
            </a:pPr>
            <a:r>
              <a:rPr lang="en-US" sz="1800" b="1" smtClean="0">
                <a:solidFill>
                  <a:srgbClr val="000000"/>
                </a:solidFill>
                <a:ea typeface="ＭＳ Ｐゴシック" pitchFamily="-110" charset="-128"/>
              </a:rPr>
              <a:t>Make contexts and examples more or less novel or familiar</a:t>
            </a:r>
          </a:p>
          <a:p>
            <a:pPr eaLnBrk="1" hangingPunct="1">
              <a:lnSpc>
                <a:spcPct val="90000"/>
              </a:lnSpc>
            </a:pPr>
            <a:r>
              <a:rPr lang="en-US" sz="1800" b="1" smtClean="0">
                <a:solidFill>
                  <a:srgbClr val="000000"/>
                </a:solidFill>
                <a:ea typeface="ＭＳ Ｐゴシック" pitchFamily="-110" charset="-128"/>
              </a:rPr>
              <a:t>Adjust the pace</a:t>
            </a:r>
          </a:p>
          <a:p>
            <a:pPr eaLnBrk="1" hangingPunct="1">
              <a:lnSpc>
                <a:spcPct val="90000"/>
              </a:lnSpc>
            </a:pPr>
            <a:r>
              <a:rPr lang="en-US" sz="1800" b="1" smtClean="0">
                <a:solidFill>
                  <a:srgbClr val="000000"/>
                </a:solidFill>
                <a:ea typeface="ＭＳ Ｐゴシック" pitchFamily="-110" charset="-128"/>
              </a:rPr>
              <a:t>Use more/less advanced materials and text</a:t>
            </a:r>
          </a:p>
          <a:p>
            <a:pPr eaLnBrk="1" hangingPunct="1">
              <a:lnSpc>
                <a:spcPct val="90000"/>
              </a:lnSpc>
            </a:pPr>
            <a:r>
              <a:rPr lang="en-US" sz="1800" b="1" smtClean="0">
                <a:solidFill>
                  <a:srgbClr val="000000"/>
                </a:solidFill>
                <a:ea typeface="ＭＳ Ｐゴシック" pitchFamily="-110" charset="-128"/>
              </a:rPr>
              <a:t>Provide more/less scaffolding</a:t>
            </a:r>
          </a:p>
          <a:p>
            <a:pPr eaLnBrk="1" hangingPunct="1">
              <a:lnSpc>
                <a:spcPct val="90000"/>
              </a:lnSpc>
            </a:pPr>
            <a:r>
              <a:rPr lang="en-US" sz="1800" b="1" smtClean="0">
                <a:solidFill>
                  <a:srgbClr val="000000"/>
                </a:solidFill>
                <a:ea typeface="ＭＳ Ｐゴシック" pitchFamily="-110" charset="-128"/>
              </a:rPr>
              <a:t>Provide frequent/intermittent feedback</a:t>
            </a:r>
          </a:p>
          <a:p>
            <a:pPr eaLnBrk="1" hangingPunct="1">
              <a:lnSpc>
                <a:spcPct val="90000"/>
              </a:lnSpc>
            </a:pPr>
            <a:r>
              <a:rPr lang="en-US" sz="1800" b="1" smtClean="0">
                <a:solidFill>
                  <a:srgbClr val="000000"/>
                </a:solidFill>
                <a:ea typeface="ＭＳ Ｐゴシック" pitchFamily="-110" charset="-128"/>
              </a:rPr>
              <a:t>Provide/let students infer related strategies</a:t>
            </a:r>
          </a:p>
          <a:p>
            <a:pPr eaLnBrk="1" hangingPunct="1">
              <a:lnSpc>
                <a:spcPct val="90000"/>
              </a:lnSpc>
            </a:pPr>
            <a:r>
              <a:rPr lang="en-US" sz="1800" b="1" smtClean="0">
                <a:solidFill>
                  <a:srgbClr val="000000"/>
                </a:solidFill>
                <a:ea typeface="ＭＳ Ｐゴシック" pitchFamily="-110" charset="-128"/>
              </a:rPr>
              <a:t>Infer concepts from applications and problem solving</a:t>
            </a:r>
            <a:endParaRPr lang="en-US" sz="1800" smtClean="0">
              <a:solidFill>
                <a:srgbClr val="000000"/>
              </a:solidFill>
              <a:ea typeface="ＭＳ Ｐゴシック" pitchFamily="-110" charset="-128"/>
            </a:endParaRPr>
          </a:p>
        </p:txBody>
      </p:sp>
      <p:sp>
        <p:nvSpPr>
          <p:cNvPr id="116740" name="Rectangle 4"/>
          <p:cNvSpPr>
            <a:spLocks noGrp="1" noChangeArrowheads="1"/>
          </p:cNvSpPr>
          <p:nvPr>
            <p:ph type="body" sz="half" idx="2"/>
          </p:nvPr>
        </p:nvSpPr>
        <p:spPr>
          <a:xfrm>
            <a:off x="4724400" y="1676400"/>
            <a:ext cx="4114800" cy="4648200"/>
          </a:xfrm>
          <a:solidFill>
            <a:srgbClr val="F6FFD0"/>
          </a:solidFill>
        </p:spPr>
        <p:txBody>
          <a:bodyPr/>
          <a:lstStyle/>
          <a:p>
            <a:pPr eaLnBrk="1" hangingPunct="1">
              <a:lnSpc>
                <a:spcPct val="90000"/>
              </a:lnSpc>
            </a:pPr>
            <a:r>
              <a:rPr lang="en-US" sz="1600" b="1" smtClean="0">
                <a:solidFill>
                  <a:srgbClr val="000000"/>
                </a:solidFill>
                <a:ea typeface="ＭＳ Ｐゴシック" pitchFamily="-110" charset="-128"/>
              </a:rPr>
              <a:t>Provide more/fewer examples</a:t>
            </a:r>
          </a:p>
          <a:p>
            <a:pPr eaLnBrk="1" hangingPunct="1">
              <a:lnSpc>
                <a:spcPct val="90000"/>
              </a:lnSpc>
            </a:pPr>
            <a:r>
              <a:rPr lang="en-US" sz="1600" b="1" smtClean="0">
                <a:solidFill>
                  <a:srgbClr val="000000"/>
                </a:solidFill>
                <a:ea typeface="ＭＳ Ｐゴシック" pitchFamily="-110" charset="-128"/>
              </a:rPr>
              <a:t>Be more/less explicit/inductive</a:t>
            </a:r>
          </a:p>
          <a:p>
            <a:pPr eaLnBrk="1" hangingPunct="1">
              <a:lnSpc>
                <a:spcPct val="90000"/>
              </a:lnSpc>
            </a:pPr>
            <a:r>
              <a:rPr lang="en-US" sz="1600" b="1" smtClean="0">
                <a:solidFill>
                  <a:srgbClr val="000000"/>
                </a:solidFill>
                <a:ea typeface="ＭＳ Ｐゴシック" pitchFamily="-110" charset="-128"/>
              </a:rPr>
              <a:t>Provide simpler/more complex problems and applications</a:t>
            </a:r>
          </a:p>
          <a:p>
            <a:pPr eaLnBrk="1" hangingPunct="1">
              <a:lnSpc>
                <a:spcPct val="90000"/>
              </a:lnSpc>
            </a:pPr>
            <a:r>
              <a:rPr lang="en-US" sz="1600" b="1" smtClean="0">
                <a:solidFill>
                  <a:srgbClr val="000000"/>
                </a:solidFill>
                <a:ea typeface="ＭＳ Ｐゴシック" pitchFamily="-110" charset="-128"/>
              </a:rPr>
              <a:t>Vary the sophistication level </a:t>
            </a:r>
          </a:p>
          <a:p>
            <a:pPr eaLnBrk="1" hangingPunct="1">
              <a:lnSpc>
                <a:spcPct val="90000"/>
              </a:lnSpc>
            </a:pPr>
            <a:r>
              <a:rPr lang="en-US" sz="1600" b="1" smtClean="0">
                <a:solidFill>
                  <a:srgbClr val="000000"/>
                </a:solidFill>
                <a:ea typeface="ＭＳ Ｐゴシック" pitchFamily="-110" charset="-128"/>
              </a:rPr>
              <a:t>Provide lengthier/briefer texts</a:t>
            </a:r>
          </a:p>
          <a:p>
            <a:pPr eaLnBrk="1" hangingPunct="1">
              <a:lnSpc>
                <a:spcPct val="90000"/>
              </a:lnSpc>
            </a:pPr>
            <a:r>
              <a:rPr lang="en-US" sz="1600" b="1" smtClean="0">
                <a:solidFill>
                  <a:srgbClr val="000000"/>
                </a:solidFill>
                <a:ea typeface="ＭＳ Ｐゴシック" pitchFamily="-110" charset="-128"/>
              </a:rPr>
              <a:t>Provide more/less text support</a:t>
            </a:r>
          </a:p>
          <a:p>
            <a:pPr eaLnBrk="1" hangingPunct="1">
              <a:lnSpc>
                <a:spcPct val="90000"/>
              </a:lnSpc>
            </a:pPr>
            <a:r>
              <a:rPr lang="en-US" sz="1600" b="1" smtClean="0">
                <a:solidFill>
                  <a:srgbClr val="000000"/>
                </a:solidFill>
                <a:ea typeface="ＭＳ Ｐゴシック" pitchFamily="-110" charset="-128"/>
              </a:rPr>
              <a:t>Require more/less independence or collaboration</a:t>
            </a:r>
          </a:p>
          <a:p>
            <a:pPr eaLnBrk="1" hangingPunct="1">
              <a:lnSpc>
                <a:spcPct val="90000"/>
              </a:lnSpc>
            </a:pPr>
            <a:r>
              <a:rPr lang="en-US" sz="1600" b="1" smtClean="0">
                <a:solidFill>
                  <a:srgbClr val="000000"/>
                </a:solidFill>
                <a:ea typeface="ＭＳ Ｐゴシック" pitchFamily="-110" charset="-128"/>
              </a:rPr>
              <a:t>Require more/less evidence</a:t>
            </a:r>
          </a:p>
          <a:p>
            <a:pPr eaLnBrk="1" hangingPunct="1">
              <a:lnSpc>
                <a:spcPct val="90000"/>
              </a:lnSpc>
            </a:pPr>
            <a:r>
              <a:rPr lang="en-US" sz="1600" b="1" smtClean="0">
                <a:solidFill>
                  <a:srgbClr val="000000"/>
                </a:solidFill>
                <a:ea typeface="ＭＳ Ｐゴシック" pitchFamily="-110" charset="-128"/>
              </a:rPr>
              <a:t>Ask for/provide analogies</a:t>
            </a:r>
          </a:p>
          <a:p>
            <a:pPr eaLnBrk="1" hangingPunct="1">
              <a:lnSpc>
                <a:spcPct val="90000"/>
              </a:lnSpc>
            </a:pPr>
            <a:r>
              <a:rPr lang="en-US" sz="1600" b="1" smtClean="0">
                <a:solidFill>
                  <a:srgbClr val="000000"/>
                </a:solidFill>
                <a:ea typeface="ＭＳ Ｐゴシック" pitchFamily="-110" charset="-128"/>
              </a:rPr>
              <a:t>Teach to concepts before/after examples</a:t>
            </a:r>
          </a:p>
          <a:p>
            <a:pPr eaLnBrk="1" hangingPunct="1">
              <a:lnSpc>
                <a:spcPct val="90000"/>
              </a:lnSpc>
            </a:pPr>
            <a:r>
              <a:rPr lang="en-US" sz="1600" b="1" smtClean="0">
                <a:solidFill>
                  <a:srgbClr val="000000"/>
                </a:solidFill>
                <a:ea typeface="ＭＳ Ｐゴシック" pitchFamily="-110" charset="-128"/>
              </a:rPr>
              <a:t>Teach principles before/after examples or concepts</a:t>
            </a:r>
          </a:p>
          <a:p>
            <a:pPr eaLnBrk="1" hangingPunct="1">
              <a:lnSpc>
                <a:spcPct val="90000"/>
              </a:lnSpc>
            </a:pPr>
            <a:endParaRPr lang="en-US" sz="1600" b="1" smtClean="0">
              <a:solidFill>
                <a:srgbClr val="000000"/>
              </a:solidFill>
              <a:ea typeface="ＭＳ Ｐゴシック" pitchFamily="-110" charset="-128"/>
            </a:endParaRPr>
          </a:p>
          <a:p>
            <a:pPr eaLnBrk="1" hangingPunct="1">
              <a:lnSpc>
                <a:spcPct val="90000"/>
              </a:lnSpc>
            </a:pPr>
            <a:endParaRPr lang="en-US" sz="1000" smtClean="0">
              <a:ea typeface="ＭＳ Ｐゴシック" pitchFamily="-110" charset="-128"/>
            </a:endParaRPr>
          </a:p>
        </p:txBody>
      </p:sp>
      <p:pic>
        <p:nvPicPr>
          <p:cNvPr id="116741" name="Picture 5" descr="C:\Program Files\Common Files\Microsoft Shared\Clipart\cagcat50\bd07304_.wmf"/>
          <p:cNvPicPr>
            <a:picLocks noChangeAspect="1" noChangeArrowheads="1"/>
          </p:cNvPicPr>
          <p:nvPr/>
        </p:nvPicPr>
        <p:blipFill>
          <a:blip r:embed="rId2"/>
          <a:srcRect/>
          <a:stretch>
            <a:fillRect/>
          </a:stretch>
        </p:blipFill>
        <p:spPr bwMode="auto">
          <a:xfrm>
            <a:off x="7086600" y="0"/>
            <a:ext cx="1822450" cy="1812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43000" y="228600"/>
            <a:ext cx="7010400" cy="990600"/>
          </a:xfrm>
          <a:solidFill>
            <a:schemeClr val="accent1"/>
          </a:solidFill>
        </p:spPr>
        <p:txBody>
          <a:bodyPr>
            <a:normAutofit fontScale="90000"/>
          </a:bodyPr>
          <a:lstStyle/>
          <a:p>
            <a:r>
              <a:rPr lang="en-US" sz="3200" b="1" dirty="0" smtClean="0">
                <a:solidFill>
                  <a:srgbClr val="FFFF00"/>
                </a:solidFill>
              </a:rPr>
              <a:t>What do the CCSS Mean for Academically Advanced Learners?</a:t>
            </a:r>
          </a:p>
        </p:txBody>
      </p:sp>
      <p:sp>
        <p:nvSpPr>
          <p:cNvPr id="9" name="TextBox 8"/>
          <p:cNvSpPr txBox="1"/>
          <p:nvPr/>
        </p:nvSpPr>
        <p:spPr>
          <a:xfrm>
            <a:off x="3893589" y="1905000"/>
            <a:ext cx="5021811" cy="4678204"/>
          </a:xfrm>
          <a:prstGeom prst="rect">
            <a:avLst/>
          </a:prstGeom>
          <a:noFill/>
        </p:spPr>
        <p:txBody>
          <a:bodyPr wrap="square" rtlCol="0">
            <a:spAutoFit/>
          </a:bodyPr>
          <a:lstStyle/>
          <a:p>
            <a:r>
              <a:rPr lang="en-US" sz="2000" dirty="0" smtClean="0"/>
              <a:t>Careful reading of the English/Language Arts standards reveals only two references to academically advanced students:</a:t>
            </a:r>
          </a:p>
          <a:p>
            <a:endParaRPr lang="en-US" sz="2000" dirty="0" smtClean="0"/>
          </a:p>
          <a:p>
            <a:pPr marL="342900" indent="-342900">
              <a:buFont typeface="+mj-lt"/>
              <a:buAutoNum type="arabicPeriod"/>
            </a:pPr>
            <a:r>
              <a:rPr lang="en-US" sz="2000" dirty="0" smtClean="0"/>
              <a:t>An acknowledgment that the documents do not address expectations for students who meet the standards before the completion of secondary school, but simply suggest that advanced work should be available.</a:t>
            </a:r>
          </a:p>
          <a:p>
            <a:pPr marL="342900" indent="-342900">
              <a:buFont typeface="+mj-lt"/>
              <a:buAutoNum type="arabicPeriod"/>
            </a:pPr>
            <a:r>
              <a:rPr lang="en-US" sz="2000" dirty="0" smtClean="0"/>
              <a:t>Confirmation that the standards do not define strategies or materials for those students who are performing well above grade level.</a:t>
            </a:r>
          </a:p>
          <a:p>
            <a:endParaRPr lang="en-US" dirty="0"/>
          </a:p>
        </p:txBody>
      </p:sp>
      <p:pic>
        <p:nvPicPr>
          <p:cNvPr id="5" name="Picture 7" descr="MPj04394530000[1]"/>
          <p:cNvPicPr>
            <a:picLocks noChangeAspect="1" noChangeArrowheads="1"/>
          </p:cNvPicPr>
          <p:nvPr/>
        </p:nvPicPr>
        <p:blipFill>
          <a:blip r:embed="rId2"/>
          <a:srcRect/>
          <a:stretch>
            <a:fillRect/>
          </a:stretch>
        </p:blipFill>
        <p:spPr bwMode="auto">
          <a:xfrm>
            <a:off x="457200" y="2514600"/>
            <a:ext cx="3276600" cy="2187575"/>
          </a:xfrm>
          <a:prstGeom prst="rect">
            <a:avLst/>
          </a:prstGeom>
          <a:noFill/>
          <a:ln w="9525">
            <a:noFill/>
            <a:miter lim="800000"/>
            <a:headEnd/>
            <a:tailEnd/>
          </a:ln>
        </p:spPr>
      </p:pic>
      <p:sp>
        <p:nvSpPr>
          <p:cNvPr id="6" name="TextBox 5"/>
          <p:cNvSpPr txBox="1"/>
          <p:nvPr/>
        </p:nvSpPr>
        <p:spPr>
          <a:xfrm>
            <a:off x="457200" y="5486400"/>
            <a:ext cx="2438400" cy="1200329"/>
          </a:xfrm>
          <a:prstGeom prst="rect">
            <a:avLst/>
          </a:prstGeom>
          <a:noFill/>
        </p:spPr>
        <p:txBody>
          <a:bodyPr wrap="square" rtlCol="0">
            <a:spAutoFit/>
          </a:bodyPr>
          <a:lstStyle/>
          <a:p>
            <a:r>
              <a:rPr lang="en-US" dirty="0" smtClean="0">
                <a:hlinkClick r:id="rId3"/>
              </a:rPr>
              <a:t>http://www.corestandards.org/ELA-Literacy/</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381000" y="244475"/>
            <a:ext cx="8382000" cy="1754327"/>
          </a:xfrm>
          <a:prstGeom prst="rect">
            <a:avLst/>
          </a:prstGeom>
          <a:solidFill>
            <a:srgbClr val="FF0000"/>
          </a:solidFill>
          <a:ln w="76200">
            <a:solidFill>
              <a:schemeClr val="tx1"/>
            </a:solidFill>
            <a:miter lim="800000"/>
            <a:headEnd/>
            <a:tailEnd/>
          </a:ln>
        </p:spPr>
        <p:txBody>
          <a:bodyPr>
            <a:prstTxWarp prst="textNoShape">
              <a:avLst/>
            </a:prstTxWarp>
            <a:spAutoFit/>
          </a:bodyPr>
          <a:lstStyle/>
          <a:p>
            <a:pPr algn="ctr">
              <a:spcBef>
                <a:spcPct val="50000"/>
              </a:spcBef>
            </a:pPr>
            <a:r>
              <a:rPr lang="en-US" sz="5400" b="1" dirty="0" smtClean="0">
                <a:solidFill>
                  <a:schemeClr val="bg1"/>
                </a:solidFill>
                <a:latin typeface="Arial" pitchFamily="-102" charset="0"/>
              </a:rPr>
              <a:t>Students With Potential in Mathematics</a:t>
            </a:r>
            <a:endParaRPr lang="en-US" sz="5400" b="1" dirty="0">
              <a:solidFill>
                <a:schemeClr val="bg1"/>
              </a:solidFill>
              <a:latin typeface="Arial" pitchFamily="-102" charset="0"/>
            </a:endParaRPr>
          </a:p>
        </p:txBody>
      </p:sp>
      <p:sp>
        <p:nvSpPr>
          <p:cNvPr id="176131" name="Text Box 3"/>
          <p:cNvSpPr txBox="1">
            <a:spLocks noChangeArrowheads="1"/>
          </p:cNvSpPr>
          <p:nvPr/>
        </p:nvSpPr>
        <p:spPr bwMode="auto">
          <a:xfrm>
            <a:off x="381000" y="2133600"/>
            <a:ext cx="8077200" cy="4524315"/>
          </a:xfrm>
          <a:prstGeom prst="rect">
            <a:avLst/>
          </a:prstGeom>
          <a:solidFill>
            <a:schemeClr val="bg1"/>
          </a:solidFill>
          <a:ln w="9525">
            <a:noFill/>
            <a:miter lim="800000"/>
            <a:headEnd/>
            <a:tailEnd/>
          </a:ln>
        </p:spPr>
        <p:txBody>
          <a:bodyPr wrap="square">
            <a:prstTxWarp prst="textNoShape">
              <a:avLst/>
            </a:prstTxWarp>
            <a:spAutoFit/>
          </a:bodyPr>
          <a:lstStyle/>
          <a:p>
            <a:r>
              <a:rPr lang="en-US" sz="2400" dirty="0" smtClean="0"/>
              <a:t>“Students with potential in Mathematics should experience rigorous Mathematics courses through a carefully </a:t>
            </a:r>
            <a:r>
              <a:rPr lang="en-US" sz="2400" dirty="0" smtClean="0">
                <a:solidFill>
                  <a:srgbClr val="FF0000"/>
                </a:solidFill>
              </a:rPr>
              <a:t>constructed, compacted and telescoped curriculum</a:t>
            </a:r>
            <a:r>
              <a:rPr lang="en-US" sz="2400" dirty="0" smtClean="0"/>
              <a:t>.”</a:t>
            </a:r>
          </a:p>
          <a:p>
            <a:r>
              <a:rPr lang="en-US" sz="2400" dirty="0" smtClean="0"/>
              <a:t> </a:t>
            </a:r>
          </a:p>
          <a:p>
            <a:pPr lvl="2">
              <a:buClr>
                <a:srgbClr val="FF0000"/>
              </a:buClr>
              <a:buFont typeface="Wingdings" charset="2"/>
              <a:buChar char=""/>
            </a:pPr>
            <a:r>
              <a:rPr lang="en-US" sz="2400" dirty="0" smtClean="0"/>
              <a:t>Use of </a:t>
            </a:r>
            <a:r>
              <a:rPr lang="en-US" sz="2400" u="sng" dirty="0" smtClean="0"/>
              <a:t>pre-assessments and ongoing assessments </a:t>
            </a:r>
            <a:r>
              <a:rPr lang="en-US" sz="2400" dirty="0" smtClean="0"/>
              <a:t>to ensure match between knowledge and skills and the student’s current level of achievement and that above grade-level.</a:t>
            </a:r>
          </a:p>
          <a:p>
            <a:pPr lvl="2">
              <a:buClr>
                <a:srgbClr val="FF0000"/>
              </a:buClr>
              <a:buFont typeface="Wingdings" charset="2"/>
              <a:buChar char=""/>
            </a:pPr>
            <a:r>
              <a:rPr lang="en-US" sz="2400" dirty="0" smtClean="0"/>
              <a:t>Information about possible accelerated pathways for advanced high school students can be found in Appendix A of the CCSS for Mathematics. (See http://</a:t>
            </a:r>
            <a:r>
              <a:rPr lang="en-US" sz="2400" dirty="0" err="1" smtClean="0"/>
              <a:t>www.corestandards.org</a:t>
            </a:r>
            <a:r>
              <a:rPr lang="en-US" sz="2400" dirty="0" smtClean="0"/>
              <a:t>/ for additional information.)</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bd07139_"/>
          <p:cNvPicPr>
            <a:picLocks noChangeAspect="1" noChangeArrowheads="1"/>
          </p:cNvPicPr>
          <p:nvPr/>
        </p:nvPicPr>
        <p:blipFill>
          <a:blip r:embed="rId3"/>
          <a:srcRect/>
          <a:stretch>
            <a:fillRect/>
          </a:stretch>
        </p:blipFill>
        <p:spPr bwMode="auto">
          <a:xfrm>
            <a:off x="5614988" y="2235200"/>
            <a:ext cx="3376612" cy="4470400"/>
          </a:xfrm>
          <a:prstGeom prst="rect">
            <a:avLst/>
          </a:prstGeom>
          <a:noFill/>
          <a:ln w="9525">
            <a:noFill/>
            <a:miter lim="800000"/>
            <a:headEnd/>
            <a:tailEnd/>
          </a:ln>
        </p:spPr>
      </p:pic>
      <p:sp>
        <p:nvSpPr>
          <p:cNvPr id="114691" name="Text Box 3"/>
          <p:cNvSpPr txBox="1">
            <a:spLocks noChangeArrowheads="1"/>
          </p:cNvSpPr>
          <p:nvPr/>
        </p:nvSpPr>
        <p:spPr bwMode="auto">
          <a:xfrm>
            <a:off x="381000" y="533400"/>
            <a:ext cx="8305800" cy="1815882"/>
          </a:xfrm>
          <a:prstGeom prst="rect">
            <a:avLst/>
          </a:prstGeom>
          <a:noFill/>
          <a:ln w="9525">
            <a:noFill/>
            <a:miter lim="800000"/>
            <a:headEnd/>
            <a:tailEnd/>
          </a:ln>
        </p:spPr>
        <p:txBody>
          <a:bodyPr wrap="square">
            <a:prstTxWarp prst="textNoShape">
              <a:avLst/>
            </a:prstTxWarp>
            <a:spAutoFit/>
          </a:bodyPr>
          <a:lstStyle/>
          <a:p>
            <a:pPr lvl="0"/>
            <a:r>
              <a:rPr lang="en-US" sz="2800" b="1" dirty="0" smtClean="0">
                <a:solidFill>
                  <a:srgbClr val="FFFF00"/>
                </a:solidFill>
                <a:latin typeface="Arial"/>
              </a:rPr>
              <a:t>To prepare students for high school mathematics in eighth grade, districts are encouraged to have a well-crafted sequence of compacted courses. </a:t>
            </a:r>
          </a:p>
        </p:txBody>
      </p:sp>
      <p:sp>
        <p:nvSpPr>
          <p:cNvPr id="4" name="TextBox 3"/>
          <p:cNvSpPr txBox="1"/>
          <p:nvPr/>
        </p:nvSpPr>
        <p:spPr>
          <a:xfrm rot="20043273">
            <a:off x="261266" y="3920343"/>
            <a:ext cx="5181600" cy="646331"/>
          </a:xfrm>
          <a:prstGeom prst="rect">
            <a:avLst/>
          </a:prstGeom>
          <a:solidFill>
            <a:schemeClr val="bg1"/>
          </a:solidFill>
        </p:spPr>
        <p:txBody>
          <a:bodyPr wrap="square" rtlCol="0">
            <a:spAutoFit/>
          </a:bodyPr>
          <a:lstStyle/>
          <a:p>
            <a:r>
              <a:rPr lang="en-US" dirty="0" smtClean="0">
                <a:solidFill>
                  <a:srgbClr val="000000"/>
                </a:solidFill>
              </a:rPr>
              <a:t>When in doubt read through the appendices of the Common Core Standards.</a:t>
            </a:r>
            <a:endParaRPr lang="en-US" dirty="0">
              <a:solidFill>
                <a:srgbClr val="000000"/>
              </a:solidFill>
            </a:endParaRPr>
          </a:p>
        </p:txBody>
      </p:sp>
      <p:sp>
        <p:nvSpPr>
          <p:cNvPr id="5" name="TextBox 4"/>
          <p:cNvSpPr txBox="1"/>
          <p:nvPr/>
        </p:nvSpPr>
        <p:spPr>
          <a:xfrm>
            <a:off x="1524000" y="5667617"/>
            <a:ext cx="3799132" cy="646331"/>
          </a:xfrm>
          <a:prstGeom prst="rect">
            <a:avLst/>
          </a:prstGeom>
          <a:noFill/>
        </p:spPr>
        <p:txBody>
          <a:bodyPr wrap="square" rtlCol="0">
            <a:spAutoFit/>
          </a:bodyPr>
          <a:lstStyle/>
          <a:p>
            <a:r>
              <a:rPr lang="en-US" dirty="0" smtClean="0">
                <a:solidFill>
                  <a:srgbClr val="FFFF00"/>
                </a:solidFill>
                <a:hlinkClick r:id="rId4"/>
              </a:rPr>
              <a:t>http://www.corestandards.org/Math</a:t>
            </a:r>
            <a:r>
              <a:rPr lang="en-US" dirty="0" smtClean="0">
                <a:hlinkClick r:id="rId4"/>
              </a:rPr>
              <a:t>/</a:t>
            </a:r>
            <a:endParaRPr lang="en-US" dirty="0" smtClean="0"/>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524000" y="228600"/>
            <a:ext cx="7239000" cy="1752600"/>
          </a:xfrm>
        </p:spPr>
        <p:txBody>
          <a:bodyPr/>
          <a:lstStyle/>
          <a:p>
            <a:pPr lvl="0" algn="l"/>
            <a:r>
              <a:rPr lang="en-US" sz="2400" b="1" dirty="0" smtClean="0">
                <a:solidFill>
                  <a:schemeClr val="tx1"/>
                </a:solidFill>
                <a:latin typeface="Arial"/>
              </a:rPr>
              <a:t>To prepare students for high school mathematics in eighth grade, districts are encouraged to have a well-crafted sequence of compacted courses</a:t>
            </a:r>
            <a:r>
              <a:rPr lang="en-US" sz="2400" b="1" dirty="0" smtClean="0">
                <a:solidFill>
                  <a:srgbClr val="000000"/>
                </a:solidFill>
                <a:latin typeface="Arial"/>
              </a:rPr>
              <a:t>.</a:t>
            </a:r>
            <a:r>
              <a:rPr lang="en-US" sz="2400" b="1" dirty="0" smtClean="0">
                <a:solidFill>
                  <a:srgbClr val="FFFF00"/>
                </a:solidFill>
                <a:latin typeface="Arial"/>
              </a:rPr>
              <a:t> </a:t>
            </a:r>
          </a:p>
        </p:txBody>
      </p:sp>
      <p:grpSp>
        <p:nvGrpSpPr>
          <p:cNvPr id="2" name="Group 3"/>
          <p:cNvGrpSpPr>
            <a:grpSpLocks/>
          </p:cNvGrpSpPr>
          <p:nvPr/>
        </p:nvGrpSpPr>
        <p:grpSpPr bwMode="auto">
          <a:xfrm>
            <a:off x="381000" y="228600"/>
            <a:ext cx="1143000" cy="1524000"/>
            <a:chOff x="313" y="1488"/>
            <a:chExt cx="720" cy="960"/>
          </a:xfrm>
        </p:grpSpPr>
        <p:sp>
          <p:nvSpPr>
            <p:cNvPr id="113670" name="AutoShape 4"/>
            <p:cNvSpPr>
              <a:spLocks noChangeArrowheads="1"/>
            </p:cNvSpPr>
            <p:nvPr/>
          </p:nvSpPr>
          <p:spPr bwMode="auto">
            <a:xfrm>
              <a:off x="336" y="1488"/>
              <a:ext cx="624" cy="960"/>
            </a:xfrm>
            <a:prstGeom prst="rightArrow">
              <a:avLst>
                <a:gd name="adj1" fmla="val 50000"/>
                <a:gd name="adj2" fmla="val 25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113671" name="Text Box 5"/>
            <p:cNvSpPr txBox="1">
              <a:spLocks noChangeArrowheads="1"/>
            </p:cNvSpPr>
            <p:nvPr/>
          </p:nvSpPr>
          <p:spPr bwMode="auto">
            <a:xfrm>
              <a:off x="313" y="1791"/>
              <a:ext cx="720" cy="365"/>
            </a:xfrm>
            <a:prstGeom prst="rect">
              <a:avLst/>
            </a:prstGeom>
            <a:noFill/>
            <a:ln w="9525">
              <a:noFill/>
              <a:miter lim="800000"/>
              <a:headEnd/>
              <a:tailEnd/>
            </a:ln>
          </p:spPr>
          <p:txBody>
            <a:bodyPr>
              <a:prstTxWarp prst="textNoShape">
                <a:avLst/>
              </a:prstTxWarp>
              <a:spAutoFit/>
            </a:bodyPr>
            <a:lstStyle/>
            <a:p>
              <a:pPr>
                <a:spcBef>
                  <a:spcPct val="50000"/>
                </a:spcBef>
              </a:pPr>
              <a:r>
                <a:rPr lang="en-US" sz="3200">
                  <a:latin typeface="Rockwell Extra Bold" pitchFamily="-102" charset="0"/>
                </a:rPr>
                <a:t>TIP</a:t>
              </a:r>
            </a:p>
          </p:txBody>
        </p:sp>
      </p:grpSp>
      <p:sp>
        <p:nvSpPr>
          <p:cNvPr id="113668" name="Text Box 6"/>
          <p:cNvSpPr txBox="1">
            <a:spLocks noChangeArrowheads="1"/>
          </p:cNvSpPr>
          <p:nvPr/>
        </p:nvSpPr>
        <p:spPr bwMode="auto">
          <a:xfrm>
            <a:off x="228600" y="1981200"/>
            <a:ext cx="7620000" cy="5940088"/>
          </a:xfrm>
          <a:prstGeom prst="rect">
            <a:avLst/>
          </a:prstGeom>
          <a:noFill/>
          <a:ln w="9525">
            <a:noFill/>
            <a:miter lim="800000"/>
            <a:headEnd/>
            <a:tailEnd/>
          </a:ln>
        </p:spPr>
        <p:txBody>
          <a:bodyPr wrap="square">
            <a:prstTxWarp prst="textNoShape">
              <a:avLst/>
            </a:prstTxWarp>
            <a:spAutoFit/>
          </a:bodyPr>
          <a:lstStyle/>
          <a:p>
            <a:r>
              <a:rPr lang="en-US" sz="2000" b="1" dirty="0" smtClean="0">
                <a:solidFill>
                  <a:srgbClr val="008000"/>
                </a:solidFill>
              </a:rPr>
              <a:t>The compacted traditional sequence, or, “Accelerated Traditional,” compacts grades 7, 8, and High School Algebra I into two years: “Accelerated 7th Grade” and “8th Grade Algebra I.” Upon successfully completion of this pathway, students will be ready for Geometry in high school. </a:t>
            </a:r>
          </a:p>
          <a:p>
            <a:endParaRPr lang="en-US" sz="2000" dirty="0" smtClean="0"/>
          </a:p>
          <a:p>
            <a:r>
              <a:rPr lang="en-US" sz="2000" b="1" dirty="0" smtClean="0">
                <a:solidFill>
                  <a:srgbClr val="3366FF"/>
                </a:solidFill>
              </a:rPr>
              <a:t>The compacted integrated sequence, or, “Accelerated Integrated,” compacts grades 7, 8, and Mathematics I into two years: “Accelerated 7th Grade” and “8th Grade Mathematics I.” At the end of 8th grade, these students will be ready for Mathematics II in high school. While the K-7 CCSS effectively prepare students for algebra in 8th grade, some standards from 8th grade have been placed in the Accelerated 7th Grade course to make the 8th Grade courses more manageable. </a:t>
            </a:r>
            <a:endParaRPr lang="en-US" sz="2000" b="1" dirty="0" smtClean="0">
              <a:solidFill>
                <a:srgbClr val="3366FF"/>
              </a:solidFill>
              <a:latin typeface="Rockwell Extra Bold" pitchFamily="-102" charset="0"/>
              <a:ea typeface="Times New Roman" pitchFamily="-102" charset="0"/>
              <a:cs typeface="Times New Roman" pitchFamily="-102" charset="0"/>
            </a:endParaRPr>
          </a:p>
          <a:p>
            <a:r>
              <a:rPr lang="en-US" sz="10000" dirty="0">
                <a:solidFill>
                  <a:schemeClr val="accent2"/>
                </a:solidFill>
                <a:latin typeface="Rockwell Extra Bold" pitchFamily="-102" charset="0"/>
                <a:ea typeface="Times New Roman" pitchFamily="-102" charset="0"/>
                <a:cs typeface="Times New Roman" pitchFamily="-102" charset="0"/>
              </a:rPr>
              <a:t>	 </a:t>
            </a:r>
            <a:r>
              <a:rPr lang="en-US" sz="10000" dirty="0" smtClean="0">
                <a:solidFill>
                  <a:schemeClr val="accent2"/>
                </a:solidFill>
                <a:latin typeface="Rockwell Extra Bold" pitchFamily="-102" charset="0"/>
                <a:ea typeface="Times New Roman" pitchFamily="-102" charset="0"/>
                <a:cs typeface="Times New Roman" pitchFamily="-102" charset="0"/>
              </a:rPr>
              <a:t>	</a:t>
            </a:r>
            <a:endParaRPr lang="en-US" dirty="0">
              <a:latin typeface="Arial" pitchFamily="-102" charset="0"/>
            </a:endParaRPr>
          </a:p>
        </p:txBody>
      </p:sp>
      <p:pic>
        <p:nvPicPr>
          <p:cNvPr id="8" name="Picture 2" descr="bd07139_"/>
          <p:cNvPicPr>
            <a:picLocks noChangeAspect="1" noChangeArrowheads="1"/>
          </p:cNvPicPr>
          <p:nvPr/>
        </p:nvPicPr>
        <p:blipFill>
          <a:blip r:embed="rId2"/>
          <a:srcRect/>
          <a:stretch>
            <a:fillRect/>
          </a:stretch>
        </p:blipFill>
        <p:spPr bwMode="auto">
          <a:xfrm>
            <a:off x="7589991" y="3124200"/>
            <a:ext cx="1554009" cy="2057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94691"/>
            <a:ext cx="8458200" cy="6801862"/>
          </a:xfrm>
          <a:prstGeom prst="rect">
            <a:avLst/>
          </a:prstGeom>
          <a:noFill/>
        </p:spPr>
        <p:txBody>
          <a:bodyPr wrap="square" rtlCol="0">
            <a:spAutoFit/>
          </a:bodyPr>
          <a:lstStyle/>
          <a:p>
            <a:pPr algn="ctr"/>
            <a:r>
              <a:rPr lang="en-US" sz="2400" b="1" dirty="0" smtClean="0">
                <a:solidFill>
                  <a:srgbClr val="FF0000"/>
                </a:solidFill>
              </a:rPr>
              <a:t>Other Ways to Accelerate Students Recommended </a:t>
            </a:r>
          </a:p>
          <a:p>
            <a:pPr algn="ctr"/>
            <a:r>
              <a:rPr lang="en-US" sz="2400" b="1" dirty="0" smtClean="0">
                <a:solidFill>
                  <a:srgbClr val="FF0000"/>
                </a:solidFill>
              </a:rPr>
              <a:t>in the Math Standards</a:t>
            </a:r>
          </a:p>
          <a:p>
            <a:pPr algn="ctr"/>
            <a:endParaRPr lang="en-US" sz="2400" b="1" dirty="0" smtClean="0"/>
          </a:p>
          <a:p>
            <a:r>
              <a:rPr lang="en-US" dirty="0" smtClean="0"/>
              <a:t>Just as care should be taken not to rush the decision to accelerate students, care should also be taken to provide more than one opportunity for acceleration. Some students may not have the preparation to enter a “Compacted Pathway” but may still develop an interest in taking advanced mathematics, such as AP Calculus or AP Statistics in their senior year. Additional opportunities for acceleration may include: </a:t>
            </a:r>
          </a:p>
          <a:p>
            <a:endParaRPr lang="en-US" dirty="0" smtClean="0"/>
          </a:p>
          <a:p>
            <a:pPr marL="342900" indent="-342900">
              <a:buFont typeface="+mj-lt"/>
              <a:buAutoNum type="arabicPeriod"/>
            </a:pPr>
            <a:r>
              <a:rPr lang="en-US" sz="2000" dirty="0" smtClean="0"/>
              <a:t>Allowing students to take </a:t>
            </a:r>
            <a:r>
              <a:rPr lang="en-US" sz="2000" b="1" u="sng" dirty="0" smtClean="0"/>
              <a:t>two mathematics courses simultaneously </a:t>
            </a:r>
            <a:r>
              <a:rPr lang="en-US" sz="2000" dirty="0" smtClean="0"/>
              <a:t>(such as Geometry and Algebra II, or </a:t>
            </a:r>
            <a:r>
              <a:rPr lang="en-US" sz="2000" dirty="0" err="1" smtClean="0"/>
              <a:t>Precalculus</a:t>
            </a:r>
            <a:r>
              <a:rPr lang="en-US" sz="2000" dirty="0" smtClean="0"/>
              <a:t> and Statistics). </a:t>
            </a:r>
          </a:p>
          <a:p>
            <a:pPr marL="342900" indent="-342900">
              <a:buFont typeface="+mj-lt"/>
              <a:buAutoNum type="arabicPeriod"/>
            </a:pPr>
            <a:r>
              <a:rPr lang="en-US" sz="2000" dirty="0" smtClean="0"/>
              <a:t>Allowing students in schools with block scheduling to take a </a:t>
            </a:r>
            <a:r>
              <a:rPr lang="en-US" sz="2000" b="1" dirty="0" smtClean="0"/>
              <a:t>mathematics course in both semesters </a:t>
            </a:r>
            <a:r>
              <a:rPr lang="en-US" sz="2000" dirty="0" smtClean="0"/>
              <a:t>of the same academic year. </a:t>
            </a:r>
          </a:p>
          <a:p>
            <a:pPr marL="342900" indent="-342900">
              <a:buFont typeface="+mj-lt"/>
              <a:buAutoNum type="arabicPeriod"/>
            </a:pPr>
            <a:r>
              <a:rPr lang="en-US" sz="2000" dirty="0" smtClean="0"/>
              <a:t>Offering </a:t>
            </a:r>
            <a:r>
              <a:rPr lang="en-US" sz="2000" b="1" dirty="0" smtClean="0"/>
              <a:t>summer courses </a:t>
            </a:r>
            <a:r>
              <a:rPr lang="en-US" sz="2000" dirty="0" smtClean="0"/>
              <a:t>that are designed to provide the equivalent experience of a full course in all regards, including attention to the Mathematical Practices.</a:t>
            </a:r>
          </a:p>
          <a:p>
            <a:pPr marL="342900" indent="-342900">
              <a:buFont typeface="+mj-lt"/>
              <a:buAutoNum type="arabicPeriod"/>
            </a:pPr>
            <a:r>
              <a:rPr lang="en-US" sz="2000" dirty="0" smtClean="0"/>
              <a:t>Creating different compaction ratios, including </a:t>
            </a:r>
            <a:r>
              <a:rPr lang="en-US" sz="2000" b="1" dirty="0" smtClean="0"/>
              <a:t>four years of high school content into three years</a:t>
            </a:r>
            <a:r>
              <a:rPr lang="en-US" sz="2000" dirty="0" smtClean="0"/>
              <a:t> beginning in 9th grade. </a:t>
            </a:r>
          </a:p>
          <a:p>
            <a:pPr marL="342900" indent="-342900">
              <a:buFont typeface="+mj-lt"/>
              <a:buAutoNum type="arabicPeriod"/>
            </a:pPr>
            <a:r>
              <a:rPr lang="en-US" sz="2000" dirty="0" smtClean="0"/>
              <a:t>Creating </a:t>
            </a:r>
            <a:r>
              <a:rPr lang="en-US" sz="2000" b="1" dirty="0" smtClean="0"/>
              <a:t>a hybrid </a:t>
            </a:r>
            <a:r>
              <a:rPr lang="en-US" sz="2000" dirty="0" smtClean="0"/>
              <a:t>Algebra II-</a:t>
            </a:r>
            <a:r>
              <a:rPr lang="en-US" sz="2000" dirty="0" err="1" smtClean="0"/>
              <a:t>Precalculus</a:t>
            </a:r>
            <a:r>
              <a:rPr lang="en-US" sz="2000" dirty="0" smtClean="0"/>
              <a:t> course that allows students to go straight to Calculus.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ChangeArrowheads="1"/>
          </p:cNvSpPr>
          <p:nvPr/>
        </p:nvSpPr>
        <p:spPr bwMode="auto">
          <a:xfrm>
            <a:off x="762000" y="2057400"/>
            <a:ext cx="7848600" cy="4524315"/>
          </a:xfrm>
          <a:prstGeom prst="rect">
            <a:avLst/>
          </a:prstGeom>
          <a:solidFill>
            <a:schemeClr val="bg1"/>
          </a:solidFill>
          <a:ln w="9525">
            <a:noFill/>
            <a:miter lim="800000"/>
            <a:headEnd/>
            <a:tailEnd/>
          </a:ln>
        </p:spPr>
        <p:txBody>
          <a:bodyPr wrap="square">
            <a:prstTxWarp prst="textNoShape">
              <a:avLst/>
            </a:prstTxWarp>
            <a:spAutoFit/>
          </a:bodyPr>
          <a:lstStyle/>
          <a:p>
            <a:r>
              <a:rPr lang="en-US" sz="3200" dirty="0" smtClean="0">
                <a:solidFill>
                  <a:srgbClr val="0000FF"/>
                </a:solidFill>
              </a:rPr>
              <a:t>CCSS does not reduce or eliminate the need for qualitatively different education for those who are more advanced. </a:t>
            </a:r>
          </a:p>
          <a:p>
            <a:endParaRPr lang="en-US" sz="3200" dirty="0" smtClean="0">
              <a:solidFill>
                <a:srgbClr val="0000FF"/>
              </a:solidFill>
            </a:endParaRPr>
          </a:p>
          <a:p>
            <a:r>
              <a:rPr lang="en-US" sz="3200" dirty="0" smtClean="0">
                <a:solidFill>
                  <a:srgbClr val="0000FF"/>
                </a:solidFill>
              </a:rPr>
              <a:t>Effective teaching practices such as </a:t>
            </a:r>
            <a:r>
              <a:rPr lang="en-US" sz="3200" u="sng" dirty="0" smtClean="0">
                <a:solidFill>
                  <a:srgbClr val="0000FF"/>
                </a:solidFill>
              </a:rPr>
              <a:t>pre-assessment, compacting, flexible grouping, accelerated content, pace and complexity</a:t>
            </a:r>
            <a:r>
              <a:rPr lang="en-US" sz="3200" dirty="0" smtClean="0">
                <a:solidFill>
                  <a:srgbClr val="0000FF"/>
                </a:solidFill>
              </a:rPr>
              <a:t>, all of which have been in place for decades, continue to be appropriate.</a:t>
            </a:r>
            <a:endParaRPr lang="en-US" sz="3200" dirty="0">
              <a:solidFill>
                <a:srgbClr val="0000FF"/>
              </a:solidFill>
            </a:endParaRPr>
          </a:p>
        </p:txBody>
      </p:sp>
      <p:grpSp>
        <p:nvGrpSpPr>
          <p:cNvPr id="2" name="Group 3"/>
          <p:cNvGrpSpPr>
            <a:grpSpLocks/>
          </p:cNvGrpSpPr>
          <p:nvPr/>
        </p:nvGrpSpPr>
        <p:grpSpPr bwMode="auto">
          <a:xfrm>
            <a:off x="381000" y="139700"/>
            <a:ext cx="1143000" cy="1524000"/>
            <a:chOff x="313" y="1488"/>
            <a:chExt cx="720" cy="960"/>
          </a:xfrm>
        </p:grpSpPr>
        <p:sp>
          <p:nvSpPr>
            <p:cNvPr id="60421" name="AutoShape 4"/>
            <p:cNvSpPr>
              <a:spLocks noChangeArrowheads="1"/>
            </p:cNvSpPr>
            <p:nvPr/>
          </p:nvSpPr>
          <p:spPr bwMode="auto">
            <a:xfrm>
              <a:off x="336" y="1488"/>
              <a:ext cx="624" cy="960"/>
            </a:xfrm>
            <a:prstGeom prst="rightArrow">
              <a:avLst>
                <a:gd name="adj1" fmla="val 50000"/>
                <a:gd name="adj2" fmla="val 25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60422" name="Text Box 5"/>
            <p:cNvSpPr txBox="1">
              <a:spLocks noChangeArrowheads="1"/>
            </p:cNvSpPr>
            <p:nvPr/>
          </p:nvSpPr>
          <p:spPr bwMode="auto">
            <a:xfrm>
              <a:off x="313" y="1791"/>
              <a:ext cx="720" cy="365"/>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latin typeface="Rockwell Extra Bold" pitchFamily="-102" charset="0"/>
                </a:rPr>
                <a:t>TIP</a:t>
              </a:r>
            </a:p>
          </p:txBody>
        </p:sp>
      </p:grpSp>
      <p:sp>
        <p:nvSpPr>
          <p:cNvPr id="60420" name="Text Box 6"/>
          <p:cNvSpPr txBox="1">
            <a:spLocks noChangeArrowheads="1"/>
          </p:cNvSpPr>
          <p:nvPr/>
        </p:nvSpPr>
        <p:spPr bwMode="auto">
          <a:xfrm>
            <a:off x="1676400" y="381000"/>
            <a:ext cx="6934200" cy="1384995"/>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srgbClr val="FF6600"/>
                </a:solidFill>
              </a:rPr>
              <a:t>Collaboration Between Teachers in Regular Classroom Settings and Those Who Teach Advanced Learners</a:t>
            </a:r>
          </a:p>
        </p:txBody>
      </p:sp>
    </p:spTree>
  </p:cSld>
  <p:clrMapOvr>
    <a:masterClrMapping/>
  </p:clrMapOvr>
  <p:transition xmlns:p14="http://schemas.microsoft.com/office/powerpoint/2010/main" spd="slow">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6626"/>
                                        </p:tgtEl>
                                        <p:attrNameLst>
                                          <p:attrName>style.visibility</p:attrName>
                                        </p:attrNameLst>
                                      </p:cBhvr>
                                      <p:to>
                                        <p:strVal val="visible"/>
                                      </p:to>
                                    </p:set>
                                    <p:animEffect transition="in" filter="dissolve">
                                      <p:cBhvr>
                                        <p:cTn id="7" dur="500"/>
                                        <p:tgtEl>
                                          <p:spTgt spid="66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26"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fontScale="90000"/>
          </a:bodyPr>
          <a:lstStyle/>
          <a:p>
            <a:r>
              <a:rPr lang="en-US" dirty="0" smtClean="0">
                <a:solidFill>
                  <a:srgbClr val="FF0000"/>
                </a:solidFill>
              </a:rPr>
              <a:t>Why Students Will Still Require Differentiation </a:t>
            </a:r>
            <a:r>
              <a:rPr lang="en-US" dirty="0" smtClean="0"/>
              <a:t/>
            </a:r>
            <a:br>
              <a:rPr lang="en-US" dirty="0" smtClean="0"/>
            </a:br>
            <a:endParaRPr lang="en-US" dirty="0"/>
          </a:p>
        </p:txBody>
      </p:sp>
      <p:sp>
        <p:nvSpPr>
          <p:cNvPr id="3" name="Subtitle 2"/>
          <p:cNvSpPr>
            <a:spLocks noGrp="1"/>
          </p:cNvSpPr>
          <p:nvPr>
            <p:ph type="subTitle" idx="1"/>
          </p:nvPr>
        </p:nvSpPr>
        <p:spPr>
          <a:xfrm>
            <a:off x="685800" y="4419600"/>
            <a:ext cx="6400800" cy="1752600"/>
          </a:xfrm>
        </p:spPr>
        <p:txBody>
          <a:bodyPr>
            <a:normAutofit/>
          </a:bodyPr>
          <a:lstStyle/>
          <a:p>
            <a:pPr marL="1371600" indent="-1371600" algn="l"/>
            <a:endParaRPr lang="en-US" sz="9600" dirty="0" smtClean="0"/>
          </a:p>
          <a:p>
            <a:endParaRPr lang="en-US" dirty="0"/>
          </a:p>
        </p:txBody>
      </p:sp>
      <p:sp>
        <p:nvSpPr>
          <p:cNvPr id="4" name="TextBox 3"/>
          <p:cNvSpPr txBox="1"/>
          <p:nvPr/>
        </p:nvSpPr>
        <p:spPr>
          <a:xfrm>
            <a:off x="457200" y="4038600"/>
            <a:ext cx="8229600" cy="2677656"/>
          </a:xfrm>
          <a:prstGeom prst="rect">
            <a:avLst/>
          </a:prstGeom>
          <a:noFill/>
        </p:spPr>
        <p:txBody>
          <a:bodyPr wrap="square" rtlCol="0">
            <a:spAutoFit/>
          </a:bodyPr>
          <a:lstStyle/>
          <a:p>
            <a:pPr marL="342900" indent="-342900">
              <a:buFont typeface="+mj-lt"/>
              <a:buAutoNum type="arabicPeriod"/>
            </a:pPr>
            <a:r>
              <a:rPr lang="en-US" sz="2400" b="1" dirty="0" smtClean="0"/>
              <a:t> Faster pace of learning (2-3 repetitions)</a:t>
            </a:r>
          </a:p>
          <a:p>
            <a:pPr marL="342900" indent="-342900">
              <a:buFont typeface="+mj-lt"/>
              <a:buAutoNum type="arabicPeriod"/>
            </a:pPr>
            <a:r>
              <a:rPr lang="en-US" sz="2400" b="1" dirty="0" smtClean="0"/>
              <a:t> Precocity for information and making sense</a:t>
            </a:r>
          </a:p>
          <a:p>
            <a:pPr marL="342900" indent="-342900">
              <a:buFont typeface="+mj-lt"/>
              <a:buAutoNum type="arabicPeriod"/>
            </a:pPr>
            <a:r>
              <a:rPr lang="en-US" sz="2400" b="1" dirty="0" smtClean="0"/>
              <a:t> Intensity of learning in areas of interest</a:t>
            </a:r>
          </a:p>
          <a:p>
            <a:pPr marL="342900" indent="-342900">
              <a:buFont typeface="+mj-lt"/>
              <a:buAutoNum type="arabicPeriod"/>
            </a:pPr>
            <a:r>
              <a:rPr lang="en-US" sz="2400" b="1" dirty="0" smtClean="0"/>
              <a:t> Ability to synthesize information within and across disciplines</a:t>
            </a:r>
          </a:p>
          <a:p>
            <a:pPr marL="342900" indent="-342900">
              <a:buFont typeface="+mj-lt"/>
              <a:buAutoNum type="arabicPeriod"/>
            </a:pPr>
            <a:r>
              <a:rPr lang="en-US" sz="2400" b="1" dirty="0" smtClean="0"/>
              <a:t>Retrieval of conceptual ideas that mirror that of more expert-like thinking behavior</a:t>
            </a:r>
            <a:endParaRPr lang="en-US" sz="2400" b="1" dirty="0"/>
          </a:p>
        </p:txBody>
      </p:sp>
      <p:sp>
        <p:nvSpPr>
          <p:cNvPr id="5" name="Rectangle 4"/>
          <p:cNvSpPr/>
          <p:nvPr/>
        </p:nvSpPr>
        <p:spPr>
          <a:xfrm>
            <a:off x="304800" y="1524000"/>
            <a:ext cx="8610600" cy="2246769"/>
          </a:xfrm>
          <a:prstGeom prst="rect">
            <a:avLst/>
          </a:prstGeom>
        </p:spPr>
        <p:txBody>
          <a:bodyPr wrap="square">
            <a:spAutoFit/>
          </a:bodyPr>
          <a:lstStyle/>
          <a:p>
            <a:r>
              <a:rPr lang="en-US" sz="2800" dirty="0" smtClean="0"/>
              <a:t>The varying characteristics that students possess require us to modify, adapt, and to escalate their learning experiences. The Common Core recognizes this, but now is your opportunity to make suggestions.  The learner characteristics include:</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914400" y="-2149475"/>
            <a:ext cx="5334000" cy="10760075"/>
          </a:xfrm>
          <a:prstGeom prst="rect">
            <a:avLst/>
          </a:prstGeom>
          <a:noFill/>
          <a:ln w="9525">
            <a:noFill/>
            <a:miter lim="800000"/>
            <a:headEnd/>
            <a:tailEnd/>
          </a:ln>
        </p:spPr>
        <p:txBody>
          <a:bodyPr>
            <a:prstTxWarp prst="textNoShape">
              <a:avLst/>
            </a:prstTxWarp>
            <a:spAutoFit/>
          </a:bodyPr>
          <a:lstStyle/>
          <a:p>
            <a:pPr>
              <a:spcBef>
                <a:spcPct val="50000"/>
              </a:spcBef>
            </a:pPr>
            <a:r>
              <a:rPr lang="en-US" sz="70000" b="1" dirty="0">
                <a:solidFill>
                  <a:srgbClr val="FFFF00"/>
                </a:solidFill>
                <a:latin typeface="Bookman Old Style" pitchFamily="-102" charset="0"/>
              </a:rPr>
              <a:t>1</a:t>
            </a:r>
          </a:p>
        </p:txBody>
      </p:sp>
      <p:sp>
        <p:nvSpPr>
          <p:cNvPr id="39939" name="Text Box 3"/>
          <p:cNvSpPr txBox="1">
            <a:spLocks noChangeArrowheads="1"/>
          </p:cNvSpPr>
          <p:nvPr/>
        </p:nvSpPr>
        <p:spPr bwMode="auto">
          <a:xfrm>
            <a:off x="1981200" y="3870325"/>
            <a:ext cx="2362200" cy="3140075"/>
          </a:xfrm>
          <a:prstGeom prst="rect">
            <a:avLst/>
          </a:prstGeom>
          <a:noFill/>
          <a:ln w="9525">
            <a:noFill/>
            <a:miter lim="800000"/>
            <a:headEnd/>
            <a:tailEnd/>
          </a:ln>
        </p:spPr>
        <p:txBody>
          <a:bodyPr>
            <a:prstTxWarp prst="textNoShape">
              <a:avLst/>
            </a:prstTxWarp>
            <a:spAutoFit/>
          </a:bodyPr>
          <a:lstStyle/>
          <a:p>
            <a:pPr>
              <a:spcBef>
                <a:spcPct val="50000"/>
              </a:spcBef>
            </a:pPr>
            <a:r>
              <a:rPr lang="en-US" sz="20000" b="1" dirty="0" err="1">
                <a:solidFill>
                  <a:schemeClr val="bg2"/>
                </a:solidFill>
                <a:latin typeface="Garamond" pitchFamily="-102" charset="0"/>
              </a:rPr>
              <a:t>st</a:t>
            </a:r>
            <a:endParaRPr lang="en-US" sz="20000" b="1" dirty="0">
              <a:solidFill>
                <a:schemeClr val="bg2"/>
              </a:solidFill>
              <a:latin typeface="Garamond" pitchFamily="-102" charset="0"/>
            </a:endParaRPr>
          </a:p>
        </p:txBody>
      </p:sp>
      <p:sp>
        <p:nvSpPr>
          <p:cNvPr id="39941" name="Text Box 23"/>
          <p:cNvSpPr txBox="1">
            <a:spLocks noChangeArrowheads="1"/>
          </p:cNvSpPr>
          <p:nvPr/>
        </p:nvSpPr>
        <p:spPr bwMode="auto">
          <a:xfrm>
            <a:off x="533400" y="6400800"/>
            <a:ext cx="8305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Arial" pitchFamily="-102" charset="0"/>
            </a:endParaRPr>
          </a:p>
        </p:txBody>
      </p:sp>
      <p:sp>
        <p:nvSpPr>
          <p:cNvPr id="39942" name="Rectangle 26"/>
          <p:cNvSpPr>
            <a:spLocks noGrp="1" noChangeArrowheads="1"/>
          </p:cNvSpPr>
          <p:nvPr>
            <p:ph type="title" idx="4294967295"/>
          </p:nvPr>
        </p:nvSpPr>
        <p:spPr>
          <a:xfrm>
            <a:off x="685800" y="-1295400"/>
            <a:ext cx="7772400" cy="1143000"/>
          </a:xfrm>
        </p:spPr>
        <p:txBody>
          <a:bodyPr/>
          <a:lstStyle/>
          <a:p>
            <a:pPr eaLnBrk="1" hangingPunct="1"/>
            <a:r>
              <a:rPr lang="en-US">
                <a:ea typeface="ＭＳ Ｐゴシック" pitchFamily="-102" charset="-128"/>
                <a:cs typeface="ＭＳ Ｐゴシック" pitchFamily="-102" charset="-128"/>
              </a:rPr>
              <a:t>Causes of Underachievement</a:t>
            </a:r>
          </a:p>
        </p:txBody>
      </p:sp>
      <p:sp>
        <p:nvSpPr>
          <p:cNvPr id="8" name="TextBox 7"/>
          <p:cNvSpPr txBox="1"/>
          <p:nvPr/>
        </p:nvSpPr>
        <p:spPr>
          <a:xfrm>
            <a:off x="4648200" y="838200"/>
            <a:ext cx="4495800" cy="4108817"/>
          </a:xfrm>
          <a:prstGeom prst="rect">
            <a:avLst/>
          </a:prstGeom>
          <a:noFill/>
        </p:spPr>
        <p:txBody>
          <a:bodyPr wrap="square" rtlCol="0">
            <a:spAutoFit/>
          </a:bodyPr>
          <a:lstStyle/>
          <a:p>
            <a:r>
              <a:rPr lang="en-US" sz="2900" dirty="0" smtClean="0">
                <a:solidFill>
                  <a:srgbClr val="FF0000"/>
                </a:solidFill>
                <a:latin typeface=""/>
              </a:rPr>
              <a:t>High-Quality Curriculum for Gifted </a:t>
            </a:r>
            <a:r>
              <a:rPr lang="en-US" sz="2900" smtClean="0">
                <a:solidFill>
                  <a:srgbClr val="FF0000"/>
                </a:solidFill>
                <a:latin typeface=""/>
              </a:rPr>
              <a:t>Learners Promotes </a:t>
            </a:r>
            <a:r>
              <a:rPr lang="en-US" sz="2900" dirty="0" smtClean="0">
                <a:solidFill>
                  <a:srgbClr val="FF0000"/>
                </a:solidFill>
                <a:latin typeface=""/>
              </a:rPr>
              <a:t>Advanced Levels of Understanding Beyond the General Education</a:t>
            </a:r>
          </a:p>
          <a:p>
            <a:r>
              <a:rPr lang="en-US" sz="2900" dirty="0" smtClean="0">
                <a:solidFill>
                  <a:srgbClr val="FF0000"/>
                </a:solidFill>
                <a:latin typeface=""/>
              </a:rPr>
              <a:t>Curriculum Through Abstraction, Depth, Breadth, and Complexity</a:t>
            </a:r>
            <a:endParaRPr lang="en-US" sz="2900"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6"/>
          <p:cNvSpPr>
            <a:spLocks noGrp="1"/>
          </p:cNvSpPr>
          <p:nvPr>
            <p:ph type="title"/>
          </p:nvPr>
        </p:nvSpPr>
        <p:spPr/>
        <p:txBody>
          <a:bodyPr/>
          <a:lstStyle/>
          <a:p>
            <a:pPr eaLnBrk="1" hangingPunct="1"/>
            <a:r>
              <a:rPr lang="en-US" smtClean="0"/>
              <a:t>Rules for the Road</a:t>
            </a:r>
          </a:p>
        </p:txBody>
      </p:sp>
      <p:sp>
        <p:nvSpPr>
          <p:cNvPr id="5" name="Slide Number Placeholder 4"/>
          <p:cNvSpPr>
            <a:spLocks noGrp="1"/>
          </p:cNvSpPr>
          <p:nvPr>
            <p:ph type="sldNum" sz="quarter" idx="12"/>
          </p:nvPr>
        </p:nvSpPr>
        <p:spPr/>
        <p:txBody>
          <a:bodyPr/>
          <a:lstStyle/>
          <a:p>
            <a:pPr>
              <a:defRPr/>
            </a:pPr>
            <a:fld id="{29E60297-60B8-477A-ADAD-453F9AB32CF8}" type="slidenum">
              <a:rPr lang="en-US"/>
              <a:pPr>
                <a:defRPr/>
              </a:pPr>
              <a:t>2</a:t>
            </a:fld>
            <a:endParaRPr lang="en-US" dirty="0"/>
          </a:p>
        </p:txBody>
      </p:sp>
      <p:sp>
        <p:nvSpPr>
          <p:cNvPr id="24581" name="Content Placeholder 7"/>
          <p:cNvSpPr>
            <a:spLocks noGrp="1"/>
          </p:cNvSpPr>
          <p:nvPr>
            <p:ph sz="quarter" idx="1"/>
          </p:nvPr>
        </p:nvSpPr>
        <p:spPr>
          <a:xfrm>
            <a:off x="533400" y="1752600"/>
            <a:ext cx="7620000" cy="4724400"/>
          </a:xfrm>
        </p:spPr>
        <p:txBody>
          <a:bodyPr>
            <a:normAutofit/>
          </a:bodyPr>
          <a:lstStyle/>
          <a:p>
            <a:pPr eaLnBrk="1" hangingPunct="1"/>
            <a:r>
              <a:rPr lang="en-US" dirty="0" smtClean="0"/>
              <a:t>Quality curriculum requires student understanding and student engagement.</a:t>
            </a:r>
          </a:p>
          <a:p>
            <a:pPr eaLnBrk="1" hangingPunct="1"/>
            <a:r>
              <a:rPr lang="en-US" dirty="0" smtClean="0"/>
              <a:t>Understanding comes from student interaction with conceptually-based, rigorous curriculum that gradually increases in sophistication.</a:t>
            </a:r>
          </a:p>
          <a:p>
            <a:pPr eaLnBrk="1" hangingPunct="1"/>
            <a:r>
              <a:rPr lang="en-US" dirty="0" smtClean="0"/>
              <a:t>Student engagement is derived from curriculum that connects to the heart and mind of a learner.</a:t>
            </a:r>
          </a:p>
        </p:txBody>
      </p:sp>
      <p:pic>
        <p:nvPicPr>
          <p:cNvPr id="23558" name="Picture 2" descr="C:\Users\Kelly Hedrick\AppData\Local\Microsoft\Windows\Temporary Internet Files\Content.IE5\D4S0GYPJ\MPj04388110000[1].jpg"/>
          <p:cNvPicPr>
            <a:picLocks noChangeAspect="1" noChangeArrowheads="1"/>
          </p:cNvPicPr>
          <p:nvPr/>
        </p:nvPicPr>
        <p:blipFill>
          <a:blip r:embed="rId2" cstate="print"/>
          <a:srcRect/>
          <a:stretch>
            <a:fillRect/>
          </a:stretch>
        </p:blipFill>
        <p:spPr bwMode="auto">
          <a:xfrm>
            <a:off x="7124700" y="152400"/>
            <a:ext cx="1828800" cy="1219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2436" y="314980"/>
            <a:ext cx="5468164" cy="523220"/>
          </a:xfrm>
          <a:prstGeom prst="rect">
            <a:avLst/>
          </a:prstGeom>
          <a:noFill/>
        </p:spPr>
        <p:txBody>
          <a:bodyPr wrap="none" rtlCol="0">
            <a:spAutoFit/>
          </a:bodyPr>
          <a:lstStyle/>
          <a:p>
            <a:r>
              <a:rPr lang="en-US" sz="2800" b="1" dirty="0" smtClean="0"/>
              <a:t>Guidelines for Text Complexity</a:t>
            </a:r>
            <a:endParaRPr lang="en-US" sz="2800" dirty="0"/>
          </a:p>
        </p:txBody>
      </p:sp>
      <p:sp>
        <p:nvSpPr>
          <p:cNvPr id="6" name="TextBox 5"/>
          <p:cNvSpPr txBox="1"/>
          <p:nvPr/>
        </p:nvSpPr>
        <p:spPr>
          <a:xfrm>
            <a:off x="762000" y="838200"/>
            <a:ext cx="7848600" cy="2862322"/>
          </a:xfrm>
          <a:prstGeom prst="rect">
            <a:avLst/>
          </a:prstGeom>
          <a:solidFill>
            <a:srgbClr val="FFFF00"/>
          </a:solidFill>
        </p:spPr>
        <p:txBody>
          <a:bodyPr wrap="square" rtlCol="0">
            <a:spAutoFit/>
          </a:bodyPr>
          <a:lstStyle/>
          <a:p>
            <a:r>
              <a:rPr lang="en-US" sz="2000" b="1" dirty="0" smtClean="0"/>
              <a:t>High Text Complexity: Structure</a:t>
            </a:r>
          </a:p>
          <a:p>
            <a:endParaRPr lang="en-US" sz="2000" dirty="0" smtClean="0"/>
          </a:p>
          <a:p>
            <a:pPr marL="342900" indent="-342900">
              <a:buFont typeface="+mj-lt"/>
              <a:buAutoNum type="arabicPeriod"/>
            </a:pPr>
            <a:r>
              <a:rPr lang="en-US" sz="2000" dirty="0" smtClean="0"/>
              <a:t>Complex, implicit, and unconventional structures</a:t>
            </a:r>
          </a:p>
          <a:p>
            <a:pPr marL="342900" indent="-342900">
              <a:buFont typeface="+mj-lt"/>
              <a:buAutoNum type="arabicPeriod"/>
            </a:pPr>
            <a:r>
              <a:rPr lang="en-US" sz="2000" dirty="0" smtClean="0"/>
              <a:t>More frequent use of flashbacks, flash-forwards, multiple points of view and other manipulations of time and sequence.</a:t>
            </a:r>
          </a:p>
          <a:p>
            <a:pPr marL="342900" indent="-342900">
              <a:buFont typeface="+mj-lt"/>
              <a:buAutoNum type="arabicPeriod"/>
            </a:pPr>
            <a:r>
              <a:rPr lang="en-US" sz="2000" dirty="0" smtClean="0"/>
              <a:t>Informational text contain a variety of structures (like academic textbook or history book)</a:t>
            </a:r>
          </a:p>
          <a:p>
            <a:pPr marL="342900" indent="-342900">
              <a:buFont typeface="+mj-lt"/>
              <a:buAutoNum type="arabicPeriod"/>
            </a:pPr>
            <a:r>
              <a:rPr lang="en-US" sz="2000" dirty="0" smtClean="0"/>
              <a:t>Graphics provide an independent source of information and are essential to understanding a text.</a:t>
            </a:r>
            <a:endParaRPr lang="en-US" sz="2000" dirty="0"/>
          </a:p>
        </p:txBody>
      </p:sp>
      <p:sp>
        <p:nvSpPr>
          <p:cNvPr id="7" name="TextBox 6"/>
          <p:cNvSpPr txBox="1"/>
          <p:nvPr/>
        </p:nvSpPr>
        <p:spPr>
          <a:xfrm>
            <a:off x="762000" y="3962400"/>
            <a:ext cx="7848600" cy="2185214"/>
          </a:xfrm>
          <a:prstGeom prst="rect">
            <a:avLst/>
          </a:prstGeom>
          <a:solidFill>
            <a:srgbClr val="3366FF"/>
          </a:solidFill>
        </p:spPr>
        <p:txBody>
          <a:bodyPr wrap="square" rtlCol="0">
            <a:spAutoFit/>
          </a:bodyPr>
          <a:lstStyle/>
          <a:p>
            <a:r>
              <a:rPr lang="en-US" sz="2000" b="1" dirty="0" smtClean="0"/>
              <a:t>High Text Complexity: Language Conventionality and Clarity</a:t>
            </a:r>
          </a:p>
          <a:p>
            <a:endParaRPr lang="en-US" sz="2000" dirty="0" smtClean="0"/>
          </a:p>
          <a:p>
            <a:pPr marL="342900" indent="-342900">
              <a:buFont typeface="+mj-lt"/>
              <a:buAutoNum type="arabicPeriod"/>
            </a:pPr>
            <a:r>
              <a:rPr lang="en-US" sz="2000" dirty="0" smtClean="0"/>
              <a:t>Texts that rely on figurative, ironic, ambiguous, purposefully misleading, archaic, or otherwise unfamiliar (academic and domain-specific vocabulary)</a:t>
            </a:r>
          </a:p>
          <a:p>
            <a:endParaRPr lang="en-US" i="1" dirty="0" smtClean="0"/>
          </a:p>
          <a:p>
            <a:r>
              <a:rPr lang="en-US" i="1" dirty="0" smtClean="0"/>
              <a:t> </a:t>
            </a:r>
          </a:p>
        </p:txBody>
      </p:sp>
      <p:sp>
        <p:nvSpPr>
          <p:cNvPr id="9" name="TextBox 8"/>
          <p:cNvSpPr txBox="1"/>
          <p:nvPr/>
        </p:nvSpPr>
        <p:spPr>
          <a:xfrm>
            <a:off x="228600" y="191869"/>
            <a:ext cx="2362200" cy="6463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dirty="0" smtClean="0">
                <a:hlinkClick r:id="rId2"/>
              </a:rPr>
              <a:t>https://newsela.com</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2436" y="53370"/>
            <a:ext cx="5468164" cy="523220"/>
          </a:xfrm>
          <a:prstGeom prst="rect">
            <a:avLst/>
          </a:prstGeom>
          <a:noFill/>
        </p:spPr>
        <p:txBody>
          <a:bodyPr wrap="none" rtlCol="0">
            <a:spAutoFit/>
          </a:bodyPr>
          <a:lstStyle/>
          <a:p>
            <a:r>
              <a:rPr lang="en-US" sz="2800" b="1" dirty="0" smtClean="0"/>
              <a:t>Guidelines for Text Complexity</a:t>
            </a:r>
            <a:endParaRPr lang="en-US" sz="2800" dirty="0"/>
          </a:p>
        </p:txBody>
      </p:sp>
      <p:sp>
        <p:nvSpPr>
          <p:cNvPr id="6" name="TextBox 5"/>
          <p:cNvSpPr txBox="1"/>
          <p:nvPr/>
        </p:nvSpPr>
        <p:spPr>
          <a:xfrm>
            <a:off x="762000" y="838200"/>
            <a:ext cx="7848600" cy="1938992"/>
          </a:xfrm>
          <a:prstGeom prst="rect">
            <a:avLst/>
          </a:prstGeom>
          <a:solidFill>
            <a:srgbClr val="FFFF00"/>
          </a:solidFill>
        </p:spPr>
        <p:txBody>
          <a:bodyPr wrap="square" rtlCol="0">
            <a:spAutoFit/>
          </a:bodyPr>
          <a:lstStyle/>
          <a:p>
            <a:r>
              <a:rPr lang="en-US" sz="2400" b="1" dirty="0" smtClean="0"/>
              <a:t>High Text Complexity: Knowledge Demands</a:t>
            </a:r>
          </a:p>
          <a:p>
            <a:endParaRPr lang="en-US" sz="2400" dirty="0" smtClean="0"/>
          </a:p>
          <a:p>
            <a:pPr marL="342900" indent="-342900">
              <a:buFont typeface="+mj-lt"/>
              <a:buAutoNum type="arabicPeriod"/>
            </a:pPr>
            <a:r>
              <a:rPr lang="en-US" sz="2400" dirty="0" smtClean="0"/>
              <a:t>Texts that make assumptions about the extent of readers’ life experiences and depth of their cultural/literary and content/disciplinary knowledge.</a:t>
            </a:r>
            <a:endParaRPr lang="en-US" sz="2400" dirty="0"/>
          </a:p>
        </p:txBody>
      </p:sp>
      <p:sp>
        <p:nvSpPr>
          <p:cNvPr id="7" name="TextBox 6"/>
          <p:cNvSpPr txBox="1"/>
          <p:nvPr/>
        </p:nvSpPr>
        <p:spPr>
          <a:xfrm>
            <a:off x="762000" y="2887682"/>
            <a:ext cx="7848600" cy="3600986"/>
          </a:xfrm>
          <a:prstGeom prst="rect">
            <a:avLst/>
          </a:prstGeom>
          <a:solidFill>
            <a:srgbClr val="3366FF"/>
          </a:solidFill>
        </p:spPr>
        <p:txBody>
          <a:bodyPr wrap="square" rtlCol="0">
            <a:spAutoFit/>
          </a:bodyPr>
          <a:lstStyle/>
          <a:p>
            <a:r>
              <a:rPr lang="en-US" sz="2400" b="1" dirty="0" smtClean="0"/>
              <a:t>High Text Complexity: Levels of Meaning (Literary Texts) and Purpose (Informational Texts)</a:t>
            </a:r>
          </a:p>
          <a:p>
            <a:endParaRPr lang="en-US" sz="2400" dirty="0" smtClean="0"/>
          </a:p>
          <a:p>
            <a:pPr marL="342900" indent="-342900">
              <a:buFont typeface="+mj-lt"/>
              <a:buAutoNum type="arabicPeriod"/>
            </a:pPr>
            <a:r>
              <a:rPr lang="en-US" sz="2400" dirty="0" smtClean="0"/>
              <a:t>Literary texts with multiple levels of meaning (such as satires, in which the author’s literal message is intentionally at odds with his/her underlying message).</a:t>
            </a:r>
          </a:p>
          <a:p>
            <a:pPr marL="342900" indent="-342900">
              <a:buFont typeface="+mj-lt"/>
              <a:buAutoNum type="arabicPeriod"/>
            </a:pPr>
            <a:r>
              <a:rPr lang="en-US" sz="2400" dirty="0" smtClean="0"/>
              <a:t>Informational texts with implicit, hidden, or obscure purpose.</a:t>
            </a:r>
          </a:p>
          <a:p>
            <a:endParaRPr lang="en-US" i="1" dirty="0" smtClean="0"/>
          </a:p>
          <a:p>
            <a:r>
              <a:rPr lang="en-US" i="1" dirty="0" smtClean="0"/>
              <a:t> </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ChangeArrowheads="1"/>
          </p:cNvSpPr>
          <p:nvPr/>
        </p:nvSpPr>
        <p:spPr bwMode="auto">
          <a:xfrm>
            <a:off x="762000" y="1533465"/>
            <a:ext cx="7848600" cy="5324535"/>
          </a:xfrm>
          <a:prstGeom prst="rect">
            <a:avLst/>
          </a:prstGeom>
          <a:solidFill>
            <a:schemeClr val="bg1"/>
          </a:solidFill>
          <a:ln w="9525">
            <a:noFill/>
            <a:miter lim="800000"/>
            <a:headEnd/>
            <a:tailEnd/>
          </a:ln>
        </p:spPr>
        <p:txBody>
          <a:bodyPr wrap="square">
            <a:prstTxWarp prst="textNoShape">
              <a:avLst/>
            </a:prstTxWarp>
            <a:spAutoFit/>
          </a:bodyPr>
          <a:lstStyle/>
          <a:p>
            <a:pPr marL="342900" lvl="0" indent="-342900">
              <a:buFont typeface="+mj-lt"/>
              <a:buAutoNum type="arabicPeriod"/>
            </a:pPr>
            <a:r>
              <a:rPr lang="en-US" sz="2000" b="1" u="sng" dirty="0" smtClean="0">
                <a:solidFill>
                  <a:prstClr val="black"/>
                </a:solidFill>
                <a:latin typeface="Arial"/>
              </a:rPr>
              <a:t>Match texts</a:t>
            </a:r>
            <a:r>
              <a:rPr lang="en-US" sz="2000" b="1" dirty="0" smtClean="0">
                <a:solidFill>
                  <a:prstClr val="black"/>
                </a:solidFill>
                <a:latin typeface="Arial"/>
              </a:rPr>
              <a:t> </a:t>
            </a:r>
            <a:r>
              <a:rPr lang="en-US" sz="2000" b="1" u="sng" dirty="0" smtClean="0">
                <a:solidFill>
                  <a:prstClr val="black"/>
                </a:solidFill>
                <a:latin typeface="Arial"/>
              </a:rPr>
              <a:t>to particular tasks or classes of students</a:t>
            </a:r>
            <a:r>
              <a:rPr lang="en-US" sz="2000" dirty="0" smtClean="0">
                <a:solidFill>
                  <a:prstClr val="black"/>
                </a:solidFill>
                <a:latin typeface="Arial"/>
              </a:rPr>
              <a:t>. Harder texts may be appropriate for highly knowledgeable or skilled readers, who are often willing to put in the extra effort required to read harder texts that tell a story or contain complex information. Students who have a great deal of interest or motivation in the content are also likely to handle more complex texts. </a:t>
            </a:r>
          </a:p>
          <a:p>
            <a:pPr marL="342900" lvl="0" indent="-342900">
              <a:buFont typeface="+mj-lt"/>
              <a:buAutoNum type="arabicPeriod"/>
            </a:pPr>
            <a:r>
              <a:rPr lang="en-US" sz="2000" b="1" u="sng" dirty="0" smtClean="0">
                <a:solidFill>
                  <a:prstClr val="black"/>
                </a:solidFill>
                <a:latin typeface="Arial"/>
              </a:rPr>
              <a:t>Grapple with works of exceptional craft</a:t>
            </a:r>
            <a:r>
              <a:rPr lang="en-US" sz="2000" b="1" dirty="0" smtClean="0">
                <a:solidFill>
                  <a:prstClr val="black"/>
                </a:solidFill>
                <a:latin typeface="Arial"/>
              </a:rPr>
              <a:t> </a:t>
            </a:r>
            <a:r>
              <a:rPr lang="en-US" sz="2000" dirty="0" smtClean="0">
                <a:solidFill>
                  <a:prstClr val="black"/>
                </a:solidFill>
                <a:latin typeface="Arial"/>
              </a:rPr>
              <a:t>and thought whose range extends across genres, cultures, and centuries. Such works offer profound insights into the human condition and serve as models for students’ own thinking and writing.”</a:t>
            </a:r>
          </a:p>
          <a:p>
            <a:pPr marL="342900" lvl="0" indent="-342900">
              <a:buFont typeface="+mj-lt"/>
              <a:buAutoNum type="arabicPeriod"/>
            </a:pPr>
            <a:r>
              <a:rPr lang="en-US" sz="2000" dirty="0" smtClean="0">
                <a:solidFill>
                  <a:prstClr val="black"/>
                </a:solidFill>
                <a:latin typeface="Arial"/>
              </a:rPr>
              <a:t>Texts be selected to </a:t>
            </a:r>
            <a:r>
              <a:rPr lang="en-US" sz="2000" b="1" u="sng" dirty="0" smtClean="0">
                <a:solidFill>
                  <a:prstClr val="black"/>
                </a:solidFill>
                <a:latin typeface="Arial"/>
              </a:rPr>
              <a:t>build coherent knowledge </a:t>
            </a:r>
            <a:r>
              <a:rPr lang="en-US" sz="2000" dirty="0" smtClean="0">
                <a:solidFill>
                  <a:prstClr val="black"/>
                </a:solidFill>
                <a:latin typeface="Arial"/>
              </a:rPr>
              <a:t>within grades and across grades. For example, the Common Core State Standards illustrate a progression of selected texts across grades K-5 that systematically build knowledge regarding the human body. </a:t>
            </a:r>
          </a:p>
          <a:p>
            <a:pPr marL="342900" lvl="0" indent="-342900">
              <a:buFont typeface="+mj-lt"/>
              <a:buAutoNum type="arabicPeriod"/>
            </a:pPr>
            <a:r>
              <a:rPr lang="en-US" sz="2000" dirty="0" smtClean="0">
                <a:solidFill>
                  <a:prstClr val="black"/>
                </a:solidFill>
                <a:latin typeface="Arial"/>
              </a:rPr>
              <a:t>Read </a:t>
            </a:r>
            <a:r>
              <a:rPr lang="en-US" sz="2000" b="1" u="sng" dirty="0" smtClean="0">
                <a:solidFill>
                  <a:prstClr val="black"/>
                </a:solidFill>
                <a:latin typeface="Arial"/>
              </a:rPr>
              <a:t>Appendix A in the CCSS for ELA</a:t>
            </a:r>
            <a:r>
              <a:rPr lang="en-US" sz="2000" dirty="0" smtClean="0">
                <a:solidFill>
                  <a:prstClr val="black"/>
                </a:solidFill>
                <a:latin typeface="Arial"/>
              </a:rPr>
              <a:t> for appropriate measurement tools for determining text complexity.</a:t>
            </a:r>
            <a:endParaRPr lang="en-US" sz="2000" dirty="0">
              <a:solidFill>
                <a:prstClr val="black"/>
              </a:solidFill>
              <a:latin typeface="Arial"/>
            </a:endParaRPr>
          </a:p>
        </p:txBody>
      </p:sp>
      <p:grpSp>
        <p:nvGrpSpPr>
          <p:cNvPr id="2" name="Group 3"/>
          <p:cNvGrpSpPr>
            <a:grpSpLocks/>
          </p:cNvGrpSpPr>
          <p:nvPr/>
        </p:nvGrpSpPr>
        <p:grpSpPr bwMode="auto">
          <a:xfrm>
            <a:off x="381000" y="139700"/>
            <a:ext cx="1143000" cy="1524000"/>
            <a:chOff x="313" y="1488"/>
            <a:chExt cx="720" cy="960"/>
          </a:xfrm>
        </p:grpSpPr>
        <p:sp>
          <p:nvSpPr>
            <p:cNvPr id="60421" name="AutoShape 4"/>
            <p:cNvSpPr>
              <a:spLocks noChangeArrowheads="1"/>
            </p:cNvSpPr>
            <p:nvPr/>
          </p:nvSpPr>
          <p:spPr bwMode="auto">
            <a:xfrm>
              <a:off x="336" y="1488"/>
              <a:ext cx="624" cy="960"/>
            </a:xfrm>
            <a:prstGeom prst="rightArrow">
              <a:avLst>
                <a:gd name="adj1" fmla="val 50000"/>
                <a:gd name="adj2" fmla="val 25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sp>
          <p:nvSpPr>
            <p:cNvPr id="60422" name="Text Box 5"/>
            <p:cNvSpPr txBox="1">
              <a:spLocks noChangeArrowheads="1"/>
            </p:cNvSpPr>
            <p:nvPr/>
          </p:nvSpPr>
          <p:spPr bwMode="auto">
            <a:xfrm>
              <a:off x="313" y="1791"/>
              <a:ext cx="720" cy="365"/>
            </a:xfrm>
            <a:prstGeom prst="rect">
              <a:avLst/>
            </a:prstGeom>
            <a:noFill/>
            <a:ln w="9525">
              <a:noFill/>
              <a:miter lim="800000"/>
              <a:headEnd/>
              <a:tailEnd/>
            </a:ln>
          </p:spPr>
          <p:txBody>
            <a:bodyPr>
              <a:prstTxWarp prst="textNoShape">
                <a:avLst/>
              </a:prstTxWarp>
              <a:spAutoFit/>
            </a:bodyPr>
            <a:lstStyle/>
            <a:p>
              <a:pPr>
                <a:spcBef>
                  <a:spcPct val="50000"/>
                </a:spcBef>
              </a:pPr>
              <a:r>
                <a:rPr lang="en-US" sz="3200" dirty="0">
                  <a:latin typeface="Rockwell Extra Bold" pitchFamily="-102" charset="0"/>
                </a:rPr>
                <a:t>TIP</a:t>
              </a:r>
            </a:p>
          </p:txBody>
        </p:sp>
      </p:grpSp>
      <p:sp>
        <p:nvSpPr>
          <p:cNvPr id="60420" name="Text Box 6"/>
          <p:cNvSpPr txBox="1">
            <a:spLocks noChangeArrowheads="1"/>
          </p:cNvSpPr>
          <p:nvPr/>
        </p:nvSpPr>
        <p:spPr bwMode="auto">
          <a:xfrm>
            <a:off x="1676400" y="381000"/>
            <a:ext cx="6934200" cy="523220"/>
          </a:xfrm>
          <a:prstGeom prst="rect">
            <a:avLst/>
          </a:prstGeom>
          <a:noFill/>
          <a:ln w="9525">
            <a:noFill/>
            <a:miter lim="800000"/>
            <a:headEnd/>
            <a:tailEnd/>
          </a:ln>
        </p:spPr>
        <p:txBody>
          <a:bodyPr wrap="square">
            <a:prstTxWarp prst="textNoShape">
              <a:avLst/>
            </a:prstTxWarp>
            <a:spAutoFit/>
          </a:bodyPr>
          <a:lstStyle/>
          <a:p>
            <a:r>
              <a:rPr lang="en-US" sz="2800" dirty="0" smtClean="0">
                <a:solidFill>
                  <a:srgbClr val="FF6600"/>
                </a:solidFill>
              </a:rPr>
              <a:t>Recommendations for Texts and Tasks</a:t>
            </a:r>
          </a:p>
        </p:txBody>
      </p:sp>
    </p:spTree>
  </p:cSld>
  <p:clrMapOvr>
    <a:masterClrMapping/>
  </p:clrMapOvr>
  <p:transition xmlns:p14="http://schemas.microsoft.com/office/powerpoint/2010/main" spd="slow">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6626"/>
                                        </p:tgtEl>
                                        <p:attrNameLst>
                                          <p:attrName>style.visibility</p:attrName>
                                        </p:attrNameLst>
                                      </p:cBhvr>
                                      <p:to>
                                        <p:strVal val="visible"/>
                                      </p:to>
                                    </p:set>
                                    <p:animEffect transition="in" filter="dissolve">
                                      <p:cBhvr>
                                        <p:cTn id="7" dur="500"/>
                                        <p:tgtEl>
                                          <p:spTgt spid="66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2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077200" cy="461665"/>
          </a:xfrm>
          <a:prstGeom prst="rect">
            <a:avLst/>
          </a:prstGeom>
          <a:noFill/>
        </p:spPr>
        <p:txBody>
          <a:bodyPr wrap="square" rtlCol="0">
            <a:spAutoFit/>
          </a:bodyPr>
          <a:lstStyle/>
          <a:p>
            <a:r>
              <a:rPr lang="en-US" sz="2400" b="1" dirty="0" smtClean="0">
                <a:solidFill>
                  <a:srgbClr val="660066"/>
                </a:solidFill>
              </a:rPr>
              <a:t>Examples of Grade Level Placement for Reading Texts</a:t>
            </a:r>
            <a:endParaRPr lang="en-US" sz="2400" b="1" dirty="0">
              <a:solidFill>
                <a:srgbClr val="660066"/>
              </a:solidFill>
            </a:endParaRPr>
          </a:p>
        </p:txBody>
      </p:sp>
      <p:graphicFrame>
        <p:nvGraphicFramePr>
          <p:cNvPr id="5" name="Table 4"/>
          <p:cNvGraphicFramePr>
            <a:graphicFrameLocks noGrp="1"/>
          </p:cNvGraphicFramePr>
          <p:nvPr/>
        </p:nvGraphicFramePr>
        <p:xfrm>
          <a:off x="609600" y="1397000"/>
          <a:ext cx="8229600" cy="4622799"/>
        </p:xfrm>
        <a:graphic>
          <a:graphicData uri="http://schemas.openxmlformats.org/drawingml/2006/table">
            <a:tbl>
              <a:tblPr firstRow="1" bandRow="1">
                <a:tableStyleId>{5C22544A-7EE6-4342-B048-85BDC9FD1C3A}</a:tableStyleId>
              </a:tblPr>
              <a:tblGrid>
                <a:gridCol w="4114800"/>
                <a:gridCol w="4114800"/>
              </a:tblGrid>
              <a:tr h="659652">
                <a:tc>
                  <a:txBody>
                    <a:bodyPr/>
                    <a:lstStyle/>
                    <a:p>
                      <a:r>
                        <a:rPr lang="en-US" dirty="0" smtClean="0"/>
                        <a:t>CCSS ELA Recommendations</a:t>
                      </a:r>
                      <a:endParaRPr lang="en-US" dirty="0"/>
                    </a:p>
                  </a:txBody>
                  <a:tcPr/>
                </a:tc>
                <a:tc>
                  <a:txBody>
                    <a:bodyPr/>
                    <a:lstStyle/>
                    <a:p>
                      <a:r>
                        <a:rPr lang="en-US" dirty="0" smtClean="0"/>
                        <a:t>Gifted</a:t>
                      </a:r>
                      <a:r>
                        <a:rPr lang="en-US" baseline="0" dirty="0" smtClean="0"/>
                        <a:t> Curriculum</a:t>
                      </a:r>
                      <a:endParaRPr lang="en-US" dirty="0"/>
                    </a:p>
                  </a:txBody>
                  <a:tcPr/>
                </a:tc>
              </a:tr>
              <a:tr h="659652">
                <a:tc>
                  <a:txBody>
                    <a:bodyPr/>
                    <a:lstStyle/>
                    <a:p>
                      <a:r>
                        <a:rPr lang="en-US" dirty="0" smtClean="0"/>
                        <a:t>Roll</a:t>
                      </a:r>
                      <a:r>
                        <a:rPr lang="en-US" baseline="0" dirty="0" smtClean="0"/>
                        <a:t> of Thunder, Hear My Cry (Grades 6-8)</a:t>
                      </a:r>
                      <a:endParaRPr lang="en-US" dirty="0"/>
                    </a:p>
                  </a:txBody>
                  <a:tcPr/>
                </a:tc>
                <a:tc>
                  <a:txBody>
                    <a:bodyPr/>
                    <a:lstStyle/>
                    <a:p>
                      <a:r>
                        <a:rPr lang="en-US" dirty="0" smtClean="0"/>
                        <a:t>Roll of Thunder, Hear My Cry (Grade 4)</a:t>
                      </a:r>
                      <a:endParaRPr lang="en-US" dirty="0"/>
                    </a:p>
                  </a:txBody>
                  <a:tcPr/>
                </a:tc>
              </a:tr>
              <a:tr h="382179">
                <a:tc>
                  <a:txBody>
                    <a:bodyPr/>
                    <a:lstStyle/>
                    <a:p>
                      <a:r>
                        <a:rPr lang="en-US" dirty="0" smtClean="0"/>
                        <a:t>Jabberwocky</a:t>
                      </a:r>
                      <a:r>
                        <a:rPr lang="en-US" baseline="0" dirty="0" smtClean="0"/>
                        <a:t> (Grades 6-8)</a:t>
                      </a:r>
                      <a:endParaRPr lang="en-US" dirty="0"/>
                    </a:p>
                  </a:txBody>
                  <a:tcPr/>
                </a:tc>
                <a:tc>
                  <a:txBody>
                    <a:bodyPr/>
                    <a:lstStyle/>
                    <a:p>
                      <a:r>
                        <a:rPr lang="en-US" dirty="0" smtClean="0"/>
                        <a:t>Jabberwocky (Grades 3-4)</a:t>
                      </a:r>
                      <a:endParaRPr lang="en-US" dirty="0"/>
                    </a:p>
                  </a:txBody>
                  <a:tcPr/>
                </a:tc>
              </a:tr>
              <a:tr h="659652">
                <a:tc>
                  <a:txBody>
                    <a:bodyPr/>
                    <a:lstStyle/>
                    <a:p>
                      <a:r>
                        <a:rPr lang="en-US" dirty="0" smtClean="0"/>
                        <a:t>Fahrenheit 451</a:t>
                      </a:r>
                      <a:r>
                        <a:rPr lang="en-US" baseline="0" dirty="0" smtClean="0"/>
                        <a:t> </a:t>
                      </a:r>
                      <a:r>
                        <a:rPr lang="en-US" dirty="0" smtClean="0"/>
                        <a:t>(Grades 9-10)</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Fahrenheit 451 (Grade 7)</a:t>
                      </a:r>
                    </a:p>
                    <a:p>
                      <a:endParaRPr lang="en-US" dirty="0"/>
                    </a:p>
                  </a:txBody>
                  <a:tcPr/>
                </a:tc>
              </a:tr>
              <a:tr h="659652">
                <a:tc>
                  <a:txBody>
                    <a:bodyPr/>
                    <a:lstStyle/>
                    <a:p>
                      <a:r>
                        <a:rPr lang="en-US" dirty="0" smtClean="0"/>
                        <a:t>The Book of Thief (Grades 9-10)</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Book of Thief (Grades 6-8)</a:t>
                      </a:r>
                    </a:p>
                    <a:p>
                      <a:endParaRPr lang="en-US" dirty="0"/>
                    </a:p>
                  </a:txBody>
                  <a:tcPr/>
                </a:tc>
              </a:tr>
              <a:tr h="942360">
                <a:tc>
                  <a:txBody>
                    <a:bodyPr/>
                    <a:lstStyle/>
                    <a:p>
                      <a:r>
                        <a:rPr lang="en-US" dirty="0" smtClean="0"/>
                        <a:t>I Know Why the Caged Bird Sings (Grades 9-10)</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 Know Why the Caged Bird Sings (Grades 6-8)</a:t>
                      </a:r>
                    </a:p>
                    <a:p>
                      <a:endParaRPr lang="en-US" dirty="0"/>
                    </a:p>
                  </a:txBody>
                  <a:tcPr/>
                </a:tc>
              </a:tr>
              <a:tr h="659652">
                <a:tc>
                  <a:txBody>
                    <a:bodyPr/>
                    <a:lstStyle/>
                    <a:p>
                      <a:r>
                        <a:rPr lang="en-US" dirty="0" smtClean="0"/>
                        <a:t>Jane Eyre (Grades 11-12)</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Jane Eyre (Grades 6-8)</a:t>
                      </a:r>
                    </a:p>
                    <a:p>
                      <a:endParaRPr lang="en-US" dirty="0"/>
                    </a:p>
                  </a:txBody>
                  <a:tcPr/>
                </a:tc>
              </a:tr>
            </a:tbl>
          </a:graphicData>
        </a:graphic>
      </p:graphicFrame>
      <p:sp>
        <p:nvSpPr>
          <p:cNvPr id="6" name="TextBox 5"/>
          <p:cNvSpPr txBox="1"/>
          <p:nvPr/>
        </p:nvSpPr>
        <p:spPr>
          <a:xfrm>
            <a:off x="914400" y="6107668"/>
            <a:ext cx="7296288" cy="369332"/>
          </a:xfrm>
          <a:prstGeom prst="rect">
            <a:avLst/>
          </a:prstGeom>
          <a:noFill/>
        </p:spPr>
        <p:txBody>
          <a:bodyPr wrap="none" rtlCol="0">
            <a:spAutoFit/>
          </a:bodyPr>
          <a:lstStyle/>
          <a:p>
            <a:r>
              <a:rPr lang="en-US" dirty="0" smtClean="0"/>
              <a:t>Recommendations from: Penny Britton </a:t>
            </a:r>
            <a:r>
              <a:rPr lang="en-US" dirty="0" err="1" smtClean="0"/>
              <a:t>Kolloff</a:t>
            </a:r>
            <a:r>
              <a:rPr lang="en-US" dirty="0" smtClean="0"/>
              <a:t>, Ph.D. (NAGC Webinar)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457200"/>
            <a:ext cx="8077200" cy="461665"/>
          </a:xfrm>
          <a:prstGeom prst="rect">
            <a:avLst/>
          </a:prstGeom>
          <a:noFill/>
        </p:spPr>
        <p:txBody>
          <a:bodyPr wrap="square" rtlCol="0">
            <a:spAutoFit/>
          </a:bodyPr>
          <a:lstStyle/>
          <a:p>
            <a:r>
              <a:rPr lang="en-US" sz="2400" b="1" dirty="0" smtClean="0">
                <a:solidFill>
                  <a:srgbClr val="660066"/>
                </a:solidFill>
              </a:rPr>
              <a:t>Examples of Grade Level Placement for Reading Texts</a:t>
            </a:r>
            <a:endParaRPr lang="en-US" sz="2400" b="1" dirty="0">
              <a:solidFill>
                <a:srgbClr val="660066"/>
              </a:solidFill>
            </a:endParaRPr>
          </a:p>
        </p:txBody>
      </p:sp>
      <p:graphicFrame>
        <p:nvGraphicFramePr>
          <p:cNvPr id="5" name="Table 4"/>
          <p:cNvGraphicFramePr>
            <a:graphicFrameLocks noGrp="1"/>
          </p:cNvGraphicFramePr>
          <p:nvPr/>
        </p:nvGraphicFramePr>
        <p:xfrm>
          <a:off x="457200" y="1143000"/>
          <a:ext cx="8077200" cy="5105404"/>
        </p:xfrm>
        <a:graphic>
          <a:graphicData uri="http://schemas.openxmlformats.org/drawingml/2006/table">
            <a:tbl>
              <a:tblPr firstRow="1" bandRow="1">
                <a:tableStyleId>{5C22544A-7EE6-4342-B048-85BDC9FD1C3A}</a:tableStyleId>
              </a:tblPr>
              <a:tblGrid>
                <a:gridCol w="4038600"/>
                <a:gridCol w="4038600"/>
              </a:tblGrid>
              <a:tr h="687266">
                <a:tc>
                  <a:txBody>
                    <a:bodyPr/>
                    <a:lstStyle/>
                    <a:p>
                      <a:r>
                        <a:rPr lang="en-US" dirty="0" smtClean="0"/>
                        <a:t>CCSS ELA Recommendations</a:t>
                      </a:r>
                      <a:endParaRPr lang="en-US" dirty="0"/>
                    </a:p>
                  </a:txBody>
                  <a:tcPr/>
                </a:tc>
                <a:tc>
                  <a:txBody>
                    <a:bodyPr/>
                    <a:lstStyle/>
                    <a:p>
                      <a:r>
                        <a:rPr lang="en-US" dirty="0" smtClean="0"/>
                        <a:t>Gifted</a:t>
                      </a:r>
                      <a:r>
                        <a:rPr lang="en-US" baseline="0" dirty="0" smtClean="0"/>
                        <a:t> Curriculum</a:t>
                      </a:r>
                      <a:endParaRPr lang="en-US" dirty="0"/>
                    </a:p>
                  </a:txBody>
                  <a:tcPr/>
                </a:tc>
              </a:tr>
              <a:tr h="687266">
                <a:tc>
                  <a:txBody>
                    <a:bodyPr/>
                    <a:lstStyle/>
                    <a:p>
                      <a:r>
                        <a:rPr lang="en-US" dirty="0" smtClean="0"/>
                        <a:t>Charlotte’s Web (Read aloud Grades</a:t>
                      </a:r>
                      <a:r>
                        <a:rPr lang="en-US" baseline="0" dirty="0" smtClean="0"/>
                        <a:t> </a:t>
                      </a:r>
                      <a:r>
                        <a:rPr lang="en-US" dirty="0" smtClean="0"/>
                        <a:t>2-3)</a:t>
                      </a:r>
                    </a:p>
                  </a:txBody>
                  <a:tcPr/>
                </a:tc>
                <a:tc>
                  <a:txBody>
                    <a:bodyPr/>
                    <a:lstStyle/>
                    <a:p>
                      <a:r>
                        <a:rPr lang="en-US" dirty="0" smtClean="0"/>
                        <a:t>Charlotte’s Web (Grades 1-2)</a:t>
                      </a:r>
                      <a:endParaRPr lang="en-US" dirty="0"/>
                    </a:p>
                  </a:txBody>
                  <a:tcPr/>
                </a:tc>
              </a:tr>
              <a:tr h="687266">
                <a:tc>
                  <a:txBody>
                    <a:bodyPr/>
                    <a:lstStyle/>
                    <a:p>
                      <a:r>
                        <a:rPr lang="en-US" dirty="0" smtClean="0"/>
                        <a:t>The Cricket in Times Square (Read aloud Grades 2-3)</a:t>
                      </a:r>
                      <a:endParaRPr lang="en-US" dirty="0"/>
                    </a:p>
                  </a:txBody>
                  <a:tcPr/>
                </a:tc>
                <a:tc>
                  <a:txBody>
                    <a:bodyPr/>
                    <a:lstStyle/>
                    <a:p>
                      <a:r>
                        <a:rPr lang="en-US" dirty="0" smtClean="0"/>
                        <a:t>The Cricket in Times Square (Read aloud Grades 1-2)</a:t>
                      </a:r>
                      <a:endParaRPr lang="en-US" dirty="0"/>
                    </a:p>
                  </a:txBody>
                  <a:tcPr/>
                </a:tc>
              </a:tr>
              <a:tr h="687266">
                <a:tc>
                  <a:txBody>
                    <a:bodyPr/>
                    <a:lstStyle/>
                    <a:p>
                      <a:r>
                        <a:rPr lang="en-US" dirty="0" smtClean="0"/>
                        <a:t>Little Women (Grades 6-8)</a:t>
                      </a:r>
                      <a:endParaRPr lang="en-US" dirty="0"/>
                    </a:p>
                  </a:txBody>
                  <a:tcPr/>
                </a:tc>
                <a:tc>
                  <a:txBody>
                    <a:bodyPr/>
                    <a:lstStyle/>
                    <a:p>
                      <a:r>
                        <a:rPr lang="en-US" dirty="0" smtClean="0"/>
                        <a:t>Little Women (Grades 4-6)</a:t>
                      </a:r>
                    </a:p>
                    <a:p>
                      <a:endParaRPr lang="en-US" dirty="0"/>
                    </a:p>
                  </a:txBody>
                  <a:tcPr/>
                </a:tc>
              </a:tr>
              <a:tr h="981808">
                <a:tc>
                  <a:txBody>
                    <a:bodyPr/>
                    <a:lstStyle/>
                    <a:p>
                      <a:r>
                        <a:rPr lang="en-US" dirty="0" smtClean="0"/>
                        <a:t>A Wrinkle in</a:t>
                      </a:r>
                      <a:r>
                        <a:rPr lang="en-US" baseline="0" dirty="0" smtClean="0"/>
                        <a:t> Time (Grades 6-8)</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Wrinkle in</a:t>
                      </a:r>
                      <a:r>
                        <a:rPr lang="en-US" baseline="0" dirty="0" smtClean="0"/>
                        <a:t> Time Grades 4-6</a:t>
                      </a:r>
                      <a:r>
                        <a:rPr lang="en-US" dirty="0" smtClean="0"/>
                        <a:t>)</a:t>
                      </a:r>
                    </a:p>
                    <a:p>
                      <a:endParaRPr lang="en-US" dirty="0"/>
                    </a:p>
                  </a:txBody>
                  <a:tcPr/>
                </a:tc>
              </a:tr>
              <a:tr h="687266">
                <a:tc>
                  <a:txBody>
                    <a:bodyPr/>
                    <a:lstStyle/>
                    <a:p>
                      <a:r>
                        <a:rPr lang="en-US" dirty="0" smtClean="0"/>
                        <a:t>“The Raven” (Grades 9-10)</a:t>
                      </a:r>
                      <a:endParaRPr lang="en-US" dirty="0"/>
                    </a:p>
                  </a:txBody>
                  <a:tcPr/>
                </a:tc>
                <a:tc>
                  <a:txBody>
                    <a:bodyPr/>
                    <a:lstStyle/>
                    <a:p>
                      <a:r>
                        <a:rPr lang="en-US" dirty="0" smtClean="0"/>
                        <a:t>“The Raven” (Grades 6-8)</a:t>
                      </a:r>
                    </a:p>
                    <a:p>
                      <a:endParaRPr lang="en-US" dirty="0"/>
                    </a:p>
                  </a:txBody>
                  <a:tcPr/>
                </a:tc>
              </a:tr>
              <a:tr h="687266">
                <a:tc>
                  <a:txBody>
                    <a:bodyPr/>
                    <a:lstStyle/>
                    <a:p>
                      <a:r>
                        <a:rPr lang="en-US" dirty="0" smtClean="0"/>
                        <a:t>The Grapes of Wrath (9-10)</a:t>
                      </a:r>
                      <a:endParaRPr lang="en-US" dirty="0"/>
                    </a:p>
                  </a:txBody>
                  <a:tcPr/>
                </a:tc>
                <a:tc>
                  <a:txBody>
                    <a:bodyPr/>
                    <a:lstStyle/>
                    <a:p>
                      <a:r>
                        <a:rPr lang="en-US" dirty="0" smtClean="0"/>
                        <a:t>The Grapes of Wrath (6-8)</a:t>
                      </a:r>
                    </a:p>
                    <a:p>
                      <a:endParaRPr lang="en-US" dirty="0"/>
                    </a:p>
                  </a:txBody>
                  <a:tcPr/>
                </a:tc>
              </a:tr>
            </a:tbl>
          </a:graphicData>
        </a:graphic>
      </p:graphicFrame>
      <p:sp>
        <p:nvSpPr>
          <p:cNvPr id="6" name="TextBox 5"/>
          <p:cNvSpPr txBox="1"/>
          <p:nvPr/>
        </p:nvSpPr>
        <p:spPr>
          <a:xfrm>
            <a:off x="914400" y="6248404"/>
            <a:ext cx="7296288" cy="369332"/>
          </a:xfrm>
          <a:prstGeom prst="rect">
            <a:avLst/>
          </a:prstGeom>
          <a:noFill/>
        </p:spPr>
        <p:txBody>
          <a:bodyPr wrap="none" rtlCol="0">
            <a:spAutoFit/>
          </a:bodyPr>
          <a:lstStyle/>
          <a:p>
            <a:r>
              <a:rPr lang="en-US" dirty="0" smtClean="0"/>
              <a:t>Recommendations from: Penny Britton </a:t>
            </a:r>
            <a:r>
              <a:rPr lang="en-US" dirty="0" err="1" smtClean="0"/>
              <a:t>Kolloff</a:t>
            </a:r>
            <a:r>
              <a:rPr lang="en-US" dirty="0" smtClean="0"/>
              <a:t>, Ph.D. (NAGC Webinar)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
            <a:ext cx="7772400" cy="1143000"/>
          </a:xfrm>
        </p:spPr>
        <p:txBody>
          <a:bodyPr/>
          <a:lstStyle/>
          <a:p>
            <a:r>
              <a:rPr lang="en-US" dirty="0" smtClean="0"/>
              <a:t>Literacy Design Collaborative</a:t>
            </a:r>
            <a:endParaRPr lang="en-US" dirty="0"/>
          </a:p>
        </p:txBody>
      </p:sp>
      <p:pic>
        <p:nvPicPr>
          <p:cNvPr id="5" name="Picture 4" descr="Screen Shot 2014-11-13 at 6.04.22 PM.png"/>
          <p:cNvPicPr>
            <a:picLocks noChangeAspect="1"/>
          </p:cNvPicPr>
          <p:nvPr/>
        </p:nvPicPr>
        <p:blipFill>
          <a:blip r:embed="rId2"/>
          <a:stretch>
            <a:fillRect/>
          </a:stretch>
        </p:blipFill>
        <p:spPr>
          <a:xfrm>
            <a:off x="5537200" y="990600"/>
            <a:ext cx="3606800" cy="977900"/>
          </a:xfrm>
          <a:prstGeom prst="rect">
            <a:avLst/>
          </a:prstGeom>
        </p:spPr>
      </p:pic>
      <p:sp>
        <p:nvSpPr>
          <p:cNvPr id="6" name="TextBox 5"/>
          <p:cNvSpPr txBox="1"/>
          <p:nvPr/>
        </p:nvSpPr>
        <p:spPr>
          <a:xfrm>
            <a:off x="2641600" y="1181100"/>
            <a:ext cx="2895600" cy="646331"/>
          </a:xfrm>
          <a:prstGeom prst="rect">
            <a:avLst/>
          </a:prstGeom>
          <a:noFill/>
        </p:spPr>
        <p:txBody>
          <a:bodyPr wrap="square" rtlCol="0">
            <a:spAutoFit/>
          </a:bodyPr>
          <a:lstStyle/>
          <a:p>
            <a:r>
              <a:rPr lang="en-US" dirty="0" smtClean="0">
                <a:ln>
                  <a:solidFill>
                    <a:srgbClr val="0000FF"/>
                  </a:solidFill>
                </a:ln>
                <a:hlinkClick r:id="rId3"/>
              </a:rPr>
              <a:t>http://www.ldc.org</a:t>
            </a:r>
            <a:endParaRPr lang="en-US" dirty="0" smtClean="0">
              <a:ln>
                <a:solidFill>
                  <a:srgbClr val="0000FF"/>
                </a:solidFill>
              </a:ln>
            </a:endParaRPr>
          </a:p>
          <a:p>
            <a:endParaRPr lang="en-US" dirty="0"/>
          </a:p>
        </p:txBody>
      </p:sp>
      <p:pic>
        <p:nvPicPr>
          <p:cNvPr id="11" name="Picture 10" descr="Screen Shot 2014-11-13 at 6.30.04 PM.png"/>
          <p:cNvPicPr>
            <a:picLocks noChangeAspect="1"/>
          </p:cNvPicPr>
          <p:nvPr/>
        </p:nvPicPr>
        <p:blipFill>
          <a:blip r:embed="rId4"/>
          <a:stretch>
            <a:fillRect/>
          </a:stretch>
        </p:blipFill>
        <p:spPr>
          <a:xfrm>
            <a:off x="914400" y="1760696"/>
            <a:ext cx="7543800" cy="5097304"/>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ea typeface="ＭＳ Ｐゴシック" pitchFamily="-110" charset="-128"/>
                <a:cs typeface="ＭＳ Ｐゴシック" pitchFamily="-110" charset="-128"/>
              </a:rPr>
              <a:t>Module Section 1: What Task?</a:t>
            </a:r>
          </a:p>
        </p:txBody>
      </p:sp>
      <p:sp>
        <p:nvSpPr>
          <p:cNvPr id="8" name="TextBox 7"/>
          <p:cNvSpPr txBox="1"/>
          <p:nvPr/>
        </p:nvSpPr>
        <p:spPr>
          <a:xfrm>
            <a:off x="465138" y="1365250"/>
            <a:ext cx="8221662" cy="461963"/>
          </a:xfrm>
          <a:prstGeom prst="rect">
            <a:avLst/>
          </a:prstGeom>
          <a:noFill/>
        </p:spPr>
        <p:txBody>
          <a:bodyPr>
            <a:prstTxWarp prst="textNoShape">
              <a:avLst/>
            </a:prstTxWarp>
            <a:spAutoFit/>
          </a:bodyPr>
          <a:lstStyle/>
          <a:p>
            <a:r>
              <a:rPr lang="en-US" b="1" i="1">
                <a:solidFill>
                  <a:srgbClr val="000000"/>
                </a:solidFill>
                <a:latin typeface="Gill Sans MT" pitchFamily="-110" charset="0"/>
                <a:ea typeface="ＭＳ Ｐゴシック" pitchFamily="-110" charset="-128"/>
                <a:cs typeface="ＭＳ Ｐゴシック" pitchFamily="-110" charset="-128"/>
              </a:rPr>
              <a:t>What task sets clear, measurable goals for learning?</a:t>
            </a:r>
          </a:p>
        </p:txBody>
      </p:sp>
      <p:sp>
        <p:nvSpPr>
          <p:cNvPr id="9" name="TextBox 8"/>
          <p:cNvSpPr txBox="1"/>
          <p:nvPr/>
        </p:nvSpPr>
        <p:spPr>
          <a:xfrm>
            <a:off x="3251200" y="1843088"/>
            <a:ext cx="5214938" cy="2586037"/>
          </a:xfrm>
          <a:prstGeom prst="rect">
            <a:avLst/>
          </a:prstGeom>
          <a:noFill/>
        </p:spPr>
        <p:txBody>
          <a:bodyPr>
            <a:prstTxWarp prst="textNoShape">
              <a:avLst/>
            </a:prstTxWarp>
            <a:spAutoFit/>
          </a:bodyPr>
          <a:lstStyle/>
          <a:p>
            <a:pPr marL="285750" indent="-285750">
              <a:buFont typeface="Wingdings" pitchFamily="-110" charset="2"/>
              <a:buChar char="§"/>
            </a:pPr>
            <a:r>
              <a:rPr lang="en-US" sz="1800">
                <a:solidFill>
                  <a:schemeClr val="accent2"/>
                </a:solidFill>
                <a:latin typeface="Gill Sans MT" pitchFamily="-110" charset="0"/>
                <a:ea typeface="ＭＳ Ｐゴシック" pitchFamily="-110" charset="-128"/>
                <a:cs typeface="ＭＳ Ｐゴシック" pitchFamily="-110" charset="-128"/>
              </a:rPr>
              <a:t>YOU select template</a:t>
            </a:r>
          </a:p>
          <a:p>
            <a:pPr marL="285750" indent="-285750"/>
            <a:r>
              <a:rPr lang="en-US" sz="1800">
                <a:solidFill>
                  <a:schemeClr val="accent2"/>
                </a:solidFill>
                <a:latin typeface="Gill Sans MT" pitchFamily="-110" charset="0"/>
                <a:ea typeface="ＭＳ Ｐゴシック" pitchFamily="-110" charset="-128"/>
                <a:cs typeface="ＭＳ Ｐゴシック" pitchFamily="-110" charset="-128"/>
              </a:rPr>
              <a:t> </a:t>
            </a:r>
          </a:p>
          <a:p>
            <a:pPr marL="285750" indent="-285750">
              <a:buFont typeface="Wingdings" pitchFamily="-110" charset="2"/>
              <a:buChar char="§"/>
            </a:pPr>
            <a:r>
              <a:rPr lang="en-US" sz="1800">
                <a:solidFill>
                  <a:schemeClr val="accent2"/>
                </a:solidFill>
                <a:latin typeface="Gill Sans MT" pitchFamily="-110" charset="0"/>
                <a:ea typeface="ＭＳ Ｐゴシック" pitchFamily="-110" charset="-128"/>
                <a:cs typeface="ＭＳ Ｐゴシック" pitchFamily="-110" charset="-128"/>
              </a:rPr>
              <a:t>YOUR CCSS standards are “hard-wired” in</a:t>
            </a:r>
          </a:p>
          <a:p>
            <a:pPr marL="285750" indent="-285750"/>
            <a:endParaRPr lang="en-US" sz="1800">
              <a:solidFill>
                <a:schemeClr val="accent2"/>
              </a:solidFill>
              <a:latin typeface="Gill Sans MT" pitchFamily="-110" charset="0"/>
              <a:ea typeface="ＭＳ Ｐゴシック" pitchFamily="-110" charset="-128"/>
              <a:cs typeface="ＭＳ Ｐゴシック" pitchFamily="-110" charset="-128"/>
            </a:endParaRPr>
          </a:p>
          <a:p>
            <a:pPr marL="285750" indent="-285750">
              <a:buFont typeface="Wingdings" pitchFamily="-110" charset="2"/>
              <a:buChar char="§"/>
            </a:pPr>
            <a:r>
              <a:rPr lang="en-US" sz="1800">
                <a:solidFill>
                  <a:schemeClr val="accent2"/>
                </a:solidFill>
                <a:latin typeface="Gill Sans MT" pitchFamily="-110" charset="0"/>
                <a:ea typeface="ＭＳ Ｐゴシック" pitchFamily="-110" charset="-128"/>
                <a:cs typeface="ＭＳ Ｐゴシック" pitchFamily="-110" charset="-128"/>
              </a:rPr>
              <a:t>YOU add your state/local content standards</a:t>
            </a:r>
          </a:p>
          <a:p>
            <a:pPr marL="285750" indent="-285750"/>
            <a:endParaRPr lang="en-US" sz="1800">
              <a:solidFill>
                <a:schemeClr val="accent2"/>
              </a:solidFill>
              <a:latin typeface="Gill Sans MT" pitchFamily="-110" charset="0"/>
              <a:ea typeface="ＭＳ Ｐゴシック" pitchFamily="-110" charset="-128"/>
              <a:cs typeface="ＭＳ Ｐゴシック" pitchFamily="-110" charset="-128"/>
            </a:endParaRPr>
          </a:p>
          <a:p>
            <a:pPr marL="285750" indent="-285750">
              <a:buFont typeface="Wingdings" pitchFamily="-110" charset="2"/>
              <a:buChar char="§"/>
            </a:pPr>
            <a:r>
              <a:rPr lang="en-US" sz="1800">
                <a:solidFill>
                  <a:schemeClr val="accent2"/>
                </a:solidFill>
                <a:latin typeface="Gill Sans MT" pitchFamily="-110" charset="0"/>
                <a:ea typeface="ＭＳ Ｐゴシック" pitchFamily="-110" charset="-128"/>
                <a:cs typeface="ＭＳ Ｐゴシック" pitchFamily="-110" charset="-128"/>
              </a:rPr>
              <a:t>YOU “plug and play” to build teaching task</a:t>
            </a:r>
          </a:p>
          <a:p>
            <a:pPr marL="285750" indent="-285750"/>
            <a:endParaRPr lang="en-US" sz="1800">
              <a:solidFill>
                <a:schemeClr val="accent2"/>
              </a:solidFill>
              <a:latin typeface="Gill Sans MT" pitchFamily="-110" charset="0"/>
              <a:ea typeface="ＭＳ Ｐゴシック" pitchFamily="-110" charset="-128"/>
              <a:cs typeface="ＭＳ Ｐゴシック" pitchFamily="-110" charset="-128"/>
            </a:endParaRPr>
          </a:p>
          <a:p>
            <a:pPr marL="285750" indent="-285750">
              <a:buFont typeface="Wingdings" pitchFamily="-110" charset="2"/>
              <a:buChar char="§"/>
            </a:pPr>
            <a:r>
              <a:rPr lang="en-US" sz="1800">
                <a:solidFill>
                  <a:schemeClr val="accent2"/>
                </a:solidFill>
                <a:latin typeface="Gill Sans MT" pitchFamily="-110" charset="0"/>
                <a:ea typeface="ＭＳ Ｐゴシック" pitchFamily="-110" charset="-128"/>
                <a:cs typeface="ＭＳ Ｐゴシック" pitchFamily="-110" charset="-128"/>
              </a:rPr>
              <a:t>YOU score results using LDC common rubric</a:t>
            </a:r>
          </a:p>
        </p:txBody>
      </p:sp>
      <p:sp>
        <p:nvSpPr>
          <p:cNvPr id="10" name="Bent Arrow 9"/>
          <p:cNvSpPr>
            <a:spLocks/>
          </p:cNvSpPr>
          <p:nvPr/>
        </p:nvSpPr>
        <p:spPr bwMode="auto">
          <a:xfrm>
            <a:off x="1206500" y="2293938"/>
            <a:ext cx="1892300" cy="1482725"/>
          </a:xfrm>
          <a:custGeom>
            <a:avLst/>
            <a:gdLst>
              <a:gd name="T0" fmla="*/ 0 w 1892366"/>
              <a:gd name="T1" fmla="*/ 1482594 h 1482594"/>
              <a:gd name="T2" fmla="*/ 0 w 1892366"/>
              <a:gd name="T3" fmla="*/ 833959 h 1482594"/>
              <a:gd name="T4" fmla="*/ 648635 w 1892366"/>
              <a:gd name="T5" fmla="*/ 185324 h 1482594"/>
              <a:gd name="T6" fmla="*/ 1521718 w 1892366"/>
              <a:gd name="T7" fmla="*/ 185324 h 1482594"/>
              <a:gd name="T8" fmla="*/ 1521718 w 1892366"/>
              <a:gd name="T9" fmla="*/ 0 h 1482594"/>
              <a:gd name="T10" fmla="*/ 1892366 w 1892366"/>
              <a:gd name="T11" fmla="*/ 370649 h 1482594"/>
              <a:gd name="T12" fmla="*/ 1521718 w 1892366"/>
              <a:gd name="T13" fmla="*/ 741297 h 1482594"/>
              <a:gd name="T14" fmla="*/ 1521718 w 1892366"/>
              <a:gd name="T15" fmla="*/ 555973 h 1482594"/>
              <a:gd name="T16" fmla="*/ 648635 w 1892366"/>
              <a:gd name="T17" fmla="*/ 555973 h 1482594"/>
              <a:gd name="T18" fmla="*/ 370649 w 1892366"/>
              <a:gd name="T19" fmla="*/ 833959 h 1482594"/>
              <a:gd name="T20" fmla="*/ 370649 w 1892366"/>
              <a:gd name="T21" fmla="*/ 1482594 h 1482594"/>
              <a:gd name="T22" fmla="*/ 0 w 1892366"/>
              <a:gd name="T23" fmla="*/ 1482594 h 14825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92366" h="1482594">
                <a:moveTo>
                  <a:pt x="0" y="1482594"/>
                </a:moveTo>
                <a:lnTo>
                  <a:pt x="0" y="833959"/>
                </a:lnTo>
                <a:cubicBezTo>
                  <a:pt x="0" y="475728"/>
                  <a:pt x="290404" y="185324"/>
                  <a:pt x="648635" y="185324"/>
                </a:cubicBezTo>
                <a:lnTo>
                  <a:pt x="1521718" y="185324"/>
                </a:lnTo>
                <a:lnTo>
                  <a:pt x="1521718" y="0"/>
                </a:lnTo>
                <a:lnTo>
                  <a:pt x="1892366" y="370649"/>
                </a:lnTo>
                <a:lnTo>
                  <a:pt x="1521718" y="741297"/>
                </a:lnTo>
                <a:lnTo>
                  <a:pt x="1521718" y="555973"/>
                </a:lnTo>
                <a:lnTo>
                  <a:pt x="648635" y="555973"/>
                </a:lnTo>
                <a:cubicBezTo>
                  <a:pt x="495108" y="555973"/>
                  <a:pt x="370649" y="680432"/>
                  <a:pt x="370649" y="833959"/>
                </a:cubicBezTo>
                <a:lnTo>
                  <a:pt x="370649" y="1482594"/>
                </a:lnTo>
                <a:lnTo>
                  <a:pt x="0" y="1482594"/>
                </a:lnTo>
                <a:close/>
              </a:path>
            </a:pathLst>
          </a:custGeom>
          <a:solidFill>
            <a:srgbClr val="C7BBA6"/>
          </a:solidFill>
          <a:ln w="19050" cap="flat" cmpd="sng">
            <a:solidFill>
              <a:srgbClr val="A28E6A"/>
            </a:solidFill>
            <a:prstDash val="solid"/>
            <a:round/>
            <a:headEnd/>
            <a:tailEnd/>
          </a:ln>
          <a:effectLst>
            <a:outerShdw blurRad="40000" dist="23000" dir="5400000" rotWithShape="0">
              <a:srgbClr val="000000">
                <a:alpha val="34999"/>
              </a:srgbClr>
            </a:outerShdw>
          </a:effectLst>
        </p:spPr>
        <p:txBody>
          <a:bodyPr anchor="ctr">
            <a:prstTxWarp prst="textNoShape">
              <a:avLst/>
            </a:prstTxWarp>
          </a:bodyPr>
          <a:lstStyle/>
          <a:p>
            <a:endParaRPr lang="en-US"/>
          </a:p>
        </p:txBody>
      </p:sp>
      <p:sp>
        <p:nvSpPr>
          <p:cNvPr id="11" name="TextBox 10"/>
          <p:cNvSpPr txBox="1"/>
          <p:nvPr/>
        </p:nvSpPr>
        <p:spPr>
          <a:xfrm>
            <a:off x="508000" y="4540250"/>
            <a:ext cx="8212138" cy="1938338"/>
          </a:xfrm>
          <a:prstGeom prst="rect">
            <a:avLst/>
          </a:prstGeom>
          <a:noFill/>
          <a:ln>
            <a:solidFill>
              <a:schemeClr val="accent2"/>
            </a:solidFill>
          </a:ln>
        </p:spPr>
        <p:txBody>
          <a:bodyPr>
            <a:prstTxWarp prst="textNoShape">
              <a:avLst/>
            </a:prstTxWarp>
            <a:spAutoFit/>
          </a:bodyPr>
          <a:lstStyle/>
          <a:p>
            <a:r>
              <a:rPr lang="en-US" sz="2000" b="1">
                <a:latin typeface="Gill Sans MT" pitchFamily="-110" charset="0"/>
                <a:ea typeface="ＭＳ Ｐゴシック" pitchFamily="-110" charset="-128"/>
                <a:cs typeface="ＭＳ Ｐゴシック" pitchFamily="-110" charset="-128"/>
              </a:rPr>
              <a:t>Task 2 Template (Argumentation/Analysis L1, L2, L3): </a:t>
            </a:r>
            <a:r>
              <a:rPr lang="en-US" sz="2000">
                <a:latin typeface="Gill Sans MT" pitchFamily="-110" charset="0"/>
                <a:ea typeface="ＭＳ Ｐゴシック" pitchFamily="-110" charset="-128"/>
                <a:cs typeface="ＭＳ Ｐゴシック" pitchFamily="-110" charset="-128"/>
              </a:rPr>
              <a:t>[Insert essential question] After reading _____ (literature or informational texts), write an _________(essay or substitute) that addresses the question and support your position with evidence from the text(s). </a:t>
            </a:r>
            <a:r>
              <a:rPr lang="en-US" sz="2000" b="1">
                <a:latin typeface="Gill Sans MT" pitchFamily="-110" charset="0"/>
                <a:ea typeface="ＭＳ Ｐゴシック" pitchFamily="-110" charset="-128"/>
                <a:cs typeface="ＭＳ Ｐゴシック" pitchFamily="-110" charset="-128"/>
              </a:rPr>
              <a:t>L2 </a:t>
            </a:r>
            <a:r>
              <a:rPr lang="en-US" sz="2000">
                <a:latin typeface="Gill Sans MT" pitchFamily="-110" charset="0"/>
                <a:ea typeface="ＭＳ Ｐゴシック" pitchFamily="-110" charset="-128"/>
                <a:cs typeface="ＭＳ Ｐゴシック" pitchFamily="-110" charset="-128"/>
              </a:rPr>
              <a:t>Be sure to acknowledge competing views. </a:t>
            </a:r>
            <a:r>
              <a:rPr lang="en-US" sz="2000" b="1">
                <a:latin typeface="Gill Sans MT" pitchFamily="-110" charset="0"/>
                <a:ea typeface="ＭＳ Ｐゴシック" pitchFamily="-110" charset="-128"/>
                <a:cs typeface="ＭＳ Ｐゴシック" pitchFamily="-110" charset="-128"/>
              </a:rPr>
              <a:t>L3 </a:t>
            </a:r>
            <a:r>
              <a:rPr lang="en-US" sz="2000">
                <a:latin typeface="Gill Sans MT" pitchFamily="-110" charset="0"/>
                <a:ea typeface="ＭＳ Ｐゴシック" pitchFamily="-110" charset="-128"/>
                <a:cs typeface="ＭＳ Ｐゴシック" pitchFamily="-110" charset="-128"/>
              </a:rPr>
              <a:t>Give examples from past or current events or issues to illustrate and clarify your position.</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13 at 6.40.30 PM.png"/>
          <p:cNvPicPr>
            <a:picLocks noChangeAspect="1"/>
          </p:cNvPicPr>
          <p:nvPr/>
        </p:nvPicPr>
        <p:blipFill>
          <a:blip r:embed="rId2"/>
          <a:stretch>
            <a:fillRect/>
          </a:stretch>
        </p:blipFill>
        <p:spPr>
          <a:xfrm>
            <a:off x="0" y="381001"/>
            <a:ext cx="8688552" cy="2362200"/>
          </a:xfrm>
          <a:prstGeom prst="rect">
            <a:avLst/>
          </a:prstGeom>
        </p:spPr>
      </p:pic>
      <p:sp>
        <p:nvSpPr>
          <p:cNvPr id="5" name="TextBox 4"/>
          <p:cNvSpPr txBox="1"/>
          <p:nvPr/>
        </p:nvSpPr>
        <p:spPr>
          <a:xfrm>
            <a:off x="1066800" y="3886200"/>
            <a:ext cx="7621752" cy="369332"/>
          </a:xfrm>
          <a:prstGeom prst="rect">
            <a:avLst/>
          </a:prstGeom>
          <a:noFill/>
        </p:spPr>
        <p:txBody>
          <a:bodyPr wrap="square" rtlCol="0">
            <a:spAutoFit/>
          </a:bodyPr>
          <a:lstStyle/>
          <a:p>
            <a:r>
              <a:rPr lang="en-US" dirty="0" smtClean="0"/>
              <a:t>There are learning tasks and modules </a:t>
            </a:r>
            <a:endParaRPr lang="en-US" dirty="0"/>
          </a:p>
        </p:txBody>
      </p:sp>
      <p:pic>
        <p:nvPicPr>
          <p:cNvPr id="6" name="Picture 5" descr="Screen Shot 2014-11-13 at 6.42.54 PM.png"/>
          <p:cNvPicPr>
            <a:picLocks noChangeAspect="1"/>
          </p:cNvPicPr>
          <p:nvPr/>
        </p:nvPicPr>
        <p:blipFill>
          <a:blip r:embed="rId3"/>
          <a:stretch>
            <a:fillRect/>
          </a:stretch>
        </p:blipFill>
        <p:spPr>
          <a:xfrm>
            <a:off x="433552" y="2838450"/>
            <a:ext cx="8255000" cy="37084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2057400"/>
            <a:ext cx="7620000" cy="3416320"/>
          </a:xfrm>
          <a:prstGeom prst="rect">
            <a:avLst/>
          </a:prstGeom>
        </p:spPr>
        <p:txBody>
          <a:bodyPr wrap="square">
            <a:spAutoFit/>
          </a:bodyPr>
          <a:lstStyle/>
          <a:p>
            <a:r>
              <a:rPr lang="en-US" dirty="0" smtClean="0"/>
              <a:t>Authors of both nonfiction and fiction have defined the American Dream and offered varying viewpoints on the extent to which America fulfills the ideas implicit in this dream. In this module, students will examine multiple texts and then frame an analysis as to whether or not, or to what extent, America fulfills these ideals.  Prior to this module, students have completed a study of </a:t>
            </a:r>
            <a:r>
              <a:rPr lang="en-US" i="1" dirty="0" smtClean="0"/>
              <a:t>The Great Gatsby by F. Scott </a:t>
            </a:r>
            <a:r>
              <a:rPr lang="en-US" i="1" dirty="0" err="1" smtClean="0"/>
              <a:t>Fitzgerald.For</a:t>
            </a:r>
            <a:r>
              <a:rPr lang="en-US" i="1" dirty="0" smtClean="0"/>
              <a:t> this module, students will read: Excerpts from Letters From An American Farmer by Jean de Crevecoeur, excerpts from the U.S. Constitution and The Declaration of Independence, "I Hear America Singing" by Walt Whitman, and "I, Too, Sing America" by Langston </a:t>
            </a:r>
            <a:r>
              <a:rPr lang="en-US" i="1" dirty="0" err="1" smtClean="0"/>
              <a:t>Hughes.Additional</a:t>
            </a:r>
            <a:r>
              <a:rPr lang="en-US" i="1" dirty="0" smtClean="0"/>
              <a:t> poems by Walt Whitman and Langston Hughes (or any other relevant text) may be added to differentiate this module for students needing enrichment.</a:t>
            </a:r>
            <a:endParaRPr lang="en-US" dirty="0"/>
          </a:p>
        </p:txBody>
      </p:sp>
      <p:sp>
        <p:nvSpPr>
          <p:cNvPr id="8" name="TextBox 7"/>
          <p:cNvSpPr txBox="1"/>
          <p:nvPr/>
        </p:nvSpPr>
        <p:spPr>
          <a:xfrm>
            <a:off x="2057400" y="228600"/>
            <a:ext cx="5867400" cy="1477328"/>
          </a:xfrm>
          <a:prstGeom prst="rect">
            <a:avLst/>
          </a:prstGeom>
          <a:noFill/>
        </p:spPr>
        <p:txBody>
          <a:bodyPr wrap="square" rtlCol="0">
            <a:spAutoFit/>
          </a:bodyPr>
          <a:lstStyle/>
          <a:p>
            <a:r>
              <a:rPr lang="en-US" sz="3600" b="1" dirty="0" smtClean="0"/>
              <a:t>American Dream: Reality, Promise or Illusion?</a:t>
            </a:r>
          </a:p>
          <a:p>
            <a:r>
              <a:rPr lang="en-US" dirty="0" smtClean="0"/>
              <a:t>Beth Ann E. </a:t>
            </a:r>
            <a:r>
              <a:rPr lang="en-US" dirty="0" err="1" smtClean="0"/>
              <a:t>Sahd</a:t>
            </a:r>
            <a:r>
              <a:rPr lang="en-US" dirty="0" smtClean="0"/>
              <a:t> and Lindsay M. </a:t>
            </a:r>
            <a:r>
              <a:rPr lang="en-US" dirty="0" err="1" smtClean="0"/>
              <a:t>Sigman</a:t>
            </a:r>
            <a:r>
              <a:rPr lang="en-US" dirty="0" smtClean="0"/>
              <a:t> </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19 at 9.01.30 AM.png"/>
          <p:cNvPicPr>
            <a:picLocks noChangeAspect="1"/>
          </p:cNvPicPr>
          <p:nvPr/>
        </p:nvPicPr>
        <p:blipFill>
          <a:blip r:embed="rId2"/>
          <a:stretch>
            <a:fillRect/>
          </a:stretch>
        </p:blipFill>
        <p:spPr>
          <a:xfrm>
            <a:off x="14288" y="1752600"/>
            <a:ext cx="9144000" cy="3587750"/>
          </a:xfrm>
          <a:prstGeom prst="rect">
            <a:avLst/>
          </a:prstGeom>
        </p:spPr>
      </p:pic>
      <p:sp>
        <p:nvSpPr>
          <p:cNvPr id="6" name="Title 5"/>
          <p:cNvSpPr>
            <a:spLocks noGrp="1"/>
          </p:cNvSpPr>
          <p:nvPr>
            <p:ph type="title"/>
          </p:nvPr>
        </p:nvSpPr>
        <p:spPr>
          <a:xfrm>
            <a:off x="685800" y="304800"/>
            <a:ext cx="7772400" cy="1143000"/>
          </a:xfrm>
        </p:spPr>
        <p:txBody>
          <a:bodyPr/>
          <a:lstStyle/>
          <a:p>
            <a:r>
              <a:rPr lang="en-US" dirty="0" err="1" smtClean="0"/>
              <a:t>EduCore</a:t>
            </a:r>
            <a:endParaRPr lang="en-US" dirty="0"/>
          </a:p>
        </p:txBody>
      </p:sp>
      <p:sp>
        <p:nvSpPr>
          <p:cNvPr id="7" name="TextBox 6"/>
          <p:cNvSpPr txBox="1"/>
          <p:nvPr/>
        </p:nvSpPr>
        <p:spPr>
          <a:xfrm>
            <a:off x="2133600" y="5585936"/>
            <a:ext cx="5867400"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b="1" dirty="0" smtClean="0">
                <a:solidFill>
                  <a:srgbClr val="FF0000"/>
                </a:solidFill>
                <a:hlinkClick r:id="rId3"/>
              </a:rPr>
              <a:t>http://educore.ascd.org/channels/c8920746-9ae8-49bf-bae3-f8b6cac46173</a:t>
            </a:r>
            <a:endParaRPr lang="en-US" b="1" dirty="0" smtClean="0">
              <a:solidFill>
                <a:srgbClr val="FF0000"/>
              </a:solidFill>
            </a:endParaRPr>
          </a:p>
          <a:p>
            <a:endParaRPr lang="en-US" dirty="0" smtClean="0"/>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222909-AF9E-42D6-A062-24BCCE690205}" type="slidenum">
              <a:rPr lang="en-US"/>
              <a:pPr>
                <a:defRPr/>
              </a:pPr>
              <a:t>3</a:t>
            </a:fld>
            <a:endParaRPr lang="en-US" dirty="0"/>
          </a:p>
        </p:txBody>
      </p:sp>
      <p:sp>
        <p:nvSpPr>
          <p:cNvPr id="5" name="Rectangle 2"/>
          <p:cNvSpPr txBox="1">
            <a:spLocks noRot="1" noChangeArrowheads="1"/>
          </p:cNvSpPr>
          <p:nvPr/>
        </p:nvSpPr>
        <p:spPr>
          <a:xfrm>
            <a:off x="228600" y="228600"/>
            <a:ext cx="8458200" cy="1143000"/>
          </a:xfrm>
          <a:prstGeom prst="rect">
            <a:avLst/>
          </a:prstGeom>
        </p:spPr>
        <p:txBody>
          <a:bodyPr/>
          <a:lstStyle/>
          <a:p>
            <a:pPr fontAlgn="auto">
              <a:spcAft>
                <a:spcPts val="0"/>
              </a:spcAft>
              <a:defRPr/>
            </a:pPr>
            <a:r>
              <a:rPr lang="en-US" sz="4000" dirty="0">
                <a:solidFill>
                  <a:schemeClr val="tx2"/>
                </a:solidFill>
                <a:latin typeface="Times New Roman" pitchFamily="18" charset="0"/>
                <a:ea typeface="+mj-ea"/>
                <a:cs typeface="+mj-cs"/>
              </a:rPr>
              <a:t>High Quality Curriculum </a:t>
            </a:r>
            <a:r>
              <a:rPr lang="en-US" sz="4000" dirty="0" smtClean="0">
                <a:solidFill>
                  <a:schemeClr val="tx2"/>
                </a:solidFill>
                <a:latin typeface="Times New Roman" pitchFamily="18" charset="0"/>
                <a:ea typeface="+mj-ea"/>
                <a:cs typeface="+mj-cs"/>
              </a:rPr>
              <a:t>&amp; Instruction</a:t>
            </a:r>
            <a:endParaRPr lang="en-US" sz="4000" dirty="0">
              <a:solidFill>
                <a:schemeClr val="tx2"/>
              </a:solidFill>
              <a:latin typeface="Times New Roman" pitchFamily="18" charset="0"/>
              <a:ea typeface="+mj-ea"/>
              <a:cs typeface="+mj-cs"/>
            </a:endParaRPr>
          </a:p>
        </p:txBody>
      </p:sp>
      <p:sp>
        <p:nvSpPr>
          <p:cNvPr id="10246" name="Rectangle 3"/>
          <p:cNvSpPr txBox="1">
            <a:spLocks noRot="1" noChangeArrowheads="1"/>
          </p:cNvSpPr>
          <p:nvPr/>
        </p:nvSpPr>
        <p:spPr bwMode="auto">
          <a:xfrm>
            <a:off x="381000" y="1676400"/>
            <a:ext cx="8610600" cy="4114800"/>
          </a:xfrm>
          <a:prstGeom prst="rect">
            <a:avLst/>
          </a:prstGeom>
          <a:noFill/>
          <a:ln w="9525">
            <a:noFill/>
            <a:miter lim="800000"/>
            <a:headEnd/>
            <a:tailEnd/>
          </a:ln>
        </p:spPr>
        <p:txBody>
          <a:bodyPr/>
          <a:lstStyle/>
          <a:p>
            <a:pPr marL="273050" indent="-273050">
              <a:spcBef>
                <a:spcPts val="575"/>
              </a:spcBef>
              <a:buClr>
                <a:schemeClr val="tx1"/>
              </a:buClr>
              <a:buSzPct val="85000"/>
              <a:buFont typeface="Wingdings" pitchFamily="2" charset="2"/>
              <a:buChar char="q"/>
            </a:pPr>
            <a:endParaRPr lang="en-US" sz="2800">
              <a:latin typeface="Times New Roman" pitchFamily="18" charset="0"/>
            </a:endParaRPr>
          </a:p>
        </p:txBody>
      </p:sp>
      <p:sp>
        <p:nvSpPr>
          <p:cNvPr id="10247" name="Rectangle 7"/>
          <p:cNvSpPr>
            <a:spLocks noChangeArrowheads="1"/>
          </p:cNvSpPr>
          <p:nvPr/>
        </p:nvSpPr>
        <p:spPr bwMode="auto">
          <a:xfrm>
            <a:off x="457200" y="1828800"/>
            <a:ext cx="8305800" cy="3970338"/>
          </a:xfrm>
          <a:prstGeom prst="rect">
            <a:avLst/>
          </a:prstGeom>
          <a:noFill/>
          <a:ln w="9525">
            <a:noFill/>
            <a:miter lim="800000"/>
            <a:headEnd/>
            <a:tailEnd/>
          </a:ln>
        </p:spPr>
        <p:txBody>
          <a:bodyPr>
            <a:spAutoFit/>
          </a:bodyPr>
          <a:lstStyle/>
          <a:p>
            <a:pPr marL="463550" indent="-463550">
              <a:buClr>
                <a:schemeClr val="tx1"/>
              </a:buClr>
              <a:buFont typeface="Wingdings" pitchFamily="2" charset="2"/>
              <a:buChar char="q"/>
            </a:pPr>
            <a:r>
              <a:rPr lang="en-US" sz="2800" dirty="0">
                <a:latin typeface="Times New Roman" pitchFamily="18" charset="0"/>
              </a:rPr>
              <a:t>clearly focused on essential understandings and skills of the discipline that a professional would value (authentic)</a:t>
            </a:r>
          </a:p>
          <a:p>
            <a:pPr marL="463550" indent="-463550">
              <a:buClr>
                <a:schemeClr val="tx1"/>
              </a:buClr>
              <a:buFont typeface="Wingdings" pitchFamily="2" charset="2"/>
              <a:buChar char="q"/>
            </a:pPr>
            <a:r>
              <a:rPr lang="en-US" sz="2800" dirty="0">
                <a:solidFill>
                  <a:srgbClr val="000002"/>
                </a:solidFill>
                <a:latin typeface="Times New Roman" pitchFamily="18" charset="0"/>
              </a:rPr>
              <a:t>mentally and affectively engaging to the learner</a:t>
            </a:r>
          </a:p>
          <a:p>
            <a:pPr marL="463550" indent="-463550">
              <a:buClr>
                <a:schemeClr val="tx1"/>
              </a:buClr>
              <a:buFont typeface="Wingdings" pitchFamily="2" charset="2"/>
              <a:buChar char="q"/>
            </a:pPr>
            <a:r>
              <a:rPr lang="en-US" sz="2800" dirty="0">
                <a:latin typeface="Times New Roman" pitchFamily="18" charset="0"/>
              </a:rPr>
              <a:t>joyful-or at least satisfying</a:t>
            </a:r>
          </a:p>
          <a:p>
            <a:pPr marL="463550" indent="-463550">
              <a:buClr>
                <a:schemeClr val="tx1"/>
              </a:buClr>
              <a:buFont typeface="Wingdings" pitchFamily="2" charset="2"/>
              <a:buChar char="q"/>
            </a:pPr>
            <a:r>
              <a:rPr lang="en-US" sz="2800" dirty="0">
                <a:latin typeface="Times New Roman" pitchFamily="18" charset="0"/>
              </a:rPr>
              <a:t>provides guided choices</a:t>
            </a:r>
          </a:p>
          <a:p>
            <a:pPr marL="463550" indent="-463550">
              <a:buClr>
                <a:schemeClr val="tx1"/>
              </a:buClr>
              <a:buFont typeface="Wingdings" pitchFamily="2" charset="2"/>
              <a:buChar char="q"/>
            </a:pPr>
            <a:r>
              <a:rPr lang="en-US" sz="2800" dirty="0">
                <a:latin typeface="Times New Roman" pitchFamily="18" charset="0"/>
              </a:rPr>
              <a:t>allows meaningful collaboration</a:t>
            </a:r>
          </a:p>
          <a:p>
            <a:pPr marL="463550" indent="-463550">
              <a:buClr>
                <a:schemeClr val="tx1"/>
              </a:buClr>
              <a:buFont typeface="Wingdings" pitchFamily="2" charset="2"/>
              <a:buChar char="q"/>
            </a:pPr>
            <a:r>
              <a:rPr lang="en-US" sz="2800" dirty="0">
                <a:latin typeface="Times New Roman" pitchFamily="18" charset="0"/>
              </a:rPr>
              <a:t>focuses on products that matter to students</a:t>
            </a:r>
          </a:p>
          <a:p>
            <a:pPr marL="463550" indent="-463550">
              <a:buClr>
                <a:schemeClr val="tx1"/>
              </a:buClr>
              <a:buFont typeface="Wingdings" pitchFamily="2" charset="2"/>
              <a:buChar char="q"/>
            </a:pPr>
            <a:r>
              <a:rPr lang="en-US" sz="2800" dirty="0">
                <a:solidFill>
                  <a:srgbClr val="000002"/>
                </a:solidFill>
                <a:latin typeface="Times New Roman" pitchFamily="18" charset="0"/>
              </a:rPr>
              <a:t>connects with students’ lives and world</a:t>
            </a:r>
          </a:p>
        </p:txBody>
      </p:sp>
      <p:pic>
        <p:nvPicPr>
          <p:cNvPr id="10248" name="Picture 2" descr="C:\Users\Kelly Hedrick\AppData\Local\Microsoft\Windows\Temporary Internet Files\Content.IE5\7WSKCM8U\MPj04393370000[1].jpg"/>
          <p:cNvPicPr>
            <a:picLocks noChangeAspect="1" noChangeArrowheads="1"/>
          </p:cNvPicPr>
          <p:nvPr/>
        </p:nvPicPr>
        <p:blipFill>
          <a:blip r:embed="rId2" cstate="print"/>
          <a:srcRect/>
          <a:stretch>
            <a:fillRect/>
          </a:stretch>
        </p:blipFill>
        <p:spPr bwMode="auto">
          <a:xfrm>
            <a:off x="7162800" y="3810000"/>
            <a:ext cx="1820863" cy="27416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08000"/>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52400" y="-2149475"/>
            <a:ext cx="5867400" cy="10760075"/>
          </a:xfrm>
          <a:prstGeom prst="rect">
            <a:avLst/>
          </a:prstGeom>
          <a:noFill/>
          <a:ln w="9525">
            <a:noFill/>
            <a:miter lim="800000"/>
            <a:headEnd/>
            <a:tailEnd/>
          </a:ln>
        </p:spPr>
        <p:txBody>
          <a:bodyPr>
            <a:prstTxWarp prst="textNoShape">
              <a:avLst/>
            </a:prstTxWarp>
            <a:spAutoFit/>
          </a:bodyPr>
          <a:lstStyle/>
          <a:p>
            <a:pPr>
              <a:spcBef>
                <a:spcPct val="50000"/>
              </a:spcBef>
            </a:pPr>
            <a:r>
              <a:rPr lang="en-US" sz="70000" b="1" dirty="0">
                <a:solidFill>
                  <a:srgbClr val="FFFF00"/>
                </a:solidFill>
                <a:latin typeface="Bookman Old Style" pitchFamily="-102" charset="0"/>
              </a:rPr>
              <a:t>2</a:t>
            </a:r>
          </a:p>
        </p:txBody>
      </p:sp>
      <p:sp>
        <p:nvSpPr>
          <p:cNvPr id="63491" name="Text Box 3"/>
          <p:cNvSpPr txBox="1">
            <a:spLocks noChangeArrowheads="1"/>
          </p:cNvSpPr>
          <p:nvPr/>
        </p:nvSpPr>
        <p:spPr bwMode="auto">
          <a:xfrm>
            <a:off x="2298700" y="4022725"/>
            <a:ext cx="3276600" cy="3140075"/>
          </a:xfrm>
          <a:prstGeom prst="rect">
            <a:avLst/>
          </a:prstGeom>
          <a:noFill/>
          <a:ln w="9525">
            <a:noFill/>
            <a:miter lim="800000"/>
            <a:headEnd/>
            <a:tailEnd/>
          </a:ln>
        </p:spPr>
        <p:txBody>
          <a:bodyPr>
            <a:prstTxWarp prst="textNoShape">
              <a:avLst/>
            </a:prstTxWarp>
            <a:spAutoFit/>
          </a:bodyPr>
          <a:lstStyle/>
          <a:p>
            <a:pPr>
              <a:spcBef>
                <a:spcPct val="50000"/>
              </a:spcBef>
            </a:pPr>
            <a:r>
              <a:rPr lang="en-US" sz="20000" b="1">
                <a:solidFill>
                  <a:schemeClr val="bg2"/>
                </a:solidFill>
                <a:latin typeface="Garamond" pitchFamily="-102" charset="0"/>
              </a:rPr>
              <a:t>nd</a:t>
            </a:r>
          </a:p>
        </p:txBody>
      </p:sp>
      <p:sp>
        <p:nvSpPr>
          <p:cNvPr id="63492" name="Text Box 4"/>
          <p:cNvSpPr txBox="1">
            <a:spLocks noChangeArrowheads="1"/>
          </p:cNvSpPr>
          <p:nvPr/>
        </p:nvSpPr>
        <p:spPr bwMode="auto">
          <a:xfrm>
            <a:off x="5575300" y="117692"/>
            <a:ext cx="3263900" cy="6740308"/>
          </a:xfrm>
          <a:prstGeom prst="rect">
            <a:avLst/>
          </a:prstGeom>
          <a:noFill/>
          <a:ln w="9525">
            <a:noFill/>
            <a:miter lim="800000"/>
            <a:headEnd/>
            <a:tailEnd/>
          </a:ln>
        </p:spPr>
        <p:txBody>
          <a:bodyPr wrap="square">
            <a:prstTxWarp prst="textNoShape">
              <a:avLst/>
            </a:prstTxWarp>
            <a:spAutoFit/>
          </a:bodyPr>
          <a:lstStyle/>
          <a:p>
            <a:r>
              <a:rPr lang="en-US" sz="3600" b="1" dirty="0" smtClean="0">
                <a:solidFill>
                  <a:srgbClr val="FFFF00"/>
                </a:solidFill>
              </a:rPr>
              <a:t>High-Quality Curriculum for Gifted Learners Uses a Conceptual Approach to Organize or Explore Content that is Discipline-Based</a:t>
            </a:r>
          </a:p>
          <a:p>
            <a:r>
              <a:rPr lang="en-US" sz="3600" b="1" dirty="0" smtClean="0">
                <a:solidFill>
                  <a:srgbClr val="FFFF00"/>
                </a:solidFill>
              </a:rPr>
              <a:t>and Integrative</a:t>
            </a:r>
            <a:endParaRPr lang="en-US" sz="3600" b="1" i="1" dirty="0">
              <a:solidFill>
                <a:srgbClr val="FFFF00"/>
              </a:solidFill>
              <a:latin typeface="Garamond" pitchFamily="-102" charset="0"/>
            </a:endParaRPr>
          </a:p>
        </p:txBody>
      </p:sp>
      <p:sp>
        <p:nvSpPr>
          <p:cNvPr id="63493" name="Text Box 5"/>
          <p:cNvSpPr txBox="1">
            <a:spLocks noChangeArrowheads="1"/>
          </p:cNvSpPr>
          <p:nvPr/>
        </p:nvSpPr>
        <p:spPr bwMode="auto">
          <a:xfrm>
            <a:off x="533400" y="6400800"/>
            <a:ext cx="8305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Arial" pitchFamily="-102" charset="0"/>
            </a:endParaRPr>
          </a:p>
        </p:txBody>
      </p:sp>
      <p:sp>
        <p:nvSpPr>
          <p:cNvPr id="63494" name="Rectangle 6"/>
          <p:cNvSpPr>
            <a:spLocks noGrp="1" noChangeArrowheads="1"/>
          </p:cNvSpPr>
          <p:nvPr>
            <p:ph type="title" idx="4294967295"/>
          </p:nvPr>
        </p:nvSpPr>
        <p:spPr>
          <a:xfrm>
            <a:off x="685800" y="-1295400"/>
            <a:ext cx="7772400" cy="1143000"/>
          </a:xfrm>
        </p:spPr>
        <p:txBody>
          <a:bodyPr/>
          <a:lstStyle/>
          <a:p>
            <a:pPr eaLnBrk="1" hangingPunct="1"/>
            <a:r>
              <a:rPr lang="en-US">
                <a:ea typeface="ＭＳ Ｐゴシック" pitchFamily="-102" charset="-128"/>
                <a:cs typeface="ＭＳ Ｐゴシック" pitchFamily="-102" charset="-128"/>
              </a:rPr>
              <a:t>Causes of Underachievement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itle 1"/>
          <p:cNvSpPr>
            <a:spLocks noGrp="1"/>
          </p:cNvSpPr>
          <p:nvPr>
            <p:ph type="title"/>
          </p:nvPr>
        </p:nvSpPr>
        <p:spPr>
          <a:xfrm>
            <a:off x="893763" y="1152525"/>
            <a:ext cx="6345237" cy="668338"/>
          </a:xfrm>
        </p:spPr>
        <p:txBody>
          <a:bodyPr>
            <a:normAutofit fontScale="90000"/>
          </a:bodyPr>
          <a:lstStyle/>
          <a:p>
            <a:r>
              <a:rPr lang="en-US" sz="3800" dirty="0" smtClean="0">
                <a:solidFill>
                  <a:srgbClr val="161616"/>
                </a:solidFill>
              </a:rPr>
              <a:t>So What Can We Do Now That We Will Be Using the CCSS?</a:t>
            </a:r>
            <a:br>
              <a:rPr lang="en-US" sz="3800" dirty="0" smtClean="0">
                <a:solidFill>
                  <a:srgbClr val="161616"/>
                </a:solidFill>
              </a:rPr>
            </a:br>
            <a:r>
              <a:rPr lang="en-US" sz="3800" dirty="0" smtClean="0">
                <a:solidFill>
                  <a:srgbClr val="161616"/>
                </a:solidFill>
              </a:rPr>
              <a:t/>
            </a:r>
            <a:br>
              <a:rPr lang="en-US" sz="3800" dirty="0" smtClean="0">
                <a:solidFill>
                  <a:srgbClr val="161616"/>
                </a:solidFill>
              </a:rPr>
            </a:br>
            <a:r>
              <a:rPr lang="en-US" sz="3556" dirty="0" smtClean="0">
                <a:solidFill>
                  <a:srgbClr val="161616"/>
                </a:solidFill>
              </a:rPr>
              <a:t>Curriculum That Can Open Doors</a:t>
            </a:r>
          </a:p>
        </p:txBody>
      </p:sp>
      <p:sp>
        <p:nvSpPr>
          <p:cNvPr id="314371" name="Content Placeholder 2"/>
          <p:cNvSpPr>
            <a:spLocks noGrp="1"/>
          </p:cNvSpPr>
          <p:nvPr>
            <p:ph idx="1"/>
          </p:nvPr>
        </p:nvSpPr>
        <p:spPr>
          <a:xfrm>
            <a:off x="303213" y="2625724"/>
            <a:ext cx="6935787" cy="3851275"/>
          </a:xfrm>
        </p:spPr>
        <p:txBody>
          <a:bodyPr>
            <a:noAutofit/>
          </a:bodyPr>
          <a:lstStyle/>
          <a:p>
            <a:pPr algn="l"/>
            <a:r>
              <a:rPr lang="en-US" sz="2000" dirty="0" smtClean="0">
                <a:solidFill>
                  <a:srgbClr val="161616"/>
                </a:solidFill>
              </a:rPr>
              <a:t>..emerges not from a list of names, dates, facts, and terms, but from a longing that springs from a connection or a need to make one.  Our teaching was turned on its head by reading Phil Phenix’s(1964) ideas about asking the big questions.  </a:t>
            </a:r>
            <a:r>
              <a:rPr lang="en-US" sz="2000" dirty="0" err="1" smtClean="0">
                <a:solidFill>
                  <a:srgbClr val="161616"/>
                </a:solidFill>
              </a:rPr>
              <a:t>Phenix</a:t>
            </a:r>
            <a:r>
              <a:rPr lang="en-US" sz="2000" dirty="0" smtClean="0">
                <a:solidFill>
                  <a:srgbClr val="161616"/>
                </a:solidFill>
              </a:rPr>
              <a:t> said that once human beings evolved to a point when they no longer had to spend all their time building fires and slaying dinner, they began to see answers to a single question. We are born-and we die-asking</a:t>
            </a:r>
            <a:r>
              <a:rPr lang="en-US" sz="2000" i="1" u="sng" dirty="0" smtClean="0">
                <a:solidFill>
                  <a:srgbClr val="161616"/>
                </a:solidFill>
              </a:rPr>
              <a:t>, “What is life, and who am I in it?”  Human beings developed the disciplines of history, the arts, English, science, and math to answer that question. </a:t>
            </a:r>
          </a:p>
        </p:txBody>
      </p:sp>
      <p:pic>
        <p:nvPicPr>
          <p:cNvPr id="5" name="Picture 4" descr="&#10;Picture 5.pdf                                                  00029152Macintosh HD                   BB752C5B:"/>
          <p:cNvPicPr>
            <a:picLocks noChangeAspect="1" noChangeArrowheads="1"/>
          </p:cNvPicPr>
          <p:nvPr/>
        </p:nvPicPr>
        <p:blipFill>
          <a:blip r:embed="rId2"/>
          <a:srcRect/>
          <a:stretch>
            <a:fillRect/>
          </a:stretch>
        </p:blipFill>
        <p:spPr bwMode="auto">
          <a:xfrm>
            <a:off x="7525544" y="228600"/>
            <a:ext cx="1309688" cy="2685496"/>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itle 1"/>
          <p:cNvSpPr>
            <a:spLocks noGrp="1"/>
          </p:cNvSpPr>
          <p:nvPr>
            <p:ph type="title"/>
          </p:nvPr>
        </p:nvSpPr>
        <p:spPr>
          <a:xfrm>
            <a:off x="928688" y="322263"/>
            <a:ext cx="7358062" cy="668337"/>
          </a:xfrm>
        </p:spPr>
        <p:txBody>
          <a:bodyPr>
            <a:normAutofit fontScale="90000"/>
          </a:bodyPr>
          <a:lstStyle/>
          <a:p>
            <a:r>
              <a:rPr lang="en-US" sz="3800" dirty="0" smtClean="0">
                <a:solidFill>
                  <a:srgbClr val="161616"/>
                </a:solidFill>
              </a:rPr>
              <a:t>Connecting with Students</a:t>
            </a:r>
          </a:p>
        </p:txBody>
      </p:sp>
      <p:sp>
        <p:nvSpPr>
          <p:cNvPr id="3" name="Content Placeholder 2"/>
          <p:cNvSpPr>
            <a:spLocks noGrp="1"/>
          </p:cNvSpPr>
          <p:nvPr>
            <p:ph idx="1"/>
          </p:nvPr>
        </p:nvSpPr>
        <p:spPr>
          <a:xfrm>
            <a:off x="928688" y="1231900"/>
            <a:ext cx="7358062" cy="3054350"/>
          </a:xfrm>
        </p:spPr>
        <p:style>
          <a:lnRef idx="1">
            <a:schemeClr val="accent1"/>
          </a:lnRef>
          <a:fillRef idx="2">
            <a:schemeClr val="accent1"/>
          </a:fillRef>
          <a:effectRef idx="1">
            <a:schemeClr val="accent1"/>
          </a:effectRef>
          <a:fontRef idx="minor">
            <a:schemeClr val="dk1"/>
          </a:fontRef>
        </p:style>
        <p:txBody>
          <a:bodyPr/>
          <a:lstStyle/>
          <a:p>
            <a:pPr marL="1084918" lvl="2" indent="-522368" algn="l">
              <a:defRPr/>
            </a:pPr>
            <a:r>
              <a:rPr lang="en-US" dirty="0" smtClean="0">
                <a:solidFill>
                  <a:srgbClr val="161616"/>
                </a:solidFill>
                <a:sym typeface="Gill Sans" pitchFamily="-108" charset="0"/>
              </a:rPr>
              <a:t>Connections with students drive the opening of doors. It’s far more fulfilling to listen for and respond to the multiple rhythms that students bring into the classroom than to see students as essentially interchangeable and unknowable.  Students need connections to learn---and so do teachers.</a:t>
            </a:r>
          </a:p>
        </p:txBody>
      </p:sp>
      <p:sp>
        <p:nvSpPr>
          <p:cNvPr id="5" name="Content Placeholder 2"/>
          <p:cNvSpPr txBox="1">
            <a:spLocks/>
          </p:cNvSpPr>
          <p:nvPr/>
        </p:nvSpPr>
        <p:spPr bwMode="auto">
          <a:xfrm>
            <a:off x="982662" y="4633119"/>
            <a:ext cx="7304088" cy="1843881"/>
          </a:xfrm>
          <a:prstGeom prst="rect">
            <a:avLst/>
          </a:prstGeom>
          <a:ln w="9525" cap="flat" cmpd="sng" algn="ctr">
            <a:solidFill>
              <a:schemeClr val="accent1">
                <a:shade val="95000"/>
                <a:satMod val="105000"/>
              </a:schemeClr>
            </a:solidFill>
            <a:prstDash val="solid"/>
            <a:miter lim="800000"/>
            <a:headEnd/>
            <a:tailEnd/>
          </a:ln>
        </p:spPr>
        <p:style>
          <a:lnRef idx="1">
            <a:schemeClr val="accent1"/>
          </a:lnRef>
          <a:fillRef idx="2">
            <a:schemeClr val="accent1"/>
          </a:fillRef>
          <a:effectRef idx="1">
            <a:schemeClr val="accent1"/>
          </a:effectRef>
          <a:fontRef idx="minor">
            <a:schemeClr val="dk1"/>
          </a:fontRef>
        </p:style>
        <p:txBody>
          <a:bodyPr lIns="35717" tIns="35717" rIns="35717" bIns="35717">
            <a:prstTxWarp prst="textNoShape">
              <a:avLst/>
            </a:prstTxWarp>
          </a:bodyPr>
          <a:lstStyle/>
          <a:p>
            <a:pPr marL="241093" indent="-241093" algn="l" eaLnBrk="0" hangingPunct="0">
              <a:defRPr/>
            </a:pPr>
            <a:r>
              <a:rPr lang="en-US" sz="2500" kern="0" dirty="0" smtClean="0">
                <a:solidFill>
                  <a:srgbClr val="000000"/>
                </a:solidFill>
                <a:sym typeface="Gill Sans" pitchFamily="-108" charset="0"/>
              </a:rPr>
              <a:t>	When a teacher understands that there are many examples or topics that share the same idea, it becomes easier to modify the learning experiences.</a:t>
            </a:r>
            <a:endParaRPr lang="en-US" sz="2500" kern="0" dirty="0">
              <a:solidFill>
                <a:srgbClr val="000000"/>
              </a:solidFill>
              <a:sym typeface="Gill Sans" pitchFamily="-10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ChangeArrowheads="1"/>
          </p:cNvSpPr>
          <p:nvPr/>
        </p:nvSpPr>
        <p:spPr bwMode="auto">
          <a:xfrm>
            <a:off x="1701800" y="2235200"/>
            <a:ext cx="6959600" cy="3632200"/>
          </a:xfrm>
          <a:prstGeom prst="rect">
            <a:avLst/>
          </a:prstGeom>
          <a:noFill/>
          <a:ln w="50800">
            <a:solidFill>
              <a:schemeClr val="tx1"/>
            </a:solidFill>
            <a:miter lim="800000"/>
            <a:headEnd/>
            <a:tailEnd/>
          </a:ln>
        </p:spPr>
        <p:txBody>
          <a:bodyPr lIns="90488" tIns="44450" rIns="90488" bIns="44450">
            <a:prstTxWarp prst="textNoShape">
              <a:avLst/>
            </a:prstTxWarp>
          </a:bodyPr>
          <a:lstStyle/>
          <a:p>
            <a:r>
              <a:rPr lang="en-US" sz="2400" dirty="0" smtClean="0"/>
              <a:t>Help teachers to think about designing curricular units around interesting </a:t>
            </a:r>
            <a:r>
              <a:rPr lang="en-US" sz="2400" dirty="0" smtClean="0">
                <a:solidFill>
                  <a:srgbClr val="FF0000"/>
                </a:solidFill>
              </a:rPr>
              <a:t>concepts and understandings, paradoxical situations or problems</a:t>
            </a:r>
            <a:r>
              <a:rPr lang="en-US" sz="2400" dirty="0" smtClean="0"/>
              <a:t>. These type of units foster interdisciplinary thinking, examination of complex issues, problem finding, and problem solving to stimulate discussion, debate, reasoning, and related skills of persuasion, which are progressively targeted as learners move from K-6 through secondary education.</a:t>
            </a:r>
          </a:p>
        </p:txBody>
      </p:sp>
      <p:sp>
        <p:nvSpPr>
          <p:cNvPr id="44035" name="Rectangle 3"/>
          <p:cNvSpPr>
            <a:spLocks noChangeArrowheads="1"/>
          </p:cNvSpPr>
          <p:nvPr/>
        </p:nvSpPr>
        <p:spPr bwMode="auto">
          <a:xfrm>
            <a:off x="234950" y="158750"/>
            <a:ext cx="8597900" cy="368300"/>
          </a:xfrm>
          <a:prstGeom prst="rect">
            <a:avLst/>
          </a:prstGeom>
          <a:solidFill>
            <a:srgbClr val="00279F"/>
          </a:solidFill>
          <a:ln w="12700">
            <a:solidFill>
              <a:srgbClr val="00279F"/>
            </a:solidFill>
            <a:miter lim="800000"/>
            <a:headEnd/>
            <a:tailEnd/>
          </a:ln>
        </p:spPr>
        <p:txBody>
          <a:bodyPr wrap="none" anchor="ctr">
            <a:prstTxWarp prst="textNoShape">
              <a:avLst/>
            </a:prstTxWarp>
          </a:bodyPr>
          <a:lstStyle/>
          <a:p>
            <a:endParaRPr lang="en-US"/>
          </a:p>
        </p:txBody>
      </p:sp>
      <p:sp>
        <p:nvSpPr>
          <p:cNvPr id="44036" name="Rectangle 4"/>
          <p:cNvSpPr>
            <a:spLocks noChangeArrowheads="1"/>
          </p:cNvSpPr>
          <p:nvPr/>
        </p:nvSpPr>
        <p:spPr bwMode="auto">
          <a:xfrm>
            <a:off x="311150" y="6330950"/>
            <a:ext cx="8597900" cy="368300"/>
          </a:xfrm>
          <a:prstGeom prst="rect">
            <a:avLst/>
          </a:prstGeom>
          <a:solidFill>
            <a:srgbClr val="00279F"/>
          </a:solidFill>
          <a:ln w="12700">
            <a:solidFill>
              <a:srgbClr val="00279F"/>
            </a:solidFill>
            <a:miter lim="800000"/>
            <a:headEnd/>
            <a:tailEnd/>
          </a:ln>
        </p:spPr>
        <p:txBody>
          <a:bodyPr wrap="none" anchor="ctr">
            <a:prstTxWarp prst="textNoShape">
              <a:avLst/>
            </a:prstTxWarp>
          </a:bodyPr>
          <a:lstStyle/>
          <a:p>
            <a:endParaRPr lang="en-US"/>
          </a:p>
        </p:txBody>
      </p:sp>
      <p:sp>
        <p:nvSpPr>
          <p:cNvPr id="44037" name="Rectangle 5"/>
          <p:cNvSpPr>
            <a:spLocks noChangeArrowheads="1"/>
          </p:cNvSpPr>
          <p:nvPr/>
        </p:nvSpPr>
        <p:spPr bwMode="auto">
          <a:xfrm>
            <a:off x="311150" y="768350"/>
            <a:ext cx="1212850" cy="5327650"/>
          </a:xfrm>
          <a:prstGeom prst="rect">
            <a:avLst/>
          </a:prstGeom>
          <a:solidFill>
            <a:srgbClr val="FF0000"/>
          </a:solidFill>
          <a:ln w="12700">
            <a:solidFill>
              <a:schemeClr val="hlink"/>
            </a:solidFill>
            <a:miter lim="800000"/>
            <a:headEnd/>
            <a:tailEnd/>
          </a:ln>
        </p:spPr>
        <p:txBody>
          <a:bodyPr wrap="none" anchor="ctr">
            <a:prstTxWarp prst="textNoShape">
              <a:avLst/>
            </a:prstTxWarp>
          </a:bodyPr>
          <a:lstStyle/>
          <a:p>
            <a:endParaRPr lang="en-US"/>
          </a:p>
        </p:txBody>
      </p:sp>
      <p:sp>
        <p:nvSpPr>
          <p:cNvPr id="44038" name="Rectangle 6"/>
          <p:cNvSpPr>
            <a:spLocks noChangeArrowheads="1"/>
          </p:cNvSpPr>
          <p:nvPr/>
        </p:nvSpPr>
        <p:spPr bwMode="auto">
          <a:xfrm>
            <a:off x="381000" y="838200"/>
            <a:ext cx="8458200" cy="1219200"/>
          </a:xfrm>
          <a:prstGeom prst="rect">
            <a:avLst/>
          </a:prstGeom>
          <a:noFill/>
          <a:ln w="12700">
            <a:noFill/>
            <a:miter lim="800000"/>
            <a:headEnd/>
            <a:tailEnd/>
          </a:ln>
        </p:spPr>
        <p:txBody>
          <a:bodyPr lIns="90488" tIns="44450" rIns="90488" bIns="44450" anchor="ctr">
            <a:prstTxWarp prst="textNoShape">
              <a:avLst/>
            </a:prstTxWarp>
          </a:bodyPr>
          <a:lstStyle/>
          <a:p>
            <a:r>
              <a:rPr lang="en-US" sz="12000" dirty="0" smtClean="0">
                <a:solidFill>
                  <a:schemeClr val="bg1"/>
                </a:solidFill>
              </a:rPr>
              <a:t>C</a:t>
            </a:r>
            <a:r>
              <a:rPr lang="en-US" sz="4400" dirty="0" smtClean="0">
                <a:solidFill>
                  <a:schemeClr val="tx2"/>
                </a:solidFill>
              </a:rPr>
              <a:t>oncepts and Essential Questions</a:t>
            </a:r>
            <a:endParaRPr lang="en-US" sz="4400" dirty="0">
              <a:solidFill>
                <a:schemeClr val="tx2"/>
              </a:solidFill>
            </a:endParaRPr>
          </a:p>
        </p:txBody>
      </p:sp>
      <p:sp>
        <p:nvSpPr>
          <p:cNvPr id="44040" name="Rectangle 8"/>
          <p:cNvSpPr>
            <a:spLocks noGrp="1" noChangeArrowheads="1"/>
          </p:cNvSpPr>
          <p:nvPr>
            <p:ph type="title" idx="4294967295"/>
          </p:nvPr>
        </p:nvSpPr>
        <p:spPr>
          <a:xfrm>
            <a:off x="685800" y="-1295400"/>
            <a:ext cx="7772400" cy="1143000"/>
          </a:xfrm>
        </p:spPr>
        <p:txBody>
          <a:bodyPr/>
          <a:lstStyle/>
          <a:p>
            <a:pPr eaLnBrk="1" hangingPunct="1"/>
            <a:r>
              <a:rPr lang="en-US">
                <a:ea typeface="ＭＳ Ｐゴシック" pitchFamily="-102" charset="-128"/>
                <a:cs typeface="ＭＳ Ｐゴシック" pitchFamily="-102" charset="-128"/>
              </a:rPr>
              <a:t>SE Influences</a:t>
            </a:r>
          </a:p>
        </p:txBody>
      </p:sp>
    </p:spTree>
  </p:cSld>
  <p:clrMapOvr>
    <a:masterClrMapping/>
  </p:clrMapOvr>
  <p:transition xmlns:p14="http://schemas.microsoft.com/office/powerpoint/2010/main" spd="slow">
    <p:check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type="wd">
                                    <p:tmPct val="100000"/>
                                  </p:iterate>
                                  <p:childTnLst>
                                    <p:set>
                                      <p:cBhvr>
                                        <p:cTn id="6" dur="1" fill="hold">
                                          <p:stCondLst>
                                            <p:cond delay="0"/>
                                          </p:stCondLst>
                                        </p:cTn>
                                        <p:tgtEl>
                                          <p:spTgt spid="664578"/>
                                        </p:tgtEl>
                                        <p:attrNameLst>
                                          <p:attrName>style.visibility</p:attrName>
                                        </p:attrNameLst>
                                      </p:cBhvr>
                                      <p:to>
                                        <p:strVal val="visible"/>
                                      </p:to>
                                    </p:set>
                                    <p:animEffect transition="in" filter="dissolve">
                                      <p:cBhvr>
                                        <p:cTn id="7" dur="300"/>
                                        <p:tgtEl>
                                          <p:spTgt spid="66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78"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3"/>
          <p:cNvSpPr>
            <a:spLocks noGrp="1"/>
          </p:cNvSpPr>
          <p:nvPr>
            <p:ph type="sldNum" sz="quarter" idx="12"/>
          </p:nvPr>
        </p:nvSpPr>
        <p:spPr>
          <a:noFill/>
        </p:spPr>
        <p:txBody>
          <a:bodyPr/>
          <a:lstStyle/>
          <a:p>
            <a:fld id="{C5728104-F621-404C-BD01-AC7AAD6A56EB}" type="slidenum">
              <a:rPr lang="en-US"/>
              <a:pPr/>
              <a:t>34</a:t>
            </a:fld>
            <a:endParaRPr lang="en-US"/>
          </a:p>
        </p:txBody>
      </p:sp>
      <p:sp>
        <p:nvSpPr>
          <p:cNvPr id="278531" name="AutoShape 2"/>
          <p:cNvSpPr>
            <a:spLocks noChangeArrowheads="1"/>
          </p:cNvSpPr>
          <p:nvPr/>
        </p:nvSpPr>
        <p:spPr bwMode="auto">
          <a:xfrm>
            <a:off x="1752600" y="152400"/>
            <a:ext cx="6019800" cy="6324600"/>
          </a:xfrm>
          <a:prstGeom prst="triangle">
            <a:avLst>
              <a:gd name="adj" fmla="val 50000"/>
            </a:avLst>
          </a:prstGeom>
          <a:solidFill>
            <a:srgbClr val="FF91E2"/>
          </a:solidFill>
          <a:ln w="9525">
            <a:solidFill>
              <a:schemeClr val="tx1"/>
            </a:solidFill>
            <a:miter lim="800000"/>
            <a:headEnd/>
            <a:tailEnd/>
          </a:ln>
        </p:spPr>
        <p:txBody>
          <a:bodyPr wrap="none" anchor="ctr">
            <a:prstTxWarp prst="textNoShape">
              <a:avLst/>
            </a:prstTxWarp>
          </a:bodyPr>
          <a:lstStyle/>
          <a:p>
            <a:pPr algn="ctr" eaLnBrk="0" hangingPunct="0"/>
            <a:endParaRPr lang="en-US" sz="2400" b="0">
              <a:solidFill>
                <a:schemeClr val="tx2"/>
              </a:solidFill>
              <a:latin typeface="Times" pitchFamily="-104" charset="0"/>
            </a:endParaRPr>
          </a:p>
        </p:txBody>
      </p:sp>
      <p:sp>
        <p:nvSpPr>
          <p:cNvPr id="278532" name="Line 3"/>
          <p:cNvSpPr>
            <a:spLocks noChangeShapeType="1"/>
          </p:cNvSpPr>
          <p:nvPr/>
        </p:nvSpPr>
        <p:spPr bwMode="auto">
          <a:xfrm flipV="1">
            <a:off x="2209800" y="5715000"/>
            <a:ext cx="5181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8533" name="Line 4"/>
          <p:cNvSpPr>
            <a:spLocks noChangeShapeType="1"/>
          </p:cNvSpPr>
          <p:nvPr/>
        </p:nvSpPr>
        <p:spPr bwMode="auto">
          <a:xfrm>
            <a:off x="2590800" y="4876800"/>
            <a:ext cx="4343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8534" name="Line 5"/>
          <p:cNvSpPr>
            <a:spLocks noChangeShapeType="1"/>
          </p:cNvSpPr>
          <p:nvPr/>
        </p:nvSpPr>
        <p:spPr bwMode="auto">
          <a:xfrm>
            <a:off x="3048000" y="3886200"/>
            <a:ext cx="3429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8535" name="Line 6"/>
          <p:cNvSpPr>
            <a:spLocks noChangeShapeType="1"/>
          </p:cNvSpPr>
          <p:nvPr/>
        </p:nvSpPr>
        <p:spPr bwMode="auto">
          <a:xfrm>
            <a:off x="3505200" y="2971800"/>
            <a:ext cx="25908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78536" name="Text Box 7"/>
          <p:cNvSpPr txBox="1">
            <a:spLocks noChangeArrowheads="1"/>
          </p:cNvSpPr>
          <p:nvPr/>
        </p:nvSpPr>
        <p:spPr bwMode="auto">
          <a:xfrm>
            <a:off x="4191000" y="5791200"/>
            <a:ext cx="1184275"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chemeClr val="tx2"/>
                </a:solidFill>
                <a:latin typeface="Times" pitchFamily="-104" charset="0"/>
              </a:rPr>
              <a:t>FACTS</a:t>
            </a:r>
            <a:endParaRPr lang="en-US" sz="2400">
              <a:latin typeface="Times" pitchFamily="-104" charset="0"/>
            </a:endParaRPr>
          </a:p>
        </p:txBody>
      </p:sp>
      <p:sp>
        <p:nvSpPr>
          <p:cNvPr id="278537" name="Text Box 8"/>
          <p:cNvSpPr txBox="1">
            <a:spLocks noChangeArrowheads="1"/>
          </p:cNvSpPr>
          <p:nvPr/>
        </p:nvSpPr>
        <p:spPr bwMode="auto">
          <a:xfrm>
            <a:off x="3886200" y="5029200"/>
            <a:ext cx="1844675"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chemeClr val="tx2"/>
                </a:solidFill>
                <a:latin typeface="Times" pitchFamily="-104" charset="0"/>
              </a:rPr>
              <a:t>CONCEPTS</a:t>
            </a:r>
            <a:endParaRPr lang="en-US" sz="2400" b="0">
              <a:latin typeface="Times" pitchFamily="-104" charset="0"/>
            </a:endParaRPr>
          </a:p>
        </p:txBody>
      </p:sp>
      <p:sp>
        <p:nvSpPr>
          <p:cNvPr id="278538" name="Text Box 9"/>
          <p:cNvSpPr txBox="1">
            <a:spLocks noChangeArrowheads="1"/>
          </p:cNvSpPr>
          <p:nvPr/>
        </p:nvSpPr>
        <p:spPr bwMode="auto">
          <a:xfrm>
            <a:off x="3733800" y="4267200"/>
            <a:ext cx="2032000"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chemeClr val="tx2"/>
                </a:solidFill>
                <a:latin typeface="Times" pitchFamily="-104" charset="0"/>
              </a:rPr>
              <a:t>PRINCIPLES</a:t>
            </a:r>
            <a:endParaRPr lang="en-US" sz="2400" b="0">
              <a:latin typeface="Times" pitchFamily="-104" charset="0"/>
            </a:endParaRPr>
          </a:p>
        </p:txBody>
      </p:sp>
      <p:sp>
        <p:nvSpPr>
          <p:cNvPr id="278539" name="Text Box 10"/>
          <p:cNvSpPr txBox="1">
            <a:spLocks noChangeArrowheads="1"/>
          </p:cNvSpPr>
          <p:nvPr/>
        </p:nvSpPr>
        <p:spPr bwMode="auto">
          <a:xfrm>
            <a:off x="3124200" y="3352800"/>
            <a:ext cx="3184525" cy="457200"/>
          </a:xfrm>
          <a:prstGeom prst="rect">
            <a:avLst/>
          </a:prstGeom>
          <a:noFill/>
          <a:ln w="9525">
            <a:noFill/>
            <a:miter lim="800000"/>
            <a:headEnd/>
            <a:tailEnd/>
          </a:ln>
        </p:spPr>
        <p:txBody>
          <a:bodyPr wrap="none">
            <a:prstTxWarp prst="textNoShape">
              <a:avLst/>
            </a:prstTxWarp>
            <a:spAutoFit/>
          </a:bodyPr>
          <a:lstStyle/>
          <a:p>
            <a:pPr eaLnBrk="0" hangingPunct="0"/>
            <a:r>
              <a:rPr lang="en-US" sz="2400">
                <a:solidFill>
                  <a:schemeClr val="tx2"/>
                </a:solidFill>
                <a:latin typeface="Times" pitchFamily="-104" charset="0"/>
              </a:rPr>
              <a:t>GENERALIZATIONS</a:t>
            </a:r>
            <a:endParaRPr lang="en-US" sz="2400" b="0">
              <a:latin typeface="Times" pitchFamily="-104" charset="0"/>
            </a:endParaRPr>
          </a:p>
        </p:txBody>
      </p:sp>
      <p:sp>
        <p:nvSpPr>
          <p:cNvPr id="278540" name="Text Box 11"/>
          <p:cNvSpPr txBox="1">
            <a:spLocks noChangeArrowheads="1"/>
          </p:cNvSpPr>
          <p:nvPr/>
        </p:nvSpPr>
        <p:spPr bwMode="auto">
          <a:xfrm>
            <a:off x="3962400" y="2133600"/>
            <a:ext cx="1844675" cy="457200"/>
          </a:xfrm>
          <a:prstGeom prst="rect">
            <a:avLst/>
          </a:prstGeom>
          <a:noFill/>
          <a:ln w="9525">
            <a:noFill/>
            <a:miter lim="800000"/>
            <a:headEnd/>
            <a:tailEnd/>
          </a:ln>
        </p:spPr>
        <p:txBody>
          <a:bodyPr>
            <a:prstTxWarp prst="textNoShape">
              <a:avLst/>
            </a:prstTxWarp>
            <a:spAutoFit/>
          </a:bodyPr>
          <a:lstStyle/>
          <a:p>
            <a:pPr eaLnBrk="0" hangingPunct="0"/>
            <a:r>
              <a:rPr lang="en-US" sz="2400">
                <a:solidFill>
                  <a:schemeClr val="tx2"/>
                </a:solidFill>
                <a:latin typeface="Times" pitchFamily="-104" charset="0"/>
              </a:rPr>
              <a:t>THEORY</a:t>
            </a:r>
            <a:endParaRPr lang="en-US" sz="2400" b="0">
              <a:latin typeface="Times" pitchFamily="-104" charset="0"/>
            </a:endParaRPr>
          </a:p>
        </p:txBody>
      </p:sp>
      <p:sp>
        <p:nvSpPr>
          <p:cNvPr id="278541" name="Text Box 12"/>
          <p:cNvSpPr txBox="1">
            <a:spLocks noChangeArrowheads="1"/>
          </p:cNvSpPr>
          <p:nvPr/>
        </p:nvSpPr>
        <p:spPr bwMode="auto">
          <a:xfrm rot="26892">
            <a:off x="301625" y="2879725"/>
            <a:ext cx="2516188" cy="1431925"/>
          </a:xfrm>
          <a:prstGeom prst="rect">
            <a:avLst/>
          </a:prstGeom>
          <a:noFill/>
          <a:ln w="9525">
            <a:noFill/>
            <a:miter lim="800000"/>
            <a:headEnd/>
            <a:tailEnd/>
          </a:ln>
        </p:spPr>
        <p:txBody>
          <a:bodyPr>
            <a:prstTxWarp prst="textNoShape">
              <a:avLst/>
            </a:prstTxWarp>
            <a:spAutoFit/>
          </a:bodyPr>
          <a:lstStyle/>
          <a:p>
            <a:pPr eaLnBrk="0" hangingPunct="0">
              <a:lnSpc>
                <a:spcPct val="110000"/>
              </a:lnSpc>
            </a:pPr>
            <a:r>
              <a:rPr lang="en-US" sz="2000">
                <a:latin typeface="Times" pitchFamily="-104" charset="0"/>
              </a:rPr>
              <a:t>Activities, cognitive processes, tools, techniques,resources,and products</a:t>
            </a:r>
            <a:endParaRPr lang="en-US" sz="2000" b="0">
              <a:latin typeface="Times" pitchFamily="-104" charset="0"/>
            </a:endParaRPr>
          </a:p>
        </p:txBody>
      </p:sp>
      <p:sp>
        <p:nvSpPr>
          <p:cNvPr id="278542" name="Text Box 13"/>
          <p:cNvSpPr txBox="1">
            <a:spLocks noChangeArrowheads="1"/>
          </p:cNvSpPr>
          <p:nvPr/>
        </p:nvSpPr>
        <p:spPr bwMode="auto">
          <a:xfrm>
            <a:off x="6019800" y="381000"/>
            <a:ext cx="2454275" cy="1739900"/>
          </a:xfrm>
          <a:prstGeom prst="rect">
            <a:avLst/>
          </a:prstGeom>
          <a:noFill/>
          <a:ln w="9525">
            <a:noFill/>
            <a:miter lim="800000"/>
            <a:headEnd/>
            <a:tailEnd/>
          </a:ln>
        </p:spPr>
        <p:txBody>
          <a:bodyPr>
            <a:prstTxWarp prst="textNoShape">
              <a:avLst/>
            </a:prstTxWarp>
            <a:spAutoFit/>
          </a:bodyPr>
          <a:lstStyle/>
          <a:p>
            <a:r>
              <a:rPr lang="en-US" sz="3600"/>
              <a:t>Discipline Based Knowledge</a:t>
            </a:r>
          </a:p>
        </p:txBody>
      </p:sp>
      <p:sp>
        <p:nvSpPr>
          <p:cNvPr id="278543" name="AutoShape 14"/>
          <p:cNvSpPr>
            <a:spLocks noChangeArrowheads="1"/>
          </p:cNvSpPr>
          <p:nvPr/>
        </p:nvSpPr>
        <p:spPr bwMode="auto">
          <a:xfrm>
            <a:off x="762000" y="4495800"/>
            <a:ext cx="1371600" cy="685800"/>
          </a:xfrm>
          <a:prstGeom prst="curvedUpArrow">
            <a:avLst>
              <a:gd name="adj1" fmla="val 40000"/>
              <a:gd name="adj2" fmla="val 80000"/>
              <a:gd name="adj3" fmla="val 33333"/>
            </a:avLst>
          </a:prstGeom>
          <a:solidFill>
            <a:srgbClr val="FF4FD1"/>
          </a:solidFill>
          <a:ln w="9525">
            <a:solidFill>
              <a:schemeClr val="tx1"/>
            </a:solidFill>
            <a:miter lim="800000"/>
            <a:headEnd/>
            <a:tailEnd/>
          </a:ln>
        </p:spPr>
        <p:txBody>
          <a:bodyPr wrap="none" anchor="ctr">
            <a:prstTxWarp prst="textNoShape">
              <a:avLst/>
            </a:prstTxWarp>
          </a:bodyPr>
          <a:lstStyle/>
          <a:p>
            <a:endParaRPr lang="en-US"/>
          </a:p>
        </p:txBody>
      </p:sp>
      <p:sp>
        <p:nvSpPr>
          <p:cNvPr id="278544" name="AutoShape 15"/>
          <p:cNvSpPr>
            <a:spLocks noChangeArrowheads="1"/>
          </p:cNvSpPr>
          <p:nvPr/>
        </p:nvSpPr>
        <p:spPr bwMode="auto">
          <a:xfrm rot="9742826">
            <a:off x="7391400" y="4191000"/>
            <a:ext cx="1371600" cy="685800"/>
          </a:xfrm>
          <a:prstGeom prst="curvedDownArrow">
            <a:avLst>
              <a:gd name="adj1" fmla="val 40000"/>
              <a:gd name="adj2" fmla="val 80000"/>
              <a:gd name="adj3" fmla="val 33333"/>
            </a:avLst>
          </a:prstGeom>
          <a:solidFill>
            <a:srgbClr val="FF4FD1"/>
          </a:solidFill>
          <a:ln w="9525">
            <a:solidFill>
              <a:schemeClr val="tx1"/>
            </a:solidFill>
            <a:miter lim="800000"/>
            <a:headEnd/>
            <a:tailEnd/>
          </a:ln>
        </p:spPr>
        <p:txBody>
          <a:bodyPr wrap="none" anchor="ctr">
            <a:prstTxWarp prst="textNoShape">
              <a:avLst/>
            </a:prstTxWarp>
          </a:bodyPr>
          <a:lstStyle/>
          <a:p>
            <a:endParaRPr lang="en-US"/>
          </a:p>
        </p:txBody>
      </p:sp>
      <p:sp>
        <p:nvSpPr>
          <p:cNvPr id="278545" name="Text Box 16"/>
          <p:cNvSpPr txBox="1">
            <a:spLocks noChangeArrowheads="1"/>
          </p:cNvSpPr>
          <p:nvPr/>
        </p:nvSpPr>
        <p:spPr bwMode="auto">
          <a:xfrm>
            <a:off x="6629400" y="3276600"/>
            <a:ext cx="2273300" cy="366713"/>
          </a:xfrm>
          <a:prstGeom prst="rect">
            <a:avLst/>
          </a:prstGeom>
          <a:noFill/>
          <a:ln w="9525">
            <a:noFill/>
            <a:miter lim="800000"/>
            <a:headEnd/>
            <a:tailEnd/>
          </a:ln>
        </p:spPr>
        <p:txBody>
          <a:bodyPr wrap="none">
            <a:prstTxWarp prst="textNoShape">
              <a:avLst/>
            </a:prstTxWarp>
            <a:spAutoFit/>
          </a:bodyPr>
          <a:lstStyle/>
          <a:p>
            <a:pPr algn="ctr"/>
            <a:r>
              <a:rPr lang="en-US" sz="1800"/>
              <a:t>Representative topics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itle 1"/>
          <p:cNvSpPr>
            <a:spLocks noGrp="1"/>
          </p:cNvSpPr>
          <p:nvPr>
            <p:ph type="title"/>
          </p:nvPr>
        </p:nvSpPr>
        <p:spPr>
          <a:xfrm>
            <a:off x="893763" y="0"/>
            <a:ext cx="7358062" cy="685800"/>
          </a:xfrm>
        </p:spPr>
        <p:txBody>
          <a:bodyPr>
            <a:normAutofit fontScale="90000"/>
          </a:bodyPr>
          <a:lstStyle/>
          <a:p>
            <a:r>
              <a:rPr lang="en-US" sz="6000" b="1" dirty="0" smtClean="0">
                <a:solidFill>
                  <a:srgbClr val="431470"/>
                </a:solidFill>
                <a:latin typeface="Impact" charset="0"/>
              </a:rPr>
              <a:t>Concepts</a:t>
            </a:r>
            <a:endParaRPr lang="en-US" dirty="0" smtClean="0"/>
          </a:p>
        </p:txBody>
      </p:sp>
      <p:sp>
        <p:nvSpPr>
          <p:cNvPr id="3" name="Content Placeholder 2"/>
          <p:cNvSpPr>
            <a:spLocks noGrp="1"/>
          </p:cNvSpPr>
          <p:nvPr>
            <p:ph idx="1"/>
          </p:nvPr>
        </p:nvSpPr>
        <p:spPr>
          <a:xfrm>
            <a:off x="457200" y="914400"/>
            <a:ext cx="8458200" cy="2362200"/>
          </a:xfrm>
        </p:spPr>
        <p:style>
          <a:lnRef idx="1">
            <a:schemeClr val="accent1"/>
          </a:lnRef>
          <a:fillRef idx="2">
            <a:schemeClr val="accent1"/>
          </a:fillRef>
          <a:effectRef idx="1">
            <a:schemeClr val="accent1"/>
          </a:effectRef>
          <a:fontRef idx="minor">
            <a:schemeClr val="dk1"/>
          </a:fontRef>
        </p:style>
        <p:txBody>
          <a:bodyPr/>
          <a:lstStyle/>
          <a:p>
            <a:pPr algn="l">
              <a:buNone/>
              <a:defRPr/>
            </a:pPr>
            <a:r>
              <a:rPr lang="en-US" sz="2800" b="1" dirty="0" smtClean="0">
                <a:latin typeface="Times"/>
                <a:cs typeface="Times"/>
                <a:sym typeface="Gill Sans" pitchFamily="-110" charset="0"/>
              </a:rPr>
              <a:t>	serves as “</a:t>
            </a:r>
            <a:r>
              <a:rPr lang="en-US" sz="2800" b="1" u="sng" dirty="0" smtClean="0">
                <a:latin typeface="Times"/>
                <a:cs typeface="Times"/>
                <a:sym typeface="Gill Sans" pitchFamily="-110" charset="0"/>
              </a:rPr>
              <a:t>integrating lens”</a:t>
            </a:r>
            <a:r>
              <a:rPr lang="en-US" sz="2800" b="1" dirty="0" smtClean="0">
                <a:latin typeface="Times"/>
                <a:cs typeface="Times"/>
                <a:sym typeface="Gill Sans" pitchFamily="-110" charset="0"/>
              </a:rPr>
              <a:t> and encourages the transfer of ideas within and across the disciplines “as students search for patterns and connections in the creation of new knowledge.”</a:t>
            </a:r>
            <a:endParaRPr lang="en-US" dirty="0" smtClean="0">
              <a:latin typeface="Times"/>
              <a:cs typeface="Times"/>
              <a:sym typeface="Gill Sans" pitchFamily="-110" charset="0"/>
            </a:endParaRPr>
          </a:p>
          <a:p>
            <a:pPr>
              <a:defRPr/>
            </a:pPr>
            <a:endParaRPr lang="en-US" dirty="0">
              <a:sym typeface="Gill Sans" pitchFamily="-110" charset="0"/>
            </a:endParaRPr>
          </a:p>
        </p:txBody>
      </p:sp>
      <p:sp>
        <p:nvSpPr>
          <p:cNvPr id="337924" name="Down Arrow 3"/>
          <p:cNvSpPr>
            <a:spLocks noChangeArrowheads="1"/>
          </p:cNvSpPr>
          <p:nvPr/>
        </p:nvSpPr>
        <p:spPr bwMode="auto">
          <a:xfrm>
            <a:off x="1752600" y="3276600"/>
            <a:ext cx="990600" cy="838200"/>
          </a:xfrm>
          <a:prstGeom prst="downArrow">
            <a:avLst>
              <a:gd name="adj1" fmla="val 50000"/>
              <a:gd name="adj2" fmla="val 50000"/>
            </a:avLst>
          </a:prstGeom>
          <a:blipFill dpi="0" rotWithShape="0">
            <a:blip r:embed="rId2"/>
            <a:srcRect/>
            <a:tile tx="0" ty="0" sx="100000" sy="100000" flip="none" algn="tl"/>
          </a:blipFill>
          <a:ln w="25400">
            <a:solidFill>
              <a:srgbClr val="000000"/>
            </a:solidFill>
            <a:round/>
            <a:headEnd/>
            <a:tailEnd/>
          </a:ln>
        </p:spPr>
        <p:txBody>
          <a:bodyPr>
            <a:prstTxWarp prst="textNoShape">
              <a:avLst/>
            </a:prstTxWarp>
          </a:bodyPr>
          <a:lstStyle/>
          <a:p>
            <a:endParaRPr lang="en-US" sz="4200"/>
          </a:p>
        </p:txBody>
      </p:sp>
      <p:sp>
        <p:nvSpPr>
          <p:cNvPr id="337925" name="Down Arrow 4"/>
          <p:cNvSpPr>
            <a:spLocks noChangeArrowheads="1"/>
          </p:cNvSpPr>
          <p:nvPr/>
        </p:nvSpPr>
        <p:spPr bwMode="auto">
          <a:xfrm>
            <a:off x="6781800" y="3276600"/>
            <a:ext cx="990600" cy="990600"/>
          </a:xfrm>
          <a:prstGeom prst="downArrow">
            <a:avLst>
              <a:gd name="adj1" fmla="val 50000"/>
              <a:gd name="adj2" fmla="val 50000"/>
            </a:avLst>
          </a:prstGeom>
          <a:blipFill dpi="0" rotWithShape="0">
            <a:blip r:embed="rId2"/>
            <a:srcRect/>
            <a:tile tx="0" ty="0" sx="100000" sy="100000" flip="none" algn="tl"/>
          </a:blipFill>
          <a:ln w="25400">
            <a:solidFill>
              <a:srgbClr val="000000"/>
            </a:solidFill>
            <a:round/>
            <a:headEnd/>
            <a:tailEnd/>
          </a:ln>
        </p:spPr>
        <p:txBody>
          <a:bodyPr>
            <a:prstTxWarp prst="textNoShape">
              <a:avLst/>
            </a:prstTxWarp>
          </a:bodyPr>
          <a:lstStyle/>
          <a:p>
            <a:endParaRPr lang="en-US" sz="4200"/>
          </a:p>
        </p:txBody>
      </p:sp>
      <p:sp>
        <p:nvSpPr>
          <p:cNvPr id="6" name="TextBox 5"/>
          <p:cNvSpPr txBox="1"/>
          <p:nvPr/>
        </p:nvSpPr>
        <p:spPr>
          <a:xfrm>
            <a:off x="228600" y="4191000"/>
            <a:ext cx="4648200" cy="24003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000" dirty="0">
                <a:solidFill>
                  <a:srgbClr val="FF0000"/>
                </a:solidFill>
                <a:latin typeface="Times"/>
                <a:cs typeface="Times"/>
                <a:sym typeface="Gill Sans" pitchFamily="-110" charset="0"/>
              </a:rPr>
              <a:t>MACROCONCEPTS </a:t>
            </a:r>
          </a:p>
          <a:p>
            <a:pPr algn="l">
              <a:defRPr/>
            </a:pPr>
            <a:r>
              <a:rPr lang="en-US" sz="2000" dirty="0">
                <a:latin typeface="Times"/>
                <a:cs typeface="Times"/>
                <a:sym typeface="Gill Sans" pitchFamily="-110" charset="0"/>
              </a:rPr>
              <a:t>Broadest, most abstract concepts; often used as a conceptual lens to develop breath of understanding (systems, structure, interdependence, change, conflict, power, balance.</a:t>
            </a:r>
          </a:p>
          <a:p>
            <a:pPr>
              <a:defRPr/>
            </a:pPr>
            <a:endParaRPr lang="en-US" dirty="0">
              <a:sym typeface="Gill Sans" pitchFamily="-110" charset="0"/>
            </a:endParaRPr>
          </a:p>
        </p:txBody>
      </p:sp>
      <p:sp>
        <p:nvSpPr>
          <p:cNvPr id="7" name="TextBox 6"/>
          <p:cNvSpPr txBox="1"/>
          <p:nvPr/>
        </p:nvSpPr>
        <p:spPr>
          <a:xfrm>
            <a:off x="5105400" y="4343400"/>
            <a:ext cx="3810000" cy="16922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000" dirty="0">
                <a:solidFill>
                  <a:srgbClr val="FF0000"/>
                </a:solidFill>
                <a:latin typeface="Times"/>
                <a:cs typeface="Times"/>
                <a:sym typeface="Gill Sans" pitchFamily="-110" charset="0"/>
              </a:rPr>
              <a:t>MICROCONCEPTS</a:t>
            </a:r>
            <a:r>
              <a:rPr lang="en-US" sz="2000" dirty="0">
                <a:latin typeface="Times"/>
                <a:cs typeface="Times"/>
                <a:sym typeface="Gill Sans" pitchFamily="-110" charset="0"/>
              </a:rPr>
              <a:t> </a:t>
            </a:r>
          </a:p>
          <a:p>
            <a:pPr algn="l">
              <a:defRPr/>
            </a:pPr>
            <a:r>
              <a:rPr lang="en-US" sz="2000" dirty="0">
                <a:latin typeface="Times"/>
                <a:cs typeface="Times"/>
                <a:sym typeface="Gill Sans" pitchFamily="-110" charset="0"/>
              </a:rPr>
              <a:t>Sub-concepts, more specific concepts tied to a discipline (slope, value, niche, value)</a:t>
            </a:r>
          </a:p>
          <a:p>
            <a:pPr algn="l">
              <a:defRPr/>
            </a:pPr>
            <a:endParaRPr lang="en-US" sz="2400" dirty="0">
              <a:latin typeface="Times"/>
              <a:cs typeface="Times"/>
              <a:sym typeface="Gill Sans" pitchFamily="-110"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p:cNvPicPr>
            <a:picLocks noChangeAspect="1"/>
          </p:cNvPicPr>
          <p:nvPr/>
        </p:nvPicPr>
        <p:blipFill>
          <a:blip r:embed="rId2"/>
          <a:srcRect/>
          <a:stretch>
            <a:fillRect/>
          </a:stretch>
        </p:blipFill>
        <p:spPr bwMode="auto">
          <a:xfrm>
            <a:off x="-233202" y="304800"/>
            <a:ext cx="9377202" cy="6762750"/>
          </a:xfrm>
          <a:prstGeom prst="rect">
            <a:avLst/>
          </a:prstGeom>
          <a:noFill/>
          <a:ln w="254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p:cNvPicPr>
            <a:picLocks noChangeAspect="1"/>
          </p:cNvPicPr>
          <p:nvPr/>
        </p:nvPicPr>
        <p:blipFill>
          <a:blip r:embed="rId2"/>
          <a:srcRect/>
          <a:stretch>
            <a:fillRect/>
          </a:stretch>
        </p:blipFill>
        <p:spPr bwMode="auto">
          <a:xfrm>
            <a:off x="0" y="428625"/>
            <a:ext cx="8680450" cy="6708775"/>
          </a:xfrm>
          <a:prstGeom prst="rect">
            <a:avLst/>
          </a:prstGeom>
          <a:noFill/>
          <a:ln w="25400">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itle 1"/>
          <p:cNvSpPr>
            <a:spLocks noGrp="1"/>
          </p:cNvSpPr>
          <p:nvPr>
            <p:ph type="title"/>
          </p:nvPr>
        </p:nvSpPr>
        <p:spPr>
          <a:xfrm>
            <a:off x="1036638" y="374650"/>
            <a:ext cx="7358062" cy="669925"/>
          </a:xfrm>
        </p:spPr>
        <p:txBody>
          <a:bodyPr>
            <a:normAutofit fontScale="90000"/>
          </a:bodyPr>
          <a:lstStyle/>
          <a:p>
            <a:r>
              <a:rPr lang="en-US" sz="3800" dirty="0" smtClean="0">
                <a:solidFill>
                  <a:srgbClr val="161616"/>
                </a:solidFill>
              </a:rPr>
              <a:t>Curriculum designed around big ideas helps…</a:t>
            </a:r>
          </a:p>
        </p:txBody>
      </p:sp>
      <p:sp>
        <p:nvSpPr>
          <p:cNvPr id="3" name="Content Placeholder 2"/>
          <p:cNvSpPr>
            <a:spLocks noGrp="1"/>
          </p:cNvSpPr>
          <p:nvPr>
            <p:ph idx="1"/>
          </p:nvPr>
        </p:nvSpPr>
        <p:spPr>
          <a:xfrm>
            <a:off x="339328" y="1553766"/>
            <a:ext cx="8536781" cy="3536156"/>
          </a:xfrm>
        </p:spPr>
        <p:style>
          <a:lnRef idx="1">
            <a:schemeClr val="accent1"/>
          </a:lnRef>
          <a:fillRef idx="2">
            <a:schemeClr val="accent1"/>
          </a:fillRef>
          <a:effectRef idx="1">
            <a:schemeClr val="accent1"/>
          </a:effectRef>
          <a:fontRef idx="minor">
            <a:schemeClr val="dk1"/>
          </a:fontRef>
        </p:style>
        <p:txBody>
          <a:bodyPr>
            <a:normAutofit/>
          </a:bodyPr>
          <a:lstStyle/>
          <a:p>
            <a:pPr marL="1084918" lvl="2" indent="-522368" algn="l">
              <a:buFont typeface="+mj-lt"/>
              <a:buAutoNum type="arabicPeriod"/>
              <a:defRPr/>
            </a:pPr>
            <a:r>
              <a:rPr lang="en-US" sz="2200" dirty="0" smtClean="0">
                <a:solidFill>
                  <a:srgbClr val="161616"/>
                </a:solidFill>
                <a:sym typeface="Gill Sans" pitchFamily="-108" charset="0"/>
              </a:rPr>
              <a:t>Kindergarteners see that a change in their lives is something like a change in the weather or the change that happens in a story.</a:t>
            </a:r>
          </a:p>
          <a:p>
            <a:pPr marL="1084918" lvl="2" indent="-522368" algn="l">
              <a:buFont typeface="+mj-lt"/>
              <a:buAutoNum type="arabicPeriod"/>
              <a:defRPr/>
            </a:pPr>
            <a:r>
              <a:rPr lang="en-US" sz="2200" dirty="0" smtClean="0">
                <a:solidFill>
                  <a:srgbClr val="161616"/>
                </a:solidFill>
                <a:sym typeface="Gill Sans" pitchFamily="-108" charset="0"/>
              </a:rPr>
              <a:t>1</a:t>
            </a:r>
            <a:r>
              <a:rPr lang="en-US" sz="2200" baseline="30000" dirty="0" smtClean="0">
                <a:solidFill>
                  <a:srgbClr val="161616"/>
                </a:solidFill>
                <a:sym typeface="Gill Sans" pitchFamily="-108" charset="0"/>
              </a:rPr>
              <a:t>st</a:t>
            </a:r>
            <a:r>
              <a:rPr lang="en-US" sz="2200" dirty="0" smtClean="0">
                <a:solidFill>
                  <a:srgbClr val="161616"/>
                </a:solidFill>
                <a:sym typeface="Gill Sans" pitchFamily="-108" charset="0"/>
              </a:rPr>
              <a:t> graders answer the question, “What is a true friend” when they read </a:t>
            </a:r>
            <a:r>
              <a:rPr lang="en-US" sz="2200" i="1" dirty="0" smtClean="0">
                <a:solidFill>
                  <a:srgbClr val="161616"/>
                </a:solidFill>
                <a:sym typeface="Gill Sans" pitchFamily="-108" charset="0"/>
              </a:rPr>
              <a:t>Frog and Toad are Friends</a:t>
            </a:r>
            <a:r>
              <a:rPr lang="en-US" sz="2200" dirty="0" smtClean="0">
                <a:solidFill>
                  <a:srgbClr val="161616"/>
                </a:solidFill>
                <a:sym typeface="Gill Sans" pitchFamily="-108" charset="0"/>
              </a:rPr>
              <a:t>, and answer it years later reading </a:t>
            </a:r>
            <a:r>
              <a:rPr lang="en-US" sz="2200" i="1" dirty="0" smtClean="0">
                <a:solidFill>
                  <a:srgbClr val="161616"/>
                </a:solidFill>
                <a:sym typeface="Gill Sans" pitchFamily="-108" charset="0"/>
              </a:rPr>
              <a:t>A Separate Peace </a:t>
            </a:r>
            <a:r>
              <a:rPr lang="en-US" sz="2200" dirty="0" smtClean="0">
                <a:solidFill>
                  <a:srgbClr val="161616"/>
                </a:solidFill>
                <a:sym typeface="Gill Sans" pitchFamily="-108" charset="0"/>
              </a:rPr>
              <a:t>in high school, and yet again when they study international relations in college.</a:t>
            </a:r>
          </a:p>
          <a:p>
            <a:pPr marL="1084918" lvl="2" indent="-522368" algn="l">
              <a:buFont typeface="+mj-lt"/>
              <a:buAutoNum type="arabicPeriod"/>
              <a:defRPr/>
            </a:pPr>
            <a:r>
              <a:rPr lang="en-US" sz="2200" dirty="0" smtClean="0">
                <a:solidFill>
                  <a:srgbClr val="161616"/>
                </a:solidFill>
                <a:sym typeface="Gill Sans" pitchFamily="-108" charset="0"/>
              </a:rPr>
              <a:t>Lift the concept of witch hunt from the pages of The Crucible to the study of American history to the evening news, to the school cafeteria, and to the dark corners of our own minds.</a:t>
            </a:r>
          </a:p>
          <a:p>
            <a:pPr marL="1084918" lvl="2" indent="-522368" algn="l">
              <a:defRPr/>
            </a:pPr>
            <a:endParaRPr lang="en-US" sz="2200" dirty="0" smtClean="0">
              <a:sym typeface="Gill Sans" pitchFamily="-108" charset="0"/>
            </a:endParaRPr>
          </a:p>
        </p:txBody>
      </p:sp>
      <p:sp>
        <p:nvSpPr>
          <p:cNvPr id="317444" name="Rectangle 3"/>
          <p:cNvSpPr>
            <a:spLocks noChangeArrowheads="1"/>
          </p:cNvSpPr>
          <p:nvPr/>
        </p:nvSpPr>
        <p:spPr bwMode="auto">
          <a:xfrm>
            <a:off x="-231775" y="5429250"/>
            <a:ext cx="9375775" cy="618918"/>
          </a:xfrm>
          <a:prstGeom prst="rect">
            <a:avLst/>
          </a:prstGeom>
          <a:noFill/>
          <a:ln w="9525">
            <a:noFill/>
            <a:miter lim="800000"/>
            <a:headEnd/>
            <a:tailEnd/>
          </a:ln>
        </p:spPr>
        <p:txBody>
          <a:bodyPr lIns="64291" tIns="32146" rIns="64291" bIns="32146">
            <a:prstTxWarp prst="textNoShape">
              <a:avLst/>
            </a:prstTxWarp>
            <a:spAutoFit/>
          </a:bodyPr>
          <a:lstStyle/>
          <a:p>
            <a:pPr marL="1084263" lvl="2" indent="-522288" algn="l"/>
            <a:r>
              <a:rPr lang="en-US" u="sng" dirty="0">
                <a:solidFill>
                  <a:srgbClr val="161616"/>
                </a:solidFill>
              </a:rPr>
              <a:t>And Does Not Neglect </a:t>
            </a:r>
            <a:r>
              <a:rPr lang="en-US" dirty="0">
                <a:solidFill>
                  <a:srgbClr val="161616"/>
                </a:solidFill>
              </a:rPr>
              <a:t>the details of content. It helps students see a reason for these details and makes them memorable, useful, and transferable.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304800" y="228600"/>
            <a:ext cx="8534400" cy="1676400"/>
          </a:xfrm>
        </p:spPr>
        <p:txBody>
          <a:bodyPr/>
          <a:lstStyle/>
          <a:p>
            <a:r>
              <a:rPr lang="en-US" b="1"/>
              <a:t>Understandings:</a:t>
            </a:r>
            <a:br>
              <a:rPr lang="en-US" b="1"/>
            </a:br>
            <a:r>
              <a:rPr lang="en-US" sz="2400"/>
              <a:t>These are the </a:t>
            </a:r>
            <a:r>
              <a:rPr lang="en-US" sz="2400" i="1"/>
              <a:t>conceptual objectives</a:t>
            </a:r>
            <a:r>
              <a:rPr lang="en-US" sz="2400"/>
              <a:t> you have for your students.  They are statements that…</a:t>
            </a:r>
          </a:p>
        </p:txBody>
      </p:sp>
      <p:sp>
        <p:nvSpPr>
          <p:cNvPr id="10243" name="Text Box 3"/>
          <p:cNvSpPr txBox="1">
            <a:spLocks noChangeArrowheads="1"/>
          </p:cNvSpPr>
          <p:nvPr/>
        </p:nvSpPr>
        <p:spPr bwMode="auto">
          <a:xfrm>
            <a:off x="2895600" y="6553200"/>
            <a:ext cx="6248400" cy="304800"/>
          </a:xfrm>
          <a:prstGeom prst="rect">
            <a:avLst/>
          </a:prstGeom>
          <a:noFill/>
          <a:ln w="9525">
            <a:noFill/>
            <a:miter lim="800000"/>
            <a:headEnd/>
            <a:tailEnd/>
          </a:ln>
          <a:effectLst/>
        </p:spPr>
        <p:txBody>
          <a:bodyPr>
            <a:prstTxWarp prst="textNoShape">
              <a:avLst/>
            </a:prstTxWarp>
            <a:spAutoFit/>
          </a:bodyPr>
          <a:lstStyle/>
          <a:p>
            <a:pPr eaLnBrk="0" hangingPunct="0">
              <a:spcBef>
                <a:spcPct val="50000"/>
              </a:spcBef>
            </a:pPr>
            <a:r>
              <a:rPr lang="en-US" sz="1400" baseline="30000"/>
              <a:t>2 </a:t>
            </a:r>
            <a:r>
              <a:rPr lang="en-US" sz="1400"/>
              <a:t>Wiggins and McTIghe – </a:t>
            </a:r>
            <a:r>
              <a:rPr lang="en-US" sz="1400" i="1"/>
              <a:t>Understanding by Design</a:t>
            </a:r>
            <a:r>
              <a:rPr lang="en-US" sz="1400"/>
              <a:t>, 1998 </a:t>
            </a:r>
          </a:p>
        </p:txBody>
      </p:sp>
      <p:sp>
        <p:nvSpPr>
          <p:cNvPr id="10244" name="Rectangle 4"/>
          <p:cNvSpPr>
            <a:spLocks noGrp="1" noChangeArrowheads="1"/>
          </p:cNvSpPr>
          <p:nvPr>
            <p:ph type="subTitle" idx="1"/>
          </p:nvPr>
        </p:nvSpPr>
        <p:spPr>
          <a:xfrm>
            <a:off x="533400" y="2133600"/>
            <a:ext cx="8077200" cy="4191000"/>
          </a:xfrm>
        </p:spPr>
        <p:txBody>
          <a:bodyPr>
            <a:normAutofit lnSpcReduction="10000"/>
          </a:bodyPr>
          <a:lstStyle/>
          <a:p>
            <a:pPr algn="l">
              <a:lnSpc>
                <a:spcPct val="90000"/>
              </a:lnSpc>
              <a:buFontTx/>
              <a:buChar char="•"/>
            </a:pPr>
            <a:r>
              <a:rPr lang="en-US" sz="2800" dirty="0" smtClean="0"/>
              <a:t>…Usually revolve around and contain important concepts.</a:t>
            </a:r>
          </a:p>
          <a:p>
            <a:pPr algn="l">
              <a:lnSpc>
                <a:spcPct val="90000"/>
              </a:lnSpc>
              <a:buFontTx/>
              <a:buChar char="•"/>
            </a:pPr>
            <a:r>
              <a:rPr lang="en-US" sz="2800" dirty="0" smtClean="0"/>
              <a:t>…</a:t>
            </a:r>
            <a:r>
              <a:rPr lang="en-US" sz="2800" dirty="0"/>
              <a:t>Represent big ideas that have enduring value </a:t>
            </a:r>
            <a:r>
              <a:rPr lang="en-US" sz="2800" i="1" dirty="0"/>
              <a:t>beyond the classroom</a:t>
            </a:r>
            <a:r>
              <a:rPr lang="en-US" sz="2800" dirty="0"/>
              <a:t>. </a:t>
            </a:r>
          </a:p>
          <a:p>
            <a:pPr algn="l">
              <a:lnSpc>
                <a:spcPct val="90000"/>
              </a:lnSpc>
            </a:pPr>
            <a:endParaRPr lang="en-US" sz="700" dirty="0"/>
          </a:p>
          <a:p>
            <a:pPr algn="l">
              <a:lnSpc>
                <a:spcPct val="90000"/>
              </a:lnSpc>
              <a:buFontTx/>
              <a:buChar char="•"/>
            </a:pPr>
            <a:r>
              <a:rPr lang="en-US" sz="2800" dirty="0"/>
              <a:t>…Reside at the heart of the discipline and are worthy of exploration</a:t>
            </a:r>
          </a:p>
          <a:p>
            <a:pPr algn="l">
              <a:lnSpc>
                <a:spcPct val="90000"/>
              </a:lnSpc>
            </a:pPr>
            <a:endParaRPr lang="en-US" sz="700" dirty="0"/>
          </a:p>
          <a:p>
            <a:pPr algn="l">
              <a:lnSpc>
                <a:spcPct val="90000"/>
              </a:lnSpc>
              <a:buFontTx/>
              <a:buChar char="•"/>
            </a:pPr>
            <a:r>
              <a:rPr lang="en-US" sz="2800" dirty="0"/>
              <a:t>…Require “</a:t>
            </a:r>
            <a:r>
              <a:rPr lang="en-US" sz="2800" dirty="0" err="1"/>
              <a:t>uncoverage</a:t>
            </a:r>
            <a:r>
              <a:rPr lang="en-US" sz="2800" dirty="0"/>
              <a:t>” rather than coverage (of abstract or often misunderstood ideas)</a:t>
            </a:r>
          </a:p>
          <a:p>
            <a:pPr algn="l">
              <a:lnSpc>
                <a:spcPct val="90000"/>
              </a:lnSpc>
            </a:pPr>
            <a:endParaRPr lang="en-US" sz="700" dirty="0"/>
          </a:p>
          <a:p>
            <a:pPr algn="l">
              <a:lnSpc>
                <a:spcPct val="90000"/>
              </a:lnSpc>
              <a:buFontTx/>
              <a:buChar char="•"/>
            </a:pPr>
            <a:r>
              <a:rPr lang="en-US" sz="2800" dirty="0"/>
              <a:t>…Offer potential for engaging students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 descr="C:\Documents and Settings\kahedric\Local Settings\Temporary Internet Files\Content.IE5\KL6BCXQN\MPj04393300000[1].jpg"/>
          <p:cNvPicPr>
            <a:picLocks noChangeAspect="1" noChangeArrowheads="1"/>
          </p:cNvPicPr>
          <p:nvPr/>
        </p:nvPicPr>
        <p:blipFill>
          <a:blip r:embed="rId2" cstate="print"/>
          <a:srcRect/>
          <a:stretch>
            <a:fillRect/>
          </a:stretch>
        </p:blipFill>
        <p:spPr bwMode="auto">
          <a:xfrm>
            <a:off x="6765730" y="533400"/>
            <a:ext cx="1902019" cy="250983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ADF6F557-74AE-4CE0-BA5D-0E9694CCC252}" type="slidenum">
              <a:rPr lang="en-US"/>
              <a:pPr>
                <a:defRPr/>
              </a:pPr>
              <a:t>4</a:t>
            </a:fld>
            <a:endParaRPr lang="en-US" dirty="0"/>
          </a:p>
        </p:txBody>
      </p:sp>
      <p:sp>
        <p:nvSpPr>
          <p:cNvPr id="5" name="Rectangle 2"/>
          <p:cNvSpPr txBox="1">
            <a:spLocks noRot="1" noChangeArrowheads="1"/>
          </p:cNvSpPr>
          <p:nvPr/>
        </p:nvSpPr>
        <p:spPr>
          <a:xfrm>
            <a:off x="228600" y="228600"/>
            <a:ext cx="8458200" cy="1143000"/>
          </a:xfrm>
          <a:prstGeom prst="rect">
            <a:avLst/>
          </a:prstGeom>
        </p:spPr>
        <p:txBody>
          <a:bodyPr/>
          <a:lstStyle/>
          <a:p>
            <a:pPr fontAlgn="auto">
              <a:spcAft>
                <a:spcPts val="0"/>
              </a:spcAft>
              <a:defRPr/>
            </a:pPr>
            <a:r>
              <a:rPr lang="en-US" sz="4000" dirty="0">
                <a:solidFill>
                  <a:schemeClr val="tx2"/>
                </a:solidFill>
                <a:latin typeface="Times New Roman" pitchFamily="18" charset="0"/>
                <a:ea typeface="+mj-ea"/>
                <a:cs typeface="+mj-cs"/>
              </a:rPr>
              <a:t>High Quality Curriculum &amp; Instruction</a:t>
            </a:r>
          </a:p>
        </p:txBody>
      </p:sp>
      <p:sp>
        <p:nvSpPr>
          <p:cNvPr id="9223" name="Rectangle 3"/>
          <p:cNvSpPr txBox="1">
            <a:spLocks noRot="1" noChangeArrowheads="1"/>
          </p:cNvSpPr>
          <p:nvPr/>
        </p:nvSpPr>
        <p:spPr bwMode="auto">
          <a:xfrm>
            <a:off x="304800" y="1752600"/>
            <a:ext cx="8610600" cy="4114800"/>
          </a:xfrm>
          <a:prstGeom prst="rect">
            <a:avLst/>
          </a:prstGeom>
          <a:noFill/>
          <a:ln w="9525">
            <a:noFill/>
            <a:miter lim="800000"/>
            <a:headEnd/>
            <a:tailEnd/>
          </a:ln>
        </p:spPr>
        <p:txBody>
          <a:bodyPr/>
          <a:lstStyle/>
          <a:p>
            <a:pPr marL="463550" indent="-463550">
              <a:spcBef>
                <a:spcPts val="575"/>
              </a:spcBef>
              <a:buClr>
                <a:schemeClr val="tx1"/>
              </a:buClr>
              <a:buSzPct val="85000"/>
              <a:buFont typeface="Wingdings" pitchFamily="2" charset="2"/>
              <a:buChar char="q"/>
            </a:pPr>
            <a:r>
              <a:rPr lang="en-US" sz="2800" dirty="0">
                <a:latin typeface="Times New Roman" pitchFamily="18" charset="0"/>
              </a:rPr>
              <a:t>fresh and surprising</a:t>
            </a:r>
          </a:p>
          <a:p>
            <a:pPr marL="463550" indent="-463550">
              <a:spcBef>
                <a:spcPts val="575"/>
              </a:spcBef>
              <a:buClr>
                <a:schemeClr val="tx1"/>
              </a:buClr>
              <a:buSzPct val="85000"/>
              <a:buFont typeface="Wingdings" pitchFamily="2" charset="2"/>
              <a:buChar char="q"/>
            </a:pPr>
            <a:r>
              <a:rPr lang="en-US" sz="2800" dirty="0">
                <a:latin typeface="Times New Roman" pitchFamily="18" charset="0"/>
              </a:rPr>
              <a:t>seems real (is real) to the student</a:t>
            </a:r>
          </a:p>
          <a:p>
            <a:pPr marL="463550" indent="-463550">
              <a:spcBef>
                <a:spcPts val="575"/>
              </a:spcBef>
              <a:buClr>
                <a:schemeClr val="tx1"/>
              </a:buClr>
              <a:buSzPct val="85000"/>
              <a:buFont typeface="Wingdings" pitchFamily="2" charset="2"/>
              <a:buChar char="q"/>
            </a:pPr>
            <a:r>
              <a:rPr lang="en-US" sz="2800" dirty="0">
                <a:latin typeface="Times New Roman" pitchFamily="18" charset="0"/>
              </a:rPr>
              <a:t>coherent (organized, unified, sensible) to the student</a:t>
            </a:r>
          </a:p>
          <a:p>
            <a:pPr marL="463550" indent="-463550">
              <a:spcBef>
                <a:spcPts val="575"/>
              </a:spcBef>
              <a:buClr>
                <a:schemeClr val="tx1"/>
              </a:buClr>
              <a:buSzPct val="85000"/>
              <a:buFont typeface="Wingdings" pitchFamily="2" charset="2"/>
              <a:buChar char="q"/>
            </a:pPr>
            <a:r>
              <a:rPr lang="en-US" sz="2800" dirty="0">
                <a:solidFill>
                  <a:srgbClr val="000002"/>
                </a:solidFill>
                <a:latin typeface="Times New Roman" pitchFamily="18" charset="0"/>
              </a:rPr>
              <a:t>rich, deals with profound ideas (concept-based)</a:t>
            </a:r>
          </a:p>
          <a:p>
            <a:pPr marL="463550" indent="-463550">
              <a:spcBef>
                <a:spcPts val="575"/>
              </a:spcBef>
              <a:buClr>
                <a:schemeClr val="tx1"/>
              </a:buClr>
              <a:buSzPct val="85000"/>
              <a:buFont typeface="Wingdings" pitchFamily="2" charset="2"/>
              <a:buChar char="q"/>
            </a:pPr>
            <a:r>
              <a:rPr lang="en-US" sz="2800" dirty="0">
                <a:solidFill>
                  <a:srgbClr val="000002"/>
                </a:solidFill>
                <a:latin typeface="Times New Roman" pitchFamily="18" charset="0"/>
              </a:rPr>
              <a:t>stretches the student (rigorous)</a:t>
            </a:r>
          </a:p>
          <a:p>
            <a:pPr marL="463550" indent="-463550">
              <a:spcBef>
                <a:spcPts val="575"/>
              </a:spcBef>
              <a:buClr>
                <a:schemeClr val="tx1"/>
              </a:buClr>
              <a:buSzPct val="85000"/>
              <a:buFont typeface="Wingdings" pitchFamily="2" charset="2"/>
              <a:buChar char="q"/>
            </a:pPr>
            <a:r>
              <a:rPr lang="en-US" sz="2800" dirty="0">
                <a:latin typeface="Times New Roman" pitchFamily="18" charset="0"/>
              </a:rPr>
              <a:t>calls on students to use what they learn in interesting and important ways</a:t>
            </a:r>
          </a:p>
          <a:p>
            <a:pPr marL="463550" indent="-463550">
              <a:spcBef>
                <a:spcPts val="575"/>
              </a:spcBef>
              <a:buClr>
                <a:schemeClr val="tx1"/>
              </a:buClr>
              <a:buSzPct val="85000"/>
              <a:buFont typeface="Wingdings" pitchFamily="2" charset="2"/>
              <a:buChar char="q"/>
            </a:pPr>
            <a:r>
              <a:rPr lang="en-US" sz="2800" dirty="0">
                <a:latin typeface="Times New Roman" pitchFamily="18" charset="0"/>
              </a:rPr>
              <a:t>involves the student in</a:t>
            </a:r>
            <a:r>
              <a:rPr lang="en-US" sz="2800" dirty="0" smtClean="0">
                <a:latin typeface="Times New Roman" pitchFamily="18" charset="0"/>
              </a:rPr>
              <a:t> setting </a:t>
            </a:r>
            <a:r>
              <a:rPr lang="en-US" sz="2800" dirty="0">
                <a:latin typeface="Times New Roman" pitchFamily="18" charset="0"/>
              </a:rPr>
              <a:t>goals for their learning and assessing progress toward those goals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371600" y="228600"/>
            <a:ext cx="6019800" cy="762000"/>
          </a:xfrm>
        </p:spPr>
        <p:txBody>
          <a:bodyPr>
            <a:normAutofit/>
          </a:bodyPr>
          <a:lstStyle/>
          <a:p>
            <a:r>
              <a:rPr lang="en-US" dirty="0" smtClean="0"/>
              <a:t>“Understand” Objectives</a:t>
            </a:r>
            <a:endParaRPr lang="en-US" dirty="0"/>
          </a:p>
        </p:txBody>
      </p:sp>
      <p:sp>
        <p:nvSpPr>
          <p:cNvPr id="36867" name="Rectangle 3"/>
          <p:cNvSpPr>
            <a:spLocks noGrp="1" noChangeArrowheads="1"/>
          </p:cNvSpPr>
          <p:nvPr>
            <p:ph type="body" idx="1"/>
          </p:nvPr>
        </p:nvSpPr>
        <p:spPr>
          <a:xfrm>
            <a:off x="228601" y="1114425"/>
            <a:ext cx="8780462" cy="5534025"/>
          </a:xfrm>
        </p:spPr>
        <p:txBody>
          <a:bodyPr>
            <a:normAutofit lnSpcReduction="10000"/>
          </a:bodyPr>
          <a:lstStyle/>
          <a:p>
            <a:pPr>
              <a:lnSpc>
                <a:spcPct val="80000"/>
              </a:lnSpc>
              <a:buFontTx/>
              <a:buNone/>
            </a:pPr>
            <a:r>
              <a:rPr lang="en-US" sz="2800" dirty="0" smtClean="0"/>
              <a:t>	</a:t>
            </a:r>
            <a:r>
              <a:rPr lang="en-US" sz="2400" dirty="0" smtClean="0"/>
              <a:t>These are the written </a:t>
            </a:r>
            <a:r>
              <a:rPr lang="en-US" sz="2400" b="1" dirty="0" smtClean="0"/>
              <a:t>statements of truth</a:t>
            </a:r>
            <a:r>
              <a:rPr lang="en-US" sz="2400" dirty="0" smtClean="0"/>
              <a:t>, the core to the </a:t>
            </a:r>
            <a:r>
              <a:rPr lang="en-US" sz="2400" dirty="0" err="1" smtClean="0"/>
              <a:t>meaning(s</a:t>
            </a:r>
            <a:r>
              <a:rPr lang="en-US" sz="2400" dirty="0" smtClean="0"/>
              <a:t>) of the </a:t>
            </a:r>
            <a:r>
              <a:rPr lang="en-US" sz="2400" dirty="0" err="1" smtClean="0"/>
              <a:t>lesson(s</a:t>
            </a:r>
            <a:r>
              <a:rPr lang="en-US" sz="2400" dirty="0" smtClean="0"/>
              <a:t>) or unit.  These are what </a:t>
            </a:r>
            <a:r>
              <a:rPr lang="en-US" sz="2400" b="1" dirty="0" smtClean="0"/>
              <a:t>connect the parts of a subject </a:t>
            </a:r>
            <a:r>
              <a:rPr lang="en-US" sz="2400" dirty="0" smtClean="0"/>
              <a:t>to the student’s life and to other subjects.  Understandings are purposeful.  They focus on the key ideas that require students to understand information and make connections while evaluating the relationships that exit within the understandings.</a:t>
            </a:r>
          </a:p>
          <a:p>
            <a:pPr>
              <a:lnSpc>
                <a:spcPct val="80000"/>
              </a:lnSpc>
              <a:buFontTx/>
              <a:buNone/>
            </a:pPr>
            <a:endParaRPr lang="en-US" sz="2400" dirty="0" smtClean="0"/>
          </a:p>
          <a:p>
            <a:pPr>
              <a:lnSpc>
                <a:spcPct val="80000"/>
              </a:lnSpc>
              <a:buFontTx/>
              <a:buNone/>
            </a:pPr>
            <a:r>
              <a:rPr lang="en-US" sz="2400" dirty="0"/>
              <a:t>Stated as a full sentence</a:t>
            </a:r>
            <a:r>
              <a:rPr lang="en-US" sz="2400" dirty="0" smtClean="0"/>
              <a:t> ……….</a:t>
            </a:r>
          </a:p>
          <a:p>
            <a:pPr>
              <a:buFontTx/>
              <a:buNone/>
            </a:pPr>
            <a:r>
              <a:rPr lang="en-US" sz="2400" dirty="0"/>
              <a:t>Begin with, “I want students to understand </a:t>
            </a:r>
            <a:r>
              <a:rPr lang="en-US" sz="2400" b="1" dirty="0"/>
              <a:t>THAT</a:t>
            </a:r>
            <a:r>
              <a:rPr lang="en-US" sz="2400" dirty="0"/>
              <a:t>…” (not HOW… or WHY… or WHAT</a:t>
            </a:r>
            <a:r>
              <a:rPr lang="en-US" sz="2400" dirty="0" smtClean="0"/>
              <a:t>)</a:t>
            </a:r>
          </a:p>
          <a:p>
            <a:pPr lvl="1">
              <a:lnSpc>
                <a:spcPct val="80000"/>
              </a:lnSpc>
            </a:pPr>
            <a:r>
              <a:rPr lang="en-US" sz="2400" dirty="0"/>
              <a:t>Multiplication is another way to do addition.</a:t>
            </a:r>
          </a:p>
          <a:p>
            <a:pPr lvl="1">
              <a:lnSpc>
                <a:spcPct val="80000"/>
              </a:lnSpc>
            </a:pPr>
            <a:r>
              <a:rPr lang="en-US" sz="2400" dirty="0"/>
              <a:t>People migrate to meet basic needs.</a:t>
            </a:r>
          </a:p>
          <a:p>
            <a:pPr lvl="1">
              <a:lnSpc>
                <a:spcPct val="80000"/>
              </a:lnSpc>
            </a:pPr>
            <a:r>
              <a:rPr lang="en-US" sz="2400" dirty="0"/>
              <a:t>All cultures contain the same elements.</a:t>
            </a:r>
          </a:p>
          <a:p>
            <a:pPr lvl="1">
              <a:lnSpc>
                <a:spcPct val="80000"/>
              </a:lnSpc>
            </a:pPr>
            <a:r>
              <a:rPr lang="en-US" sz="2400" dirty="0"/>
              <a:t>Entropy and enthalpy are competing</a:t>
            </a:r>
            <a:r>
              <a:rPr lang="en-US" sz="2400" dirty="0" smtClean="0"/>
              <a:t> forces </a:t>
            </a:r>
            <a:r>
              <a:rPr lang="en-US" sz="2400" dirty="0"/>
              <a:t>in the natural world.</a:t>
            </a:r>
          </a:p>
          <a:p>
            <a:pPr lvl="1">
              <a:lnSpc>
                <a:spcPct val="80000"/>
              </a:lnSpc>
            </a:pPr>
            <a:r>
              <a:rPr lang="en-US" sz="2400" dirty="0"/>
              <a:t>Voice reflects the </a:t>
            </a:r>
            <a:r>
              <a:rPr lang="en-US" sz="2400" dirty="0" smtClean="0"/>
              <a:t>author’s perspective and background.</a:t>
            </a:r>
            <a:endParaRPr lang="en-US" sz="2400" dirty="0"/>
          </a:p>
        </p:txBody>
      </p:sp>
      <p:sp>
        <p:nvSpPr>
          <p:cNvPr id="36868" name="Rectangle 4"/>
          <p:cNvSpPr>
            <a:spLocks noChangeArrowheads="1"/>
          </p:cNvSpPr>
          <p:nvPr/>
        </p:nvSpPr>
        <p:spPr bwMode="auto">
          <a:xfrm>
            <a:off x="1371600" y="228600"/>
            <a:ext cx="6400800" cy="6858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36869" name="AutoShape 5"/>
          <p:cNvSpPr>
            <a:spLocks noChangeArrowheads="1"/>
          </p:cNvSpPr>
          <p:nvPr/>
        </p:nvSpPr>
        <p:spPr bwMode="auto">
          <a:xfrm>
            <a:off x="228601" y="381000"/>
            <a:ext cx="976313" cy="485775"/>
          </a:xfrm>
          <a:prstGeom prst="notchedRightArrow">
            <a:avLst>
              <a:gd name="adj1" fmla="val 50000"/>
              <a:gd name="adj2" fmla="val 50245"/>
            </a:avLst>
          </a:prstGeom>
          <a:solidFill>
            <a:srgbClr val="009900"/>
          </a:solidFill>
          <a:ln w="9525">
            <a:solidFill>
              <a:srgbClr val="009900"/>
            </a:solidFill>
            <a:miter lim="800000"/>
            <a:headEnd/>
            <a:tailEnd/>
          </a:ln>
          <a:effectLst/>
        </p:spPr>
        <p:txBody>
          <a:bodyPr wrap="none" anchor="ctr">
            <a:prstTxWarp prst="textNoShape">
              <a:avLst/>
            </a:prstTxWarp>
          </a:bodyPr>
          <a:lstStyle/>
          <a:p>
            <a:pPr algn="ctr" eaLnBrk="0" hangingPunct="0"/>
            <a:endParaRPr lang="en-US" sz="2400">
              <a:solidFill>
                <a:srgbClr val="009900"/>
              </a:solidFill>
              <a:latin typeface="Times" pitchFamily="-100" charset="0"/>
            </a:endParaRPr>
          </a:p>
        </p:txBody>
      </p:sp>
      <p:pic>
        <p:nvPicPr>
          <p:cNvPr id="36870" name="Picture 6" descr="j0233961"/>
          <p:cNvPicPr>
            <a:picLocks noChangeAspect="1" noChangeArrowheads="1"/>
          </p:cNvPicPr>
          <p:nvPr/>
        </p:nvPicPr>
        <p:blipFill>
          <a:blip r:embed="rId3"/>
          <a:srcRect/>
          <a:stretch>
            <a:fillRect/>
          </a:stretch>
        </p:blipFill>
        <p:spPr bwMode="auto">
          <a:xfrm>
            <a:off x="7391400" y="4419600"/>
            <a:ext cx="1617663" cy="1372251"/>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“Know” Objectives</a:t>
            </a:r>
            <a:endParaRPr lang="en-US" dirty="0"/>
          </a:p>
        </p:txBody>
      </p:sp>
      <p:sp>
        <p:nvSpPr>
          <p:cNvPr id="34819" name="Rectangle 3"/>
          <p:cNvSpPr>
            <a:spLocks noGrp="1" noChangeArrowheads="1"/>
          </p:cNvSpPr>
          <p:nvPr>
            <p:ph type="body" idx="1"/>
          </p:nvPr>
        </p:nvSpPr>
        <p:spPr>
          <a:xfrm>
            <a:off x="304800" y="1981200"/>
            <a:ext cx="8534400" cy="4648200"/>
          </a:xfrm>
        </p:spPr>
        <p:txBody>
          <a:bodyPr>
            <a:normAutofit lnSpcReduction="10000"/>
          </a:bodyPr>
          <a:lstStyle/>
          <a:p>
            <a:pPr>
              <a:buFontTx/>
              <a:buNone/>
            </a:pPr>
            <a:r>
              <a:rPr lang="en-US" dirty="0" smtClean="0"/>
              <a:t>	</a:t>
            </a:r>
            <a:r>
              <a:rPr lang="en-US" sz="2800" b="1" dirty="0" smtClean="0"/>
              <a:t>These are the facts</a:t>
            </a:r>
            <a:r>
              <a:rPr lang="en-US" sz="2800" b="1" dirty="0"/>
              <a:t>,</a:t>
            </a:r>
            <a:r>
              <a:rPr lang="en-US" sz="2800" b="1" dirty="0" smtClean="0"/>
              <a:t> vocabulary, dates, names, places, and examples you want students to give you.</a:t>
            </a:r>
          </a:p>
          <a:p>
            <a:r>
              <a:rPr lang="en-US" sz="2400" dirty="0" smtClean="0"/>
              <a:t>There </a:t>
            </a:r>
            <a:r>
              <a:rPr lang="en-US" sz="2400" dirty="0"/>
              <a:t>are 50 states in the </a:t>
            </a:r>
            <a:r>
              <a:rPr lang="en-US" sz="2400" dirty="0" smtClean="0"/>
              <a:t>US.</a:t>
            </a:r>
          </a:p>
          <a:p>
            <a:r>
              <a:rPr lang="en-US" sz="2400" dirty="0"/>
              <a:t>Thomas </a:t>
            </a:r>
            <a:r>
              <a:rPr lang="en-US" sz="2400" dirty="0" smtClean="0"/>
              <a:t>Jefferson-the third president of the United States and other biographical data.</a:t>
            </a:r>
          </a:p>
          <a:p>
            <a:r>
              <a:rPr lang="en-US" sz="2400" dirty="0" smtClean="0"/>
              <a:t>1492-the year that Columbus is reported to have discovered the Americas.</a:t>
            </a:r>
          </a:p>
          <a:p>
            <a:r>
              <a:rPr lang="en-US" sz="2400" dirty="0"/>
              <a:t>The</a:t>
            </a:r>
            <a:r>
              <a:rPr lang="en-US" sz="2400" dirty="0" smtClean="0"/>
              <a:t> “Continental Divide”-a divide separating river systems that flow to opposite sides of a continent.</a:t>
            </a:r>
          </a:p>
          <a:p>
            <a:r>
              <a:rPr lang="en-US" sz="2400" dirty="0"/>
              <a:t>The</a:t>
            </a:r>
            <a:r>
              <a:rPr lang="en-US" sz="2400" dirty="0" smtClean="0"/>
              <a:t> multiplication tables</a:t>
            </a:r>
          </a:p>
          <a:p>
            <a:r>
              <a:rPr lang="en-US" sz="2400" dirty="0" smtClean="0"/>
              <a:t>The steps of the scientific method</a:t>
            </a:r>
            <a:endParaRPr lang="en-US" sz="2400" dirty="0"/>
          </a:p>
        </p:txBody>
      </p:sp>
      <p:sp>
        <p:nvSpPr>
          <p:cNvPr id="34820" name="Rectangle 4"/>
          <p:cNvSpPr>
            <a:spLocks noChangeArrowheads="1"/>
          </p:cNvSpPr>
          <p:nvPr/>
        </p:nvSpPr>
        <p:spPr bwMode="auto">
          <a:xfrm>
            <a:off x="2209800" y="409574"/>
            <a:ext cx="4863082" cy="1008064"/>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34821" name="AutoShape 5"/>
          <p:cNvSpPr>
            <a:spLocks noChangeArrowheads="1"/>
          </p:cNvSpPr>
          <p:nvPr/>
        </p:nvSpPr>
        <p:spPr bwMode="auto">
          <a:xfrm>
            <a:off x="1233487" y="914400"/>
            <a:ext cx="976313" cy="485775"/>
          </a:xfrm>
          <a:prstGeom prst="notchedRightArrow">
            <a:avLst>
              <a:gd name="adj1" fmla="val 50000"/>
              <a:gd name="adj2" fmla="val 50245"/>
            </a:avLst>
          </a:prstGeom>
          <a:solidFill>
            <a:srgbClr val="FFCC00"/>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34822" name="Picture 6" descr="j0233960"/>
          <p:cNvPicPr>
            <a:picLocks noChangeAspect="1" noChangeArrowheads="1"/>
          </p:cNvPicPr>
          <p:nvPr/>
        </p:nvPicPr>
        <p:blipFill>
          <a:blip r:embed="rId3"/>
          <a:srcRect/>
          <a:stretch>
            <a:fillRect/>
          </a:stretch>
        </p:blipFill>
        <p:spPr bwMode="auto">
          <a:xfrm>
            <a:off x="7072882" y="412750"/>
            <a:ext cx="1561531" cy="133985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381000"/>
            <a:ext cx="7772400" cy="1066800"/>
          </a:xfrm>
        </p:spPr>
        <p:txBody>
          <a:bodyPr/>
          <a:lstStyle/>
          <a:p>
            <a:r>
              <a:rPr lang="en-US" dirty="0" smtClean="0"/>
              <a:t>“Be-Able-To-Do” Objectives</a:t>
            </a:r>
            <a:endParaRPr lang="en-US" dirty="0"/>
          </a:p>
        </p:txBody>
      </p:sp>
      <p:sp>
        <p:nvSpPr>
          <p:cNvPr id="38915" name="Rectangle 3"/>
          <p:cNvSpPr>
            <a:spLocks noGrp="1" noChangeArrowheads="1"/>
          </p:cNvSpPr>
          <p:nvPr>
            <p:ph type="body" idx="1"/>
          </p:nvPr>
        </p:nvSpPr>
        <p:spPr>
          <a:xfrm>
            <a:off x="228600" y="1600200"/>
            <a:ext cx="8686800" cy="5486400"/>
          </a:xfrm>
        </p:spPr>
        <p:txBody>
          <a:bodyPr>
            <a:normAutofit/>
          </a:bodyPr>
          <a:lstStyle/>
          <a:p>
            <a:pPr>
              <a:lnSpc>
                <a:spcPct val="80000"/>
              </a:lnSpc>
              <a:buFontTx/>
              <a:buNone/>
            </a:pPr>
            <a:r>
              <a:rPr lang="en-US" sz="2800" dirty="0"/>
              <a:t>Skills (basic skills, skills of the discipline, skills of independence, social skills, skills of production</a:t>
            </a:r>
            <a:r>
              <a:rPr lang="en-US" sz="2800" dirty="0" smtClean="0"/>
              <a:t>)</a:t>
            </a:r>
          </a:p>
          <a:p>
            <a:pPr>
              <a:lnSpc>
                <a:spcPct val="80000"/>
              </a:lnSpc>
              <a:buFontTx/>
              <a:buNone/>
            </a:pPr>
            <a:r>
              <a:rPr lang="en-US" sz="2800" dirty="0" smtClean="0"/>
              <a:t>The skill portion encourages the students to “think like the professionals who use the knowledge and skill daily as a matter of how they do business.  This is what it means to “be like a writer, a scientist, an artist)</a:t>
            </a:r>
          </a:p>
          <a:p>
            <a:pPr>
              <a:lnSpc>
                <a:spcPct val="80000"/>
              </a:lnSpc>
              <a:buFontTx/>
              <a:buNone/>
            </a:pPr>
            <a:endParaRPr lang="en-US" sz="2800" dirty="0" smtClean="0"/>
          </a:p>
          <a:p>
            <a:pPr>
              <a:lnSpc>
                <a:spcPct val="80000"/>
              </a:lnSpc>
              <a:buFontTx/>
              <a:buNone/>
            </a:pPr>
            <a:r>
              <a:rPr lang="en-US" sz="2400" dirty="0"/>
              <a:t>Verbs or phrases (not the whole activity</a:t>
            </a:r>
            <a:r>
              <a:rPr lang="en-US" sz="2400" dirty="0" smtClean="0"/>
              <a:t>)</a:t>
            </a:r>
          </a:p>
          <a:p>
            <a:pPr lvl="1">
              <a:lnSpc>
                <a:spcPct val="80000"/>
              </a:lnSpc>
            </a:pPr>
            <a:r>
              <a:rPr lang="en-US" sz="2400" dirty="0" smtClean="0">
                <a:solidFill>
                  <a:srgbClr val="990099"/>
                </a:solidFill>
              </a:rPr>
              <a:t>Analyze the pattern or trend</a:t>
            </a:r>
          </a:p>
          <a:p>
            <a:pPr lvl="1">
              <a:lnSpc>
                <a:spcPct val="80000"/>
              </a:lnSpc>
            </a:pPr>
            <a:r>
              <a:rPr lang="en-US" sz="2400" dirty="0">
                <a:solidFill>
                  <a:srgbClr val="990099"/>
                </a:solidFill>
              </a:rPr>
              <a:t>Solve a problem to find perimeter</a:t>
            </a:r>
          </a:p>
          <a:p>
            <a:pPr lvl="1">
              <a:lnSpc>
                <a:spcPct val="80000"/>
              </a:lnSpc>
            </a:pPr>
            <a:r>
              <a:rPr lang="en-US" sz="2400" dirty="0">
                <a:solidFill>
                  <a:srgbClr val="990099"/>
                </a:solidFill>
              </a:rPr>
              <a:t>Write a well supported argument</a:t>
            </a:r>
          </a:p>
          <a:p>
            <a:pPr lvl="1">
              <a:lnSpc>
                <a:spcPct val="80000"/>
              </a:lnSpc>
            </a:pPr>
            <a:r>
              <a:rPr lang="en-US" sz="2400" dirty="0">
                <a:solidFill>
                  <a:srgbClr val="990099"/>
                </a:solidFill>
              </a:rPr>
              <a:t>Evaluate work according to specific criteria</a:t>
            </a:r>
          </a:p>
          <a:p>
            <a:pPr lvl="1">
              <a:lnSpc>
                <a:spcPct val="80000"/>
              </a:lnSpc>
            </a:pPr>
            <a:r>
              <a:rPr lang="en-US" sz="2400" dirty="0">
                <a:solidFill>
                  <a:srgbClr val="990099"/>
                </a:solidFill>
              </a:rPr>
              <a:t>Contribute to the success of a group or team</a:t>
            </a:r>
          </a:p>
          <a:p>
            <a:pPr lvl="1">
              <a:lnSpc>
                <a:spcPct val="80000"/>
              </a:lnSpc>
            </a:pPr>
            <a:r>
              <a:rPr lang="en-US" sz="2400" dirty="0">
                <a:solidFill>
                  <a:srgbClr val="990099"/>
                </a:solidFill>
              </a:rPr>
              <a:t>Use graphics to represent data appropriately </a:t>
            </a:r>
          </a:p>
        </p:txBody>
      </p:sp>
      <p:sp>
        <p:nvSpPr>
          <p:cNvPr id="38916" name="Rectangle 4"/>
          <p:cNvSpPr>
            <a:spLocks noChangeArrowheads="1"/>
          </p:cNvSpPr>
          <p:nvPr/>
        </p:nvSpPr>
        <p:spPr bwMode="auto">
          <a:xfrm>
            <a:off x="976313" y="685800"/>
            <a:ext cx="6948487" cy="7620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38917" name="AutoShape 5"/>
          <p:cNvSpPr>
            <a:spLocks noChangeArrowheads="1"/>
          </p:cNvSpPr>
          <p:nvPr/>
        </p:nvSpPr>
        <p:spPr bwMode="auto">
          <a:xfrm>
            <a:off x="0" y="609600"/>
            <a:ext cx="976313" cy="485775"/>
          </a:xfrm>
          <a:prstGeom prst="notchedRightArrow">
            <a:avLst>
              <a:gd name="adj1" fmla="val 50000"/>
              <a:gd name="adj2" fmla="val 50245"/>
            </a:avLst>
          </a:prstGeom>
          <a:solidFill>
            <a:srgbClr val="982C8B"/>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38918" name="Picture 6" descr="j0233971"/>
          <p:cNvPicPr>
            <a:picLocks noChangeAspect="1" noChangeArrowheads="1"/>
          </p:cNvPicPr>
          <p:nvPr/>
        </p:nvPicPr>
        <p:blipFill>
          <a:blip r:embed="rId3"/>
          <a:srcRect/>
          <a:stretch>
            <a:fillRect/>
          </a:stretch>
        </p:blipFill>
        <p:spPr bwMode="auto">
          <a:xfrm>
            <a:off x="6835775" y="3964781"/>
            <a:ext cx="2079625" cy="2443163"/>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Line 1"/>
          <p:cNvSpPr>
            <a:spLocks noChangeShapeType="1"/>
          </p:cNvSpPr>
          <p:nvPr/>
        </p:nvSpPr>
        <p:spPr bwMode="auto">
          <a:xfrm>
            <a:off x="455613" y="1384300"/>
            <a:ext cx="8231187" cy="1588"/>
          </a:xfrm>
          <a:prstGeom prst="line">
            <a:avLst/>
          </a:prstGeom>
          <a:noFill/>
          <a:ln w="12700">
            <a:solidFill>
              <a:srgbClr val="9A9A9A"/>
            </a:solidFill>
            <a:round/>
            <a:headEnd/>
            <a:tailEnd/>
          </a:ln>
        </p:spPr>
        <p:txBody>
          <a:bodyPr lIns="0" tIns="0" rIns="0" bIns="0">
            <a:prstTxWarp prst="textNoShape">
              <a:avLst/>
            </a:prstTxWarp>
          </a:bodyPr>
          <a:lstStyle/>
          <a:p>
            <a:endParaRPr lang="en-US"/>
          </a:p>
        </p:txBody>
      </p:sp>
      <p:sp>
        <p:nvSpPr>
          <p:cNvPr id="371715" name="Rectangle 2"/>
          <p:cNvSpPr>
            <a:spLocks/>
          </p:cNvSpPr>
          <p:nvPr/>
        </p:nvSpPr>
        <p:spPr bwMode="auto">
          <a:xfrm>
            <a:off x="268288" y="487363"/>
            <a:ext cx="9124950" cy="571500"/>
          </a:xfrm>
          <a:prstGeom prst="rect">
            <a:avLst/>
          </a:prstGeom>
          <a:noFill/>
          <a:ln w="25400">
            <a:noFill/>
            <a:miter lim="800000"/>
            <a:headEnd/>
            <a:tailEnd/>
          </a:ln>
        </p:spPr>
        <p:txBody>
          <a:bodyPr lIns="26788" tIns="26788" rIns="52978" bIns="26788">
            <a:prstTxWarp prst="textNoShape">
              <a:avLst/>
            </a:prstTxWarp>
          </a:bodyPr>
          <a:lstStyle/>
          <a:p>
            <a:pPr algn="l">
              <a:spcBef>
                <a:spcPts val="2600"/>
              </a:spcBef>
            </a:pPr>
            <a:r>
              <a:rPr lang="en-US" sz="3500" b="1">
                <a:solidFill>
                  <a:schemeClr val="tx1"/>
                </a:solidFill>
                <a:ea typeface="Gill Sans" pitchFamily="-104" charset="0"/>
                <a:cs typeface="Gill Sans" pitchFamily="-104" charset="0"/>
              </a:rPr>
              <a:t>“Skills” (Be Able to Do) Objectives</a:t>
            </a:r>
          </a:p>
        </p:txBody>
      </p:sp>
      <p:sp>
        <p:nvSpPr>
          <p:cNvPr id="57347" name="Rectangle 3"/>
          <p:cNvSpPr>
            <a:spLocks/>
          </p:cNvSpPr>
          <p:nvPr/>
        </p:nvSpPr>
        <p:spPr bwMode="auto">
          <a:xfrm>
            <a:off x="325438" y="1579563"/>
            <a:ext cx="8331200" cy="1106487"/>
          </a:xfrm>
          <a:prstGeom prst="rect">
            <a:avLst/>
          </a:prstGeom>
          <a:solidFill>
            <a:srgbClr val="EF8FB3"/>
          </a:solidFill>
          <a:ln w="38100">
            <a:noFill/>
            <a:miter lim="800000"/>
            <a:headEnd/>
            <a:tailEnd/>
          </a:ln>
        </p:spPr>
        <p:txBody>
          <a:bodyPr lIns="26788" tIns="26788" rIns="52978" bIns="26788">
            <a:prstTxWarp prst="textNoShape">
              <a:avLst/>
            </a:prstTxWarp>
          </a:bodyPr>
          <a:lstStyle/>
          <a:p>
            <a:pPr algn="l">
              <a:spcBef>
                <a:spcPts val="1688"/>
              </a:spcBef>
            </a:pPr>
            <a:r>
              <a:rPr lang="en-US" sz="2400">
                <a:solidFill>
                  <a:schemeClr val="tx1"/>
                </a:solidFill>
                <a:ea typeface="Gill Sans" pitchFamily="-104" charset="0"/>
                <a:cs typeface="Gill Sans" pitchFamily="-104" charset="0"/>
              </a:rPr>
              <a:t>Thinking skills, skills of the discipline, habits of mind, procedural skills, organizational skills. </a:t>
            </a:r>
            <a:r>
              <a:rPr lang="en-US" sz="2400" b="1">
                <a:solidFill>
                  <a:schemeClr val="tx1"/>
                </a:solidFill>
                <a:ea typeface="Gill Sans" pitchFamily="-104" charset="0"/>
                <a:cs typeface="Gill Sans" pitchFamily="-104" charset="0"/>
              </a:rPr>
              <a:t>Verb phrases--not the whole activity.</a:t>
            </a:r>
          </a:p>
        </p:txBody>
      </p:sp>
      <p:sp>
        <p:nvSpPr>
          <p:cNvPr id="57348" name="Rectangle 4"/>
          <p:cNvSpPr>
            <a:spLocks/>
          </p:cNvSpPr>
          <p:nvPr/>
        </p:nvSpPr>
        <p:spPr bwMode="auto">
          <a:xfrm>
            <a:off x="268288" y="2990850"/>
            <a:ext cx="4778375" cy="3633788"/>
          </a:xfrm>
          <a:prstGeom prst="rect">
            <a:avLst/>
          </a:prstGeom>
          <a:noFill/>
          <a:ln w="25400">
            <a:noFill/>
            <a:miter lim="800000"/>
            <a:headEnd/>
            <a:tailEnd/>
          </a:ln>
        </p:spPr>
        <p:txBody>
          <a:bodyPr lIns="26788" tIns="26788" rIns="52978" bIns="26788">
            <a:prstTxWarp prst="textNoShape">
              <a:avLst/>
            </a:prstTxWarp>
          </a:bodyPr>
          <a:lstStyle/>
          <a:p>
            <a:pPr algn="l">
              <a:spcBef>
                <a:spcPts val="1438"/>
              </a:spcBef>
              <a:buClr>
                <a:srgbClr val="000000"/>
              </a:buClr>
              <a:buSzPct val="100000"/>
              <a:buFont typeface="Palatino" pitchFamily="-104" charset="0"/>
              <a:buChar char="•"/>
            </a:pPr>
            <a:r>
              <a:rPr lang="en-US" sz="2100">
                <a:solidFill>
                  <a:schemeClr val="tx1"/>
                </a:solidFill>
                <a:ea typeface="Gill Sans" pitchFamily="-104" charset="0"/>
                <a:cs typeface="Gill Sans" pitchFamily="-104" charset="0"/>
              </a:rPr>
              <a:t> Discern bias among news sources.</a:t>
            </a:r>
          </a:p>
          <a:p>
            <a:pPr algn="l">
              <a:spcBef>
                <a:spcPts val="1438"/>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Design a routine for public performance</a:t>
            </a:r>
            <a:endParaRPr lang="en-US" sz="2100">
              <a:solidFill>
                <a:schemeClr val="tx1"/>
              </a:solidFill>
              <a:ea typeface="Gill Sans" pitchFamily="-104" charset="0"/>
              <a:cs typeface="Gill Sans" pitchFamily="-104" charset="0"/>
            </a:endParaRPr>
          </a:p>
          <a:p>
            <a:pPr algn="l">
              <a:spcBef>
                <a:spcPts val="1438"/>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Create a self-portrait</a:t>
            </a:r>
          </a:p>
          <a:p>
            <a:pPr algn="l">
              <a:spcBef>
                <a:spcPts val="1400"/>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Identify sources using a database.</a:t>
            </a:r>
          </a:p>
          <a:p>
            <a:pPr algn="l">
              <a:spcBef>
                <a:spcPts val="1400"/>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Factor whole numbers into primes.</a:t>
            </a:r>
          </a:p>
          <a:p>
            <a:pPr algn="l">
              <a:spcBef>
                <a:spcPts val="1400"/>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Justify a position.</a:t>
            </a:r>
          </a:p>
          <a:p>
            <a:pPr algn="l">
              <a:spcBef>
                <a:spcPts val="1400"/>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Compose a variation on a theme.</a:t>
            </a:r>
          </a:p>
          <a:p>
            <a:pPr algn="l">
              <a:spcBef>
                <a:spcPts val="1400"/>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Form a plausible hypothesis</a:t>
            </a:r>
          </a:p>
        </p:txBody>
      </p:sp>
      <p:sp>
        <p:nvSpPr>
          <p:cNvPr id="57349" name="Rectangle 5"/>
          <p:cNvSpPr>
            <a:spLocks/>
          </p:cNvSpPr>
          <p:nvPr/>
        </p:nvSpPr>
        <p:spPr bwMode="auto">
          <a:xfrm>
            <a:off x="5024438" y="3070225"/>
            <a:ext cx="3876675" cy="3322638"/>
          </a:xfrm>
          <a:prstGeom prst="rect">
            <a:avLst/>
          </a:prstGeom>
          <a:noFill/>
          <a:ln w="25400">
            <a:noFill/>
            <a:miter lim="800000"/>
            <a:headEnd/>
            <a:tailEnd/>
          </a:ln>
        </p:spPr>
        <p:txBody>
          <a:bodyPr lIns="26788" tIns="26788" rIns="52978" bIns="26788">
            <a:prstTxWarp prst="textNoShape">
              <a:avLst/>
            </a:prstTxWarp>
          </a:bodyPr>
          <a:lstStyle/>
          <a:p>
            <a:pPr algn="l">
              <a:spcBef>
                <a:spcPts val="1438"/>
              </a:spcBef>
              <a:buClr>
                <a:srgbClr val="000000"/>
              </a:buClr>
              <a:buSzPct val="100000"/>
              <a:buFont typeface="Palatino" pitchFamily="-104" charset="0"/>
              <a:buChar char="•"/>
            </a:pPr>
            <a:r>
              <a:rPr lang="en-US" sz="2100">
                <a:solidFill>
                  <a:schemeClr val="tx1"/>
                </a:solidFill>
                <a:ea typeface="Gill Sans" pitchFamily="-104" charset="0"/>
                <a:cs typeface="Gill Sans" pitchFamily="-104" charset="0"/>
              </a:rPr>
              <a:t> Contribute to the success of a               group or team</a:t>
            </a:r>
          </a:p>
          <a:p>
            <a:pPr algn="l">
              <a:spcBef>
                <a:spcPts val="1438"/>
              </a:spcBef>
              <a:buClr>
                <a:srgbClr val="000000"/>
              </a:buClr>
              <a:buSzPct val="100000"/>
              <a:buFont typeface="Palatino" pitchFamily="-104" charset="0"/>
              <a:buChar char="•"/>
            </a:pPr>
            <a:r>
              <a:rPr lang="en-US" sz="2100">
                <a:solidFill>
                  <a:schemeClr val="tx1"/>
                </a:solidFill>
                <a:ea typeface="Gill Sans" pitchFamily="-104" charset="0"/>
                <a:cs typeface="Gill Sans" pitchFamily="-104" charset="0"/>
              </a:rPr>
              <a:t> Revise written work for clarity.</a:t>
            </a:r>
          </a:p>
          <a:p>
            <a:pPr algn="l">
              <a:spcBef>
                <a:spcPts val="1400"/>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Analyze the author’s argument.</a:t>
            </a:r>
          </a:p>
          <a:p>
            <a:pPr algn="l">
              <a:spcBef>
                <a:spcPts val="1400"/>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Plan a fitness regimen.</a:t>
            </a:r>
          </a:p>
          <a:p>
            <a:pPr algn="l">
              <a:spcBef>
                <a:spcPts val="1400"/>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Predict the outcome of an experiment</a:t>
            </a:r>
          </a:p>
          <a:p>
            <a:pPr algn="l">
              <a:spcBef>
                <a:spcPts val="1400"/>
              </a:spcBef>
              <a:buClr>
                <a:srgbClr val="000000"/>
              </a:buClr>
              <a:buSzPct val="100000"/>
              <a:buFont typeface="Palatino" pitchFamily="-104" charset="0"/>
              <a:buChar char="•"/>
            </a:pPr>
            <a:r>
              <a:rPr lang="en-US" sz="2000">
                <a:solidFill>
                  <a:schemeClr val="tx1"/>
                </a:solidFill>
                <a:ea typeface="Gill Sans" pitchFamily="-104" charset="0"/>
                <a:cs typeface="Gill Sans" pitchFamily="-104" charset="0"/>
              </a:rPr>
              <a:t> Compare map projections.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autoUpdateAnimBg="0"/>
      <p:bldP spid="57348" grpId="0" autoUpdateAnimBg="0"/>
      <p:bldP spid="57349"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609600" y="228600"/>
            <a:ext cx="7772400" cy="1143000"/>
          </a:xfrm>
        </p:spPr>
        <p:txBody>
          <a:bodyPr>
            <a:normAutofit fontScale="90000"/>
          </a:bodyPr>
          <a:lstStyle/>
          <a:p>
            <a:pPr eaLnBrk="1" hangingPunct="1"/>
            <a:r>
              <a:rPr lang="en-US" sz="4400" b="1" i="1" smtClean="0">
                <a:solidFill>
                  <a:schemeClr val="hlink"/>
                </a:solidFill>
              </a:rPr>
              <a:t>Essential Questions</a:t>
            </a:r>
            <a:br>
              <a:rPr lang="en-US" sz="4400" b="1" i="1" smtClean="0">
                <a:solidFill>
                  <a:schemeClr val="hlink"/>
                </a:solidFill>
              </a:rPr>
            </a:br>
            <a:endParaRPr lang="en-US" sz="4400" smtClean="0"/>
          </a:p>
        </p:txBody>
      </p:sp>
      <p:sp>
        <p:nvSpPr>
          <p:cNvPr id="153603" name="Rectangle 3"/>
          <p:cNvSpPr>
            <a:spLocks noGrp="1" noChangeArrowheads="1"/>
          </p:cNvSpPr>
          <p:nvPr>
            <p:ph type="body" idx="1"/>
          </p:nvPr>
        </p:nvSpPr>
        <p:spPr>
          <a:xfrm>
            <a:off x="228600" y="3429000"/>
            <a:ext cx="8610600" cy="6400800"/>
          </a:xfrm>
          <a:noFill/>
        </p:spPr>
        <p:txBody>
          <a:bodyPr/>
          <a:lstStyle/>
          <a:p>
            <a:pPr marL="0" indent="0" eaLnBrk="1" hangingPunct="1">
              <a:lnSpc>
                <a:spcPct val="70000"/>
              </a:lnSpc>
            </a:pPr>
            <a:endParaRPr lang="en-US" sz="2400" dirty="0">
              <a:latin typeface="Times" charset="0"/>
              <a:ea typeface="Times" charset="0"/>
              <a:cs typeface="Times" charset="0"/>
            </a:endParaRPr>
          </a:p>
          <a:p>
            <a:pPr marL="747713" lvl="1" indent="-290513" algn="l" eaLnBrk="1" hangingPunct="1">
              <a:lnSpc>
                <a:spcPct val="70000"/>
              </a:lnSpc>
              <a:buClr>
                <a:srgbClr val="0B00F6"/>
              </a:buClr>
              <a:buFont typeface="Wingdings" charset="2"/>
              <a:buChar char="§"/>
            </a:pPr>
            <a:r>
              <a:rPr lang="en-US" sz="2400" dirty="0">
                <a:latin typeface="Times" charset="0"/>
                <a:ea typeface="Times" charset="0"/>
                <a:cs typeface="Times" charset="0"/>
              </a:rPr>
              <a:t>are </a:t>
            </a:r>
            <a:r>
              <a:rPr lang="en-US" sz="2400" b="1" dirty="0">
                <a:solidFill>
                  <a:srgbClr val="F06951"/>
                </a:solidFill>
                <a:latin typeface="Times" charset="0"/>
                <a:ea typeface="Times" charset="0"/>
                <a:cs typeface="Times" charset="0"/>
              </a:rPr>
              <a:t>arguable</a:t>
            </a:r>
            <a:r>
              <a:rPr lang="en-US" sz="2400" dirty="0">
                <a:latin typeface="Times" charset="0"/>
                <a:ea typeface="Times" charset="0"/>
                <a:cs typeface="Times" charset="0"/>
              </a:rPr>
              <a:t> - and </a:t>
            </a:r>
            <a:r>
              <a:rPr lang="en-US" sz="2400" i="1" dirty="0">
                <a:latin typeface="Times" charset="0"/>
                <a:ea typeface="Times" charset="0"/>
                <a:cs typeface="Times" charset="0"/>
              </a:rPr>
              <a:t>important</a:t>
            </a:r>
            <a:r>
              <a:rPr lang="en-US" sz="2400" dirty="0">
                <a:latin typeface="Times" charset="0"/>
                <a:ea typeface="Times" charset="0"/>
                <a:cs typeface="Times" charset="0"/>
              </a:rPr>
              <a:t> to argue about? </a:t>
            </a:r>
          </a:p>
          <a:p>
            <a:pPr marL="747713" lvl="1" indent="-290513" algn="l" eaLnBrk="1" hangingPunct="1">
              <a:lnSpc>
                <a:spcPct val="70000"/>
              </a:lnSpc>
              <a:buClr>
                <a:srgbClr val="0B00F6"/>
              </a:buClr>
              <a:buFont typeface="Wingdings" charset="2"/>
              <a:buChar char="§"/>
            </a:pPr>
            <a:r>
              <a:rPr lang="en-US" sz="2400" dirty="0">
                <a:latin typeface="Times" charset="0"/>
                <a:ea typeface="Times" charset="0"/>
                <a:cs typeface="Times" charset="0"/>
              </a:rPr>
              <a:t>are at the </a:t>
            </a:r>
            <a:r>
              <a:rPr lang="en-US" sz="2400" b="1" dirty="0">
                <a:solidFill>
                  <a:srgbClr val="F06951"/>
                </a:solidFill>
                <a:latin typeface="Times" charset="0"/>
                <a:ea typeface="Times" charset="0"/>
                <a:cs typeface="Times" charset="0"/>
              </a:rPr>
              <a:t>heart</a:t>
            </a:r>
            <a:r>
              <a:rPr lang="en-US" sz="2400" dirty="0">
                <a:latin typeface="Times" charset="0"/>
                <a:ea typeface="Times" charset="0"/>
                <a:cs typeface="Times" charset="0"/>
              </a:rPr>
              <a:t> of the subject?</a:t>
            </a:r>
          </a:p>
          <a:p>
            <a:pPr marL="747713" lvl="1" indent="-290513" algn="l" eaLnBrk="1" hangingPunct="1">
              <a:lnSpc>
                <a:spcPct val="70000"/>
              </a:lnSpc>
              <a:buClr>
                <a:srgbClr val="0B00F6"/>
              </a:buClr>
              <a:buFont typeface="Wingdings" charset="2"/>
              <a:buChar char="§"/>
            </a:pPr>
            <a:r>
              <a:rPr lang="en-US" sz="2400" b="1" dirty="0">
                <a:solidFill>
                  <a:srgbClr val="F06951"/>
                </a:solidFill>
                <a:latin typeface="Times" charset="0"/>
                <a:ea typeface="Times" charset="0"/>
                <a:cs typeface="Times" charset="0"/>
              </a:rPr>
              <a:t>recur</a:t>
            </a:r>
            <a:r>
              <a:rPr lang="en-US" sz="2400" dirty="0">
                <a:latin typeface="Times" charset="0"/>
                <a:ea typeface="Times" charset="0"/>
                <a:cs typeface="Times" charset="0"/>
              </a:rPr>
              <a:t> - and </a:t>
            </a:r>
            <a:r>
              <a:rPr lang="en-US" sz="2400" i="1" dirty="0">
                <a:latin typeface="Times" charset="0"/>
                <a:ea typeface="Times" charset="0"/>
                <a:cs typeface="Times" charset="0"/>
              </a:rPr>
              <a:t>should</a:t>
            </a:r>
            <a:r>
              <a:rPr lang="en-US" sz="2400" dirty="0">
                <a:latin typeface="Times" charset="0"/>
                <a:ea typeface="Times" charset="0"/>
                <a:cs typeface="Times" charset="0"/>
              </a:rPr>
              <a:t> recur - in professional work, adult life, as well as in classroom inquiry? </a:t>
            </a:r>
          </a:p>
          <a:p>
            <a:pPr marL="747713" lvl="1" indent="-290513" algn="l" eaLnBrk="1" hangingPunct="1">
              <a:lnSpc>
                <a:spcPct val="70000"/>
              </a:lnSpc>
              <a:buClr>
                <a:srgbClr val="0B00F6"/>
              </a:buClr>
              <a:buFont typeface="Wingdings" charset="2"/>
              <a:buChar char="§"/>
            </a:pPr>
            <a:r>
              <a:rPr lang="en-US" sz="2400" b="1" dirty="0">
                <a:solidFill>
                  <a:srgbClr val="F06951"/>
                </a:solidFill>
                <a:latin typeface="Times" charset="0"/>
                <a:ea typeface="Times" charset="0"/>
                <a:cs typeface="Times" charset="0"/>
              </a:rPr>
              <a:t>raise more questions</a:t>
            </a:r>
            <a:r>
              <a:rPr lang="en-US" sz="2400" dirty="0">
                <a:latin typeface="Times" charset="0"/>
                <a:ea typeface="Times" charset="0"/>
                <a:cs typeface="Times" charset="0"/>
              </a:rPr>
              <a:t> – provoking and sustaining engaged inquiry?</a:t>
            </a:r>
          </a:p>
          <a:p>
            <a:pPr marL="747713" lvl="1" indent="-290513" algn="l" eaLnBrk="1" hangingPunct="1">
              <a:lnSpc>
                <a:spcPct val="70000"/>
              </a:lnSpc>
              <a:buClr>
                <a:srgbClr val="0B00F6"/>
              </a:buClr>
              <a:buFont typeface="Wingdings" charset="2"/>
              <a:buChar char="§"/>
            </a:pPr>
            <a:r>
              <a:rPr lang="en-US" sz="2400" dirty="0">
                <a:latin typeface="Times" charset="0"/>
                <a:ea typeface="Times" charset="0"/>
                <a:cs typeface="Times" charset="0"/>
              </a:rPr>
              <a:t>often </a:t>
            </a:r>
            <a:r>
              <a:rPr lang="en-US" sz="2400" b="1" dirty="0">
                <a:solidFill>
                  <a:srgbClr val="F06951"/>
                </a:solidFill>
                <a:latin typeface="Times" charset="0"/>
                <a:ea typeface="Times" charset="0"/>
                <a:cs typeface="Times" charset="0"/>
              </a:rPr>
              <a:t>raise</a:t>
            </a:r>
            <a:r>
              <a:rPr lang="en-US" sz="2400" dirty="0">
                <a:latin typeface="Times" charset="0"/>
                <a:ea typeface="Times" charset="0"/>
                <a:cs typeface="Times" charset="0"/>
              </a:rPr>
              <a:t> important conceptual or philosophical </a:t>
            </a:r>
            <a:r>
              <a:rPr lang="en-US" sz="2400" b="1" dirty="0">
                <a:solidFill>
                  <a:srgbClr val="F06951"/>
                </a:solidFill>
                <a:latin typeface="Times" charset="0"/>
                <a:ea typeface="Times" charset="0"/>
                <a:cs typeface="Times" charset="0"/>
              </a:rPr>
              <a:t>issues</a:t>
            </a:r>
            <a:r>
              <a:rPr lang="en-US" sz="2400" dirty="0">
                <a:latin typeface="Times" charset="0"/>
                <a:ea typeface="Times" charset="0"/>
                <a:cs typeface="Times" charset="0"/>
              </a:rPr>
              <a:t>?</a:t>
            </a:r>
          </a:p>
          <a:p>
            <a:pPr marL="747713" lvl="1" indent="-290513" algn="l" eaLnBrk="1" hangingPunct="1">
              <a:lnSpc>
                <a:spcPct val="70000"/>
              </a:lnSpc>
              <a:buClr>
                <a:srgbClr val="0B00F6"/>
              </a:buClr>
              <a:buFont typeface="Wingdings" charset="2"/>
              <a:buChar char="§"/>
            </a:pPr>
            <a:r>
              <a:rPr lang="en-US" sz="2400" dirty="0">
                <a:latin typeface="Times" charset="0"/>
                <a:ea typeface="Times" charset="0"/>
                <a:cs typeface="Times" charset="0"/>
              </a:rPr>
              <a:t>can provide </a:t>
            </a:r>
            <a:r>
              <a:rPr lang="en-US" sz="2400" b="1" dirty="0">
                <a:solidFill>
                  <a:srgbClr val="F06951"/>
                </a:solidFill>
                <a:latin typeface="Times" charset="0"/>
                <a:ea typeface="Times" charset="0"/>
                <a:cs typeface="Times" charset="0"/>
              </a:rPr>
              <a:t>organizing purpose </a:t>
            </a:r>
            <a:r>
              <a:rPr lang="en-US" sz="2400" dirty="0">
                <a:latin typeface="Times" charset="0"/>
                <a:ea typeface="Times" charset="0"/>
                <a:cs typeface="Times" charset="0"/>
              </a:rPr>
              <a:t>for meaningful &amp; connected learning?</a:t>
            </a:r>
          </a:p>
        </p:txBody>
      </p:sp>
      <p:sp>
        <p:nvSpPr>
          <p:cNvPr id="5" name="Content Placeholder 2"/>
          <p:cNvSpPr txBox="1">
            <a:spLocks/>
          </p:cNvSpPr>
          <p:nvPr/>
        </p:nvSpPr>
        <p:spPr bwMode="auto">
          <a:xfrm>
            <a:off x="990600" y="914400"/>
            <a:ext cx="7358063" cy="2625725"/>
          </a:xfrm>
          <a:prstGeom prst="rect">
            <a:avLst/>
          </a:prstGeom>
          <a:ln w="9525" cap="flat" cmpd="sng" algn="ctr">
            <a:solidFill>
              <a:schemeClr val="accent1">
                <a:shade val="95000"/>
                <a:satMod val="105000"/>
              </a:schemeClr>
            </a:solidFill>
            <a:prstDash val="solid"/>
            <a:miter lim="800000"/>
            <a:headEnd/>
            <a:tailEnd/>
          </a:ln>
        </p:spPr>
        <p:style>
          <a:lnRef idx="1">
            <a:schemeClr val="accent1"/>
          </a:lnRef>
          <a:fillRef idx="2">
            <a:schemeClr val="accent1"/>
          </a:fillRef>
          <a:effectRef idx="1">
            <a:schemeClr val="accent1"/>
          </a:effectRef>
          <a:fontRef idx="minor">
            <a:schemeClr val="dk1"/>
          </a:fontRef>
        </p:style>
        <p:txBody>
          <a:bodyPr lIns="35717" tIns="35717" rIns="35717" bIns="35717">
            <a:prstTxWarp prst="textNoShape">
              <a:avLst/>
            </a:prstTxWarp>
          </a:bodyPr>
          <a:lstStyle/>
          <a:p>
            <a:pPr marL="241093" indent="-241093" algn="l" eaLnBrk="0" hangingPunct="0">
              <a:defRPr/>
            </a:pPr>
            <a:r>
              <a:rPr lang="en-US" sz="2500" kern="0">
                <a:solidFill>
                  <a:srgbClr val="000000"/>
                </a:solidFill>
                <a:sym typeface="Gill Sans" pitchFamily="-108" charset="0"/>
              </a:rPr>
              <a:t>	The great questions want to be answered in each of us.  We almost can’t help but attend when those questions are raised.  </a:t>
            </a:r>
            <a:r>
              <a:rPr lang="en-US" sz="2500" b="1" i="1" kern="0">
                <a:solidFill>
                  <a:srgbClr val="3366FF"/>
                </a:solidFill>
                <a:sym typeface="Gill Sans" pitchFamily="-108" charset="0"/>
              </a:rPr>
              <a:t>To teach is to help our students raise questions they care about and to set out together to look for answers.</a:t>
            </a:r>
            <a:endParaRPr lang="en-US" sz="2500" b="1" i="1" kern="0" dirty="0">
              <a:solidFill>
                <a:srgbClr val="3366FF"/>
              </a:solidFill>
              <a:sym typeface="Gill Sans" pitchFamily="-10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53603">
                                            <p:txEl>
                                              <p:pRg st="1" end="1"/>
                                            </p:txEl>
                                          </p:spTgt>
                                        </p:tgtEl>
                                        <p:attrNameLst>
                                          <p:attrName>style.visibility</p:attrName>
                                        </p:attrNameLst>
                                      </p:cBhvr>
                                      <p:to>
                                        <p:strVal val="visible"/>
                                      </p:to>
                                    </p:set>
                                    <p:animEffect transition="in" filter="dissolve">
                                      <p:cBhvr>
                                        <p:cTn id="7" dur="500"/>
                                        <p:tgtEl>
                                          <p:spTgt spid="153603">
                                            <p:txEl>
                                              <p:pRg st="1" end="1"/>
                                            </p:txEl>
                                          </p:spTgt>
                                        </p:tgtEl>
                                      </p:cBhvr>
                                    </p:animEffect>
                                  </p:childTnLst>
                                  <p:subTnLst>
                                    <p:animClr clrSpc="rgb" dir="cw">
                                      <p:cBhvr override="childStyle">
                                        <p:cTn dur="1" fill="hold" display="0" masterRel="nextClick" afterEffect="1"/>
                                        <p:tgtEl>
                                          <p:spTgt spid="153603">
                                            <p:txEl>
                                              <p:pRg st="1" end="1"/>
                                            </p:txEl>
                                          </p:spTgt>
                                        </p:tgtEl>
                                        <p:attrNameLst>
                                          <p:attrName>ppt_c</p:attrName>
                                        </p:attrNameLst>
                                      </p:cBhvr>
                                      <p:to>
                                        <a:srgbClr val="B2B2B2"/>
                                      </p:to>
                                    </p:animClr>
                                  </p:subTnLst>
                                </p:cTn>
                              </p:par>
                            </p:childTnLst>
                          </p:cTn>
                        </p:par>
                        <p:par>
                          <p:cTn id="8" fill="hold">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153603">
                                            <p:txEl>
                                              <p:pRg st="2" end="2"/>
                                            </p:txEl>
                                          </p:spTgt>
                                        </p:tgtEl>
                                        <p:attrNameLst>
                                          <p:attrName>style.visibility</p:attrName>
                                        </p:attrNameLst>
                                      </p:cBhvr>
                                      <p:to>
                                        <p:strVal val="visible"/>
                                      </p:to>
                                    </p:set>
                                    <p:animEffect transition="in" filter="dissolve">
                                      <p:cBhvr>
                                        <p:cTn id="11" dur="500"/>
                                        <p:tgtEl>
                                          <p:spTgt spid="153603">
                                            <p:txEl>
                                              <p:pRg st="2" end="2"/>
                                            </p:txEl>
                                          </p:spTgt>
                                        </p:tgtEl>
                                      </p:cBhvr>
                                    </p:animEffect>
                                  </p:childTnLst>
                                  <p:subTnLst>
                                    <p:animClr clrSpc="rgb" dir="cw">
                                      <p:cBhvr override="childStyle">
                                        <p:cTn dur="1" fill="hold" display="0" masterRel="nextClick" afterEffect="1"/>
                                        <p:tgtEl>
                                          <p:spTgt spid="153603">
                                            <p:txEl>
                                              <p:pRg st="2" end="2"/>
                                            </p:txEl>
                                          </p:spTgt>
                                        </p:tgtEl>
                                        <p:attrNameLst>
                                          <p:attrName>ppt_c</p:attrName>
                                        </p:attrNameLst>
                                      </p:cBhvr>
                                      <p:to>
                                        <a:srgbClr val="B2B2B2"/>
                                      </p:to>
                                    </p:animClr>
                                  </p:subTnLst>
                                </p:cTn>
                              </p:par>
                            </p:childTnLst>
                          </p:cTn>
                        </p:par>
                        <p:par>
                          <p:cTn id="12" fill="hold">
                            <p:stCondLst>
                              <p:cond delay="3000"/>
                            </p:stCondLst>
                            <p:childTnLst>
                              <p:par>
                                <p:cTn id="13" presetID="9" presetClass="entr" presetSubtype="0" fill="hold" grpId="0" nodeType="afterEffect">
                                  <p:stCondLst>
                                    <p:cond delay="1000"/>
                                  </p:stCondLst>
                                  <p:childTnLst>
                                    <p:set>
                                      <p:cBhvr>
                                        <p:cTn id="14" dur="1" fill="hold">
                                          <p:stCondLst>
                                            <p:cond delay="0"/>
                                          </p:stCondLst>
                                        </p:cTn>
                                        <p:tgtEl>
                                          <p:spTgt spid="153603">
                                            <p:txEl>
                                              <p:pRg st="3" end="3"/>
                                            </p:txEl>
                                          </p:spTgt>
                                        </p:tgtEl>
                                        <p:attrNameLst>
                                          <p:attrName>style.visibility</p:attrName>
                                        </p:attrNameLst>
                                      </p:cBhvr>
                                      <p:to>
                                        <p:strVal val="visible"/>
                                      </p:to>
                                    </p:set>
                                    <p:animEffect transition="in" filter="dissolve">
                                      <p:cBhvr>
                                        <p:cTn id="15" dur="500"/>
                                        <p:tgtEl>
                                          <p:spTgt spid="153603">
                                            <p:txEl>
                                              <p:pRg st="3" end="3"/>
                                            </p:txEl>
                                          </p:spTgt>
                                        </p:tgtEl>
                                      </p:cBhvr>
                                    </p:animEffect>
                                  </p:childTnLst>
                                  <p:subTnLst>
                                    <p:animClr clrSpc="rgb" dir="cw">
                                      <p:cBhvr override="childStyle">
                                        <p:cTn dur="1" fill="hold" display="0" masterRel="nextClick" afterEffect="1"/>
                                        <p:tgtEl>
                                          <p:spTgt spid="153603">
                                            <p:txEl>
                                              <p:pRg st="3" end="3"/>
                                            </p:txEl>
                                          </p:spTgt>
                                        </p:tgtEl>
                                        <p:attrNameLst>
                                          <p:attrName>ppt_c</p:attrName>
                                        </p:attrNameLst>
                                      </p:cBhvr>
                                      <p:to>
                                        <a:srgbClr val="B2B2B2"/>
                                      </p:to>
                                    </p:animClr>
                                  </p:subTnLst>
                                </p:cTn>
                              </p:par>
                            </p:childTnLst>
                          </p:cTn>
                        </p:par>
                        <p:par>
                          <p:cTn id="16" fill="hold">
                            <p:stCondLst>
                              <p:cond delay="4500"/>
                            </p:stCondLst>
                            <p:childTnLst>
                              <p:par>
                                <p:cTn id="17" presetID="9" presetClass="entr" presetSubtype="0" fill="hold" grpId="0" nodeType="afterEffect">
                                  <p:stCondLst>
                                    <p:cond delay="1000"/>
                                  </p:stCondLst>
                                  <p:childTnLst>
                                    <p:set>
                                      <p:cBhvr>
                                        <p:cTn id="18" dur="1" fill="hold">
                                          <p:stCondLst>
                                            <p:cond delay="0"/>
                                          </p:stCondLst>
                                        </p:cTn>
                                        <p:tgtEl>
                                          <p:spTgt spid="153603">
                                            <p:txEl>
                                              <p:pRg st="4" end="4"/>
                                            </p:txEl>
                                          </p:spTgt>
                                        </p:tgtEl>
                                        <p:attrNameLst>
                                          <p:attrName>style.visibility</p:attrName>
                                        </p:attrNameLst>
                                      </p:cBhvr>
                                      <p:to>
                                        <p:strVal val="visible"/>
                                      </p:to>
                                    </p:set>
                                    <p:animEffect transition="in" filter="dissolve">
                                      <p:cBhvr>
                                        <p:cTn id="19" dur="500"/>
                                        <p:tgtEl>
                                          <p:spTgt spid="153603">
                                            <p:txEl>
                                              <p:pRg st="4" end="4"/>
                                            </p:txEl>
                                          </p:spTgt>
                                        </p:tgtEl>
                                      </p:cBhvr>
                                    </p:animEffect>
                                  </p:childTnLst>
                                  <p:subTnLst>
                                    <p:animClr clrSpc="rgb" dir="cw">
                                      <p:cBhvr override="childStyle">
                                        <p:cTn dur="1" fill="hold" display="0" masterRel="nextClick" afterEffect="1"/>
                                        <p:tgtEl>
                                          <p:spTgt spid="153603">
                                            <p:txEl>
                                              <p:pRg st="4" end="4"/>
                                            </p:txEl>
                                          </p:spTgt>
                                        </p:tgtEl>
                                        <p:attrNameLst>
                                          <p:attrName>ppt_c</p:attrName>
                                        </p:attrNameLst>
                                      </p:cBhvr>
                                      <p:to>
                                        <a:srgbClr val="B2B2B2"/>
                                      </p:to>
                                    </p:animClr>
                                  </p:subTnLst>
                                </p:cTn>
                              </p:par>
                            </p:childTnLst>
                          </p:cTn>
                        </p:par>
                        <p:par>
                          <p:cTn id="20" fill="hold">
                            <p:stCondLst>
                              <p:cond delay="6000"/>
                            </p:stCondLst>
                            <p:childTnLst>
                              <p:par>
                                <p:cTn id="21" presetID="9" presetClass="entr" presetSubtype="0" fill="hold" grpId="0" nodeType="afterEffect">
                                  <p:stCondLst>
                                    <p:cond delay="1000"/>
                                  </p:stCondLst>
                                  <p:childTnLst>
                                    <p:set>
                                      <p:cBhvr>
                                        <p:cTn id="22" dur="1" fill="hold">
                                          <p:stCondLst>
                                            <p:cond delay="0"/>
                                          </p:stCondLst>
                                        </p:cTn>
                                        <p:tgtEl>
                                          <p:spTgt spid="153603">
                                            <p:txEl>
                                              <p:pRg st="5" end="5"/>
                                            </p:txEl>
                                          </p:spTgt>
                                        </p:tgtEl>
                                        <p:attrNameLst>
                                          <p:attrName>style.visibility</p:attrName>
                                        </p:attrNameLst>
                                      </p:cBhvr>
                                      <p:to>
                                        <p:strVal val="visible"/>
                                      </p:to>
                                    </p:set>
                                    <p:animEffect transition="in" filter="dissolve">
                                      <p:cBhvr>
                                        <p:cTn id="23" dur="500"/>
                                        <p:tgtEl>
                                          <p:spTgt spid="153603">
                                            <p:txEl>
                                              <p:pRg st="5" end="5"/>
                                            </p:txEl>
                                          </p:spTgt>
                                        </p:tgtEl>
                                      </p:cBhvr>
                                    </p:animEffect>
                                  </p:childTnLst>
                                  <p:subTnLst>
                                    <p:animClr clrSpc="rgb" dir="cw">
                                      <p:cBhvr override="childStyle">
                                        <p:cTn dur="1" fill="hold" display="0" masterRel="nextClick" afterEffect="1"/>
                                        <p:tgtEl>
                                          <p:spTgt spid="153603">
                                            <p:txEl>
                                              <p:pRg st="5" end="5"/>
                                            </p:txEl>
                                          </p:spTgt>
                                        </p:tgtEl>
                                        <p:attrNameLst>
                                          <p:attrName>ppt_c</p:attrName>
                                        </p:attrNameLst>
                                      </p:cBhvr>
                                      <p:to>
                                        <a:srgbClr val="B2B2B2"/>
                                      </p:to>
                                    </p:animClr>
                                  </p:subTnLst>
                                </p:cTn>
                              </p:par>
                            </p:childTnLst>
                          </p:cTn>
                        </p:par>
                        <p:par>
                          <p:cTn id="24" fill="hold">
                            <p:stCondLst>
                              <p:cond delay="7500"/>
                            </p:stCondLst>
                            <p:childTnLst>
                              <p:par>
                                <p:cTn id="25" presetID="9" presetClass="entr" presetSubtype="0" fill="hold" grpId="0" nodeType="afterEffect">
                                  <p:stCondLst>
                                    <p:cond delay="1000"/>
                                  </p:stCondLst>
                                  <p:childTnLst>
                                    <p:set>
                                      <p:cBhvr>
                                        <p:cTn id="26" dur="1" fill="hold">
                                          <p:stCondLst>
                                            <p:cond delay="0"/>
                                          </p:stCondLst>
                                        </p:cTn>
                                        <p:tgtEl>
                                          <p:spTgt spid="153603">
                                            <p:txEl>
                                              <p:pRg st="6" end="6"/>
                                            </p:txEl>
                                          </p:spTgt>
                                        </p:tgtEl>
                                        <p:attrNameLst>
                                          <p:attrName>style.visibility</p:attrName>
                                        </p:attrNameLst>
                                      </p:cBhvr>
                                      <p:to>
                                        <p:strVal val="visible"/>
                                      </p:to>
                                    </p:set>
                                    <p:animEffect transition="in" filter="dissolve">
                                      <p:cBhvr>
                                        <p:cTn id="27" dur="500"/>
                                        <p:tgtEl>
                                          <p:spTgt spid="153603">
                                            <p:txEl>
                                              <p:pRg st="6" end="6"/>
                                            </p:txEl>
                                          </p:spTgt>
                                        </p:tgtEl>
                                      </p:cBhvr>
                                    </p:animEffect>
                                  </p:childTnLst>
                                  <p:subTnLst>
                                    <p:animClr clrSpc="rgb" dir="cw">
                                      <p:cBhvr override="childStyle">
                                        <p:cTn dur="1" fill="hold" display="0" masterRel="nextClick" afterEffect="1"/>
                                        <p:tgtEl>
                                          <p:spTgt spid="153603">
                                            <p:txEl>
                                              <p:pRg st="6" end="6"/>
                                            </p:txEl>
                                          </p:spTgt>
                                        </p:tgtEl>
                                        <p:attrNameLst>
                                          <p:attrName>ppt_c</p:attrName>
                                        </p:attrNameLst>
                                      </p:cBhvr>
                                      <p:to>
                                        <a:srgbClr val="B2B2B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bldLvl="2" autoUpdateAnimBg="0" advAuto="100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itle 1"/>
          <p:cNvSpPr>
            <a:spLocks noGrp="1"/>
          </p:cNvSpPr>
          <p:nvPr>
            <p:ph type="title"/>
          </p:nvPr>
        </p:nvSpPr>
        <p:spPr>
          <a:xfrm>
            <a:off x="304800" y="0"/>
            <a:ext cx="7358063" cy="752475"/>
          </a:xfrm>
        </p:spPr>
        <p:txBody>
          <a:bodyPr>
            <a:normAutofit fontScale="90000"/>
          </a:bodyPr>
          <a:lstStyle/>
          <a:p>
            <a:r>
              <a:rPr lang="en-US" sz="5400" dirty="0" smtClean="0">
                <a:solidFill>
                  <a:srgbClr val="00006B"/>
                </a:solidFill>
              </a:rPr>
              <a:t>Humanity vs. Inhumanity</a:t>
            </a:r>
          </a:p>
        </p:txBody>
      </p:sp>
      <p:sp>
        <p:nvSpPr>
          <p:cNvPr id="3" name="Content Placeholder 2"/>
          <p:cNvSpPr>
            <a:spLocks noGrp="1"/>
          </p:cNvSpPr>
          <p:nvPr>
            <p:ph idx="1"/>
          </p:nvPr>
        </p:nvSpPr>
        <p:spPr>
          <a:xfrm>
            <a:off x="304800" y="1143000"/>
            <a:ext cx="3581400" cy="4800600"/>
          </a:xfrm>
        </p:spPr>
        <p:txBody>
          <a:bodyPr>
            <a:normAutofit fontScale="85000" lnSpcReduction="20000"/>
          </a:bodyPr>
          <a:lstStyle/>
          <a:p>
            <a:pPr algn="l">
              <a:buNone/>
              <a:defRPr/>
            </a:pPr>
            <a:r>
              <a:rPr lang="en-US" dirty="0" smtClean="0">
                <a:solidFill>
                  <a:srgbClr val="00006B"/>
                </a:solidFill>
                <a:sym typeface="Gill Sans" pitchFamily="-110" charset="0"/>
              </a:rPr>
              <a:t>Factual Questions:</a:t>
            </a:r>
          </a:p>
          <a:p>
            <a:pPr algn="l">
              <a:buNone/>
              <a:defRPr/>
            </a:pPr>
            <a:endParaRPr lang="en-US" dirty="0" smtClean="0">
              <a:solidFill>
                <a:srgbClr val="00006B"/>
              </a:solidFill>
              <a:sym typeface="Gill Sans" pitchFamily="-110" charset="0"/>
            </a:endParaRPr>
          </a:p>
          <a:p>
            <a:pPr marL="457200" indent="-457200" algn="l">
              <a:buFont typeface="+mj-lt"/>
              <a:buAutoNum type="arabicPeriod"/>
              <a:defRPr/>
            </a:pPr>
            <a:r>
              <a:rPr lang="en-US" dirty="0" smtClean="0">
                <a:solidFill>
                  <a:srgbClr val="00006B"/>
                </a:solidFill>
                <a:sym typeface="Gill Sans" pitchFamily="-110" charset="0"/>
              </a:rPr>
              <a:t>Why was the Holocaust a significant event in world history?</a:t>
            </a:r>
          </a:p>
          <a:p>
            <a:pPr marL="457200" indent="-457200" algn="l">
              <a:buFont typeface="+mj-lt"/>
              <a:buAutoNum type="arabicPeriod"/>
              <a:defRPr/>
            </a:pPr>
            <a:r>
              <a:rPr lang="en-US" dirty="0" smtClean="0">
                <a:solidFill>
                  <a:srgbClr val="00006B"/>
                </a:solidFill>
                <a:sym typeface="Gill Sans" pitchFamily="-110" charset="0"/>
              </a:rPr>
              <a:t>What beliefs did Hitler hold that drove his actions?</a:t>
            </a:r>
          </a:p>
          <a:p>
            <a:pPr marL="457200" indent="-457200" algn="l">
              <a:buFont typeface="+mj-lt"/>
              <a:buAutoNum type="arabicPeriod"/>
              <a:defRPr/>
            </a:pPr>
            <a:r>
              <a:rPr lang="en-US" dirty="0" smtClean="0">
                <a:solidFill>
                  <a:srgbClr val="00006B"/>
                </a:solidFill>
                <a:sym typeface="Gill Sans" pitchFamily="-110" charset="0"/>
              </a:rPr>
              <a:t>Why is Hitler’s persecutions of the Jewish people considered inhuman?</a:t>
            </a:r>
            <a:endParaRPr lang="en-US" dirty="0">
              <a:solidFill>
                <a:srgbClr val="00006B"/>
              </a:solidFill>
              <a:sym typeface="Gill Sans" pitchFamily="-110" charset="0"/>
            </a:endParaRPr>
          </a:p>
        </p:txBody>
      </p:sp>
      <p:sp>
        <p:nvSpPr>
          <p:cNvPr id="4" name="Content Placeholder 2"/>
          <p:cNvSpPr txBox="1">
            <a:spLocks/>
          </p:cNvSpPr>
          <p:nvPr/>
        </p:nvSpPr>
        <p:spPr bwMode="auto">
          <a:xfrm>
            <a:off x="4495800" y="981075"/>
            <a:ext cx="4114800" cy="4572000"/>
          </a:xfrm>
          <a:prstGeom prst="rect">
            <a:avLst/>
          </a:prstGeom>
          <a:noFill/>
          <a:ln w="12700">
            <a:noFill/>
            <a:miter lim="800000"/>
            <a:headEnd/>
            <a:tailEnd/>
          </a:ln>
        </p:spPr>
        <p:txBody>
          <a:bodyPr lIns="35717" tIns="35717" rIns="35717" bIns="35717">
            <a:prstTxWarp prst="textNoShape">
              <a:avLst/>
            </a:prstTxWarp>
          </a:bodyPr>
          <a:lstStyle/>
          <a:p>
            <a:pPr marL="239713" indent="-239713" algn="l" eaLnBrk="0" hangingPunct="0">
              <a:defRPr/>
            </a:pPr>
            <a:r>
              <a:rPr lang="en-US" sz="2500" kern="0" dirty="0">
                <a:solidFill>
                  <a:srgbClr val="00006B"/>
                </a:solidFill>
                <a:latin typeface="+mn-lt"/>
                <a:ea typeface="+mn-ea"/>
                <a:cs typeface="+mn-cs"/>
                <a:sym typeface="Gill Sans" pitchFamily="-110" charset="0"/>
              </a:rPr>
              <a:t>Conceptual Questions</a:t>
            </a:r>
            <a:r>
              <a:rPr lang="en-US" sz="2500" kern="0" dirty="0" smtClean="0">
                <a:solidFill>
                  <a:srgbClr val="00006B"/>
                </a:solidFill>
                <a:latin typeface="+mn-lt"/>
                <a:ea typeface="+mn-ea"/>
                <a:cs typeface="+mn-cs"/>
                <a:sym typeface="Gill Sans" pitchFamily="-110" charset="0"/>
              </a:rPr>
              <a:t>:</a:t>
            </a:r>
          </a:p>
          <a:p>
            <a:pPr marL="239713" indent="-239713" algn="l" eaLnBrk="0" hangingPunct="0">
              <a:defRPr/>
            </a:pPr>
            <a:endParaRPr lang="en-US" sz="2500" kern="0" dirty="0" smtClean="0">
              <a:solidFill>
                <a:srgbClr val="00006B"/>
              </a:solidFill>
              <a:latin typeface="+mn-lt"/>
              <a:ea typeface="+mn-ea"/>
              <a:cs typeface="+mn-cs"/>
              <a:sym typeface="Gill Sans" pitchFamily="-110" charset="0"/>
            </a:endParaRPr>
          </a:p>
          <a:p>
            <a:pPr marL="457200" indent="-457200" algn="l" eaLnBrk="0" hangingPunct="0">
              <a:buFont typeface="+mj-lt"/>
              <a:buAutoNum type="arabicPeriod"/>
              <a:defRPr/>
            </a:pPr>
            <a:r>
              <a:rPr lang="en-US" sz="2500" kern="0" dirty="0">
                <a:solidFill>
                  <a:srgbClr val="00006B"/>
                </a:solidFill>
                <a:latin typeface="+mn-lt"/>
                <a:ea typeface="+mn-ea"/>
                <a:cs typeface="+mn-cs"/>
                <a:sym typeface="Gill Sans" pitchFamily="-110" charset="0"/>
              </a:rPr>
              <a:t>What examples of inhumanity can you cite from our world today?</a:t>
            </a:r>
          </a:p>
          <a:p>
            <a:pPr marL="457200" indent="-457200" algn="l" eaLnBrk="0" hangingPunct="0">
              <a:buFont typeface="+mj-lt"/>
              <a:buAutoNum type="arabicPeriod"/>
              <a:defRPr/>
            </a:pPr>
            <a:r>
              <a:rPr lang="en-US" sz="2500" kern="0" dirty="0">
                <a:solidFill>
                  <a:srgbClr val="00006B"/>
                </a:solidFill>
                <a:latin typeface="+mn-lt"/>
                <a:ea typeface="+mn-ea"/>
                <a:cs typeface="+mn-cs"/>
                <a:sym typeface="Gill Sans" pitchFamily="-110" charset="0"/>
              </a:rPr>
              <a:t>What acts of humanity can you cite from our present day world?</a:t>
            </a:r>
          </a:p>
          <a:p>
            <a:pPr marL="457200" indent="-457200" algn="l" eaLnBrk="0" hangingPunct="0">
              <a:buFont typeface="+mj-lt"/>
              <a:buAutoNum type="arabicPeriod"/>
              <a:defRPr/>
            </a:pPr>
            <a:r>
              <a:rPr lang="en-US" sz="2500" kern="0" dirty="0">
                <a:solidFill>
                  <a:srgbClr val="00006B"/>
                </a:solidFill>
                <a:latin typeface="+mn-lt"/>
                <a:ea typeface="+mn-ea"/>
                <a:cs typeface="+mn-cs"/>
                <a:sym typeface="Gill Sans" pitchFamily="-110" charset="0"/>
              </a:rPr>
              <a:t>How are beliefs</a:t>
            </a:r>
            <a:r>
              <a:rPr lang="en-US" sz="2500" kern="0" dirty="0" smtClean="0">
                <a:solidFill>
                  <a:srgbClr val="00006B"/>
                </a:solidFill>
                <a:latin typeface="+mn-lt"/>
                <a:ea typeface="+mn-ea"/>
                <a:cs typeface="+mn-cs"/>
                <a:sym typeface="Gill Sans" pitchFamily="-110" charset="0"/>
              </a:rPr>
              <a:t>, values</a:t>
            </a:r>
            <a:r>
              <a:rPr lang="en-US" sz="2500" kern="0" dirty="0">
                <a:solidFill>
                  <a:srgbClr val="00006B"/>
                </a:solidFill>
                <a:latin typeface="+mn-lt"/>
                <a:ea typeface="+mn-ea"/>
                <a:cs typeface="+mn-cs"/>
                <a:sym typeface="Gill Sans" pitchFamily="-110" charset="0"/>
              </a:rPr>
              <a:t>, and perspectives related to views of humanity and inhumanity?</a:t>
            </a:r>
          </a:p>
        </p:txBody>
      </p:sp>
      <p:sp>
        <p:nvSpPr>
          <p:cNvPr id="5" name="Content Placeholder 2"/>
          <p:cNvSpPr txBox="1">
            <a:spLocks/>
          </p:cNvSpPr>
          <p:nvPr/>
        </p:nvSpPr>
        <p:spPr bwMode="auto">
          <a:xfrm>
            <a:off x="762000" y="5943600"/>
            <a:ext cx="7848600" cy="381000"/>
          </a:xfrm>
          <a:prstGeom prst="rect">
            <a:avLst/>
          </a:prstGeom>
          <a:noFill/>
          <a:ln w="12700">
            <a:noFill/>
            <a:miter lim="800000"/>
            <a:headEnd/>
            <a:tailEnd/>
          </a:ln>
        </p:spPr>
        <p:txBody>
          <a:bodyPr lIns="35717" tIns="35717" rIns="35717" bIns="35717">
            <a:prstTxWarp prst="textNoShape">
              <a:avLst/>
            </a:prstTxWarp>
          </a:bodyPr>
          <a:lstStyle/>
          <a:p>
            <a:pPr marL="239713" indent="-239713" algn="l" eaLnBrk="0" hangingPunct="0">
              <a:defRPr/>
            </a:pPr>
            <a:r>
              <a:rPr lang="en-US" sz="2500" b="1" kern="0" dirty="0">
                <a:solidFill>
                  <a:srgbClr val="FF0000"/>
                </a:solidFill>
                <a:latin typeface="+mn-lt"/>
                <a:ea typeface="+mn-ea"/>
                <a:cs typeface="+mn-cs"/>
                <a:sym typeface="Gill Sans" pitchFamily="-110" charset="0"/>
              </a:rPr>
              <a:t>Essential Question: Can one be inhuman and civilized at the same time?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Number Placeholder 3"/>
          <p:cNvSpPr>
            <a:spLocks noGrp="1"/>
          </p:cNvSpPr>
          <p:nvPr>
            <p:ph type="sldNum" sz="quarter" idx="4294967295"/>
          </p:nvPr>
        </p:nvSpPr>
        <p:spPr bwMode="auto">
          <a:xfrm>
            <a:off x="6553200" y="6248400"/>
            <a:ext cx="1905000" cy="457200"/>
          </a:xfrm>
          <a:prstGeom prst="rect">
            <a:avLst/>
          </a:prstGeom>
          <a:noFill/>
          <a:ln>
            <a:miter lim="800000"/>
            <a:headEnd/>
            <a:tailEnd/>
          </a:ln>
        </p:spPr>
        <p:txBody>
          <a:bodyPr lIns="91435" tIns="45718" rIns="91435" bIns="45718">
            <a:prstTxWarp prst="textNoShape">
              <a:avLst/>
            </a:prstTxWarp>
          </a:bodyPr>
          <a:lstStyle/>
          <a:p>
            <a:fld id="{09E4A465-C53A-5749-973B-798C1D1C4DF7}" type="slidenum">
              <a:rPr lang="en-US"/>
              <a:pPr/>
              <a:t>46</a:t>
            </a:fld>
            <a:endParaRPr lang="en-US"/>
          </a:p>
        </p:txBody>
      </p:sp>
      <p:pic>
        <p:nvPicPr>
          <p:cNvPr id="386051" name="Picture 2" descr="&#10;Picture 7.pdf                                                  00029152Macintosh HD                   BB752C5B:"/>
          <p:cNvPicPr>
            <a:picLocks noChangeAspect="1" noChangeArrowheads="1"/>
          </p:cNvPicPr>
          <p:nvPr/>
        </p:nvPicPr>
        <p:blipFill>
          <a:blip r:embed="rId3"/>
          <a:srcRect/>
          <a:stretch>
            <a:fillRect/>
          </a:stretch>
        </p:blipFill>
        <p:spPr bwMode="auto">
          <a:xfrm>
            <a:off x="152400" y="338138"/>
            <a:ext cx="8839200" cy="6369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Number Placeholder 3"/>
          <p:cNvSpPr>
            <a:spLocks noGrp="1"/>
          </p:cNvSpPr>
          <p:nvPr>
            <p:ph type="sldNum" sz="quarter" idx="4294967295"/>
          </p:nvPr>
        </p:nvSpPr>
        <p:spPr bwMode="auto">
          <a:xfrm>
            <a:off x="6553200" y="6248400"/>
            <a:ext cx="1905000" cy="457200"/>
          </a:xfrm>
          <a:prstGeom prst="rect">
            <a:avLst/>
          </a:prstGeom>
          <a:noFill/>
          <a:ln>
            <a:miter lim="800000"/>
            <a:headEnd/>
            <a:tailEnd/>
          </a:ln>
        </p:spPr>
        <p:txBody>
          <a:bodyPr lIns="91435" tIns="45718" rIns="91435" bIns="45718">
            <a:prstTxWarp prst="textNoShape">
              <a:avLst/>
            </a:prstTxWarp>
          </a:bodyPr>
          <a:lstStyle/>
          <a:p>
            <a:fld id="{2D31A894-D81B-5849-BFB9-37D2E11AABCA}" type="slidenum">
              <a:rPr lang="en-US"/>
              <a:pPr/>
              <a:t>47</a:t>
            </a:fld>
            <a:endParaRPr lang="en-US"/>
          </a:p>
        </p:txBody>
      </p:sp>
      <p:pic>
        <p:nvPicPr>
          <p:cNvPr id="387075" name="Picture 2" descr="&#10;Picture 2.pdf                                                  00029152Macintosh HD                   BB752C5B:"/>
          <p:cNvPicPr>
            <a:picLocks noChangeAspect="1" noChangeArrowheads="1"/>
          </p:cNvPicPr>
          <p:nvPr/>
        </p:nvPicPr>
        <p:blipFill>
          <a:blip r:embed="rId2"/>
          <a:srcRect/>
          <a:stretch>
            <a:fillRect/>
          </a:stretch>
        </p:blipFill>
        <p:spPr bwMode="auto">
          <a:xfrm>
            <a:off x="304800" y="304800"/>
            <a:ext cx="8458200" cy="6172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Number Placeholder 3"/>
          <p:cNvSpPr>
            <a:spLocks noGrp="1"/>
          </p:cNvSpPr>
          <p:nvPr>
            <p:ph type="sldNum" sz="quarter" idx="4294967295"/>
          </p:nvPr>
        </p:nvSpPr>
        <p:spPr bwMode="auto">
          <a:xfrm>
            <a:off x="6553200" y="6248400"/>
            <a:ext cx="1905000" cy="457200"/>
          </a:xfrm>
          <a:prstGeom prst="rect">
            <a:avLst/>
          </a:prstGeom>
          <a:noFill/>
          <a:ln>
            <a:miter lim="800000"/>
            <a:headEnd/>
            <a:tailEnd/>
          </a:ln>
        </p:spPr>
        <p:txBody>
          <a:bodyPr lIns="91435" tIns="45718" rIns="91435" bIns="45718">
            <a:prstTxWarp prst="textNoShape">
              <a:avLst/>
            </a:prstTxWarp>
          </a:bodyPr>
          <a:lstStyle/>
          <a:p>
            <a:fld id="{7842C4C6-04DF-1341-9842-30468CC05BA5}" type="slidenum">
              <a:rPr lang="en-US"/>
              <a:pPr/>
              <a:t>48</a:t>
            </a:fld>
            <a:endParaRPr lang="en-US"/>
          </a:p>
        </p:txBody>
      </p:sp>
      <p:pic>
        <p:nvPicPr>
          <p:cNvPr id="388099" name="Picture 2" descr="&#10;Picture 3.pdf                                                  00029152Macintosh HD                   BB752C5B:"/>
          <p:cNvPicPr>
            <a:picLocks noChangeAspect="1" noChangeArrowheads="1"/>
          </p:cNvPicPr>
          <p:nvPr/>
        </p:nvPicPr>
        <p:blipFill>
          <a:blip r:embed="rId2"/>
          <a:srcRect/>
          <a:stretch>
            <a:fillRect/>
          </a:stretch>
        </p:blipFill>
        <p:spPr bwMode="auto">
          <a:xfrm>
            <a:off x="381000" y="635000"/>
            <a:ext cx="8305800" cy="5537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2"/>
          <a:srcRect/>
          <a:stretch>
            <a:fillRect/>
          </a:stretch>
        </p:blipFill>
        <p:spPr bwMode="auto">
          <a:xfrm>
            <a:off x="38100" y="990600"/>
            <a:ext cx="3683000" cy="1003300"/>
          </a:xfrm>
          <a:prstGeom prst="rect">
            <a:avLst/>
          </a:prstGeom>
          <a:noFill/>
          <a:ln w="9525">
            <a:noFill/>
            <a:miter lim="800000"/>
            <a:headEnd/>
            <a:tailEnd/>
          </a:ln>
        </p:spPr>
      </p:pic>
      <p:sp>
        <p:nvSpPr>
          <p:cNvPr id="5" name="Rectangle 4"/>
          <p:cNvSpPr/>
          <p:nvPr/>
        </p:nvSpPr>
        <p:spPr>
          <a:xfrm>
            <a:off x="533400" y="1905000"/>
            <a:ext cx="8305800" cy="1631216"/>
          </a:xfrm>
          <a:prstGeom prst="rect">
            <a:avLst/>
          </a:prstGeom>
        </p:spPr>
        <p:txBody>
          <a:bodyPr wrap="square">
            <a:spAutoFit/>
          </a:bodyPr>
          <a:lstStyle/>
          <a:p>
            <a:pPr>
              <a:defRPr/>
            </a:pPr>
            <a:r>
              <a:rPr lang="en-US" sz="3200" dirty="0" smtClean="0">
                <a:hlinkClick r:id="rId3"/>
              </a:rPr>
              <a:t>To Kill A Mockingbird: </a:t>
            </a:r>
          </a:p>
          <a:p>
            <a:pPr>
              <a:defRPr/>
            </a:pPr>
            <a:r>
              <a:rPr lang="en-US" sz="3200" dirty="0" smtClean="0">
                <a:hlinkClick r:id="rId3"/>
              </a:rPr>
              <a:t>http</a:t>
            </a:r>
            <a:r>
              <a:rPr lang="en-US" sz="3200" dirty="0">
                <a:hlinkClick r:id="rId3"/>
              </a:rPr>
              <a:t>://livebinders.com/edit?id=50325</a:t>
            </a:r>
            <a:endParaRPr lang="en-US" sz="3200" dirty="0"/>
          </a:p>
          <a:p>
            <a:pPr>
              <a:defRPr/>
            </a:pPr>
            <a:endParaRPr lang="en-US" dirty="0"/>
          </a:p>
          <a:p>
            <a:pPr>
              <a:defRPr/>
            </a:pPr>
            <a:endParaRPr lang="en-US" u="sng" dirty="0">
              <a:ln>
                <a:solidFill>
                  <a:schemeClr val="tx1"/>
                </a:solidFill>
              </a:ln>
              <a:solidFill>
                <a:srgbClr val="000000"/>
              </a:solidFill>
              <a:latin typeface="Verdana" pitchFamily="-105" charset="0"/>
              <a:ea typeface="Arial" pitchFamily="-105" charset="0"/>
              <a:cs typeface="Arial" pitchFamily="-105" charset="0"/>
            </a:endParaRPr>
          </a:p>
        </p:txBody>
      </p:sp>
      <p:pic>
        <p:nvPicPr>
          <p:cNvPr id="43013" name="Picture 5" descr="Picture 4.png"/>
          <p:cNvPicPr>
            <a:picLocks noChangeAspect="1"/>
          </p:cNvPicPr>
          <p:nvPr/>
        </p:nvPicPr>
        <p:blipFill>
          <a:blip r:embed="rId4"/>
          <a:srcRect/>
          <a:stretch>
            <a:fillRect/>
          </a:stretch>
        </p:blipFill>
        <p:spPr bwMode="auto">
          <a:xfrm>
            <a:off x="0" y="2895600"/>
            <a:ext cx="9144000" cy="3632200"/>
          </a:xfrm>
          <a:prstGeom prst="rect">
            <a:avLst/>
          </a:prstGeom>
          <a:noFill/>
          <a:ln w="9525">
            <a:noFill/>
            <a:miter lim="800000"/>
            <a:headEnd/>
            <a:tailEnd/>
          </a:ln>
        </p:spPr>
      </p:pic>
      <p:sp>
        <p:nvSpPr>
          <p:cNvPr id="7" name="TextBox 6"/>
          <p:cNvSpPr txBox="1"/>
          <p:nvPr/>
        </p:nvSpPr>
        <p:spPr>
          <a:xfrm>
            <a:off x="4648200" y="381000"/>
            <a:ext cx="3404748" cy="954107"/>
          </a:xfrm>
          <a:prstGeom prst="rect">
            <a:avLst/>
          </a:prstGeom>
          <a:solidFill>
            <a:schemeClr val="accent5">
              <a:lumMod val="20000"/>
              <a:lumOff val="80000"/>
            </a:schemeClr>
          </a:solidFill>
          <a:ln w="25400">
            <a:solidFill>
              <a:schemeClr val="tx1"/>
            </a:solidFill>
          </a:ln>
        </p:spPr>
        <p:txBody>
          <a:bodyPr wrap="none" rtlCol="0" anchor="ctr" anchorCtr="0">
            <a:spAutoFit/>
          </a:bodyPr>
          <a:lstStyle/>
          <a:p>
            <a:pPr defTabSz="457200" fontAlgn="auto">
              <a:spcBef>
                <a:spcPts val="0"/>
              </a:spcBef>
              <a:spcAft>
                <a:spcPts val="0"/>
              </a:spcAft>
            </a:pPr>
            <a:r>
              <a:rPr lang="en-US" sz="2800" dirty="0" smtClean="0">
                <a:solidFill>
                  <a:prstClr val="black"/>
                </a:solidFill>
                <a:latin typeface="Calibri"/>
                <a:hlinkClick r:id="rId5"/>
              </a:rPr>
              <a:t>www.LiveBinders.com</a:t>
            </a:r>
            <a:endParaRPr lang="en-US" sz="2800" dirty="0" smtClean="0">
              <a:solidFill>
                <a:prstClr val="black"/>
              </a:solidFill>
              <a:latin typeface="Calibri"/>
            </a:endParaRPr>
          </a:p>
          <a:p>
            <a:pPr defTabSz="457200" fontAlgn="auto">
              <a:spcBef>
                <a:spcPts val="0"/>
              </a:spcBef>
              <a:spcAft>
                <a:spcPts val="0"/>
              </a:spcAft>
            </a:pPr>
            <a:endParaRPr lang="en-US" sz="2800" dirty="0">
              <a:solidFill>
                <a:prstClr val="black"/>
              </a:solidFill>
              <a:latin typeface="Calibri"/>
            </a:endParaRPr>
          </a:p>
        </p:txBody>
      </p:sp>
    </p:spTree>
    <p:extLst>
      <p:ext uri="{BB962C8B-B14F-4D97-AF65-F5344CB8AC3E}">
        <p14:creationId xmlns:p14="http://schemas.microsoft.com/office/powerpoint/2010/main" val="5968010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Slide Number Placeholder 5"/>
          <p:cNvSpPr>
            <a:spLocks noGrp="1"/>
          </p:cNvSpPr>
          <p:nvPr>
            <p:ph type="sldNum" sz="quarter" idx="12"/>
          </p:nvPr>
        </p:nvSpPr>
        <p:spPr>
          <a:noFill/>
        </p:spPr>
        <p:txBody>
          <a:bodyPr/>
          <a:lstStyle/>
          <a:p>
            <a:fld id="{FBEC0E09-0F2E-412E-994A-BC17C5ADECBD}" type="slidenum">
              <a:rPr lang="en-US"/>
              <a:pPr/>
              <a:t>5</a:t>
            </a:fld>
            <a:endParaRPr lang="en-US"/>
          </a:p>
        </p:txBody>
      </p:sp>
      <p:sp>
        <p:nvSpPr>
          <p:cNvPr id="121860" name="Rectangle 2"/>
          <p:cNvSpPr>
            <a:spLocks noChangeArrowheads="1"/>
          </p:cNvSpPr>
          <p:nvPr/>
        </p:nvSpPr>
        <p:spPr bwMode="auto">
          <a:xfrm>
            <a:off x="0" y="1500188"/>
            <a:ext cx="9144000" cy="0"/>
          </a:xfrm>
          <a:prstGeom prst="rect">
            <a:avLst/>
          </a:prstGeom>
          <a:noFill/>
          <a:ln w="9525">
            <a:noFill/>
            <a:miter lim="800000"/>
            <a:headEnd/>
            <a:tailEnd/>
          </a:ln>
        </p:spPr>
        <p:txBody>
          <a:bodyPr wrap="none" anchor="ctr">
            <a:spAutoFit/>
          </a:bodyPr>
          <a:lstStyle/>
          <a:p>
            <a:endParaRPr lang="en-US"/>
          </a:p>
        </p:txBody>
      </p:sp>
      <p:graphicFrame>
        <p:nvGraphicFramePr>
          <p:cNvPr id="121858" name="Object 2"/>
          <p:cNvGraphicFramePr>
            <a:graphicFrameLocks noChangeAspect="1"/>
          </p:cNvGraphicFramePr>
          <p:nvPr/>
        </p:nvGraphicFramePr>
        <p:xfrm>
          <a:off x="381000" y="381000"/>
          <a:ext cx="8305800" cy="6229350"/>
        </p:xfrm>
        <a:graphic>
          <a:graphicData uri="http://schemas.openxmlformats.org/presentationml/2006/ole">
            <mc:AlternateContent xmlns:mc="http://schemas.openxmlformats.org/markup-compatibility/2006">
              <mc:Choice xmlns:v="urn:schemas-microsoft-com:vml" Requires="v">
                <p:oleObj spid="_x0000_s67588" name="Slide" r:id="rId3" imgW="4572000" imgH="3429000" progId="">
                  <p:embed/>
                </p:oleObj>
              </mc:Choice>
              <mc:Fallback>
                <p:oleObj name="Slide" r:id="rId3" imgW="4572000" imgH="34290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
                        <a:ext cx="8305800" cy="6229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861" name="Rectangle 4"/>
          <p:cNvSpPr>
            <a:spLocks noChangeArrowheads="1"/>
          </p:cNvSpPr>
          <p:nvPr/>
        </p:nvSpPr>
        <p:spPr bwMode="auto">
          <a:xfrm>
            <a:off x="0" y="1500188"/>
            <a:ext cx="9144000" cy="0"/>
          </a:xfrm>
          <a:prstGeom prst="rect">
            <a:avLst/>
          </a:prstGeom>
          <a:noFill/>
          <a:ln w="9525">
            <a:noFill/>
            <a:miter lim="800000"/>
            <a:headEnd/>
            <a:tailEnd/>
          </a:ln>
        </p:spPr>
        <p:txBody>
          <a:bodyPr wrap="none" anchor="ctr">
            <a:spAutoFit/>
          </a:bodyPr>
          <a:lstStyle/>
          <a:p>
            <a:endParaRPr lang="en-US"/>
          </a:p>
        </p:txBody>
      </p:sp>
      <p:sp>
        <p:nvSpPr>
          <p:cNvPr id="121862" name="Text Box 5"/>
          <p:cNvSpPr txBox="1">
            <a:spLocks noChangeArrowheads="1"/>
          </p:cNvSpPr>
          <p:nvPr/>
        </p:nvSpPr>
        <p:spPr bwMode="auto">
          <a:xfrm>
            <a:off x="914400" y="228600"/>
            <a:ext cx="2819400" cy="366713"/>
          </a:xfrm>
          <a:prstGeom prst="rect">
            <a:avLst/>
          </a:prstGeom>
          <a:noFill/>
          <a:ln w="9525">
            <a:noFill/>
            <a:miter lim="800000"/>
            <a:headEnd/>
            <a:tailEnd/>
          </a:ln>
        </p:spPr>
        <p:txBody>
          <a:bodyPr>
            <a:spAutoFit/>
          </a:bodyPr>
          <a:lstStyle/>
          <a:p>
            <a:pPr algn="ctr" eaLnBrk="1" hangingPunct="1">
              <a:spcBef>
                <a:spcPct val="50000"/>
              </a:spcBef>
            </a:pPr>
            <a:r>
              <a:rPr lang="en-US" sz="1800">
                <a:solidFill>
                  <a:srgbClr val="000099"/>
                </a:solidFill>
                <a:latin typeface="Arial" charset="0"/>
              </a:rPr>
              <a:t>A Continuum of</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13 at 7.36.56 PM.png"/>
          <p:cNvPicPr>
            <a:picLocks noChangeAspect="1"/>
          </p:cNvPicPr>
          <p:nvPr/>
        </p:nvPicPr>
        <p:blipFill>
          <a:blip r:embed="rId2"/>
          <a:stretch>
            <a:fillRect/>
          </a:stretch>
        </p:blipFill>
        <p:spPr>
          <a:xfrm>
            <a:off x="0" y="1143000"/>
            <a:ext cx="5585178" cy="4316273"/>
          </a:xfrm>
          <a:prstGeom prst="rect">
            <a:avLst/>
          </a:prstGeom>
        </p:spPr>
      </p:pic>
      <p:sp>
        <p:nvSpPr>
          <p:cNvPr id="5" name="Title 4"/>
          <p:cNvSpPr>
            <a:spLocks noGrp="1"/>
          </p:cNvSpPr>
          <p:nvPr>
            <p:ph type="title"/>
          </p:nvPr>
        </p:nvSpPr>
        <p:spPr>
          <a:xfrm>
            <a:off x="0" y="88606"/>
            <a:ext cx="3810000" cy="1054394"/>
          </a:xfrm>
        </p:spPr>
        <p:txBody>
          <a:bodyPr/>
          <a:lstStyle/>
          <a:p>
            <a:r>
              <a:rPr lang="en-US" dirty="0" smtClean="0"/>
              <a:t>EDUCURIOUS</a:t>
            </a:r>
            <a:endParaRPr lang="en-US" dirty="0"/>
          </a:p>
        </p:txBody>
      </p:sp>
      <p:sp>
        <p:nvSpPr>
          <p:cNvPr id="6" name="TextBox 5"/>
          <p:cNvSpPr txBox="1"/>
          <p:nvPr/>
        </p:nvSpPr>
        <p:spPr>
          <a:xfrm>
            <a:off x="0" y="5607208"/>
            <a:ext cx="5029200" cy="1200329"/>
          </a:xfrm>
          <a:prstGeom prst="rect">
            <a:avLst/>
          </a:prstGeom>
          <a:noFill/>
        </p:spPr>
        <p:txBody>
          <a:bodyPr wrap="square" rtlCol="0">
            <a:spAutoFit/>
          </a:bodyPr>
          <a:lstStyle/>
          <a:p>
            <a:r>
              <a:rPr lang="en-US" dirty="0" smtClean="0">
                <a:hlinkClick r:id="rId3"/>
              </a:rPr>
              <a:t>https://prezi.com/hqjqus5s9tiq/mining-personal-histories/?utm_campaign=share&amp;utm_medium=copy#</a:t>
            </a:r>
            <a:endParaRPr lang="en-US" dirty="0" smtClean="0"/>
          </a:p>
          <a:p>
            <a:endParaRPr lang="en-US" dirty="0"/>
          </a:p>
        </p:txBody>
      </p:sp>
      <p:sp>
        <p:nvSpPr>
          <p:cNvPr id="7" name="TextBox 6"/>
          <p:cNvSpPr txBox="1"/>
          <p:nvPr/>
        </p:nvSpPr>
        <p:spPr>
          <a:xfrm>
            <a:off x="5585178" y="1410241"/>
            <a:ext cx="3200400" cy="5355313"/>
          </a:xfrm>
          <a:prstGeom prst="rect">
            <a:avLst/>
          </a:prstGeom>
          <a:noFill/>
        </p:spPr>
        <p:txBody>
          <a:bodyPr wrap="square" rtlCol="0">
            <a:spAutoFit/>
          </a:bodyPr>
          <a:lstStyle/>
          <a:p>
            <a:r>
              <a:rPr lang="en-US" b="1" dirty="0" smtClean="0"/>
              <a:t>How do social and cultural influences shape our lives? In this course, students will read, analyze, discuss, and write nonfiction; they will craft nonfiction stories of people in their community; and they will present those stories to the world. Project: Students’ culminating project, completed with significant input from classmates, the teacher, and local experts, will be a written documentary proposal and a video documentary presenting the nonfiction story of a community member they have interviewed and researched. </a:t>
            </a:r>
            <a:endParaRPr lang="en-US" dirty="0"/>
          </a:p>
        </p:txBody>
      </p:sp>
      <p:sp>
        <p:nvSpPr>
          <p:cNvPr id="8" name="TextBox 7"/>
          <p:cNvSpPr txBox="1"/>
          <p:nvPr/>
        </p:nvSpPr>
        <p:spPr>
          <a:xfrm>
            <a:off x="4343400" y="381000"/>
            <a:ext cx="4442178" cy="646331"/>
          </a:xfrm>
          <a:prstGeom prst="rect">
            <a:avLst/>
          </a:prstGeom>
          <a:noFill/>
        </p:spPr>
        <p:txBody>
          <a:bodyPr wrap="square" rtlCol="0">
            <a:spAutoFit/>
          </a:bodyPr>
          <a:lstStyle/>
          <a:p>
            <a:r>
              <a:rPr lang="en-US" dirty="0" smtClean="0">
                <a:solidFill>
                  <a:srgbClr val="FFFF00"/>
                </a:solidFill>
                <a:hlinkClick r:id="rId4"/>
              </a:rPr>
              <a:t>http://</a:t>
            </a:r>
            <a:r>
              <a:rPr lang="en-US" dirty="0" err="1" smtClean="0">
                <a:solidFill>
                  <a:srgbClr val="FFFF00"/>
                </a:solidFill>
                <a:hlinkClick r:id="rId4"/>
              </a:rPr>
              <a:t>educurious.org</a:t>
            </a:r>
            <a:r>
              <a:rPr lang="en-US" dirty="0" smtClean="0">
                <a:solidFill>
                  <a:srgbClr val="FFFF00"/>
                </a:solidFill>
                <a:hlinkClick r:id="rId4"/>
              </a:rPr>
              <a:t>/solutions/project-based-courses/</a:t>
            </a:r>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ChangeArrowheads="1"/>
          </p:cNvSpPr>
          <p:nvPr/>
        </p:nvSpPr>
        <p:spPr bwMode="auto">
          <a:xfrm>
            <a:off x="4419600" y="1066800"/>
            <a:ext cx="4114800" cy="5257800"/>
          </a:xfrm>
          <a:prstGeom prst="rect">
            <a:avLst/>
          </a:prstGeom>
          <a:solidFill>
            <a:srgbClr val="66FF33"/>
          </a:solidFill>
          <a:ln w="9525">
            <a:noFill/>
            <a:miter lim="800000"/>
            <a:headEnd/>
            <a:tailEnd/>
          </a:ln>
        </p:spPr>
        <p:txBody>
          <a:bodyPr wrap="none" anchor="ctr">
            <a:prstTxWarp prst="textNoShape">
              <a:avLst/>
            </a:prstTxWarp>
          </a:bodyPr>
          <a:lstStyle/>
          <a:p>
            <a:pPr algn="ctr"/>
            <a:endParaRPr lang="en-US">
              <a:solidFill>
                <a:srgbClr val="66FF33"/>
              </a:solidFill>
            </a:endParaRPr>
          </a:p>
        </p:txBody>
      </p:sp>
      <p:sp>
        <p:nvSpPr>
          <p:cNvPr id="116739" name="Text Box 2"/>
          <p:cNvSpPr txBox="1">
            <a:spLocks noChangeArrowheads="1"/>
          </p:cNvSpPr>
          <p:nvPr/>
        </p:nvSpPr>
        <p:spPr bwMode="auto">
          <a:xfrm>
            <a:off x="-152400" y="-2149475"/>
            <a:ext cx="5867400" cy="10760075"/>
          </a:xfrm>
          <a:prstGeom prst="rect">
            <a:avLst/>
          </a:prstGeom>
          <a:noFill/>
          <a:ln w="9525">
            <a:noFill/>
            <a:miter lim="800000"/>
            <a:headEnd/>
            <a:tailEnd/>
          </a:ln>
        </p:spPr>
        <p:txBody>
          <a:bodyPr>
            <a:prstTxWarp prst="textNoShape">
              <a:avLst/>
            </a:prstTxWarp>
            <a:spAutoFit/>
          </a:bodyPr>
          <a:lstStyle/>
          <a:p>
            <a:pPr>
              <a:spcBef>
                <a:spcPct val="50000"/>
              </a:spcBef>
            </a:pPr>
            <a:r>
              <a:rPr lang="en-US" sz="70000" b="1">
                <a:solidFill>
                  <a:srgbClr val="FF9900"/>
                </a:solidFill>
                <a:latin typeface="Bookman Old Style" pitchFamily="-102" charset="0"/>
              </a:rPr>
              <a:t>3</a:t>
            </a:r>
          </a:p>
        </p:txBody>
      </p:sp>
      <p:sp>
        <p:nvSpPr>
          <p:cNvPr id="116740" name="Text Box 3"/>
          <p:cNvSpPr txBox="1">
            <a:spLocks noChangeArrowheads="1"/>
          </p:cNvSpPr>
          <p:nvPr/>
        </p:nvSpPr>
        <p:spPr bwMode="auto">
          <a:xfrm>
            <a:off x="1600200" y="4022725"/>
            <a:ext cx="3276600" cy="3140075"/>
          </a:xfrm>
          <a:prstGeom prst="rect">
            <a:avLst/>
          </a:prstGeom>
          <a:noFill/>
          <a:ln w="9525">
            <a:noFill/>
            <a:miter lim="800000"/>
            <a:headEnd/>
            <a:tailEnd/>
          </a:ln>
        </p:spPr>
        <p:txBody>
          <a:bodyPr>
            <a:prstTxWarp prst="textNoShape">
              <a:avLst/>
            </a:prstTxWarp>
            <a:spAutoFit/>
          </a:bodyPr>
          <a:lstStyle/>
          <a:p>
            <a:pPr>
              <a:spcBef>
                <a:spcPct val="50000"/>
              </a:spcBef>
            </a:pPr>
            <a:r>
              <a:rPr lang="en-US" sz="20000" b="1" dirty="0">
                <a:solidFill>
                  <a:schemeClr val="bg2"/>
                </a:solidFill>
                <a:latin typeface="Garamond" pitchFamily="-102" charset="0"/>
              </a:rPr>
              <a:t>rd</a:t>
            </a:r>
          </a:p>
        </p:txBody>
      </p:sp>
      <p:sp>
        <p:nvSpPr>
          <p:cNvPr id="116741" name="Text Box 4"/>
          <p:cNvSpPr txBox="1">
            <a:spLocks noChangeArrowheads="1"/>
          </p:cNvSpPr>
          <p:nvPr/>
        </p:nvSpPr>
        <p:spPr bwMode="auto">
          <a:xfrm>
            <a:off x="4495800" y="1400175"/>
            <a:ext cx="3886200" cy="4801315"/>
          </a:xfrm>
          <a:prstGeom prst="rect">
            <a:avLst/>
          </a:prstGeom>
          <a:noFill/>
          <a:ln w="9525">
            <a:noFill/>
            <a:miter lim="800000"/>
            <a:headEnd/>
            <a:tailEnd/>
          </a:ln>
        </p:spPr>
        <p:txBody>
          <a:bodyPr>
            <a:prstTxWarp prst="textNoShape">
              <a:avLst/>
            </a:prstTxWarp>
            <a:spAutoFit/>
          </a:bodyPr>
          <a:lstStyle/>
          <a:p>
            <a:pPr>
              <a:lnSpc>
                <a:spcPct val="70000"/>
              </a:lnSpc>
            </a:pPr>
            <a:r>
              <a:rPr lang="en-US" sz="7200" b="1" i="1" dirty="0" smtClean="0">
                <a:latin typeface="Garamond" pitchFamily="-102" charset="0"/>
              </a:rPr>
              <a:t>Cluster and compress standards around higher level skills. </a:t>
            </a:r>
            <a:endParaRPr lang="en-US" sz="7200" b="1" i="1" dirty="0">
              <a:latin typeface="Garamond" pitchFamily="-102" charset="0"/>
            </a:endParaRPr>
          </a:p>
        </p:txBody>
      </p:sp>
      <p:sp>
        <p:nvSpPr>
          <p:cNvPr id="116742" name="Text Box 5"/>
          <p:cNvSpPr txBox="1">
            <a:spLocks noChangeArrowheads="1"/>
          </p:cNvSpPr>
          <p:nvPr/>
        </p:nvSpPr>
        <p:spPr bwMode="auto">
          <a:xfrm>
            <a:off x="533400" y="6400800"/>
            <a:ext cx="8305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Arial" pitchFamily="-102"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Freeform 1027"/>
          <p:cNvSpPr>
            <a:spLocks/>
          </p:cNvSpPr>
          <p:nvPr/>
        </p:nvSpPr>
        <p:spPr bwMode="auto">
          <a:xfrm>
            <a:off x="325438" y="158750"/>
            <a:ext cx="7980362" cy="2432050"/>
          </a:xfrm>
          <a:custGeom>
            <a:avLst/>
            <a:gdLst>
              <a:gd name="T0" fmla="*/ 2147483647 w 2923"/>
              <a:gd name="T1" fmla="*/ 2147483647 h 2813"/>
              <a:gd name="T2" fmla="*/ 2147483647 w 2923"/>
              <a:gd name="T3" fmla="*/ 2147483647 h 2813"/>
              <a:gd name="T4" fmla="*/ 2147483647 w 2923"/>
              <a:gd name="T5" fmla="*/ 0 h 2813"/>
              <a:gd name="T6" fmla="*/ 2147483647 w 2923"/>
              <a:gd name="T7" fmla="*/ 2147483647 h 2813"/>
              <a:gd name="T8" fmla="*/ 2147483647 w 2923"/>
              <a:gd name="T9" fmla="*/ 0 h 2813"/>
              <a:gd name="T10" fmla="*/ 2147483647 w 2923"/>
              <a:gd name="T11" fmla="*/ 2147483647 h 2813"/>
              <a:gd name="T12" fmla="*/ 2147483647 w 2923"/>
              <a:gd name="T13" fmla="*/ 2147483647 h 2813"/>
              <a:gd name="T14" fmla="*/ 2147483647 w 2923"/>
              <a:gd name="T15" fmla="*/ 2147483647 h 2813"/>
              <a:gd name="T16" fmla="*/ 2147483647 w 2923"/>
              <a:gd name="T17" fmla="*/ 2147483647 h 2813"/>
              <a:gd name="T18" fmla="*/ 2147483647 w 2923"/>
              <a:gd name="T19" fmla="*/ 2147483647 h 2813"/>
              <a:gd name="T20" fmla="*/ 2147483647 w 2923"/>
              <a:gd name="T21" fmla="*/ 2147483647 h 2813"/>
              <a:gd name="T22" fmla="*/ 2147483647 w 2923"/>
              <a:gd name="T23" fmla="*/ 2147483647 h 2813"/>
              <a:gd name="T24" fmla="*/ 2147483647 w 2923"/>
              <a:gd name="T25" fmla="*/ 2147483647 h 2813"/>
              <a:gd name="T26" fmla="*/ 2147483647 w 2923"/>
              <a:gd name="T27" fmla="*/ 2147483647 h 2813"/>
              <a:gd name="T28" fmla="*/ 0 w 2923"/>
              <a:gd name="T29" fmla="*/ 2147483647 h 2813"/>
              <a:gd name="T30" fmla="*/ 2147483647 w 2923"/>
              <a:gd name="T31" fmla="*/ 2147483647 h 2813"/>
              <a:gd name="T32" fmla="*/ 2147483647 w 2923"/>
              <a:gd name="T33" fmla="*/ 2147483647 h 28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23"/>
              <a:gd name="T52" fmla="*/ 0 h 2813"/>
              <a:gd name="T53" fmla="*/ 2923 w 2923"/>
              <a:gd name="T54" fmla="*/ 2813 h 28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23" h="2813">
                <a:moveTo>
                  <a:pt x="98" y="1030"/>
                </a:moveTo>
                <a:lnTo>
                  <a:pt x="138" y="404"/>
                </a:lnTo>
                <a:lnTo>
                  <a:pt x="138" y="0"/>
                </a:lnTo>
                <a:lnTo>
                  <a:pt x="803" y="72"/>
                </a:lnTo>
                <a:lnTo>
                  <a:pt x="1486" y="0"/>
                </a:lnTo>
                <a:lnTo>
                  <a:pt x="2445" y="27"/>
                </a:lnTo>
                <a:lnTo>
                  <a:pt x="2818" y="44"/>
                </a:lnTo>
                <a:lnTo>
                  <a:pt x="2881" y="548"/>
                </a:lnTo>
                <a:lnTo>
                  <a:pt x="2837" y="1159"/>
                </a:lnTo>
                <a:lnTo>
                  <a:pt x="2923" y="1654"/>
                </a:lnTo>
                <a:lnTo>
                  <a:pt x="2851" y="2426"/>
                </a:lnTo>
                <a:lnTo>
                  <a:pt x="2868" y="2813"/>
                </a:lnTo>
                <a:lnTo>
                  <a:pt x="75" y="2767"/>
                </a:lnTo>
                <a:lnTo>
                  <a:pt x="85" y="2525"/>
                </a:lnTo>
                <a:lnTo>
                  <a:pt x="0" y="2121"/>
                </a:lnTo>
                <a:lnTo>
                  <a:pt x="75" y="1493"/>
                </a:lnTo>
                <a:lnTo>
                  <a:pt x="98" y="1030"/>
                </a:lnTo>
                <a:close/>
              </a:path>
            </a:pathLst>
          </a:custGeom>
          <a:solidFill>
            <a:srgbClr val="DB210C"/>
          </a:solidFill>
          <a:ln w="9525">
            <a:noFill/>
            <a:round/>
            <a:headEnd/>
            <a:tailEnd/>
          </a:ln>
        </p:spPr>
        <p:txBody>
          <a:bodyPr>
            <a:prstTxWarp prst="textNoShape">
              <a:avLst/>
            </a:prstTxWarp>
          </a:bodyPr>
          <a:lstStyle/>
          <a:p>
            <a:endParaRPr lang="en-US"/>
          </a:p>
        </p:txBody>
      </p:sp>
      <p:sp>
        <p:nvSpPr>
          <p:cNvPr id="120836" name="Freeform 1028"/>
          <p:cNvSpPr>
            <a:spLocks/>
          </p:cNvSpPr>
          <p:nvPr/>
        </p:nvSpPr>
        <p:spPr bwMode="auto">
          <a:xfrm>
            <a:off x="1246188" y="2333625"/>
            <a:ext cx="1368425" cy="444500"/>
          </a:xfrm>
          <a:custGeom>
            <a:avLst/>
            <a:gdLst>
              <a:gd name="T0" fmla="*/ 2147483647 w 1723"/>
              <a:gd name="T1" fmla="*/ 2147483647 h 559"/>
              <a:gd name="T2" fmla="*/ 2147483647 w 1723"/>
              <a:gd name="T3" fmla="*/ 0 h 559"/>
              <a:gd name="T4" fmla="*/ 0 w 1723"/>
              <a:gd name="T5" fmla="*/ 2147483647 h 559"/>
              <a:gd name="T6" fmla="*/ 2147483647 w 1723"/>
              <a:gd name="T7" fmla="*/ 2147483647 h 559"/>
              <a:gd name="T8" fmla="*/ 2147483647 w 1723"/>
              <a:gd name="T9" fmla="*/ 2147483647 h 559"/>
              <a:gd name="T10" fmla="*/ 2147483647 w 1723"/>
              <a:gd name="T11" fmla="*/ 2147483647 h 559"/>
              <a:gd name="T12" fmla="*/ 2147483647 w 1723"/>
              <a:gd name="T13" fmla="*/ 2147483647 h 559"/>
              <a:gd name="T14" fmla="*/ 2147483647 w 1723"/>
              <a:gd name="T15" fmla="*/ 2147483647 h 559"/>
              <a:gd name="T16" fmla="*/ 2147483647 w 1723"/>
              <a:gd name="T17" fmla="*/ 2147483647 h 559"/>
              <a:gd name="T18" fmla="*/ 2147483647 w 1723"/>
              <a:gd name="T19" fmla="*/ 2147483647 h 559"/>
              <a:gd name="T20" fmla="*/ 2147483647 w 1723"/>
              <a:gd name="T21" fmla="*/ 2147483647 h 559"/>
              <a:gd name="T22" fmla="*/ 2147483647 w 1723"/>
              <a:gd name="T23" fmla="*/ 2147483647 h 559"/>
              <a:gd name="T24" fmla="*/ 2147483647 w 1723"/>
              <a:gd name="T25" fmla="*/ 2147483647 h 559"/>
              <a:gd name="T26" fmla="*/ 2147483647 w 1723"/>
              <a:gd name="T27" fmla="*/ 2147483647 h 559"/>
              <a:gd name="T28" fmla="*/ 2147483647 w 1723"/>
              <a:gd name="T29" fmla="*/ 2147483647 h 559"/>
              <a:gd name="T30" fmla="*/ 2147483647 w 1723"/>
              <a:gd name="T31" fmla="*/ 2147483647 h 559"/>
              <a:gd name="T32" fmla="*/ 2147483647 w 1723"/>
              <a:gd name="T33" fmla="*/ 2147483647 h 559"/>
              <a:gd name="T34" fmla="*/ 2147483647 w 1723"/>
              <a:gd name="T35" fmla="*/ 2147483647 h 559"/>
              <a:gd name="T36" fmla="*/ 2147483647 w 1723"/>
              <a:gd name="T37" fmla="*/ 2147483647 h 559"/>
              <a:gd name="T38" fmla="*/ 2147483647 w 1723"/>
              <a:gd name="T39" fmla="*/ 2147483647 h 559"/>
              <a:gd name="T40" fmla="*/ 2147483647 w 1723"/>
              <a:gd name="T41" fmla="*/ 2147483647 h 559"/>
              <a:gd name="T42" fmla="*/ 2147483647 w 1723"/>
              <a:gd name="T43" fmla="*/ 2147483647 h 559"/>
              <a:gd name="T44" fmla="*/ 2147483647 w 1723"/>
              <a:gd name="T45" fmla="*/ 2147483647 h 559"/>
              <a:gd name="T46" fmla="*/ 2147483647 w 1723"/>
              <a:gd name="T47" fmla="*/ 2147483647 h 559"/>
              <a:gd name="T48" fmla="*/ 2147483647 w 1723"/>
              <a:gd name="T49" fmla="*/ 2147483647 h 5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23"/>
              <a:gd name="T76" fmla="*/ 0 h 559"/>
              <a:gd name="T77" fmla="*/ 1723 w 1723"/>
              <a:gd name="T78" fmla="*/ 559 h 55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23" h="559">
                <a:moveTo>
                  <a:pt x="1708" y="72"/>
                </a:moveTo>
                <a:lnTo>
                  <a:pt x="311" y="0"/>
                </a:lnTo>
                <a:lnTo>
                  <a:pt x="0" y="455"/>
                </a:lnTo>
                <a:lnTo>
                  <a:pt x="544" y="544"/>
                </a:lnTo>
                <a:lnTo>
                  <a:pt x="1148" y="472"/>
                </a:lnTo>
                <a:lnTo>
                  <a:pt x="1154" y="474"/>
                </a:lnTo>
                <a:lnTo>
                  <a:pt x="1173" y="476"/>
                </a:lnTo>
                <a:lnTo>
                  <a:pt x="1202" y="482"/>
                </a:lnTo>
                <a:lnTo>
                  <a:pt x="1239" y="487"/>
                </a:lnTo>
                <a:lnTo>
                  <a:pt x="1283" y="495"/>
                </a:lnTo>
                <a:lnTo>
                  <a:pt x="1332" y="504"/>
                </a:lnTo>
                <a:lnTo>
                  <a:pt x="1384" y="512"/>
                </a:lnTo>
                <a:lnTo>
                  <a:pt x="1439" y="521"/>
                </a:lnTo>
                <a:lnTo>
                  <a:pt x="1492" y="529"/>
                </a:lnTo>
                <a:lnTo>
                  <a:pt x="1543" y="539"/>
                </a:lnTo>
                <a:lnTo>
                  <a:pt x="1592" y="546"/>
                </a:lnTo>
                <a:lnTo>
                  <a:pt x="1636" y="552"/>
                </a:lnTo>
                <a:lnTo>
                  <a:pt x="1672" y="556"/>
                </a:lnTo>
                <a:lnTo>
                  <a:pt x="1700" y="559"/>
                </a:lnTo>
                <a:lnTo>
                  <a:pt x="1717" y="559"/>
                </a:lnTo>
                <a:lnTo>
                  <a:pt x="1723" y="557"/>
                </a:lnTo>
                <a:lnTo>
                  <a:pt x="1717" y="474"/>
                </a:lnTo>
                <a:lnTo>
                  <a:pt x="1713" y="307"/>
                </a:lnTo>
                <a:lnTo>
                  <a:pt x="1710" y="146"/>
                </a:lnTo>
                <a:lnTo>
                  <a:pt x="1708" y="72"/>
                </a:lnTo>
                <a:close/>
              </a:path>
            </a:pathLst>
          </a:custGeom>
          <a:solidFill>
            <a:srgbClr val="CEA882"/>
          </a:solidFill>
          <a:ln w="9525">
            <a:noFill/>
            <a:round/>
            <a:headEnd/>
            <a:tailEnd/>
          </a:ln>
        </p:spPr>
        <p:txBody>
          <a:bodyPr>
            <a:prstTxWarp prst="textNoShape">
              <a:avLst/>
            </a:prstTxWarp>
          </a:bodyPr>
          <a:lstStyle/>
          <a:p>
            <a:endParaRPr lang="en-US"/>
          </a:p>
        </p:txBody>
      </p:sp>
      <p:sp>
        <p:nvSpPr>
          <p:cNvPr id="120837" name="Freeform 1029"/>
          <p:cNvSpPr>
            <a:spLocks/>
          </p:cNvSpPr>
          <p:nvPr/>
        </p:nvSpPr>
        <p:spPr bwMode="auto">
          <a:xfrm>
            <a:off x="1417638" y="2330450"/>
            <a:ext cx="1049337" cy="312738"/>
          </a:xfrm>
          <a:custGeom>
            <a:avLst/>
            <a:gdLst>
              <a:gd name="T0" fmla="*/ 2147483647 w 1321"/>
              <a:gd name="T1" fmla="*/ 0 h 395"/>
              <a:gd name="T2" fmla="*/ 2147483647 w 1321"/>
              <a:gd name="T3" fmla="*/ 2147483647 h 395"/>
              <a:gd name="T4" fmla="*/ 2147483647 w 1321"/>
              <a:gd name="T5" fmla="*/ 2147483647 h 395"/>
              <a:gd name="T6" fmla="*/ 2147483647 w 1321"/>
              <a:gd name="T7" fmla="*/ 2147483647 h 395"/>
              <a:gd name="T8" fmla="*/ 0 w 1321"/>
              <a:gd name="T9" fmla="*/ 2147483647 h 395"/>
              <a:gd name="T10" fmla="*/ 2147483647 w 1321"/>
              <a:gd name="T11" fmla="*/ 2147483647 h 395"/>
              <a:gd name="T12" fmla="*/ 2147483647 w 1321"/>
              <a:gd name="T13" fmla="*/ 2147483647 h 395"/>
              <a:gd name="T14" fmla="*/ 2147483647 w 1321"/>
              <a:gd name="T15" fmla="*/ 2147483647 h 395"/>
              <a:gd name="T16" fmla="*/ 2147483647 w 1321"/>
              <a:gd name="T17" fmla="*/ 2147483647 h 395"/>
              <a:gd name="T18" fmla="*/ 2147483647 w 1321"/>
              <a:gd name="T19" fmla="*/ 0 h 3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21"/>
              <a:gd name="T31" fmla="*/ 0 h 395"/>
              <a:gd name="T32" fmla="*/ 1321 w 1321"/>
              <a:gd name="T33" fmla="*/ 395 h 3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21" h="395">
                <a:moveTo>
                  <a:pt x="663" y="0"/>
                </a:moveTo>
                <a:lnTo>
                  <a:pt x="1321" y="23"/>
                </a:lnTo>
                <a:lnTo>
                  <a:pt x="1321" y="245"/>
                </a:lnTo>
                <a:lnTo>
                  <a:pt x="1291" y="395"/>
                </a:lnTo>
                <a:lnTo>
                  <a:pt x="0" y="372"/>
                </a:lnTo>
                <a:lnTo>
                  <a:pt x="95" y="292"/>
                </a:lnTo>
                <a:lnTo>
                  <a:pt x="125" y="209"/>
                </a:lnTo>
                <a:lnTo>
                  <a:pt x="261" y="144"/>
                </a:lnTo>
                <a:lnTo>
                  <a:pt x="261" y="36"/>
                </a:lnTo>
                <a:lnTo>
                  <a:pt x="663" y="0"/>
                </a:lnTo>
                <a:close/>
              </a:path>
            </a:pathLst>
          </a:custGeom>
          <a:solidFill>
            <a:srgbClr val="FFFFFF"/>
          </a:solidFill>
          <a:ln w="9525">
            <a:noFill/>
            <a:round/>
            <a:headEnd/>
            <a:tailEnd/>
          </a:ln>
        </p:spPr>
        <p:txBody>
          <a:bodyPr>
            <a:prstTxWarp prst="textNoShape">
              <a:avLst/>
            </a:prstTxWarp>
          </a:bodyPr>
          <a:lstStyle/>
          <a:p>
            <a:endParaRPr lang="en-US"/>
          </a:p>
        </p:txBody>
      </p:sp>
      <p:sp>
        <p:nvSpPr>
          <p:cNvPr id="120838" name="Freeform 1030"/>
          <p:cNvSpPr>
            <a:spLocks/>
          </p:cNvSpPr>
          <p:nvPr/>
        </p:nvSpPr>
        <p:spPr bwMode="auto">
          <a:xfrm>
            <a:off x="1243013" y="1955800"/>
            <a:ext cx="160337" cy="263525"/>
          </a:xfrm>
          <a:custGeom>
            <a:avLst/>
            <a:gdLst>
              <a:gd name="T0" fmla="*/ 2147483647 w 203"/>
              <a:gd name="T1" fmla="*/ 2147483647 h 332"/>
              <a:gd name="T2" fmla="*/ 2147483647 w 203"/>
              <a:gd name="T3" fmla="*/ 0 h 332"/>
              <a:gd name="T4" fmla="*/ 2147483647 w 203"/>
              <a:gd name="T5" fmla="*/ 2147483647 h 332"/>
              <a:gd name="T6" fmla="*/ 2147483647 w 203"/>
              <a:gd name="T7" fmla="*/ 2147483647 h 332"/>
              <a:gd name="T8" fmla="*/ 0 w 203"/>
              <a:gd name="T9" fmla="*/ 2147483647 h 332"/>
              <a:gd name="T10" fmla="*/ 2147483647 w 203"/>
              <a:gd name="T11" fmla="*/ 2147483647 h 332"/>
              <a:gd name="T12" fmla="*/ 0 60000 65536"/>
              <a:gd name="T13" fmla="*/ 0 60000 65536"/>
              <a:gd name="T14" fmla="*/ 0 60000 65536"/>
              <a:gd name="T15" fmla="*/ 0 60000 65536"/>
              <a:gd name="T16" fmla="*/ 0 60000 65536"/>
              <a:gd name="T17" fmla="*/ 0 60000 65536"/>
              <a:gd name="T18" fmla="*/ 0 w 203"/>
              <a:gd name="T19" fmla="*/ 0 h 332"/>
              <a:gd name="T20" fmla="*/ 203 w 203"/>
              <a:gd name="T21" fmla="*/ 332 h 332"/>
            </a:gdLst>
            <a:ahLst/>
            <a:cxnLst>
              <a:cxn ang="T12">
                <a:pos x="T0" y="T1"/>
              </a:cxn>
              <a:cxn ang="T13">
                <a:pos x="T2" y="T3"/>
              </a:cxn>
              <a:cxn ang="T14">
                <a:pos x="T4" y="T5"/>
              </a:cxn>
              <a:cxn ang="T15">
                <a:pos x="T6" y="T7"/>
              </a:cxn>
              <a:cxn ang="T16">
                <a:pos x="T8" y="T9"/>
              </a:cxn>
              <a:cxn ang="T17">
                <a:pos x="T10" y="T11"/>
              </a:cxn>
            </a:cxnLst>
            <a:rect l="T18" t="T19" r="T20" b="T21"/>
            <a:pathLst>
              <a:path w="203" h="332">
                <a:moveTo>
                  <a:pt x="9" y="7"/>
                </a:moveTo>
                <a:lnTo>
                  <a:pt x="121" y="0"/>
                </a:lnTo>
                <a:lnTo>
                  <a:pt x="203" y="110"/>
                </a:lnTo>
                <a:lnTo>
                  <a:pt x="186" y="332"/>
                </a:lnTo>
                <a:lnTo>
                  <a:pt x="0" y="102"/>
                </a:lnTo>
                <a:lnTo>
                  <a:pt x="9" y="7"/>
                </a:lnTo>
                <a:close/>
              </a:path>
            </a:pathLst>
          </a:custGeom>
          <a:solidFill>
            <a:srgbClr val="3877BA"/>
          </a:solidFill>
          <a:ln w="9525">
            <a:noFill/>
            <a:round/>
            <a:headEnd/>
            <a:tailEnd/>
          </a:ln>
        </p:spPr>
        <p:txBody>
          <a:bodyPr>
            <a:prstTxWarp prst="textNoShape">
              <a:avLst/>
            </a:prstTxWarp>
          </a:bodyPr>
          <a:lstStyle/>
          <a:p>
            <a:endParaRPr lang="en-US"/>
          </a:p>
        </p:txBody>
      </p:sp>
      <p:sp>
        <p:nvSpPr>
          <p:cNvPr id="120839" name="Freeform 1031"/>
          <p:cNvSpPr>
            <a:spLocks/>
          </p:cNvSpPr>
          <p:nvPr/>
        </p:nvSpPr>
        <p:spPr bwMode="auto">
          <a:xfrm>
            <a:off x="325438" y="473075"/>
            <a:ext cx="2273300" cy="1965325"/>
          </a:xfrm>
          <a:custGeom>
            <a:avLst/>
            <a:gdLst>
              <a:gd name="T0" fmla="*/ 2147483647 w 2864"/>
              <a:gd name="T1" fmla="*/ 0 h 2475"/>
              <a:gd name="T2" fmla="*/ 2147483647 w 2864"/>
              <a:gd name="T3" fmla="*/ 2147483647 h 2475"/>
              <a:gd name="T4" fmla="*/ 2147483647 w 2864"/>
              <a:gd name="T5" fmla="*/ 2147483647 h 2475"/>
              <a:gd name="T6" fmla="*/ 2147483647 w 2864"/>
              <a:gd name="T7" fmla="*/ 2147483647 h 2475"/>
              <a:gd name="T8" fmla="*/ 2147483647 w 2864"/>
              <a:gd name="T9" fmla="*/ 2147483647 h 2475"/>
              <a:gd name="T10" fmla="*/ 2147483647 w 2864"/>
              <a:gd name="T11" fmla="*/ 2147483647 h 2475"/>
              <a:gd name="T12" fmla="*/ 2147483647 w 2864"/>
              <a:gd name="T13" fmla="*/ 2147483647 h 2475"/>
              <a:gd name="T14" fmla="*/ 2147483647 w 2864"/>
              <a:gd name="T15" fmla="*/ 2147483647 h 2475"/>
              <a:gd name="T16" fmla="*/ 2147483647 w 2864"/>
              <a:gd name="T17" fmla="*/ 2147483647 h 2475"/>
              <a:gd name="T18" fmla="*/ 2147483647 w 2864"/>
              <a:gd name="T19" fmla="*/ 2147483647 h 2475"/>
              <a:gd name="T20" fmla="*/ 2147483647 w 2864"/>
              <a:gd name="T21" fmla="*/ 2147483647 h 2475"/>
              <a:gd name="T22" fmla="*/ 2147483647 w 2864"/>
              <a:gd name="T23" fmla="*/ 2147483647 h 2475"/>
              <a:gd name="T24" fmla="*/ 2147483647 w 2864"/>
              <a:gd name="T25" fmla="*/ 2147483647 h 2475"/>
              <a:gd name="T26" fmla="*/ 2147483647 w 2864"/>
              <a:gd name="T27" fmla="*/ 2147483647 h 2475"/>
              <a:gd name="T28" fmla="*/ 2147483647 w 2864"/>
              <a:gd name="T29" fmla="*/ 2147483647 h 2475"/>
              <a:gd name="T30" fmla="*/ 2147483647 w 2864"/>
              <a:gd name="T31" fmla="*/ 2147483647 h 2475"/>
              <a:gd name="T32" fmla="*/ 2147483647 w 2864"/>
              <a:gd name="T33" fmla="*/ 2147483647 h 2475"/>
              <a:gd name="T34" fmla="*/ 2147483647 w 2864"/>
              <a:gd name="T35" fmla="*/ 2147483647 h 2475"/>
              <a:gd name="T36" fmla="*/ 2147483647 w 2864"/>
              <a:gd name="T37" fmla="*/ 2147483647 h 2475"/>
              <a:gd name="T38" fmla="*/ 2147483647 w 2864"/>
              <a:gd name="T39" fmla="*/ 2147483647 h 2475"/>
              <a:gd name="T40" fmla="*/ 2147483647 w 2864"/>
              <a:gd name="T41" fmla="*/ 2147483647 h 2475"/>
              <a:gd name="T42" fmla="*/ 2147483647 w 2864"/>
              <a:gd name="T43" fmla="*/ 2147483647 h 2475"/>
              <a:gd name="T44" fmla="*/ 2147483647 w 2864"/>
              <a:gd name="T45" fmla="*/ 2147483647 h 2475"/>
              <a:gd name="T46" fmla="*/ 2147483647 w 2864"/>
              <a:gd name="T47" fmla="*/ 2147483647 h 2475"/>
              <a:gd name="T48" fmla="*/ 2147483647 w 2864"/>
              <a:gd name="T49" fmla="*/ 2147483647 h 2475"/>
              <a:gd name="T50" fmla="*/ 2147483647 w 2864"/>
              <a:gd name="T51" fmla="*/ 2147483647 h 2475"/>
              <a:gd name="T52" fmla="*/ 2147483647 w 2864"/>
              <a:gd name="T53" fmla="*/ 2147483647 h 2475"/>
              <a:gd name="T54" fmla="*/ 2147483647 w 2864"/>
              <a:gd name="T55" fmla="*/ 2147483647 h 2475"/>
              <a:gd name="T56" fmla="*/ 2147483647 w 2864"/>
              <a:gd name="T57" fmla="*/ 2147483647 h 2475"/>
              <a:gd name="T58" fmla="*/ 2147483647 w 2864"/>
              <a:gd name="T59" fmla="*/ 2147483647 h 2475"/>
              <a:gd name="T60" fmla="*/ 2147483647 w 2864"/>
              <a:gd name="T61" fmla="*/ 2147483647 h 2475"/>
              <a:gd name="T62" fmla="*/ 2147483647 w 2864"/>
              <a:gd name="T63" fmla="*/ 2147483647 h 2475"/>
              <a:gd name="T64" fmla="*/ 2147483647 w 2864"/>
              <a:gd name="T65" fmla="*/ 2147483647 h 24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64"/>
              <a:gd name="T100" fmla="*/ 0 h 2475"/>
              <a:gd name="T101" fmla="*/ 2864 w 2864"/>
              <a:gd name="T102" fmla="*/ 2475 h 24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64" h="2475">
                <a:moveTo>
                  <a:pt x="1099" y="125"/>
                </a:moveTo>
                <a:lnTo>
                  <a:pt x="915" y="0"/>
                </a:lnTo>
                <a:lnTo>
                  <a:pt x="745" y="21"/>
                </a:lnTo>
                <a:lnTo>
                  <a:pt x="534" y="53"/>
                </a:lnTo>
                <a:lnTo>
                  <a:pt x="345" y="201"/>
                </a:lnTo>
                <a:lnTo>
                  <a:pt x="200" y="358"/>
                </a:lnTo>
                <a:lnTo>
                  <a:pt x="98" y="633"/>
                </a:lnTo>
                <a:lnTo>
                  <a:pt x="43" y="1214"/>
                </a:lnTo>
                <a:lnTo>
                  <a:pt x="0" y="1724"/>
                </a:lnTo>
                <a:lnTo>
                  <a:pt x="72" y="2056"/>
                </a:lnTo>
                <a:lnTo>
                  <a:pt x="255" y="1561"/>
                </a:lnTo>
                <a:lnTo>
                  <a:pt x="403" y="1445"/>
                </a:lnTo>
                <a:lnTo>
                  <a:pt x="403" y="1375"/>
                </a:lnTo>
                <a:lnTo>
                  <a:pt x="462" y="1284"/>
                </a:lnTo>
                <a:lnTo>
                  <a:pt x="583" y="1284"/>
                </a:lnTo>
                <a:lnTo>
                  <a:pt x="623" y="1267"/>
                </a:lnTo>
                <a:lnTo>
                  <a:pt x="564" y="1020"/>
                </a:lnTo>
                <a:lnTo>
                  <a:pt x="606" y="762"/>
                </a:lnTo>
                <a:lnTo>
                  <a:pt x="659" y="656"/>
                </a:lnTo>
                <a:lnTo>
                  <a:pt x="1099" y="499"/>
                </a:lnTo>
                <a:lnTo>
                  <a:pt x="1325" y="624"/>
                </a:lnTo>
                <a:lnTo>
                  <a:pt x="1472" y="912"/>
                </a:lnTo>
                <a:lnTo>
                  <a:pt x="1469" y="1145"/>
                </a:lnTo>
                <a:lnTo>
                  <a:pt x="1370" y="1303"/>
                </a:lnTo>
                <a:lnTo>
                  <a:pt x="1364" y="1411"/>
                </a:lnTo>
                <a:lnTo>
                  <a:pt x="1289" y="1439"/>
                </a:lnTo>
                <a:lnTo>
                  <a:pt x="1285" y="1504"/>
                </a:lnTo>
                <a:lnTo>
                  <a:pt x="1163" y="1452"/>
                </a:lnTo>
                <a:lnTo>
                  <a:pt x="1163" y="1530"/>
                </a:lnTo>
                <a:lnTo>
                  <a:pt x="1190" y="1583"/>
                </a:lnTo>
                <a:lnTo>
                  <a:pt x="1163" y="1604"/>
                </a:lnTo>
                <a:lnTo>
                  <a:pt x="1122" y="1602"/>
                </a:lnTo>
                <a:lnTo>
                  <a:pt x="1082" y="1674"/>
                </a:lnTo>
                <a:lnTo>
                  <a:pt x="1154" y="1786"/>
                </a:lnTo>
                <a:lnTo>
                  <a:pt x="1163" y="1875"/>
                </a:lnTo>
                <a:lnTo>
                  <a:pt x="1275" y="1868"/>
                </a:lnTo>
                <a:lnTo>
                  <a:pt x="1419" y="1646"/>
                </a:lnTo>
                <a:lnTo>
                  <a:pt x="1450" y="1468"/>
                </a:lnTo>
                <a:lnTo>
                  <a:pt x="1588" y="1392"/>
                </a:lnTo>
                <a:lnTo>
                  <a:pt x="1687" y="1616"/>
                </a:lnTo>
                <a:lnTo>
                  <a:pt x="1861" y="1826"/>
                </a:lnTo>
                <a:lnTo>
                  <a:pt x="1929" y="2075"/>
                </a:lnTo>
                <a:lnTo>
                  <a:pt x="2117" y="2236"/>
                </a:lnTo>
                <a:lnTo>
                  <a:pt x="2320" y="2298"/>
                </a:lnTo>
                <a:lnTo>
                  <a:pt x="2365" y="2357"/>
                </a:lnTo>
                <a:lnTo>
                  <a:pt x="2703" y="2380"/>
                </a:lnTo>
                <a:lnTo>
                  <a:pt x="2710" y="2475"/>
                </a:lnTo>
                <a:lnTo>
                  <a:pt x="2851" y="2456"/>
                </a:lnTo>
                <a:lnTo>
                  <a:pt x="2864" y="2295"/>
                </a:lnTo>
                <a:lnTo>
                  <a:pt x="2779" y="2181"/>
                </a:lnTo>
                <a:lnTo>
                  <a:pt x="2796" y="2016"/>
                </a:lnTo>
                <a:lnTo>
                  <a:pt x="2595" y="1953"/>
                </a:lnTo>
                <a:lnTo>
                  <a:pt x="2464" y="1688"/>
                </a:lnTo>
                <a:lnTo>
                  <a:pt x="2324" y="1534"/>
                </a:lnTo>
                <a:lnTo>
                  <a:pt x="2310" y="1365"/>
                </a:lnTo>
                <a:lnTo>
                  <a:pt x="2090" y="997"/>
                </a:lnTo>
                <a:lnTo>
                  <a:pt x="2068" y="821"/>
                </a:lnTo>
                <a:lnTo>
                  <a:pt x="1880" y="421"/>
                </a:lnTo>
                <a:lnTo>
                  <a:pt x="1789" y="493"/>
                </a:lnTo>
                <a:lnTo>
                  <a:pt x="1689" y="470"/>
                </a:lnTo>
                <a:lnTo>
                  <a:pt x="1598" y="533"/>
                </a:lnTo>
                <a:lnTo>
                  <a:pt x="1545" y="542"/>
                </a:lnTo>
                <a:lnTo>
                  <a:pt x="1433" y="627"/>
                </a:lnTo>
                <a:lnTo>
                  <a:pt x="1325" y="624"/>
                </a:lnTo>
                <a:lnTo>
                  <a:pt x="1099" y="499"/>
                </a:lnTo>
                <a:lnTo>
                  <a:pt x="1050" y="227"/>
                </a:lnTo>
                <a:lnTo>
                  <a:pt x="1099" y="125"/>
                </a:lnTo>
                <a:close/>
              </a:path>
            </a:pathLst>
          </a:custGeom>
          <a:solidFill>
            <a:srgbClr val="FFFFFF"/>
          </a:solidFill>
          <a:ln w="9525">
            <a:noFill/>
            <a:round/>
            <a:headEnd/>
            <a:tailEnd/>
          </a:ln>
        </p:spPr>
        <p:txBody>
          <a:bodyPr>
            <a:prstTxWarp prst="textNoShape">
              <a:avLst/>
            </a:prstTxWarp>
          </a:bodyPr>
          <a:lstStyle/>
          <a:p>
            <a:endParaRPr lang="en-US"/>
          </a:p>
        </p:txBody>
      </p:sp>
      <p:sp>
        <p:nvSpPr>
          <p:cNvPr id="120840" name="Freeform 1032"/>
          <p:cNvSpPr>
            <a:spLocks/>
          </p:cNvSpPr>
          <p:nvPr/>
        </p:nvSpPr>
        <p:spPr bwMode="auto">
          <a:xfrm>
            <a:off x="1155700" y="358775"/>
            <a:ext cx="827088" cy="620713"/>
          </a:xfrm>
          <a:custGeom>
            <a:avLst/>
            <a:gdLst>
              <a:gd name="T0" fmla="*/ 2147483647 w 1041"/>
              <a:gd name="T1" fmla="*/ 2147483647 h 781"/>
              <a:gd name="T2" fmla="*/ 2147483647 w 1041"/>
              <a:gd name="T3" fmla="*/ 2147483647 h 781"/>
              <a:gd name="T4" fmla="*/ 2147483647 w 1041"/>
              <a:gd name="T5" fmla="*/ 2147483647 h 781"/>
              <a:gd name="T6" fmla="*/ 2147483647 w 1041"/>
              <a:gd name="T7" fmla="*/ 2147483647 h 781"/>
              <a:gd name="T8" fmla="*/ 0 w 1041"/>
              <a:gd name="T9" fmla="*/ 2147483647 h 781"/>
              <a:gd name="T10" fmla="*/ 2147483647 w 1041"/>
              <a:gd name="T11" fmla="*/ 2147483647 h 781"/>
              <a:gd name="T12" fmla="*/ 2147483647 w 1041"/>
              <a:gd name="T13" fmla="*/ 2147483647 h 781"/>
              <a:gd name="T14" fmla="*/ 2147483647 w 1041"/>
              <a:gd name="T15" fmla="*/ 2147483647 h 781"/>
              <a:gd name="T16" fmla="*/ 2147483647 w 1041"/>
              <a:gd name="T17" fmla="*/ 2147483647 h 781"/>
              <a:gd name="T18" fmla="*/ 2147483647 w 1041"/>
              <a:gd name="T19" fmla="*/ 2147483647 h 781"/>
              <a:gd name="T20" fmla="*/ 2147483647 w 1041"/>
              <a:gd name="T21" fmla="*/ 2147483647 h 781"/>
              <a:gd name="T22" fmla="*/ 2147483647 w 1041"/>
              <a:gd name="T23" fmla="*/ 2147483647 h 781"/>
              <a:gd name="T24" fmla="*/ 2147483647 w 1041"/>
              <a:gd name="T25" fmla="*/ 2147483647 h 781"/>
              <a:gd name="T26" fmla="*/ 2147483647 w 1041"/>
              <a:gd name="T27" fmla="*/ 2147483647 h 781"/>
              <a:gd name="T28" fmla="*/ 2147483647 w 1041"/>
              <a:gd name="T29" fmla="*/ 2147483647 h 781"/>
              <a:gd name="T30" fmla="*/ 2147483647 w 1041"/>
              <a:gd name="T31" fmla="*/ 2147483647 h 781"/>
              <a:gd name="T32" fmla="*/ 2147483647 w 1041"/>
              <a:gd name="T33" fmla="*/ 2147483647 h 781"/>
              <a:gd name="T34" fmla="*/ 2147483647 w 1041"/>
              <a:gd name="T35" fmla="*/ 2147483647 h 781"/>
              <a:gd name="T36" fmla="*/ 2147483647 w 1041"/>
              <a:gd name="T37" fmla="*/ 2147483647 h 781"/>
              <a:gd name="T38" fmla="*/ 2147483647 w 1041"/>
              <a:gd name="T39" fmla="*/ 0 h 781"/>
              <a:gd name="T40" fmla="*/ 2147483647 w 1041"/>
              <a:gd name="T41" fmla="*/ 2147483647 h 7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41"/>
              <a:gd name="T64" fmla="*/ 0 h 781"/>
              <a:gd name="T65" fmla="*/ 1041 w 1041"/>
              <a:gd name="T66" fmla="*/ 781 h 7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41" h="781">
                <a:moveTo>
                  <a:pt x="203" y="17"/>
                </a:moveTo>
                <a:lnTo>
                  <a:pt x="125" y="98"/>
                </a:lnTo>
                <a:lnTo>
                  <a:pt x="104" y="206"/>
                </a:lnTo>
                <a:lnTo>
                  <a:pt x="76" y="286"/>
                </a:lnTo>
                <a:lnTo>
                  <a:pt x="0" y="335"/>
                </a:lnTo>
                <a:lnTo>
                  <a:pt x="23" y="656"/>
                </a:lnTo>
                <a:lnTo>
                  <a:pt x="229" y="754"/>
                </a:lnTo>
                <a:lnTo>
                  <a:pt x="301" y="781"/>
                </a:lnTo>
                <a:lnTo>
                  <a:pt x="404" y="768"/>
                </a:lnTo>
                <a:lnTo>
                  <a:pt x="517" y="682"/>
                </a:lnTo>
                <a:lnTo>
                  <a:pt x="565" y="692"/>
                </a:lnTo>
                <a:lnTo>
                  <a:pt x="654" y="620"/>
                </a:lnTo>
                <a:lnTo>
                  <a:pt x="673" y="643"/>
                </a:lnTo>
                <a:lnTo>
                  <a:pt x="758" y="637"/>
                </a:lnTo>
                <a:lnTo>
                  <a:pt x="834" y="565"/>
                </a:lnTo>
                <a:lnTo>
                  <a:pt x="946" y="489"/>
                </a:lnTo>
                <a:lnTo>
                  <a:pt x="1027" y="449"/>
                </a:lnTo>
                <a:lnTo>
                  <a:pt x="1041" y="278"/>
                </a:lnTo>
                <a:lnTo>
                  <a:pt x="794" y="111"/>
                </a:lnTo>
                <a:lnTo>
                  <a:pt x="377" y="0"/>
                </a:lnTo>
                <a:lnTo>
                  <a:pt x="203" y="17"/>
                </a:lnTo>
                <a:close/>
              </a:path>
            </a:pathLst>
          </a:custGeom>
          <a:solidFill>
            <a:srgbClr val="C1A582"/>
          </a:solidFill>
          <a:ln w="9525">
            <a:noFill/>
            <a:round/>
            <a:headEnd/>
            <a:tailEnd/>
          </a:ln>
        </p:spPr>
        <p:txBody>
          <a:bodyPr>
            <a:prstTxWarp prst="textNoShape">
              <a:avLst/>
            </a:prstTxWarp>
          </a:bodyPr>
          <a:lstStyle/>
          <a:p>
            <a:endParaRPr lang="en-US"/>
          </a:p>
        </p:txBody>
      </p:sp>
      <p:sp>
        <p:nvSpPr>
          <p:cNvPr id="120841" name="Freeform 1033"/>
          <p:cNvSpPr>
            <a:spLocks/>
          </p:cNvSpPr>
          <p:nvPr/>
        </p:nvSpPr>
        <p:spPr bwMode="auto">
          <a:xfrm>
            <a:off x="1517650" y="631825"/>
            <a:ext cx="93663" cy="84138"/>
          </a:xfrm>
          <a:custGeom>
            <a:avLst/>
            <a:gdLst>
              <a:gd name="T0" fmla="*/ 0 w 117"/>
              <a:gd name="T1" fmla="*/ 0 h 106"/>
              <a:gd name="T2" fmla="*/ 2147483647 w 117"/>
              <a:gd name="T3" fmla="*/ 2147483647 h 106"/>
              <a:gd name="T4" fmla="*/ 2147483647 w 117"/>
              <a:gd name="T5" fmla="*/ 2147483647 h 106"/>
              <a:gd name="T6" fmla="*/ 2147483647 w 117"/>
              <a:gd name="T7" fmla="*/ 2147483647 h 106"/>
              <a:gd name="T8" fmla="*/ 2147483647 w 117"/>
              <a:gd name="T9" fmla="*/ 2147483647 h 106"/>
              <a:gd name="T10" fmla="*/ 2147483647 w 117"/>
              <a:gd name="T11" fmla="*/ 2147483647 h 106"/>
              <a:gd name="T12" fmla="*/ 2147483647 w 117"/>
              <a:gd name="T13" fmla="*/ 2147483647 h 106"/>
              <a:gd name="T14" fmla="*/ 0 w 117"/>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17"/>
              <a:gd name="T25" fmla="*/ 0 h 106"/>
              <a:gd name="T26" fmla="*/ 117 w 117"/>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7" h="106">
                <a:moveTo>
                  <a:pt x="0" y="0"/>
                </a:moveTo>
                <a:lnTo>
                  <a:pt x="70" y="51"/>
                </a:lnTo>
                <a:lnTo>
                  <a:pt x="117" y="79"/>
                </a:lnTo>
                <a:lnTo>
                  <a:pt x="85" y="87"/>
                </a:lnTo>
                <a:lnTo>
                  <a:pt x="47" y="106"/>
                </a:lnTo>
                <a:lnTo>
                  <a:pt x="30" y="87"/>
                </a:lnTo>
                <a:lnTo>
                  <a:pt x="40" y="64"/>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120842" name="Freeform 1034"/>
          <p:cNvSpPr>
            <a:spLocks/>
          </p:cNvSpPr>
          <p:nvPr/>
        </p:nvSpPr>
        <p:spPr bwMode="auto">
          <a:xfrm>
            <a:off x="1679575" y="746125"/>
            <a:ext cx="95250" cy="84138"/>
          </a:xfrm>
          <a:custGeom>
            <a:avLst/>
            <a:gdLst>
              <a:gd name="T0" fmla="*/ 0 w 119"/>
              <a:gd name="T1" fmla="*/ 0 h 106"/>
              <a:gd name="T2" fmla="*/ 2147483647 w 119"/>
              <a:gd name="T3" fmla="*/ 2147483647 h 106"/>
              <a:gd name="T4" fmla="*/ 2147483647 w 119"/>
              <a:gd name="T5" fmla="*/ 2147483647 h 106"/>
              <a:gd name="T6" fmla="*/ 2147483647 w 119"/>
              <a:gd name="T7" fmla="*/ 2147483647 h 106"/>
              <a:gd name="T8" fmla="*/ 2147483647 w 119"/>
              <a:gd name="T9" fmla="*/ 2147483647 h 106"/>
              <a:gd name="T10" fmla="*/ 2147483647 w 119"/>
              <a:gd name="T11" fmla="*/ 2147483647 h 106"/>
              <a:gd name="T12" fmla="*/ 2147483647 w 119"/>
              <a:gd name="T13" fmla="*/ 2147483647 h 106"/>
              <a:gd name="T14" fmla="*/ 0 w 119"/>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19"/>
              <a:gd name="T25" fmla="*/ 0 h 106"/>
              <a:gd name="T26" fmla="*/ 119 w 119"/>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9" h="106">
                <a:moveTo>
                  <a:pt x="0" y="0"/>
                </a:moveTo>
                <a:lnTo>
                  <a:pt x="72" y="51"/>
                </a:lnTo>
                <a:lnTo>
                  <a:pt x="119" y="78"/>
                </a:lnTo>
                <a:lnTo>
                  <a:pt x="87" y="87"/>
                </a:lnTo>
                <a:lnTo>
                  <a:pt x="47" y="106"/>
                </a:lnTo>
                <a:lnTo>
                  <a:pt x="30" y="87"/>
                </a:lnTo>
                <a:lnTo>
                  <a:pt x="39" y="63"/>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120843" name="Freeform 1035"/>
          <p:cNvSpPr>
            <a:spLocks/>
          </p:cNvSpPr>
          <p:nvPr/>
        </p:nvSpPr>
        <p:spPr bwMode="auto">
          <a:xfrm>
            <a:off x="1616075" y="2212975"/>
            <a:ext cx="407988" cy="238125"/>
          </a:xfrm>
          <a:custGeom>
            <a:avLst/>
            <a:gdLst>
              <a:gd name="T0" fmla="*/ 0 w 516"/>
              <a:gd name="T1" fmla="*/ 2147483647 h 302"/>
              <a:gd name="T2" fmla="*/ 2147483647 w 516"/>
              <a:gd name="T3" fmla="*/ 0 h 302"/>
              <a:gd name="T4" fmla="*/ 2147483647 w 516"/>
              <a:gd name="T5" fmla="*/ 2147483647 h 302"/>
              <a:gd name="T6" fmla="*/ 2147483647 w 516"/>
              <a:gd name="T7" fmla="*/ 2147483647 h 302"/>
              <a:gd name="T8" fmla="*/ 2147483647 w 516"/>
              <a:gd name="T9" fmla="*/ 2147483647 h 302"/>
              <a:gd name="T10" fmla="*/ 2147483647 w 516"/>
              <a:gd name="T11" fmla="*/ 2147483647 h 302"/>
              <a:gd name="T12" fmla="*/ 2147483647 w 516"/>
              <a:gd name="T13" fmla="*/ 2147483647 h 302"/>
              <a:gd name="T14" fmla="*/ 2147483647 w 516"/>
              <a:gd name="T15" fmla="*/ 2147483647 h 302"/>
              <a:gd name="T16" fmla="*/ 2147483647 w 516"/>
              <a:gd name="T17" fmla="*/ 2147483647 h 302"/>
              <a:gd name="T18" fmla="*/ 2147483647 w 516"/>
              <a:gd name="T19" fmla="*/ 2147483647 h 302"/>
              <a:gd name="T20" fmla="*/ 2147483647 w 516"/>
              <a:gd name="T21" fmla="*/ 2147483647 h 302"/>
              <a:gd name="T22" fmla="*/ 2147483647 w 516"/>
              <a:gd name="T23" fmla="*/ 2147483647 h 302"/>
              <a:gd name="T24" fmla="*/ 2147483647 w 516"/>
              <a:gd name="T25" fmla="*/ 2147483647 h 302"/>
              <a:gd name="T26" fmla="*/ 2147483647 w 516"/>
              <a:gd name="T27" fmla="*/ 2147483647 h 302"/>
              <a:gd name="T28" fmla="*/ 2147483647 w 516"/>
              <a:gd name="T29" fmla="*/ 2147483647 h 302"/>
              <a:gd name="T30" fmla="*/ 2147483647 w 516"/>
              <a:gd name="T31" fmla="*/ 2147483647 h 302"/>
              <a:gd name="T32" fmla="*/ 2147483647 w 516"/>
              <a:gd name="T33" fmla="*/ 2147483647 h 302"/>
              <a:gd name="T34" fmla="*/ 0 w 516"/>
              <a:gd name="T35" fmla="*/ 2147483647 h 3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6"/>
              <a:gd name="T55" fmla="*/ 0 h 302"/>
              <a:gd name="T56" fmla="*/ 516 w 516"/>
              <a:gd name="T57" fmla="*/ 302 h 3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6" h="302">
                <a:moveTo>
                  <a:pt x="0" y="46"/>
                </a:moveTo>
                <a:lnTo>
                  <a:pt x="121" y="0"/>
                </a:lnTo>
                <a:lnTo>
                  <a:pt x="283" y="69"/>
                </a:lnTo>
                <a:lnTo>
                  <a:pt x="381" y="131"/>
                </a:lnTo>
                <a:lnTo>
                  <a:pt x="516" y="249"/>
                </a:lnTo>
                <a:lnTo>
                  <a:pt x="493" y="289"/>
                </a:lnTo>
                <a:lnTo>
                  <a:pt x="453" y="285"/>
                </a:lnTo>
                <a:lnTo>
                  <a:pt x="368" y="216"/>
                </a:lnTo>
                <a:lnTo>
                  <a:pt x="351" y="249"/>
                </a:lnTo>
                <a:lnTo>
                  <a:pt x="279" y="234"/>
                </a:lnTo>
                <a:lnTo>
                  <a:pt x="250" y="270"/>
                </a:lnTo>
                <a:lnTo>
                  <a:pt x="188" y="270"/>
                </a:lnTo>
                <a:lnTo>
                  <a:pt x="144" y="292"/>
                </a:lnTo>
                <a:lnTo>
                  <a:pt x="76" y="302"/>
                </a:lnTo>
                <a:lnTo>
                  <a:pt x="49" y="270"/>
                </a:lnTo>
                <a:lnTo>
                  <a:pt x="4" y="262"/>
                </a:lnTo>
                <a:lnTo>
                  <a:pt x="30" y="167"/>
                </a:lnTo>
                <a:lnTo>
                  <a:pt x="0" y="46"/>
                </a:lnTo>
                <a:close/>
              </a:path>
            </a:pathLst>
          </a:custGeom>
          <a:solidFill>
            <a:srgbClr val="967F51"/>
          </a:solidFill>
          <a:ln w="9525">
            <a:noFill/>
            <a:round/>
            <a:headEnd/>
            <a:tailEnd/>
          </a:ln>
        </p:spPr>
        <p:txBody>
          <a:bodyPr>
            <a:prstTxWarp prst="textNoShape">
              <a:avLst/>
            </a:prstTxWarp>
          </a:bodyPr>
          <a:lstStyle/>
          <a:p>
            <a:endParaRPr lang="en-US"/>
          </a:p>
        </p:txBody>
      </p:sp>
      <p:sp>
        <p:nvSpPr>
          <p:cNvPr id="120844" name="Freeform 1036"/>
          <p:cNvSpPr>
            <a:spLocks/>
          </p:cNvSpPr>
          <p:nvPr/>
        </p:nvSpPr>
        <p:spPr bwMode="auto">
          <a:xfrm>
            <a:off x="357188" y="1479550"/>
            <a:ext cx="1282700" cy="1282700"/>
          </a:xfrm>
          <a:custGeom>
            <a:avLst/>
            <a:gdLst>
              <a:gd name="T0" fmla="*/ 2147483647 w 1615"/>
              <a:gd name="T1" fmla="*/ 2147483647 h 1616"/>
              <a:gd name="T2" fmla="*/ 2147483647 w 1615"/>
              <a:gd name="T3" fmla="*/ 0 h 1616"/>
              <a:gd name="T4" fmla="*/ 2147483647 w 1615"/>
              <a:gd name="T5" fmla="*/ 2147483647 h 1616"/>
              <a:gd name="T6" fmla="*/ 2147483647 w 1615"/>
              <a:gd name="T7" fmla="*/ 2147483647 h 1616"/>
              <a:gd name="T8" fmla="*/ 2147483647 w 1615"/>
              <a:gd name="T9" fmla="*/ 2147483647 h 1616"/>
              <a:gd name="T10" fmla="*/ 2147483647 w 1615"/>
              <a:gd name="T11" fmla="*/ 2147483647 h 1616"/>
              <a:gd name="T12" fmla="*/ 2147483647 w 1615"/>
              <a:gd name="T13" fmla="*/ 2147483647 h 1616"/>
              <a:gd name="T14" fmla="*/ 2147483647 w 1615"/>
              <a:gd name="T15" fmla="*/ 2147483647 h 1616"/>
              <a:gd name="T16" fmla="*/ 0 w 1615"/>
              <a:gd name="T17" fmla="*/ 2147483647 h 1616"/>
              <a:gd name="T18" fmla="*/ 2147483647 w 1615"/>
              <a:gd name="T19" fmla="*/ 2147483647 h 1616"/>
              <a:gd name="T20" fmla="*/ 2147483647 w 1615"/>
              <a:gd name="T21" fmla="*/ 2147483647 h 1616"/>
              <a:gd name="T22" fmla="*/ 2147483647 w 1615"/>
              <a:gd name="T23" fmla="*/ 2147483647 h 1616"/>
              <a:gd name="T24" fmla="*/ 2147483647 w 1615"/>
              <a:gd name="T25" fmla="*/ 2147483647 h 1616"/>
              <a:gd name="T26" fmla="*/ 2147483647 w 1615"/>
              <a:gd name="T27" fmla="*/ 2147483647 h 1616"/>
              <a:gd name="T28" fmla="*/ 2147483647 w 1615"/>
              <a:gd name="T29" fmla="*/ 2147483647 h 1616"/>
              <a:gd name="T30" fmla="*/ 2147483647 w 1615"/>
              <a:gd name="T31" fmla="*/ 2147483647 h 1616"/>
              <a:gd name="T32" fmla="*/ 2147483647 w 1615"/>
              <a:gd name="T33" fmla="*/ 2147483647 h 1616"/>
              <a:gd name="T34" fmla="*/ 2147483647 w 1615"/>
              <a:gd name="T35" fmla="*/ 2147483647 h 1616"/>
              <a:gd name="T36" fmla="*/ 2147483647 w 1615"/>
              <a:gd name="T37" fmla="*/ 2147483647 h 1616"/>
              <a:gd name="T38" fmla="*/ 2147483647 w 1615"/>
              <a:gd name="T39" fmla="*/ 2147483647 h 1616"/>
              <a:gd name="T40" fmla="*/ 2147483647 w 1615"/>
              <a:gd name="T41" fmla="*/ 2147483647 h 1616"/>
              <a:gd name="T42" fmla="*/ 2147483647 w 1615"/>
              <a:gd name="T43" fmla="*/ 2147483647 h 1616"/>
              <a:gd name="T44" fmla="*/ 2147483647 w 1615"/>
              <a:gd name="T45" fmla="*/ 2147483647 h 1616"/>
              <a:gd name="T46" fmla="*/ 2147483647 w 1615"/>
              <a:gd name="T47" fmla="*/ 2147483647 h 1616"/>
              <a:gd name="T48" fmla="*/ 2147483647 w 1615"/>
              <a:gd name="T49" fmla="*/ 2147483647 h 16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15"/>
              <a:gd name="T76" fmla="*/ 0 h 1616"/>
              <a:gd name="T77" fmla="*/ 1615 w 1615"/>
              <a:gd name="T78" fmla="*/ 1616 h 16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15" h="1616">
                <a:moveTo>
                  <a:pt x="561" y="3"/>
                </a:moveTo>
                <a:lnTo>
                  <a:pt x="433" y="0"/>
                </a:lnTo>
                <a:lnTo>
                  <a:pt x="342" y="125"/>
                </a:lnTo>
                <a:lnTo>
                  <a:pt x="361" y="159"/>
                </a:lnTo>
                <a:lnTo>
                  <a:pt x="228" y="256"/>
                </a:lnTo>
                <a:lnTo>
                  <a:pt x="108" y="472"/>
                </a:lnTo>
                <a:lnTo>
                  <a:pt x="19" y="789"/>
                </a:lnTo>
                <a:lnTo>
                  <a:pt x="42" y="1047"/>
                </a:lnTo>
                <a:lnTo>
                  <a:pt x="0" y="1616"/>
                </a:lnTo>
                <a:lnTo>
                  <a:pt x="1104" y="1549"/>
                </a:lnTo>
                <a:lnTo>
                  <a:pt x="1409" y="1396"/>
                </a:lnTo>
                <a:lnTo>
                  <a:pt x="1439" y="1287"/>
                </a:lnTo>
                <a:lnTo>
                  <a:pt x="1598" y="1215"/>
                </a:lnTo>
                <a:lnTo>
                  <a:pt x="1615" y="1064"/>
                </a:lnTo>
                <a:lnTo>
                  <a:pt x="1562" y="944"/>
                </a:lnTo>
                <a:lnTo>
                  <a:pt x="1373" y="957"/>
                </a:lnTo>
                <a:lnTo>
                  <a:pt x="1259" y="944"/>
                </a:lnTo>
                <a:lnTo>
                  <a:pt x="1229" y="849"/>
                </a:lnTo>
                <a:lnTo>
                  <a:pt x="1140" y="705"/>
                </a:lnTo>
                <a:lnTo>
                  <a:pt x="1115" y="519"/>
                </a:lnTo>
                <a:lnTo>
                  <a:pt x="1043" y="407"/>
                </a:lnTo>
                <a:lnTo>
                  <a:pt x="990" y="390"/>
                </a:lnTo>
                <a:lnTo>
                  <a:pt x="882" y="314"/>
                </a:lnTo>
                <a:lnTo>
                  <a:pt x="546" y="66"/>
                </a:lnTo>
                <a:lnTo>
                  <a:pt x="561" y="3"/>
                </a:lnTo>
                <a:close/>
              </a:path>
            </a:pathLst>
          </a:custGeom>
          <a:solidFill>
            <a:srgbClr val="FFD160"/>
          </a:solidFill>
          <a:ln w="9525">
            <a:noFill/>
            <a:round/>
            <a:headEnd/>
            <a:tailEnd/>
          </a:ln>
        </p:spPr>
        <p:txBody>
          <a:bodyPr>
            <a:prstTxWarp prst="textNoShape">
              <a:avLst/>
            </a:prstTxWarp>
          </a:bodyPr>
          <a:lstStyle/>
          <a:p>
            <a:endParaRPr lang="en-US"/>
          </a:p>
        </p:txBody>
      </p:sp>
      <p:sp>
        <p:nvSpPr>
          <p:cNvPr id="120845" name="Freeform 1037"/>
          <p:cNvSpPr>
            <a:spLocks/>
          </p:cNvSpPr>
          <p:nvPr/>
        </p:nvSpPr>
        <p:spPr bwMode="auto">
          <a:xfrm>
            <a:off x="774700" y="744538"/>
            <a:ext cx="720725" cy="735012"/>
          </a:xfrm>
          <a:custGeom>
            <a:avLst/>
            <a:gdLst>
              <a:gd name="T0" fmla="*/ 2147483647 w 908"/>
              <a:gd name="T1" fmla="*/ 2147483647 h 926"/>
              <a:gd name="T2" fmla="*/ 2147483647 w 908"/>
              <a:gd name="T3" fmla="*/ 2147483647 h 926"/>
              <a:gd name="T4" fmla="*/ 2147483647 w 908"/>
              <a:gd name="T5" fmla="*/ 2147483647 h 926"/>
              <a:gd name="T6" fmla="*/ 2147483647 w 908"/>
              <a:gd name="T7" fmla="*/ 2147483647 h 926"/>
              <a:gd name="T8" fmla="*/ 2147483647 w 908"/>
              <a:gd name="T9" fmla="*/ 2147483647 h 926"/>
              <a:gd name="T10" fmla="*/ 2147483647 w 908"/>
              <a:gd name="T11" fmla="*/ 2147483647 h 926"/>
              <a:gd name="T12" fmla="*/ 2147483647 w 908"/>
              <a:gd name="T13" fmla="*/ 0 h 926"/>
              <a:gd name="T14" fmla="*/ 2147483647 w 908"/>
              <a:gd name="T15" fmla="*/ 2147483647 h 926"/>
              <a:gd name="T16" fmla="*/ 2147483647 w 908"/>
              <a:gd name="T17" fmla="*/ 2147483647 h 926"/>
              <a:gd name="T18" fmla="*/ 2147483647 w 908"/>
              <a:gd name="T19" fmla="*/ 2147483647 h 926"/>
              <a:gd name="T20" fmla="*/ 2147483647 w 908"/>
              <a:gd name="T21" fmla="*/ 2147483647 h 926"/>
              <a:gd name="T22" fmla="*/ 2147483647 w 908"/>
              <a:gd name="T23" fmla="*/ 2147483647 h 926"/>
              <a:gd name="T24" fmla="*/ 0 w 908"/>
              <a:gd name="T25" fmla="*/ 2147483647 h 926"/>
              <a:gd name="T26" fmla="*/ 2147483647 w 908"/>
              <a:gd name="T27" fmla="*/ 2147483647 h 926"/>
              <a:gd name="T28" fmla="*/ 2147483647 w 908"/>
              <a:gd name="T29" fmla="*/ 2147483647 h 926"/>
              <a:gd name="T30" fmla="*/ 2147483647 w 908"/>
              <a:gd name="T31" fmla="*/ 2147483647 h 926"/>
              <a:gd name="T32" fmla="*/ 2147483647 w 908"/>
              <a:gd name="T33" fmla="*/ 2147483647 h 926"/>
              <a:gd name="T34" fmla="*/ 2147483647 w 908"/>
              <a:gd name="T35" fmla="*/ 2147483647 h 926"/>
              <a:gd name="T36" fmla="*/ 2147483647 w 908"/>
              <a:gd name="T37" fmla="*/ 2147483647 h 926"/>
              <a:gd name="T38" fmla="*/ 2147483647 w 908"/>
              <a:gd name="T39" fmla="*/ 2147483647 h 926"/>
              <a:gd name="T40" fmla="*/ 2147483647 w 908"/>
              <a:gd name="T41" fmla="*/ 2147483647 h 926"/>
              <a:gd name="T42" fmla="*/ 2147483647 w 908"/>
              <a:gd name="T43" fmla="*/ 2147483647 h 926"/>
              <a:gd name="T44" fmla="*/ 2147483647 w 908"/>
              <a:gd name="T45" fmla="*/ 2147483647 h 926"/>
              <a:gd name="T46" fmla="*/ 2147483647 w 908"/>
              <a:gd name="T47" fmla="*/ 2147483647 h 9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8"/>
              <a:gd name="T73" fmla="*/ 0 h 926"/>
              <a:gd name="T74" fmla="*/ 908 w 908"/>
              <a:gd name="T75" fmla="*/ 926 h 9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8" h="926">
                <a:moveTo>
                  <a:pt x="908" y="571"/>
                </a:moveTo>
                <a:lnTo>
                  <a:pt x="846" y="381"/>
                </a:lnTo>
                <a:lnTo>
                  <a:pt x="725" y="269"/>
                </a:lnTo>
                <a:lnTo>
                  <a:pt x="535" y="158"/>
                </a:lnTo>
                <a:lnTo>
                  <a:pt x="400" y="161"/>
                </a:lnTo>
                <a:lnTo>
                  <a:pt x="414" y="72"/>
                </a:lnTo>
                <a:lnTo>
                  <a:pt x="351" y="0"/>
                </a:lnTo>
                <a:lnTo>
                  <a:pt x="190" y="8"/>
                </a:lnTo>
                <a:lnTo>
                  <a:pt x="65" y="121"/>
                </a:lnTo>
                <a:lnTo>
                  <a:pt x="42" y="230"/>
                </a:lnTo>
                <a:lnTo>
                  <a:pt x="95" y="315"/>
                </a:lnTo>
                <a:lnTo>
                  <a:pt x="23" y="453"/>
                </a:lnTo>
                <a:lnTo>
                  <a:pt x="0" y="664"/>
                </a:lnTo>
                <a:lnTo>
                  <a:pt x="59" y="926"/>
                </a:lnTo>
                <a:lnTo>
                  <a:pt x="194" y="844"/>
                </a:lnTo>
                <a:lnTo>
                  <a:pt x="190" y="736"/>
                </a:lnTo>
                <a:lnTo>
                  <a:pt x="239" y="651"/>
                </a:lnTo>
                <a:lnTo>
                  <a:pt x="311" y="620"/>
                </a:lnTo>
                <a:lnTo>
                  <a:pt x="383" y="755"/>
                </a:lnTo>
                <a:lnTo>
                  <a:pt x="478" y="670"/>
                </a:lnTo>
                <a:lnTo>
                  <a:pt x="603" y="643"/>
                </a:lnTo>
                <a:lnTo>
                  <a:pt x="653" y="552"/>
                </a:lnTo>
                <a:lnTo>
                  <a:pt x="764" y="522"/>
                </a:lnTo>
                <a:lnTo>
                  <a:pt x="908" y="571"/>
                </a:lnTo>
                <a:close/>
              </a:path>
            </a:pathLst>
          </a:custGeom>
          <a:solidFill>
            <a:srgbClr val="381100"/>
          </a:solidFill>
          <a:ln w="9525">
            <a:noFill/>
            <a:round/>
            <a:headEnd/>
            <a:tailEnd/>
          </a:ln>
        </p:spPr>
        <p:txBody>
          <a:bodyPr>
            <a:prstTxWarp prst="textNoShape">
              <a:avLst/>
            </a:prstTxWarp>
          </a:bodyPr>
          <a:lstStyle/>
          <a:p>
            <a:endParaRPr lang="en-US"/>
          </a:p>
        </p:txBody>
      </p:sp>
      <p:sp>
        <p:nvSpPr>
          <p:cNvPr id="120846" name="Freeform 1038"/>
          <p:cNvSpPr>
            <a:spLocks/>
          </p:cNvSpPr>
          <p:nvPr/>
        </p:nvSpPr>
        <p:spPr bwMode="auto">
          <a:xfrm>
            <a:off x="760413" y="1143000"/>
            <a:ext cx="735012" cy="660400"/>
          </a:xfrm>
          <a:custGeom>
            <a:avLst/>
            <a:gdLst>
              <a:gd name="T0" fmla="*/ 2147483647 w 925"/>
              <a:gd name="T1" fmla="*/ 2147483647 h 830"/>
              <a:gd name="T2" fmla="*/ 2147483647 w 925"/>
              <a:gd name="T3" fmla="*/ 2147483647 h 830"/>
              <a:gd name="T4" fmla="*/ 2147483647 w 925"/>
              <a:gd name="T5" fmla="*/ 2147483647 h 830"/>
              <a:gd name="T6" fmla="*/ 2147483647 w 925"/>
              <a:gd name="T7" fmla="*/ 2147483647 h 830"/>
              <a:gd name="T8" fmla="*/ 2147483647 w 925"/>
              <a:gd name="T9" fmla="*/ 2147483647 h 830"/>
              <a:gd name="T10" fmla="*/ 2147483647 w 925"/>
              <a:gd name="T11" fmla="*/ 2147483647 h 830"/>
              <a:gd name="T12" fmla="*/ 2147483647 w 925"/>
              <a:gd name="T13" fmla="*/ 2147483647 h 830"/>
              <a:gd name="T14" fmla="*/ 2147483647 w 925"/>
              <a:gd name="T15" fmla="*/ 2147483647 h 830"/>
              <a:gd name="T16" fmla="*/ 2147483647 w 925"/>
              <a:gd name="T17" fmla="*/ 2147483647 h 830"/>
              <a:gd name="T18" fmla="*/ 2147483647 w 925"/>
              <a:gd name="T19" fmla="*/ 2147483647 h 830"/>
              <a:gd name="T20" fmla="*/ 2147483647 w 925"/>
              <a:gd name="T21" fmla="*/ 2147483647 h 830"/>
              <a:gd name="T22" fmla="*/ 2147483647 w 925"/>
              <a:gd name="T23" fmla="*/ 2147483647 h 830"/>
              <a:gd name="T24" fmla="*/ 2147483647 w 925"/>
              <a:gd name="T25" fmla="*/ 2147483647 h 830"/>
              <a:gd name="T26" fmla="*/ 2147483647 w 925"/>
              <a:gd name="T27" fmla="*/ 2147483647 h 830"/>
              <a:gd name="T28" fmla="*/ 2147483647 w 925"/>
              <a:gd name="T29" fmla="*/ 2147483647 h 830"/>
              <a:gd name="T30" fmla="*/ 2147483647 w 925"/>
              <a:gd name="T31" fmla="*/ 2147483647 h 830"/>
              <a:gd name="T32" fmla="*/ 2147483647 w 925"/>
              <a:gd name="T33" fmla="*/ 2147483647 h 830"/>
              <a:gd name="T34" fmla="*/ 0 w 925"/>
              <a:gd name="T35" fmla="*/ 2147483647 h 830"/>
              <a:gd name="T36" fmla="*/ 2147483647 w 925"/>
              <a:gd name="T37" fmla="*/ 2147483647 h 830"/>
              <a:gd name="T38" fmla="*/ 2147483647 w 925"/>
              <a:gd name="T39" fmla="*/ 2147483647 h 830"/>
              <a:gd name="T40" fmla="*/ 2147483647 w 925"/>
              <a:gd name="T41" fmla="*/ 2147483647 h 830"/>
              <a:gd name="T42" fmla="*/ 2147483647 w 925"/>
              <a:gd name="T43" fmla="*/ 2147483647 h 830"/>
              <a:gd name="T44" fmla="*/ 2147483647 w 925"/>
              <a:gd name="T45" fmla="*/ 2147483647 h 830"/>
              <a:gd name="T46" fmla="*/ 2147483647 w 925"/>
              <a:gd name="T47" fmla="*/ 2147483647 h 830"/>
              <a:gd name="T48" fmla="*/ 2147483647 w 925"/>
              <a:gd name="T49" fmla="*/ 2147483647 h 830"/>
              <a:gd name="T50" fmla="*/ 2147483647 w 925"/>
              <a:gd name="T51" fmla="*/ 2147483647 h 830"/>
              <a:gd name="T52" fmla="*/ 2147483647 w 925"/>
              <a:gd name="T53" fmla="*/ 2147483647 h 830"/>
              <a:gd name="T54" fmla="*/ 2147483647 w 925"/>
              <a:gd name="T55" fmla="*/ 0 h 830"/>
              <a:gd name="T56" fmla="*/ 2147483647 w 925"/>
              <a:gd name="T57" fmla="*/ 2147483647 h 8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25"/>
              <a:gd name="T88" fmla="*/ 0 h 830"/>
              <a:gd name="T89" fmla="*/ 925 w 925"/>
              <a:gd name="T90" fmla="*/ 830 h 8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25" h="830">
                <a:moveTo>
                  <a:pt x="925" y="68"/>
                </a:moveTo>
                <a:lnTo>
                  <a:pt x="922" y="301"/>
                </a:lnTo>
                <a:lnTo>
                  <a:pt x="831" y="440"/>
                </a:lnTo>
                <a:lnTo>
                  <a:pt x="831" y="544"/>
                </a:lnTo>
                <a:lnTo>
                  <a:pt x="817" y="567"/>
                </a:lnTo>
                <a:lnTo>
                  <a:pt x="742" y="595"/>
                </a:lnTo>
                <a:lnTo>
                  <a:pt x="738" y="660"/>
                </a:lnTo>
                <a:lnTo>
                  <a:pt x="673" y="639"/>
                </a:lnTo>
                <a:lnTo>
                  <a:pt x="624" y="618"/>
                </a:lnTo>
                <a:lnTo>
                  <a:pt x="626" y="673"/>
                </a:lnTo>
                <a:lnTo>
                  <a:pt x="656" y="726"/>
                </a:lnTo>
                <a:lnTo>
                  <a:pt x="616" y="760"/>
                </a:lnTo>
                <a:lnTo>
                  <a:pt x="575" y="758"/>
                </a:lnTo>
                <a:lnTo>
                  <a:pt x="535" y="830"/>
                </a:lnTo>
                <a:lnTo>
                  <a:pt x="467" y="825"/>
                </a:lnTo>
                <a:lnTo>
                  <a:pt x="378" y="766"/>
                </a:lnTo>
                <a:lnTo>
                  <a:pt x="158" y="631"/>
                </a:lnTo>
                <a:lnTo>
                  <a:pt x="0" y="561"/>
                </a:lnTo>
                <a:lnTo>
                  <a:pt x="53" y="426"/>
                </a:lnTo>
                <a:lnTo>
                  <a:pt x="211" y="341"/>
                </a:lnTo>
                <a:lnTo>
                  <a:pt x="207" y="233"/>
                </a:lnTo>
                <a:lnTo>
                  <a:pt x="253" y="134"/>
                </a:lnTo>
                <a:lnTo>
                  <a:pt x="328" y="117"/>
                </a:lnTo>
                <a:lnTo>
                  <a:pt x="400" y="252"/>
                </a:lnTo>
                <a:lnTo>
                  <a:pt x="486" y="153"/>
                </a:lnTo>
                <a:lnTo>
                  <a:pt x="607" y="140"/>
                </a:lnTo>
                <a:lnTo>
                  <a:pt x="670" y="49"/>
                </a:lnTo>
                <a:lnTo>
                  <a:pt x="778" y="0"/>
                </a:lnTo>
                <a:lnTo>
                  <a:pt x="925" y="68"/>
                </a:lnTo>
                <a:close/>
              </a:path>
            </a:pathLst>
          </a:custGeom>
          <a:solidFill>
            <a:srgbClr val="967F51"/>
          </a:solidFill>
          <a:ln w="9525">
            <a:noFill/>
            <a:round/>
            <a:headEnd/>
            <a:tailEnd/>
          </a:ln>
        </p:spPr>
        <p:txBody>
          <a:bodyPr>
            <a:prstTxWarp prst="textNoShape">
              <a:avLst/>
            </a:prstTxWarp>
          </a:bodyPr>
          <a:lstStyle/>
          <a:p>
            <a:endParaRPr lang="en-US"/>
          </a:p>
        </p:txBody>
      </p:sp>
      <p:sp>
        <p:nvSpPr>
          <p:cNvPr id="120847" name="Freeform 1039"/>
          <p:cNvSpPr>
            <a:spLocks/>
          </p:cNvSpPr>
          <p:nvPr/>
        </p:nvSpPr>
        <p:spPr bwMode="auto">
          <a:xfrm>
            <a:off x="1254125" y="735013"/>
            <a:ext cx="584200" cy="258762"/>
          </a:xfrm>
          <a:custGeom>
            <a:avLst/>
            <a:gdLst>
              <a:gd name="T0" fmla="*/ 2147483647 w 736"/>
              <a:gd name="T1" fmla="*/ 2147483647 h 326"/>
              <a:gd name="T2" fmla="*/ 2147483647 w 736"/>
              <a:gd name="T3" fmla="*/ 0 h 326"/>
              <a:gd name="T4" fmla="*/ 2147483647 w 736"/>
              <a:gd name="T5" fmla="*/ 2147483647 h 326"/>
              <a:gd name="T6" fmla="*/ 2147483647 w 736"/>
              <a:gd name="T7" fmla="*/ 2147483647 h 326"/>
              <a:gd name="T8" fmla="*/ 2147483647 w 736"/>
              <a:gd name="T9" fmla="*/ 2147483647 h 326"/>
              <a:gd name="T10" fmla="*/ 2147483647 w 736"/>
              <a:gd name="T11" fmla="*/ 2147483647 h 326"/>
              <a:gd name="T12" fmla="*/ 2147483647 w 736"/>
              <a:gd name="T13" fmla="*/ 2147483647 h 326"/>
              <a:gd name="T14" fmla="*/ 2147483647 w 736"/>
              <a:gd name="T15" fmla="*/ 2147483647 h 326"/>
              <a:gd name="T16" fmla="*/ 2147483647 w 736"/>
              <a:gd name="T17" fmla="*/ 2147483647 h 326"/>
              <a:gd name="T18" fmla="*/ 2147483647 w 736"/>
              <a:gd name="T19" fmla="*/ 2147483647 h 326"/>
              <a:gd name="T20" fmla="*/ 2147483647 w 736"/>
              <a:gd name="T21" fmla="*/ 2147483647 h 326"/>
              <a:gd name="T22" fmla="*/ 2147483647 w 736"/>
              <a:gd name="T23" fmla="*/ 2147483647 h 326"/>
              <a:gd name="T24" fmla="*/ 2147483647 w 736"/>
              <a:gd name="T25" fmla="*/ 2147483647 h 326"/>
              <a:gd name="T26" fmla="*/ 2147483647 w 736"/>
              <a:gd name="T27" fmla="*/ 2147483647 h 326"/>
              <a:gd name="T28" fmla="*/ 2147483647 w 736"/>
              <a:gd name="T29" fmla="*/ 2147483647 h 326"/>
              <a:gd name="T30" fmla="*/ 2147483647 w 736"/>
              <a:gd name="T31" fmla="*/ 2147483647 h 326"/>
              <a:gd name="T32" fmla="*/ 2147483647 w 736"/>
              <a:gd name="T33" fmla="*/ 2147483647 h 326"/>
              <a:gd name="T34" fmla="*/ 2147483647 w 736"/>
              <a:gd name="T35" fmla="*/ 2147483647 h 326"/>
              <a:gd name="T36" fmla="*/ 2147483647 w 736"/>
              <a:gd name="T37" fmla="*/ 2147483647 h 326"/>
              <a:gd name="T38" fmla="*/ 2147483647 w 736"/>
              <a:gd name="T39" fmla="*/ 2147483647 h 326"/>
              <a:gd name="T40" fmla="*/ 2147483647 w 736"/>
              <a:gd name="T41" fmla="*/ 2147483647 h 326"/>
              <a:gd name="T42" fmla="*/ 2147483647 w 736"/>
              <a:gd name="T43" fmla="*/ 2147483647 h 326"/>
              <a:gd name="T44" fmla="*/ 2147483647 w 736"/>
              <a:gd name="T45" fmla="*/ 2147483647 h 326"/>
              <a:gd name="T46" fmla="*/ 2147483647 w 736"/>
              <a:gd name="T47" fmla="*/ 2147483647 h 326"/>
              <a:gd name="T48" fmla="*/ 2147483647 w 736"/>
              <a:gd name="T49" fmla="*/ 2147483647 h 326"/>
              <a:gd name="T50" fmla="*/ 2147483647 w 736"/>
              <a:gd name="T51" fmla="*/ 2147483647 h 326"/>
              <a:gd name="T52" fmla="*/ 2147483647 w 736"/>
              <a:gd name="T53" fmla="*/ 2147483647 h 326"/>
              <a:gd name="T54" fmla="*/ 2147483647 w 736"/>
              <a:gd name="T55" fmla="*/ 2147483647 h 326"/>
              <a:gd name="T56" fmla="*/ 2147483647 w 736"/>
              <a:gd name="T57" fmla="*/ 2147483647 h 326"/>
              <a:gd name="T58" fmla="*/ 2147483647 w 736"/>
              <a:gd name="T59" fmla="*/ 2147483647 h 326"/>
              <a:gd name="T60" fmla="*/ 0 w 736"/>
              <a:gd name="T61" fmla="*/ 2147483647 h 326"/>
              <a:gd name="T62" fmla="*/ 2147483647 w 736"/>
              <a:gd name="T63" fmla="*/ 2147483647 h 326"/>
              <a:gd name="T64" fmla="*/ 2147483647 w 736"/>
              <a:gd name="T65" fmla="*/ 2147483647 h 326"/>
              <a:gd name="T66" fmla="*/ 2147483647 w 736"/>
              <a:gd name="T67" fmla="*/ 2147483647 h 326"/>
              <a:gd name="T68" fmla="*/ 2147483647 w 736"/>
              <a:gd name="T69" fmla="*/ 2147483647 h 326"/>
              <a:gd name="T70" fmla="*/ 2147483647 w 736"/>
              <a:gd name="T71" fmla="*/ 2147483647 h 326"/>
              <a:gd name="T72" fmla="*/ 2147483647 w 736"/>
              <a:gd name="T73" fmla="*/ 2147483647 h 326"/>
              <a:gd name="T74" fmla="*/ 2147483647 w 736"/>
              <a:gd name="T75" fmla="*/ 2147483647 h 326"/>
              <a:gd name="T76" fmla="*/ 2147483647 w 736"/>
              <a:gd name="T77" fmla="*/ 2147483647 h 326"/>
              <a:gd name="T78" fmla="*/ 2147483647 w 736"/>
              <a:gd name="T79" fmla="*/ 2147483647 h 326"/>
              <a:gd name="T80" fmla="*/ 2147483647 w 736"/>
              <a:gd name="T81" fmla="*/ 2147483647 h 32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6"/>
              <a:gd name="T124" fmla="*/ 0 h 326"/>
              <a:gd name="T125" fmla="*/ 736 w 736"/>
              <a:gd name="T126" fmla="*/ 326 h 32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6" h="326">
                <a:moveTo>
                  <a:pt x="692" y="26"/>
                </a:moveTo>
                <a:lnTo>
                  <a:pt x="607" y="0"/>
                </a:lnTo>
                <a:lnTo>
                  <a:pt x="675" y="43"/>
                </a:lnTo>
                <a:lnTo>
                  <a:pt x="694" y="85"/>
                </a:lnTo>
                <a:lnTo>
                  <a:pt x="633" y="150"/>
                </a:lnTo>
                <a:lnTo>
                  <a:pt x="557" y="155"/>
                </a:lnTo>
                <a:lnTo>
                  <a:pt x="504" y="102"/>
                </a:lnTo>
                <a:lnTo>
                  <a:pt x="520" y="140"/>
                </a:lnTo>
                <a:lnTo>
                  <a:pt x="516" y="132"/>
                </a:lnTo>
                <a:lnTo>
                  <a:pt x="429" y="203"/>
                </a:lnTo>
                <a:lnTo>
                  <a:pt x="394" y="208"/>
                </a:lnTo>
                <a:lnTo>
                  <a:pt x="383" y="182"/>
                </a:lnTo>
                <a:lnTo>
                  <a:pt x="326" y="172"/>
                </a:lnTo>
                <a:lnTo>
                  <a:pt x="317" y="142"/>
                </a:lnTo>
                <a:lnTo>
                  <a:pt x="207" y="106"/>
                </a:lnTo>
                <a:lnTo>
                  <a:pt x="296" y="155"/>
                </a:lnTo>
                <a:lnTo>
                  <a:pt x="302" y="199"/>
                </a:lnTo>
                <a:lnTo>
                  <a:pt x="358" y="197"/>
                </a:lnTo>
                <a:lnTo>
                  <a:pt x="366" y="216"/>
                </a:lnTo>
                <a:lnTo>
                  <a:pt x="336" y="233"/>
                </a:lnTo>
                <a:lnTo>
                  <a:pt x="326" y="242"/>
                </a:lnTo>
                <a:lnTo>
                  <a:pt x="266" y="216"/>
                </a:lnTo>
                <a:lnTo>
                  <a:pt x="258" y="170"/>
                </a:lnTo>
                <a:lnTo>
                  <a:pt x="230" y="134"/>
                </a:lnTo>
                <a:lnTo>
                  <a:pt x="241" y="176"/>
                </a:lnTo>
                <a:lnTo>
                  <a:pt x="247" y="239"/>
                </a:lnTo>
                <a:lnTo>
                  <a:pt x="321" y="248"/>
                </a:lnTo>
                <a:lnTo>
                  <a:pt x="305" y="265"/>
                </a:lnTo>
                <a:lnTo>
                  <a:pt x="218" y="290"/>
                </a:lnTo>
                <a:lnTo>
                  <a:pt x="131" y="260"/>
                </a:lnTo>
                <a:lnTo>
                  <a:pt x="0" y="40"/>
                </a:lnTo>
                <a:lnTo>
                  <a:pt x="72" y="244"/>
                </a:lnTo>
                <a:lnTo>
                  <a:pt x="188" y="326"/>
                </a:lnTo>
                <a:lnTo>
                  <a:pt x="286" y="313"/>
                </a:lnTo>
                <a:lnTo>
                  <a:pt x="383" y="235"/>
                </a:lnTo>
                <a:lnTo>
                  <a:pt x="434" y="233"/>
                </a:lnTo>
                <a:lnTo>
                  <a:pt x="531" y="167"/>
                </a:lnTo>
                <a:lnTo>
                  <a:pt x="537" y="182"/>
                </a:lnTo>
                <a:lnTo>
                  <a:pt x="631" y="184"/>
                </a:lnTo>
                <a:lnTo>
                  <a:pt x="736" y="93"/>
                </a:lnTo>
                <a:lnTo>
                  <a:pt x="692" y="26"/>
                </a:lnTo>
                <a:close/>
              </a:path>
            </a:pathLst>
          </a:custGeom>
          <a:solidFill>
            <a:srgbClr val="000000"/>
          </a:solidFill>
          <a:ln w="9525">
            <a:noFill/>
            <a:round/>
            <a:headEnd/>
            <a:tailEnd/>
          </a:ln>
        </p:spPr>
        <p:txBody>
          <a:bodyPr>
            <a:prstTxWarp prst="textNoShape">
              <a:avLst/>
            </a:prstTxWarp>
          </a:bodyPr>
          <a:lstStyle/>
          <a:p>
            <a:endParaRPr lang="en-US"/>
          </a:p>
        </p:txBody>
      </p:sp>
      <p:sp>
        <p:nvSpPr>
          <p:cNvPr id="120848" name="Freeform 1040"/>
          <p:cNvSpPr>
            <a:spLocks/>
          </p:cNvSpPr>
          <p:nvPr/>
        </p:nvSpPr>
        <p:spPr bwMode="auto">
          <a:xfrm>
            <a:off x="331788" y="76200"/>
            <a:ext cx="1687512" cy="1135063"/>
          </a:xfrm>
          <a:custGeom>
            <a:avLst/>
            <a:gdLst>
              <a:gd name="T0" fmla="*/ 2147483647 w 2125"/>
              <a:gd name="T1" fmla="*/ 2147483647 h 1430"/>
              <a:gd name="T2" fmla="*/ 2147483647 w 2125"/>
              <a:gd name="T3" fmla="*/ 2147483647 h 1430"/>
              <a:gd name="T4" fmla="*/ 2147483647 w 2125"/>
              <a:gd name="T5" fmla="*/ 2147483647 h 1430"/>
              <a:gd name="T6" fmla="*/ 2147483647 w 2125"/>
              <a:gd name="T7" fmla="*/ 2147483647 h 1430"/>
              <a:gd name="T8" fmla="*/ 2147483647 w 2125"/>
              <a:gd name="T9" fmla="*/ 0 h 1430"/>
              <a:gd name="T10" fmla="*/ 2147483647 w 2125"/>
              <a:gd name="T11" fmla="*/ 2147483647 h 1430"/>
              <a:gd name="T12" fmla="*/ 2147483647 w 2125"/>
              <a:gd name="T13" fmla="*/ 2147483647 h 1430"/>
              <a:gd name="T14" fmla="*/ 2147483647 w 2125"/>
              <a:gd name="T15" fmla="*/ 2147483647 h 1430"/>
              <a:gd name="T16" fmla="*/ 2147483647 w 2125"/>
              <a:gd name="T17" fmla="*/ 2147483647 h 1430"/>
              <a:gd name="T18" fmla="*/ 2147483647 w 2125"/>
              <a:gd name="T19" fmla="*/ 2147483647 h 1430"/>
              <a:gd name="T20" fmla="*/ 2147483647 w 2125"/>
              <a:gd name="T21" fmla="*/ 2147483647 h 1430"/>
              <a:gd name="T22" fmla="*/ 2147483647 w 2125"/>
              <a:gd name="T23" fmla="*/ 2147483647 h 1430"/>
              <a:gd name="T24" fmla="*/ 2147483647 w 2125"/>
              <a:gd name="T25" fmla="*/ 2147483647 h 1430"/>
              <a:gd name="T26" fmla="*/ 2147483647 w 2125"/>
              <a:gd name="T27" fmla="*/ 2147483647 h 1430"/>
              <a:gd name="T28" fmla="*/ 2147483647 w 2125"/>
              <a:gd name="T29" fmla="*/ 2147483647 h 1430"/>
              <a:gd name="T30" fmla="*/ 2147483647 w 2125"/>
              <a:gd name="T31" fmla="*/ 2147483647 h 1430"/>
              <a:gd name="T32" fmla="*/ 2147483647 w 2125"/>
              <a:gd name="T33" fmla="*/ 2147483647 h 1430"/>
              <a:gd name="T34" fmla="*/ 2147483647 w 2125"/>
              <a:gd name="T35" fmla="*/ 2147483647 h 1430"/>
              <a:gd name="T36" fmla="*/ 2147483647 w 2125"/>
              <a:gd name="T37" fmla="*/ 2147483647 h 1430"/>
              <a:gd name="T38" fmla="*/ 2147483647 w 2125"/>
              <a:gd name="T39" fmla="*/ 2147483647 h 1430"/>
              <a:gd name="T40" fmla="*/ 2147483647 w 2125"/>
              <a:gd name="T41" fmla="*/ 2147483647 h 1430"/>
              <a:gd name="T42" fmla="*/ 2147483647 w 2125"/>
              <a:gd name="T43" fmla="*/ 2147483647 h 1430"/>
              <a:gd name="T44" fmla="*/ 2147483647 w 2125"/>
              <a:gd name="T45" fmla="*/ 2147483647 h 1430"/>
              <a:gd name="T46" fmla="*/ 2147483647 w 2125"/>
              <a:gd name="T47" fmla="*/ 2147483647 h 1430"/>
              <a:gd name="T48" fmla="*/ 2147483647 w 2125"/>
              <a:gd name="T49" fmla="*/ 2147483647 h 1430"/>
              <a:gd name="T50" fmla="*/ 2147483647 w 2125"/>
              <a:gd name="T51" fmla="*/ 2147483647 h 1430"/>
              <a:gd name="T52" fmla="*/ 2147483647 w 2125"/>
              <a:gd name="T53" fmla="*/ 2147483647 h 1430"/>
              <a:gd name="T54" fmla="*/ 2147483647 w 2125"/>
              <a:gd name="T55" fmla="*/ 2147483647 h 1430"/>
              <a:gd name="T56" fmla="*/ 2147483647 w 2125"/>
              <a:gd name="T57" fmla="*/ 2147483647 h 1430"/>
              <a:gd name="T58" fmla="*/ 2147483647 w 2125"/>
              <a:gd name="T59" fmla="*/ 2147483647 h 1430"/>
              <a:gd name="T60" fmla="*/ 2147483647 w 2125"/>
              <a:gd name="T61" fmla="*/ 2147483647 h 1430"/>
              <a:gd name="T62" fmla="*/ 2147483647 w 2125"/>
              <a:gd name="T63" fmla="*/ 2147483647 h 1430"/>
              <a:gd name="T64" fmla="*/ 2147483647 w 2125"/>
              <a:gd name="T65" fmla="*/ 2147483647 h 1430"/>
              <a:gd name="T66" fmla="*/ 2147483647 w 2125"/>
              <a:gd name="T67" fmla="*/ 2147483647 h 1430"/>
              <a:gd name="T68" fmla="*/ 2147483647 w 2125"/>
              <a:gd name="T69" fmla="*/ 2147483647 h 1430"/>
              <a:gd name="T70" fmla="*/ 2147483647 w 2125"/>
              <a:gd name="T71" fmla="*/ 2147483647 h 1430"/>
              <a:gd name="T72" fmla="*/ 2147483647 w 2125"/>
              <a:gd name="T73" fmla="*/ 2147483647 h 1430"/>
              <a:gd name="T74" fmla="*/ 2147483647 w 2125"/>
              <a:gd name="T75" fmla="*/ 2147483647 h 1430"/>
              <a:gd name="T76" fmla="*/ 2147483647 w 2125"/>
              <a:gd name="T77" fmla="*/ 2147483647 h 1430"/>
              <a:gd name="T78" fmla="*/ 2147483647 w 2125"/>
              <a:gd name="T79" fmla="*/ 2147483647 h 1430"/>
              <a:gd name="T80" fmla="*/ 2147483647 w 2125"/>
              <a:gd name="T81" fmla="*/ 2147483647 h 1430"/>
              <a:gd name="T82" fmla="*/ 2147483647 w 2125"/>
              <a:gd name="T83" fmla="*/ 2147483647 h 1430"/>
              <a:gd name="T84" fmla="*/ 2147483647 w 2125"/>
              <a:gd name="T85" fmla="*/ 2147483647 h 1430"/>
              <a:gd name="T86" fmla="*/ 2147483647 w 2125"/>
              <a:gd name="T87" fmla="*/ 2147483647 h 1430"/>
              <a:gd name="T88" fmla="*/ 2147483647 w 2125"/>
              <a:gd name="T89" fmla="*/ 2147483647 h 1430"/>
              <a:gd name="T90" fmla="*/ 2147483647 w 2125"/>
              <a:gd name="T91" fmla="*/ 2147483647 h 1430"/>
              <a:gd name="T92" fmla="*/ 2147483647 w 2125"/>
              <a:gd name="T93" fmla="*/ 2147483647 h 1430"/>
              <a:gd name="T94" fmla="*/ 2147483647 w 2125"/>
              <a:gd name="T95" fmla="*/ 2147483647 h 1430"/>
              <a:gd name="T96" fmla="*/ 2147483647 w 2125"/>
              <a:gd name="T97" fmla="*/ 2147483647 h 1430"/>
              <a:gd name="T98" fmla="*/ 2147483647 w 2125"/>
              <a:gd name="T99" fmla="*/ 2147483647 h 1430"/>
              <a:gd name="T100" fmla="*/ 2147483647 w 2125"/>
              <a:gd name="T101" fmla="*/ 2147483647 h 1430"/>
              <a:gd name="T102" fmla="*/ 2147483647 w 2125"/>
              <a:gd name="T103" fmla="*/ 2147483647 h 1430"/>
              <a:gd name="T104" fmla="*/ 2147483647 w 2125"/>
              <a:gd name="T105" fmla="*/ 2147483647 h 1430"/>
              <a:gd name="T106" fmla="*/ 2147483647 w 2125"/>
              <a:gd name="T107" fmla="*/ 2147483647 h 1430"/>
              <a:gd name="T108" fmla="*/ 2147483647 w 2125"/>
              <a:gd name="T109" fmla="*/ 2147483647 h 1430"/>
              <a:gd name="T110" fmla="*/ 2147483647 w 2125"/>
              <a:gd name="T111" fmla="*/ 2147483647 h 1430"/>
              <a:gd name="T112" fmla="*/ 2147483647 w 2125"/>
              <a:gd name="T113" fmla="*/ 2147483647 h 1430"/>
              <a:gd name="T114" fmla="*/ 2147483647 w 2125"/>
              <a:gd name="T115" fmla="*/ 2147483647 h 1430"/>
              <a:gd name="T116" fmla="*/ 2147483647 w 2125"/>
              <a:gd name="T117" fmla="*/ 2147483647 h 14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25"/>
              <a:gd name="T178" fmla="*/ 0 h 1430"/>
              <a:gd name="T179" fmla="*/ 2125 w 2125"/>
              <a:gd name="T180" fmla="*/ 1430 h 143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25" h="1430">
                <a:moveTo>
                  <a:pt x="2091" y="271"/>
                </a:moveTo>
                <a:lnTo>
                  <a:pt x="2083" y="260"/>
                </a:lnTo>
                <a:lnTo>
                  <a:pt x="2065" y="237"/>
                </a:lnTo>
                <a:lnTo>
                  <a:pt x="2038" y="207"/>
                </a:lnTo>
                <a:lnTo>
                  <a:pt x="2008" y="171"/>
                </a:lnTo>
                <a:lnTo>
                  <a:pt x="1977" y="137"/>
                </a:lnTo>
                <a:lnTo>
                  <a:pt x="1951" y="106"/>
                </a:lnTo>
                <a:lnTo>
                  <a:pt x="1932" y="85"/>
                </a:lnTo>
                <a:lnTo>
                  <a:pt x="1924" y="78"/>
                </a:lnTo>
                <a:lnTo>
                  <a:pt x="1642" y="0"/>
                </a:lnTo>
                <a:lnTo>
                  <a:pt x="1426" y="51"/>
                </a:lnTo>
                <a:lnTo>
                  <a:pt x="1266" y="182"/>
                </a:lnTo>
                <a:lnTo>
                  <a:pt x="1263" y="201"/>
                </a:lnTo>
                <a:lnTo>
                  <a:pt x="1249" y="247"/>
                </a:lnTo>
                <a:lnTo>
                  <a:pt x="1236" y="303"/>
                </a:lnTo>
                <a:lnTo>
                  <a:pt x="1221" y="355"/>
                </a:lnTo>
                <a:lnTo>
                  <a:pt x="1156" y="444"/>
                </a:lnTo>
                <a:lnTo>
                  <a:pt x="1126" y="548"/>
                </a:lnTo>
                <a:lnTo>
                  <a:pt x="1128" y="552"/>
                </a:lnTo>
                <a:lnTo>
                  <a:pt x="1102" y="590"/>
                </a:lnTo>
                <a:lnTo>
                  <a:pt x="908" y="501"/>
                </a:lnTo>
                <a:lnTo>
                  <a:pt x="662" y="491"/>
                </a:lnTo>
                <a:lnTo>
                  <a:pt x="415" y="594"/>
                </a:lnTo>
                <a:lnTo>
                  <a:pt x="186" y="819"/>
                </a:lnTo>
                <a:lnTo>
                  <a:pt x="0" y="1430"/>
                </a:lnTo>
                <a:lnTo>
                  <a:pt x="216" y="859"/>
                </a:lnTo>
                <a:lnTo>
                  <a:pt x="410" y="658"/>
                </a:lnTo>
                <a:lnTo>
                  <a:pt x="554" y="563"/>
                </a:lnTo>
                <a:lnTo>
                  <a:pt x="648" y="537"/>
                </a:lnTo>
                <a:lnTo>
                  <a:pt x="580" y="635"/>
                </a:lnTo>
                <a:lnTo>
                  <a:pt x="616" y="823"/>
                </a:lnTo>
                <a:lnTo>
                  <a:pt x="622" y="649"/>
                </a:lnTo>
                <a:lnTo>
                  <a:pt x="692" y="544"/>
                </a:lnTo>
                <a:lnTo>
                  <a:pt x="764" y="544"/>
                </a:lnTo>
                <a:lnTo>
                  <a:pt x="738" y="639"/>
                </a:lnTo>
                <a:lnTo>
                  <a:pt x="760" y="764"/>
                </a:lnTo>
                <a:lnTo>
                  <a:pt x="774" y="643"/>
                </a:lnTo>
                <a:lnTo>
                  <a:pt x="823" y="537"/>
                </a:lnTo>
                <a:lnTo>
                  <a:pt x="901" y="541"/>
                </a:lnTo>
                <a:lnTo>
                  <a:pt x="1003" y="586"/>
                </a:lnTo>
                <a:lnTo>
                  <a:pt x="891" y="643"/>
                </a:lnTo>
                <a:lnTo>
                  <a:pt x="891" y="823"/>
                </a:lnTo>
                <a:lnTo>
                  <a:pt x="931" y="658"/>
                </a:lnTo>
                <a:lnTo>
                  <a:pt x="1033" y="613"/>
                </a:lnTo>
                <a:lnTo>
                  <a:pt x="1012" y="649"/>
                </a:lnTo>
                <a:lnTo>
                  <a:pt x="1007" y="829"/>
                </a:lnTo>
                <a:lnTo>
                  <a:pt x="1039" y="971"/>
                </a:lnTo>
                <a:lnTo>
                  <a:pt x="1084" y="986"/>
                </a:lnTo>
                <a:lnTo>
                  <a:pt x="1048" y="836"/>
                </a:lnTo>
                <a:lnTo>
                  <a:pt x="1064" y="707"/>
                </a:lnTo>
                <a:lnTo>
                  <a:pt x="1128" y="673"/>
                </a:lnTo>
                <a:lnTo>
                  <a:pt x="1175" y="599"/>
                </a:lnTo>
                <a:lnTo>
                  <a:pt x="1240" y="594"/>
                </a:lnTo>
                <a:lnTo>
                  <a:pt x="1170" y="573"/>
                </a:lnTo>
                <a:lnTo>
                  <a:pt x="1156" y="565"/>
                </a:lnTo>
                <a:lnTo>
                  <a:pt x="1175" y="467"/>
                </a:lnTo>
                <a:lnTo>
                  <a:pt x="1229" y="400"/>
                </a:lnTo>
                <a:lnTo>
                  <a:pt x="1263" y="413"/>
                </a:lnTo>
                <a:lnTo>
                  <a:pt x="1297" y="478"/>
                </a:lnTo>
                <a:lnTo>
                  <a:pt x="1299" y="467"/>
                </a:lnTo>
                <a:lnTo>
                  <a:pt x="1323" y="482"/>
                </a:lnTo>
                <a:lnTo>
                  <a:pt x="1475" y="645"/>
                </a:lnTo>
                <a:lnTo>
                  <a:pt x="1422" y="732"/>
                </a:lnTo>
                <a:lnTo>
                  <a:pt x="1452" y="836"/>
                </a:lnTo>
                <a:lnTo>
                  <a:pt x="1551" y="869"/>
                </a:lnTo>
                <a:lnTo>
                  <a:pt x="1630" y="814"/>
                </a:lnTo>
                <a:lnTo>
                  <a:pt x="1549" y="844"/>
                </a:lnTo>
                <a:lnTo>
                  <a:pt x="1471" y="797"/>
                </a:lnTo>
                <a:lnTo>
                  <a:pt x="1458" y="723"/>
                </a:lnTo>
                <a:lnTo>
                  <a:pt x="1492" y="660"/>
                </a:lnTo>
                <a:lnTo>
                  <a:pt x="1594" y="698"/>
                </a:lnTo>
                <a:lnTo>
                  <a:pt x="1655" y="804"/>
                </a:lnTo>
                <a:lnTo>
                  <a:pt x="1701" y="814"/>
                </a:lnTo>
                <a:lnTo>
                  <a:pt x="1689" y="850"/>
                </a:lnTo>
                <a:lnTo>
                  <a:pt x="1646" y="924"/>
                </a:lnTo>
                <a:lnTo>
                  <a:pt x="1640" y="971"/>
                </a:lnTo>
                <a:lnTo>
                  <a:pt x="1604" y="971"/>
                </a:lnTo>
                <a:lnTo>
                  <a:pt x="1566" y="935"/>
                </a:lnTo>
                <a:lnTo>
                  <a:pt x="1532" y="927"/>
                </a:lnTo>
                <a:lnTo>
                  <a:pt x="1520" y="901"/>
                </a:lnTo>
                <a:lnTo>
                  <a:pt x="1509" y="945"/>
                </a:lnTo>
                <a:lnTo>
                  <a:pt x="1562" y="956"/>
                </a:lnTo>
                <a:lnTo>
                  <a:pt x="1591" y="1001"/>
                </a:lnTo>
                <a:lnTo>
                  <a:pt x="1651" y="996"/>
                </a:lnTo>
                <a:lnTo>
                  <a:pt x="1676" y="952"/>
                </a:lnTo>
                <a:lnTo>
                  <a:pt x="1674" y="916"/>
                </a:lnTo>
                <a:lnTo>
                  <a:pt x="1742" y="833"/>
                </a:lnTo>
                <a:lnTo>
                  <a:pt x="1712" y="785"/>
                </a:lnTo>
                <a:lnTo>
                  <a:pt x="1676" y="783"/>
                </a:lnTo>
                <a:lnTo>
                  <a:pt x="1613" y="666"/>
                </a:lnTo>
                <a:lnTo>
                  <a:pt x="1511" y="639"/>
                </a:lnTo>
                <a:lnTo>
                  <a:pt x="1405" y="525"/>
                </a:lnTo>
                <a:lnTo>
                  <a:pt x="1541" y="514"/>
                </a:lnTo>
                <a:lnTo>
                  <a:pt x="1488" y="605"/>
                </a:lnTo>
                <a:lnTo>
                  <a:pt x="1627" y="518"/>
                </a:lnTo>
                <a:lnTo>
                  <a:pt x="1746" y="529"/>
                </a:lnTo>
                <a:lnTo>
                  <a:pt x="1687" y="578"/>
                </a:lnTo>
                <a:lnTo>
                  <a:pt x="1551" y="622"/>
                </a:lnTo>
                <a:lnTo>
                  <a:pt x="1693" y="616"/>
                </a:lnTo>
                <a:lnTo>
                  <a:pt x="1822" y="586"/>
                </a:lnTo>
                <a:lnTo>
                  <a:pt x="1744" y="664"/>
                </a:lnTo>
                <a:lnTo>
                  <a:pt x="1651" y="704"/>
                </a:lnTo>
                <a:lnTo>
                  <a:pt x="1754" y="713"/>
                </a:lnTo>
                <a:lnTo>
                  <a:pt x="1903" y="637"/>
                </a:lnTo>
                <a:lnTo>
                  <a:pt x="1756" y="781"/>
                </a:lnTo>
                <a:lnTo>
                  <a:pt x="1862" y="743"/>
                </a:lnTo>
                <a:lnTo>
                  <a:pt x="1968" y="658"/>
                </a:lnTo>
                <a:lnTo>
                  <a:pt x="1930" y="761"/>
                </a:lnTo>
                <a:lnTo>
                  <a:pt x="1826" y="808"/>
                </a:lnTo>
                <a:lnTo>
                  <a:pt x="1968" y="791"/>
                </a:lnTo>
                <a:lnTo>
                  <a:pt x="2065" y="698"/>
                </a:lnTo>
                <a:lnTo>
                  <a:pt x="2019" y="806"/>
                </a:lnTo>
                <a:lnTo>
                  <a:pt x="1915" y="901"/>
                </a:lnTo>
                <a:lnTo>
                  <a:pt x="2080" y="817"/>
                </a:lnTo>
                <a:lnTo>
                  <a:pt x="2125" y="529"/>
                </a:lnTo>
                <a:lnTo>
                  <a:pt x="2119" y="489"/>
                </a:lnTo>
                <a:lnTo>
                  <a:pt x="2110" y="404"/>
                </a:lnTo>
                <a:lnTo>
                  <a:pt x="2099" y="315"/>
                </a:lnTo>
                <a:lnTo>
                  <a:pt x="2091" y="271"/>
                </a:lnTo>
                <a:close/>
              </a:path>
            </a:pathLst>
          </a:custGeom>
          <a:solidFill>
            <a:srgbClr val="000000"/>
          </a:solidFill>
          <a:ln w="9525">
            <a:noFill/>
            <a:round/>
            <a:headEnd/>
            <a:tailEnd/>
          </a:ln>
        </p:spPr>
        <p:txBody>
          <a:bodyPr>
            <a:prstTxWarp prst="textNoShape">
              <a:avLst/>
            </a:prstTxWarp>
          </a:bodyPr>
          <a:lstStyle/>
          <a:p>
            <a:endParaRPr lang="en-US"/>
          </a:p>
        </p:txBody>
      </p:sp>
      <p:sp>
        <p:nvSpPr>
          <p:cNvPr id="120849" name="Freeform 1041"/>
          <p:cNvSpPr>
            <a:spLocks/>
          </p:cNvSpPr>
          <p:nvPr/>
        </p:nvSpPr>
        <p:spPr bwMode="auto">
          <a:xfrm>
            <a:off x="1306513" y="1219200"/>
            <a:ext cx="198437" cy="388938"/>
          </a:xfrm>
          <a:custGeom>
            <a:avLst/>
            <a:gdLst>
              <a:gd name="T0" fmla="*/ 2147483647 w 250"/>
              <a:gd name="T1" fmla="*/ 0 h 491"/>
              <a:gd name="T2" fmla="*/ 2147483647 w 250"/>
              <a:gd name="T3" fmla="*/ 2147483647 h 491"/>
              <a:gd name="T4" fmla="*/ 2147483647 w 250"/>
              <a:gd name="T5" fmla="*/ 2147483647 h 491"/>
              <a:gd name="T6" fmla="*/ 2147483647 w 250"/>
              <a:gd name="T7" fmla="*/ 2147483647 h 491"/>
              <a:gd name="T8" fmla="*/ 2147483647 w 250"/>
              <a:gd name="T9" fmla="*/ 2147483647 h 491"/>
              <a:gd name="T10" fmla="*/ 2147483647 w 250"/>
              <a:gd name="T11" fmla="*/ 2147483647 h 491"/>
              <a:gd name="T12" fmla="*/ 2147483647 w 250"/>
              <a:gd name="T13" fmla="*/ 2147483647 h 491"/>
              <a:gd name="T14" fmla="*/ 0 w 250"/>
              <a:gd name="T15" fmla="*/ 2147483647 h 491"/>
              <a:gd name="T16" fmla="*/ 2147483647 w 250"/>
              <a:gd name="T17" fmla="*/ 2147483647 h 491"/>
              <a:gd name="T18" fmla="*/ 2147483647 w 250"/>
              <a:gd name="T19" fmla="*/ 2147483647 h 491"/>
              <a:gd name="T20" fmla="*/ 2147483647 w 250"/>
              <a:gd name="T21" fmla="*/ 2147483647 h 491"/>
              <a:gd name="T22" fmla="*/ 2147483647 w 250"/>
              <a:gd name="T23" fmla="*/ 2147483647 h 491"/>
              <a:gd name="T24" fmla="*/ 2147483647 w 250"/>
              <a:gd name="T25" fmla="*/ 2147483647 h 491"/>
              <a:gd name="T26" fmla="*/ 2147483647 w 250"/>
              <a:gd name="T27" fmla="*/ 2147483647 h 491"/>
              <a:gd name="T28" fmla="*/ 2147483647 w 250"/>
              <a:gd name="T29" fmla="*/ 2147483647 h 491"/>
              <a:gd name="T30" fmla="*/ 2147483647 w 250"/>
              <a:gd name="T31" fmla="*/ 0 h 4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91"/>
              <a:gd name="T50" fmla="*/ 250 w 250"/>
              <a:gd name="T51" fmla="*/ 491 h 4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91">
                <a:moveTo>
                  <a:pt x="236" y="0"/>
                </a:moveTo>
                <a:lnTo>
                  <a:pt x="250" y="202"/>
                </a:lnTo>
                <a:lnTo>
                  <a:pt x="149" y="358"/>
                </a:lnTo>
                <a:lnTo>
                  <a:pt x="157" y="453"/>
                </a:lnTo>
                <a:lnTo>
                  <a:pt x="134" y="491"/>
                </a:lnTo>
                <a:lnTo>
                  <a:pt x="68" y="468"/>
                </a:lnTo>
                <a:lnTo>
                  <a:pt x="20" y="466"/>
                </a:lnTo>
                <a:lnTo>
                  <a:pt x="0" y="417"/>
                </a:lnTo>
                <a:lnTo>
                  <a:pt x="34" y="390"/>
                </a:lnTo>
                <a:lnTo>
                  <a:pt x="22" y="447"/>
                </a:lnTo>
                <a:lnTo>
                  <a:pt x="73" y="436"/>
                </a:lnTo>
                <a:lnTo>
                  <a:pt x="125" y="451"/>
                </a:lnTo>
                <a:lnTo>
                  <a:pt x="121" y="364"/>
                </a:lnTo>
                <a:lnTo>
                  <a:pt x="164" y="265"/>
                </a:lnTo>
                <a:lnTo>
                  <a:pt x="227" y="183"/>
                </a:lnTo>
                <a:lnTo>
                  <a:pt x="236" y="0"/>
                </a:lnTo>
                <a:close/>
              </a:path>
            </a:pathLst>
          </a:custGeom>
          <a:solidFill>
            <a:srgbClr val="000000"/>
          </a:solidFill>
          <a:ln w="9525">
            <a:noFill/>
            <a:round/>
            <a:headEnd/>
            <a:tailEnd/>
          </a:ln>
        </p:spPr>
        <p:txBody>
          <a:bodyPr>
            <a:prstTxWarp prst="textNoShape">
              <a:avLst/>
            </a:prstTxWarp>
          </a:bodyPr>
          <a:lstStyle/>
          <a:p>
            <a:endParaRPr lang="en-US"/>
          </a:p>
        </p:txBody>
      </p:sp>
      <p:sp>
        <p:nvSpPr>
          <p:cNvPr id="120850" name="Freeform 1042"/>
          <p:cNvSpPr>
            <a:spLocks/>
          </p:cNvSpPr>
          <p:nvPr/>
        </p:nvSpPr>
        <p:spPr bwMode="auto">
          <a:xfrm>
            <a:off x="1243013" y="1597025"/>
            <a:ext cx="149225" cy="131763"/>
          </a:xfrm>
          <a:custGeom>
            <a:avLst/>
            <a:gdLst>
              <a:gd name="T0" fmla="*/ 2147483647 w 190"/>
              <a:gd name="T1" fmla="*/ 2147483647 h 166"/>
              <a:gd name="T2" fmla="*/ 2147483647 w 190"/>
              <a:gd name="T3" fmla="*/ 2147483647 h 166"/>
              <a:gd name="T4" fmla="*/ 2147483647 w 190"/>
              <a:gd name="T5" fmla="*/ 2147483647 h 166"/>
              <a:gd name="T6" fmla="*/ 2147483647 w 190"/>
              <a:gd name="T7" fmla="*/ 2147483647 h 166"/>
              <a:gd name="T8" fmla="*/ 2147483647 w 190"/>
              <a:gd name="T9" fmla="*/ 2147483647 h 166"/>
              <a:gd name="T10" fmla="*/ 2147483647 w 190"/>
              <a:gd name="T11" fmla="*/ 2147483647 h 166"/>
              <a:gd name="T12" fmla="*/ 2147483647 w 190"/>
              <a:gd name="T13" fmla="*/ 0 h 166"/>
              <a:gd name="T14" fmla="*/ 2147483647 w 190"/>
              <a:gd name="T15" fmla="*/ 2147483647 h 166"/>
              <a:gd name="T16" fmla="*/ 2147483647 w 190"/>
              <a:gd name="T17" fmla="*/ 2147483647 h 166"/>
              <a:gd name="T18" fmla="*/ 2147483647 w 190"/>
              <a:gd name="T19" fmla="*/ 2147483647 h 166"/>
              <a:gd name="T20" fmla="*/ 2147483647 w 190"/>
              <a:gd name="T21" fmla="*/ 2147483647 h 166"/>
              <a:gd name="T22" fmla="*/ 0 w 190"/>
              <a:gd name="T23" fmla="*/ 2147483647 h 166"/>
              <a:gd name="T24" fmla="*/ 2147483647 w 190"/>
              <a:gd name="T25" fmla="*/ 2147483647 h 1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0"/>
              <a:gd name="T40" fmla="*/ 0 h 166"/>
              <a:gd name="T41" fmla="*/ 190 w 190"/>
              <a:gd name="T42" fmla="*/ 166 h 1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0" h="166">
                <a:moveTo>
                  <a:pt x="51" y="166"/>
                </a:moveTo>
                <a:lnTo>
                  <a:pt x="19" y="102"/>
                </a:lnTo>
                <a:lnTo>
                  <a:pt x="19" y="64"/>
                </a:lnTo>
                <a:lnTo>
                  <a:pt x="66" y="91"/>
                </a:lnTo>
                <a:lnTo>
                  <a:pt x="135" y="102"/>
                </a:lnTo>
                <a:lnTo>
                  <a:pt x="150" y="34"/>
                </a:lnTo>
                <a:lnTo>
                  <a:pt x="190" y="0"/>
                </a:lnTo>
                <a:lnTo>
                  <a:pt x="119" y="32"/>
                </a:lnTo>
                <a:lnTo>
                  <a:pt x="118" y="74"/>
                </a:lnTo>
                <a:lnTo>
                  <a:pt x="66" y="68"/>
                </a:lnTo>
                <a:lnTo>
                  <a:pt x="9" y="37"/>
                </a:lnTo>
                <a:lnTo>
                  <a:pt x="0" y="102"/>
                </a:lnTo>
                <a:lnTo>
                  <a:pt x="51" y="166"/>
                </a:lnTo>
                <a:close/>
              </a:path>
            </a:pathLst>
          </a:custGeom>
          <a:solidFill>
            <a:srgbClr val="000000"/>
          </a:solidFill>
          <a:ln w="9525">
            <a:noFill/>
            <a:round/>
            <a:headEnd/>
            <a:tailEnd/>
          </a:ln>
        </p:spPr>
        <p:txBody>
          <a:bodyPr>
            <a:prstTxWarp prst="textNoShape">
              <a:avLst/>
            </a:prstTxWarp>
          </a:bodyPr>
          <a:lstStyle/>
          <a:p>
            <a:endParaRPr lang="en-US"/>
          </a:p>
        </p:txBody>
      </p:sp>
      <p:sp>
        <p:nvSpPr>
          <p:cNvPr id="120851" name="Freeform 1043"/>
          <p:cNvSpPr>
            <a:spLocks/>
          </p:cNvSpPr>
          <p:nvPr/>
        </p:nvSpPr>
        <p:spPr bwMode="auto">
          <a:xfrm>
            <a:off x="1035050" y="1658938"/>
            <a:ext cx="247650" cy="153987"/>
          </a:xfrm>
          <a:custGeom>
            <a:avLst/>
            <a:gdLst>
              <a:gd name="T0" fmla="*/ 2147483647 w 313"/>
              <a:gd name="T1" fmla="*/ 2147483647 h 196"/>
              <a:gd name="T2" fmla="*/ 2147483647 w 313"/>
              <a:gd name="T3" fmla="*/ 2147483647 h 196"/>
              <a:gd name="T4" fmla="*/ 2147483647 w 313"/>
              <a:gd name="T5" fmla="*/ 2147483647 h 196"/>
              <a:gd name="T6" fmla="*/ 2147483647 w 313"/>
              <a:gd name="T7" fmla="*/ 2147483647 h 196"/>
              <a:gd name="T8" fmla="*/ 2147483647 w 313"/>
              <a:gd name="T9" fmla="*/ 2147483647 h 196"/>
              <a:gd name="T10" fmla="*/ 2147483647 w 313"/>
              <a:gd name="T11" fmla="*/ 2147483647 h 196"/>
              <a:gd name="T12" fmla="*/ 0 w 313"/>
              <a:gd name="T13" fmla="*/ 0 h 196"/>
              <a:gd name="T14" fmla="*/ 2147483647 w 313"/>
              <a:gd name="T15" fmla="*/ 2147483647 h 196"/>
              <a:gd name="T16" fmla="*/ 2147483647 w 313"/>
              <a:gd name="T17" fmla="*/ 2147483647 h 196"/>
              <a:gd name="T18" fmla="*/ 2147483647 w 313"/>
              <a:gd name="T19" fmla="*/ 2147483647 h 196"/>
              <a:gd name="T20" fmla="*/ 2147483647 w 313"/>
              <a:gd name="T21" fmla="*/ 2147483647 h 196"/>
              <a:gd name="T22" fmla="*/ 2147483647 w 313"/>
              <a:gd name="T23" fmla="*/ 2147483647 h 196"/>
              <a:gd name="T24" fmla="*/ 2147483647 w 313"/>
              <a:gd name="T25" fmla="*/ 2147483647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3"/>
              <a:gd name="T40" fmla="*/ 0 h 196"/>
              <a:gd name="T41" fmla="*/ 313 w 313"/>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3" h="196">
                <a:moveTo>
                  <a:pt x="313" y="89"/>
                </a:moveTo>
                <a:lnTo>
                  <a:pt x="287" y="139"/>
                </a:lnTo>
                <a:lnTo>
                  <a:pt x="237" y="129"/>
                </a:lnTo>
                <a:lnTo>
                  <a:pt x="217" y="186"/>
                </a:lnTo>
                <a:lnTo>
                  <a:pt x="122" y="196"/>
                </a:lnTo>
                <a:lnTo>
                  <a:pt x="14" y="112"/>
                </a:lnTo>
                <a:lnTo>
                  <a:pt x="0" y="0"/>
                </a:lnTo>
                <a:lnTo>
                  <a:pt x="50" y="103"/>
                </a:lnTo>
                <a:lnTo>
                  <a:pt x="137" y="165"/>
                </a:lnTo>
                <a:lnTo>
                  <a:pt x="196" y="160"/>
                </a:lnTo>
                <a:lnTo>
                  <a:pt x="217" y="97"/>
                </a:lnTo>
                <a:lnTo>
                  <a:pt x="271" y="112"/>
                </a:lnTo>
                <a:lnTo>
                  <a:pt x="313" y="89"/>
                </a:lnTo>
                <a:close/>
              </a:path>
            </a:pathLst>
          </a:custGeom>
          <a:solidFill>
            <a:srgbClr val="000000"/>
          </a:solidFill>
          <a:ln w="9525">
            <a:noFill/>
            <a:round/>
            <a:headEnd/>
            <a:tailEnd/>
          </a:ln>
        </p:spPr>
        <p:txBody>
          <a:bodyPr>
            <a:prstTxWarp prst="textNoShape">
              <a:avLst/>
            </a:prstTxWarp>
          </a:bodyPr>
          <a:lstStyle/>
          <a:p>
            <a:endParaRPr lang="en-US"/>
          </a:p>
        </p:txBody>
      </p:sp>
      <p:sp>
        <p:nvSpPr>
          <p:cNvPr id="120852" name="Freeform 1044"/>
          <p:cNvSpPr>
            <a:spLocks/>
          </p:cNvSpPr>
          <p:nvPr/>
        </p:nvSpPr>
        <p:spPr bwMode="auto">
          <a:xfrm>
            <a:off x="1292225" y="1414463"/>
            <a:ext cx="101600" cy="84137"/>
          </a:xfrm>
          <a:custGeom>
            <a:avLst/>
            <a:gdLst>
              <a:gd name="T0" fmla="*/ 0 w 128"/>
              <a:gd name="T1" fmla="*/ 0 h 106"/>
              <a:gd name="T2" fmla="*/ 2147483647 w 128"/>
              <a:gd name="T3" fmla="*/ 2147483647 h 106"/>
              <a:gd name="T4" fmla="*/ 2147483647 w 128"/>
              <a:gd name="T5" fmla="*/ 2147483647 h 106"/>
              <a:gd name="T6" fmla="*/ 2147483647 w 128"/>
              <a:gd name="T7" fmla="*/ 2147483647 h 106"/>
              <a:gd name="T8" fmla="*/ 2147483647 w 128"/>
              <a:gd name="T9" fmla="*/ 2147483647 h 106"/>
              <a:gd name="T10" fmla="*/ 2147483647 w 128"/>
              <a:gd name="T11" fmla="*/ 2147483647 h 106"/>
              <a:gd name="T12" fmla="*/ 2147483647 w 128"/>
              <a:gd name="T13" fmla="*/ 2147483647 h 106"/>
              <a:gd name="T14" fmla="*/ 2147483647 w 128"/>
              <a:gd name="T15" fmla="*/ 2147483647 h 106"/>
              <a:gd name="T16" fmla="*/ 0 w 128"/>
              <a:gd name="T17" fmla="*/ 0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6"/>
              <a:gd name="T29" fmla="*/ 128 w 128"/>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6">
                <a:moveTo>
                  <a:pt x="0" y="0"/>
                </a:moveTo>
                <a:lnTo>
                  <a:pt x="56" y="51"/>
                </a:lnTo>
                <a:lnTo>
                  <a:pt x="96" y="57"/>
                </a:lnTo>
                <a:lnTo>
                  <a:pt x="128" y="49"/>
                </a:lnTo>
                <a:lnTo>
                  <a:pt x="92" y="76"/>
                </a:lnTo>
                <a:lnTo>
                  <a:pt x="62" y="106"/>
                </a:lnTo>
                <a:lnTo>
                  <a:pt x="30" y="87"/>
                </a:lnTo>
                <a:lnTo>
                  <a:pt x="32" y="61"/>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120853" name="Freeform 1045"/>
          <p:cNvSpPr>
            <a:spLocks/>
          </p:cNvSpPr>
          <p:nvPr/>
        </p:nvSpPr>
        <p:spPr bwMode="auto">
          <a:xfrm>
            <a:off x="1277938" y="1352550"/>
            <a:ext cx="141287" cy="84138"/>
          </a:xfrm>
          <a:custGeom>
            <a:avLst/>
            <a:gdLst>
              <a:gd name="T0" fmla="*/ 0 w 178"/>
              <a:gd name="T1" fmla="*/ 2147483647 h 107"/>
              <a:gd name="T2" fmla="*/ 2147483647 w 178"/>
              <a:gd name="T3" fmla="*/ 2147483647 h 107"/>
              <a:gd name="T4" fmla="*/ 2147483647 w 178"/>
              <a:gd name="T5" fmla="*/ 2147483647 h 107"/>
              <a:gd name="T6" fmla="*/ 2147483647 w 178"/>
              <a:gd name="T7" fmla="*/ 2147483647 h 107"/>
              <a:gd name="T8" fmla="*/ 2147483647 w 178"/>
              <a:gd name="T9" fmla="*/ 2147483647 h 107"/>
              <a:gd name="T10" fmla="*/ 2147483647 w 178"/>
              <a:gd name="T11" fmla="*/ 2147483647 h 107"/>
              <a:gd name="T12" fmla="*/ 2147483647 w 178"/>
              <a:gd name="T13" fmla="*/ 0 h 107"/>
              <a:gd name="T14" fmla="*/ 0 w 178"/>
              <a:gd name="T15" fmla="*/ 2147483647 h 107"/>
              <a:gd name="T16" fmla="*/ 0 60000 65536"/>
              <a:gd name="T17" fmla="*/ 0 60000 65536"/>
              <a:gd name="T18" fmla="*/ 0 60000 65536"/>
              <a:gd name="T19" fmla="*/ 0 60000 65536"/>
              <a:gd name="T20" fmla="*/ 0 60000 65536"/>
              <a:gd name="T21" fmla="*/ 0 60000 65536"/>
              <a:gd name="T22" fmla="*/ 0 60000 65536"/>
              <a:gd name="T23" fmla="*/ 0 60000 65536"/>
              <a:gd name="T24" fmla="*/ 0 w 178"/>
              <a:gd name="T25" fmla="*/ 0 h 107"/>
              <a:gd name="T26" fmla="*/ 178 w 178"/>
              <a:gd name="T27" fmla="*/ 107 h 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 h="107">
                <a:moveTo>
                  <a:pt x="0" y="42"/>
                </a:moveTo>
                <a:lnTo>
                  <a:pt x="70" y="34"/>
                </a:lnTo>
                <a:lnTo>
                  <a:pt x="128" y="52"/>
                </a:lnTo>
                <a:lnTo>
                  <a:pt x="170" y="107"/>
                </a:lnTo>
                <a:lnTo>
                  <a:pt x="178" y="70"/>
                </a:lnTo>
                <a:lnTo>
                  <a:pt x="142" y="21"/>
                </a:lnTo>
                <a:lnTo>
                  <a:pt x="64" y="0"/>
                </a:lnTo>
                <a:lnTo>
                  <a:pt x="0" y="42"/>
                </a:lnTo>
                <a:close/>
              </a:path>
            </a:pathLst>
          </a:custGeom>
          <a:solidFill>
            <a:srgbClr val="000000"/>
          </a:solidFill>
          <a:ln w="9525">
            <a:noFill/>
            <a:round/>
            <a:headEnd/>
            <a:tailEnd/>
          </a:ln>
        </p:spPr>
        <p:txBody>
          <a:bodyPr>
            <a:prstTxWarp prst="textNoShape">
              <a:avLst/>
            </a:prstTxWarp>
          </a:bodyPr>
          <a:lstStyle/>
          <a:p>
            <a:endParaRPr lang="en-US"/>
          </a:p>
        </p:txBody>
      </p:sp>
      <p:sp>
        <p:nvSpPr>
          <p:cNvPr id="120854" name="Freeform 1046"/>
          <p:cNvSpPr>
            <a:spLocks/>
          </p:cNvSpPr>
          <p:nvPr/>
        </p:nvSpPr>
        <p:spPr bwMode="auto">
          <a:xfrm>
            <a:off x="752475" y="722313"/>
            <a:ext cx="752475" cy="846137"/>
          </a:xfrm>
          <a:custGeom>
            <a:avLst/>
            <a:gdLst>
              <a:gd name="T0" fmla="*/ 2147483647 w 948"/>
              <a:gd name="T1" fmla="*/ 2147483647 h 1066"/>
              <a:gd name="T2" fmla="*/ 2147483647 w 948"/>
              <a:gd name="T3" fmla="*/ 2147483647 h 1066"/>
              <a:gd name="T4" fmla="*/ 2147483647 w 948"/>
              <a:gd name="T5" fmla="*/ 2147483647 h 1066"/>
              <a:gd name="T6" fmla="*/ 2147483647 w 948"/>
              <a:gd name="T7" fmla="*/ 2147483647 h 1066"/>
              <a:gd name="T8" fmla="*/ 2147483647 w 948"/>
              <a:gd name="T9" fmla="*/ 2147483647 h 1066"/>
              <a:gd name="T10" fmla="*/ 2147483647 w 948"/>
              <a:gd name="T11" fmla="*/ 0 h 1066"/>
              <a:gd name="T12" fmla="*/ 2147483647 w 948"/>
              <a:gd name="T13" fmla="*/ 2147483647 h 1066"/>
              <a:gd name="T14" fmla="*/ 2147483647 w 948"/>
              <a:gd name="T15" fmla="*/ 2147483647 h 1066"/>
              <a:gd name="T16" fmla="*/ 2147483647 w 948"/>
              <a:gd name="T17" fmla="*/ 2147483647 h 1066"/>
              <a:gd name="T18" fmla="*/ 2147483647 w 948"/>
              <a:gd name="T19" fmla="*/ 2147483647 h 1066"/>
              <a:gd name="T20" fmla="*/ 2147483647 w 948"/>
              <a:gd name="T21" fmla="*/ 2147483647 h 1066"/>
              <a:gd name="T22" fmla="*/ 0 w 948"/>
              <a:gd name="T23" fmla="*/ 2147483647 h 1066"/>
              <a:gd name="T24" fmla="*/ 2147483647 w 948"/>
              <a:gd name="T25" fmla="*/ 2147483647 h 1066"/>
              <a:gd name="T26" fmla="*/ 2147483647 w 948"/>
              <a:gd name="T27" fmla="*/ 2147483647 h 1066"/>
              <a:gd name="T28" fmla="*/ 2147483647 w 948"/>
              <a:gd name="T29" fmla="*/ 2147483647 h 1066"/>
              <a:gd name="T30" fmla="*/ 2147483647 w 948"/>
              <a:gd name="T31" fmla="*/ 2147483647 h 1066"/>
              <a:gd name="T32" fmla="*/ 2147483647 w 948"/>
              <a:gd name="T33" fmla="*/ 2147483647 h 1066"/>
              <a:gd name="T34" fmla="*/ 2147483647 w 948"/>
              <a:gd name="T35" fmla="*/ 2147483647 h 1066"/>
              <a:gd name="T36" fmla="*/ 2147483647 w 948"/>
              <a:gd name="T37" fmla="*/ 2147483647 h 1066"/>
              <a:gd name="T38" fmla="*/ 2147483647 w 948"/>
              <a:gd name="T39" fmla="*/ 2147483647 h 1066"/>
              <a:gd name="T40" fmla="*/ 2147483647 w 948"/>
              <a:gd name="T41" fmla="*/ 2147483647 h 1066"/>
              <a:gd name="T42" fmla="*/ 2147483647 w 948"/>
              <a:gd name="T43" fmla="*/ 2147483647 h 1066"/>
              <a:gd name="T44" fmla="*/ 2147483647 w 948"/>
              <a:gd name="T45" fmla="*/ 2147483647 h 1066"/>
              <a:gd name="T46" fmla="*/ 2147483647 w 948"/>
              <a:gd name="T47" fmla="*/ 2147483647 h 1066"/>
              <a:gd name="T48" fmla="*/ 2147483647 w 948"/>
              <a:gd name="T49" fmla="*/ 2147483647 h 1066"/>
              <a:gd name="T50" fmla="*/ 2147483647 w 948"/>
              <a:gd name="T51" fmla="*/ 2147483647 h 1066"/>
              <a:gd name="T52" fmla="*/ 2147483647 w 948"/>
              <a:gd name="T53" fmla="*/ 2147483647 h 1066"/>
              <a:gd name="T54" fmla="*/ 2147483647 w 948"/>
              <a:gd name="T55" fmla="*/ 2147483647 h 1066"/>
              <a:gd name="T56" fmla="*/ 2147483647 w 948"/>
              <a:gd name="T57" fmla="*/ 2147483647 h 1066"/>
              <a:gd name="T58" fmla="*/ 2147483647 w 948"/>
              <a:gd name="T59" fmla="*/ 2147483647 h 1066"/>
              <a:gd name="T60" fmla="*/ 2147483647 w 948"/>
              <a:gd name="T61" fmla="*/ 2147483647 h 1066"/>
              <a:gd name="T62" fmla="*/ 2147483647 w 948"/>
              <a:gd name="T63" fmla="*/ 2147483647 h 1066"/>
              <a:gd name="T64" fmla="*/ 2147483647 w 948"/>
              <a:gd name="T65" fmla="*/ 2147483647 h 1066"/>
              <a:gd name="T66" fmla="*/ 2147483647 w 948"/>
              <a:gd name="T67" fmla="*/ 2147483647 h 1066"/>
              <a:gd name="T68" fmla="*/ 2147483647 w 948"/>
              <a:gd name="T69" fmla="*/ 2147483647 h 1066"/>
              <a:gd name="T70" fmla="*/ 2147483647 w 948"/>
              <a:gd name="T71" fmla="*/ 2147483647 h 1066"/>
              <a:gd name="T72" fmla="*/ 2147483647 w 948"/>
              <a:gd name="T73" fmla="*/ 2147483647 h 1066"/>
              <a:gd name="T74" fmla="*/ 2147483647 w 948"/>
              <a:gd name="T75" fmla="*/ 2147483647 h 1066"/>
              <a:gd name="T76" fmla="*/ 2147483647 w 948"/>
              <a:gd name="T77" fmla="*/ 2147483647 h 1066"/>
              <a:gd name="T78" fmla="*/ 2147483647 w 948"/>
              <a:gd name="T79" fmla="*/ 2147483647 h 1066"/>
              <a:gd name="T80" fmla="*/ 2147483647 w 948"/>
              <a:gd name="T81" fmla="*/ 2147483647 h 1066"/>
              <a:gd name="T82" fmla="*/ 2147483647 w 948"/>
              <a:gd name="T83" fmla="*/ 2147483647 h 1066"/>
              <a:gd name="T84" fmla="*/ 2147483647 w 948"/>
              <a:gd name="T85" fmla="*/ 2147483647 h 1066"/>
              <a:gd name="T86" fmla="*/ 2147483647 w 948"/>
              <a:gd name="T87" fmla="*/ 2147483647 h 1066"/>
              <a:gd name="T88" fmla="*/ 2147483647 w 948"/>
              <a:gd name="T89" fmla="*/ 2147483647 h 1066"/>
              <a:gd name="T90" fmla="*/ 2147483647 w 948"/>
              <a:gd name="T91" fmla="*/ 2147483647 h 1066"/>
              <a:gd name="T92" fmla="*/ 2147483647 w 948"/>
              <a:gd name="T93" fmla="*/ 2147483647 h 1066"/>
              <a:gd name="T94" fmla="*/ 2147483647 w 948"/>
              <a:gd name="T95" fmla="*/ 2147483647 h 1066"/>
              <a:gd name="T96" fmla="*/ 2147483647 w 948"/>
              <a:gd name="T97" fmla="*/ 2147483647 h 1066"/>
              <a:gd name="T98" fmla="*/ 2147483647 w 948"/>
              <a:gd name="T99" fmla="*/ 2147483647 h 1066"/>
              <a:gd name="T100" fmla="*/ 2147483647 w 948"/>
              <a:gd name="T101" fmla="*/ 2147483647 h 1066"/>
              <a:gd name="T102" fmla="*/ 2147483647 w 948"/>
              <a:gd name="T103" fmla="*/ 2147483647 h 1066"/>
              <a:gd name="T104" fmla="*/ 2147483647 w 948"/>
              <a:gd name="T105" fmla="*/ 2147483647 h 1066"/>
              <a:gd name="T106" fmla="*/ 2147483647 w 948"/>
              <a:gd name="T107" fmla="*/ 2147483647 h 1066"/>
              <a:gd name="T108" fmla="*/ 2147483647 w 948"/>
              <a:gd name="T109" fmla="*/ 2147483647 h 106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8"/>
              <a:gd name="T166" fmla="*/ 0 h 1066"/>
              <a:gd name="T167" fmla="*/ 948 w 948"/>
              <a:gd name="T168" fmla="*/ 1066 h 106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8" h="1066">
                <a:moveTo>
                  <a:pt x="885" y="406"/>
                </a:moveTo>
                <a:lnTo>
                  <a:pt x="762" y="277"/>
                </a:lnTo>
                <a:lnTo>
                  <a:pt x="567" y="163"/>
                </a:lnTo>
                <a:lnTo>
                  <a:pt x="442" y="168"/>
                </a:lnTo>
                <a:lnTo>
                  <a:pt x="462" y="85"/>
                </a:lnTo>
                <a:lnTo>
                  <a:pt x="373" y="0"/>
                </a:lnTo>
                <a:lnTo>
                  <a:pt x="203" y="22"/>
                </a:lnTo>
                <a:lnTo>
                  <a:pt x="62" y="131"/>
                </a:lnTo>
                <a:lnTo>
                  <a:pt x="32" y="271"/>
                </a:lnTo>
                <a:lnTo>
                  <a:pt x="91" y="356"/>
                </a:lnTo>
                <a:lnTo>
                  <a:pt x="32" y="481"/>
                </a:lnTo>
                <a:lnTo>
                  <a:pt x="0" y="720"/>
                </a:lnTo>
                <a:lnTo>
                  <a:pt x="57" y="938"/>
                </a:lnTo>
                <a:lnTo>
                  <a:pt x="13" y="1039"/>
                </a:lnTo>
                <a:lnTo>
                  <a:pt x="36" y="1066"/>
                </a:lnTo>
                <a:lnTo>
                  <a:pt x="70" y="978"/>
                </a:lnTo>
                <a:lnTo>
                  <a:pt x="220" y="906"/>
                </a:lnTo>
                <a:lnTo>
                  <a:pt x="248" y="944"/>
                </a:lnTo>
                <a:lnTo>
                  <a:pt x="233" y="800"/>
                </a:lnTo>
                <a:lnTo>
                  <a:pt x="265" y="679"/>
                </a:lnTo>
                <a:lnTo>
                  <a:pt x="337" y="671"/>
                </a:lnTo>
                <a:lnTo>
                  <a:pt x="396" y="737"/>
                </a:lnTo>
                <a:lnTo>
                  <a:pt x="347" y="629"/>
                </a:lnTo>
                <a:lnTo>
                  <a:pt x="252" y="643"/>
                </a:lnTo>
                <a:lnTo>
                  <a:pt x="193" y="743"/>
                </a:lnTo>
                <a:lnTo>
                  <a:pt x="189" y="864"/>
                </a:lnTo>
                <a:lnTo>
                  <a:pt x="195" y="874"/>
                </a:lnTo>
                <a:lnTo>
                  <a:pt x="95" y="921"/>
                </a:lnTo>
                <a:lnTo>
                  <a:pt x="45" y="707"/>
                </a:lnTo>
                <a:lnTo>
                  <a:pt x="81" y="459"/>
                </a:lnTo>
                <a:lnTo>
                  <a:pt x="140" y="351"/>
                </a:lnTo>
                <a:lnTo>
                  <a:pt x="288" y="235"/>
                </a:lnTo>
                <a:lnTo>
                  <a:pt x="117" y="294"/>
                </a:lnTo>
                <a:lnTo>
                  <a:pt x="104" y="157"/>
                </a:lnTo>
                <a:lnTo>
                  <a:pt x="225" y="68"/>
                </a:lnTo>
                <a:lnTo>
                  <a:pt x="370" y="51"/>
                </a:lnTo>
                <a:lnTo>
                  <a:pt x="413" y="100"/>
                </a:lnTo>
                <a:lnTo>
                  <a:pt x="404" y="172"/>
                </a:lnTo>
                <a:lnTo>
                  <a:pt x="328" y="235"/>
                </a:lnTo>
                <a:lnTo>
                  <a:pt x="440" y="203"/>
                </a:lnTo>
                <a:lnTo>
                  <a:pt x="561" y="199"/>
                </a:lnTo>
                <a:lnTo>
                  <a:pt x="737" y="297"/>
                </a:lnTo>
                <a:lnTo>
                  <a:pt x="853" y="428"/>
                </a:lnTo>
                <a:lnTo>
                  <a:pt x="904" y="571"/>
                </a:lnTo>
                <a:lnTo>
                  <a:pt x="796" y="517"/>
                </a:lnTo>
                <a:lnTo>
                  <a:pt x="662" y="557"/>
                </a:lnTo>
                <a:lnTo>
                  <a:pt x="589" y="658"/>
                </a:lnTo>
                <a:lnTo>
                  <a:pt x="472" y="671"/>
                </a:lnTo>
                <a:lnTo>
                  <a:pt x="409" y="783"/>
                </a:lnTo>
                <a:lnTo>
                  <a:pt x="504" y="698"/>
                </a:lnTo>
                <a:lnTo>
                  <a:pt x="620" y="688"/>
                </a:lnTo>
                <a:lnTo>
                  <a:pt x="679" y="580"/>
                </a:lnTo>
                <a:lnTo>
                  <a:pt x="790" y="550"/>
                </a:lnTo>
                <a:lnTo>
                  <a:pt x="948" y="616"/>
                </a:lnTo>
                <a:lnTo>
                  <a:pt x="885" y="406"/>
                </a:lnTo>
                <a:close/>
              </a:path>
            </a:pathLst>
          </a:custGeom>
          <a:solidFill>
            <a:srgbClr val="000000"/>
          </a:solidFill>
          <a:ln w="9525">
            <a:noFill/>
            <a:round/>
            <a:headEnd/>
            <a:tailEnd/>
          </a:ln>
        </p:spPr>
        <p:txBody>
          <a:bodyPr>
            <a:prstTxWarp prst="textNoShape">
              <a:avLst/>
            </a:prstTxWarp>
          </a:bodyPr>
          <a:lstStyle/>
          <a:p>
            <a:endParaRPr lang="en-US"/>
          </a:p>
        </p:txBody>
      </p:sp>
      <p:sp>
        <p:nvSpPr>
          <p:cNvPr id="120855" name="Freeform 1047"/>
          <p:cNvSpPr>
            <a:spLocks/>
          </p:cNvSpPr>
          <p:nvPr/>
        </p:nvSpPr>
        <p:spPr bwMode="auto">
          <a:xfrm>
            <a:off x="617538" y="1463675"/>
            <a:ext cx="566737" cy="749300"/>
          </a:xfrm>
          <a:custGeom>
            <a:avLst/>
            <a:gdLst>
              <a:gd name="T0" fmla="*/ 2147483647 w 715"/>
              <a:gd name="T1" fmla="*/ 2147483647 h 942"/>
              <a:gd name="T2" fmla="*/ 2147483647 w 715"/>
              <a:gd name="T3" fmla="*/ 2147483647 h 942"/>
              <a:gd name="T4" fmla="*/ 2147483647 w 715"/>
              <a:gd name="T5" fmla="*/ 2147483647 h 942"/>
              <a:gd name="T6" fmla="*/ 2147483647 w 715"/>
              <a:gd name="T7" fmla="*/ 2147483647 h 942"/>
              <a:gd name="T8" fmla="*/ 2147483647 w 715"/>
              <a:gd name="T9" fmla="*/ 2147483647 h 942"/>
              <a:gd name="T10" fmla="*/ 2147483647 w 715"/>
              <a:gd name="T11" fmla="*/ 2147483647 h 942"/>
              <a:gd name="T12" fmla="*/ 2147483647 w 715"/>
              <a:gd name="T13" fmla="*/ 2147483647 h 942"/>
              <a:gd name="T14" fmla="*/ 2147483647 w 715"/>
              <a:gd name="T15" fmla="*/ 2147483647 h 942"/>
              <a:gd name="T16" fmla="*/ 2147483647 w 715"/>
              <a:gd name="T17" fmla="*/ 2147483647 h 942"/>
              <a:gd name="T18" fmla="*/ 2147483647 w 715"/>
              <a:gd name="T19" fmla="*/ 2147483647 h 942"/>
              <a:gd name="T20" fmla="*/ 2147483647 w 715"/>
              <a:gd name="T21" fmla="*/ 2147483647 h 942"/>
              <a:gd name="T22" fmla="*/ 2147483647 w 715"/>
              <a:gd name="T23" fmla="*/ 2147483647 h 942"/>
              <a:gd name="T24" fmla="*/ 2147483647 w 715"/>
              <a:gd name="T25" fmla="*/ 2147483647 h 942"/>
              <a:gd name="T26" fmla="*/ 2147483647 w 715"/>
              <a:gd name="T27" fmla="*/ 2147483647 h 942"/>
              <a:gd name="T28" fmla="*/ 2147483647 w 715"/>
              <a:gd name="T29" fmla="*/ 2147483647 h 942"/>
              <a:gd name="T30" fmla="*/ 2147483647 w 715"/>
              <a:gd name="T31" fmla="*/ 2147483647 h 942"/>
              <a:gd name="T32" fmla="*/ 2147483647 w 715"/>
              <a:gd name="T33" fmla="*/ 2147483647 h 942"/>
              <a:gd name="T34" fmla="*/ 2147483647 w 715"/>
              <a:gd name="T35" fmla="*/ 2147483647 h 942"/>
              <a:gd name="T36" fmla="*/ 2147483647 w 715"/>
              <a:gd name="T37" fmla="*/ 2147483647 h 942"/>
              <a:gd name="T38" fmla="*/ 2147483647 w 715"/>
              <a:gd name="T39" fmla="*/ 2147483647 h 942"/>
              <a:gd name="T40" fmla="*/ 2147483647 w 715"/>
              <a:gd name="T41" fmla="*/ 2147483647 h 942"/>
              <a:gd name="T42" fmla="*/ 2147483647 w 715"/>
              <a:gd name="T43" fmla="*/ 2147483647 h 942"/>
              <a:gd name="T44" fmla="*/ 2147483647 w 715"/>
              <a:gd name="T45" fmla="*/ 2147483647 h 942"/>
              <a:gd name="T46" fmla="*/ 2147483647 w 715"/>
              <a:gd name="T47" fmla="*/ 2147483647 h 942"/>
              <a:gd name="T48" fmla="*/ 2147483647 w 715"/>
              <a:gd name="T49" fmla="*/ 2147483647 h 942"/>
              <a:gd name="T50" fmla="*/ 2147483647 w 715"/>
              <a:gd name="T51" fmla="*/ 2147483647 h 942"/>
              <a:gd name="T52" fmla="*/ 0 w 715"/>
              <a:gd name="T53" fmla="*/ 2147483647 h 942"/>
              <a:gd name="T54" fmla="*/ 2147483647 w 715"/>
              <a:gd name="T55" fmla="*/ 0 h 942"/>
              <a:gd name="T56" fmla="*/ 2147483647 w 715"/>
              <a:gd name="T57" fmla="*/ 2147483647 h 942"/>
              <a:gd name="T58" fmla="*/ 2147483647 w 715"/>
              <a:gd name="T59" fmla="*/ 2147483647 h 9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15"/>
              <a:gd name="T91" fmla="*/ 0 h 942"/>
              <a:gd name="T92" fmla="*/ 715 w 715"/>
              <a:gd name="T93" fmla="*/ 942 h 94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15" h="942">
                <a:moveTo>
                  <a:pt x="216" y="36"/>
                </a:moveTo>
                <a:lnTo>
                  <a:pt x="158" y="51"/>
                </a:lnTo>
                <a:lnTo>
                  <a:pt x="207" y="131"/>
                </a:lnTo>
                <a:lnTo>
                  <a:pt x="338" y="210"/>
                </a:lnTo>
                <a:lnTo>
                  <a:pt x="541" y="345"/>
                </a:lnTo>
                <a:lnTo>
                  <a:pt x="692" y="516"/>
                </a:lnTo>
                <a:lnTo>
                  <a:pt x="702" y="641"/>
                </a:lnTo>
                <a:lnTo>
                  <a:pt x="715" y="847"/>
                </a:lnTo>
                <a:lnTo>
                  <a:pt x="662" y="942"/>
                </a:lnTo>
                <a:lnTo>
                  <a:pt x="675" y="817"/>
                </a:lnTo>
                <a:lnTo>
                  <a:pt x="647" y="637"/>
                </a:lnTo>
                <a:lnTo>
                  <a:pt x="652" y="512"/>
                </a:lnTo>
                <a:lnTo>
                  <a:pt x="512" y="358"/>
                </a:lnTo>
                <a:lnTo>
                  <a:pt x="319" y="237"/>
                </a:lnTo>
                <a:lnTo>
                  <a:pt x="148" y="157"/>
                </a:lnTo>
                <a:lnTo>
                  <a:pt x="99" y="51"/>
                </a:lnTo>
                <a:lnTo>
                  <a:pt x="55" y="149"/>
                </a:lnTo>
                <a:lnTo>
                  <a:pt x="99" y="233"/>
                </a:lnTo>
                <a:lnTo>
                  <a:pt x="283" y="349"/>
                </a:lnTo>
                <a:lnTo>
                  <a:pt x="419" y="417"/>
                </a:lnTo>
                <a:lnTo>
                  <a:pt x="505" y="578"/>
                </a:lnTo>
                <a:lnTo>
                  <a:pt x="607" y="519"/>
                </a:lnTo>
                <a:lnTo>
                  <a:pt x="469" y="624"/>
                </a:lnTo>
                <a:lnTo>
                  <a:pt x="391" y="453"/>
                </a:lnTo>
                <a:lnTo>
                  <a:pt x="256" y="368"/>
                </a:lnTo>
                <a:lnTo>
                  <a:pt x="72" y="263"/>
                </a:lnTo>
                <a:lnTo>
                  <a:pt x="0" y="157"/>
                </a:lnTo>
                <a:lnTo>
                  <a:pt x="89" y="0"/>
                </a:lnTo>
                <a:lnTo>
                  <a:pt x="228" y="3"/>
                </a:lnTo>
                <a:lnTo>
                  <a:pt x="216" y="36"/>
                </a:lnTo>
                <a:close/>
              </a:path>
            </a:pathLst>
          </a:custGeom>
          <a:solidFill>
            <a:srgbClr val="000000"/>
          </a:solidFill>
          <a:ln w="9525">
            <a:noFill/>
            <a:round/>
            <a:headEnd/>
            <a:tailEnd/>
          </a:ln>
        </p:spPr>
        <p:txBody>
          <a:bodyPr>
            <a:prstTxWarp prst="textNoShape">
              <a:avLst/>
            </a:prstTxWarp>
          </a:bodyPr>
          <a:lstStyle/>
          <a:p>
            <a:endParaRPr lang="en-US"/>
          </a:p>
        </p:txBody>
      </p:sp>
      <p:sp>
        <p:nvSpPr>
          <p:cNvPr id="120856" name="Freeform 1048"/>
          <p:cNvSpPr>
            <a:spLocks/>
          </p:cNvSpPr>
          <p:nvPr/>
        </p:nvSpPr>
        <p:spPr bwMode="auto">
          <a:xfrm>
            <a:off x="393700" y="1603375"/>
            <a:ext cx="252413" cy="469900"/>
          </a:xfrm>
          <a:custGeom>
            <a:avLst/>
            <a:gdLst>
              <a:gd name="T0" fmla="*/ 2147483647 w 318"/>
              <a:gd name="T1" fmla="*/ 0 h 594"/>
              <a:gd name="T2" fmla="*/ 2147483647 w 318"/>
              <a:gd name="T3" fmla="*/ 2147483647 h 594"/>
              <a:gd name="T4" fmla="*/ 2147483647 w 318"/>
              <a:gd name="T5" fmla="*/ 2147483647 h 594"/>
              <a:gd name="T6" fmla="*/ 0 w 318"/>
              <a:gd name="T7" fmla="*/ 2147483647 h 594"/>
              <a:gd name="T8" fmla="*/ 2147483647 w 318"/>
              <a:gd name="T9" fmla="*/ 2147483647 h 594"/>
              <a:gd name="T10" fmla="*/ 2147483647 w 318"/>
              <a:gd name="T11" fmla="*/ 2147483647 h 594"/>
              <a:gd name="T12" fmla="*/ 2147483647 w 318"/>
              <a:gd name="T13" fmla="*/ 2147483647 h 594"/>
              <a:gd name="T14" fmla="*/ 2147483647 w 318"/>
              <a:gd name="T15" fmla="*/ 2147483647 h 594"/>
              <a:gd name="T16" fmla="*/ 2147483647 w 318"/>
              <a:gd name="T17" fmla="*/ 0 h 5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8"/>
              <a:gd name="T28" fmla="*/ 0 h 594"/>
              <a:gd name="T29" fmla="*/ 318 w 318"/>
              <a:gd name="T30" fmla="*/ 594 h 5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8" h="594">
                <a:moveTo>
                  <a:pt x="296" y="0"/>
                </a:moveTo>
                <a:lnTo>
                  <a:pt x="148" y="118"/>
                </a:lnTo>
                <a:lnTo>
                  <a:pt x="43" y="328"/>
                </a:lnTo>
                <a:lnTo>
                  <a:pt x="0" y="594"/>
                </a:lnTo>
                <a:lnTo>
                  <a:pt x="36" y="535"/>
                </a:lnTo>
                <a:lnTo>
                  <a:pt x="89" y="319"/>
                </a:lnTo>
                <a:lnTo>
                  <a:pt x="170" y="139"/>
                </a:lnTo>
                <a:lnTo>
                  <a:pt x="318" y="23"/>
                </a:lnTo>
                <a:lnTo>
                  <a:pt x="296" y="0"/>
                </a:lnTo>
                <a:close/>
              </a:path>
            </a:pathLst>
          </a:custGeom>
          <a:solidFill>
            <a:srgbClr val="000000"/>
          </a:solidFill>
          <a:ln w="9525">
            <a:noFill/>
            <a:round/>
            <a:headEnd/>
            <a:tailEnd/>
          </a:ln>
        </p:spPr>
        <p:txBody>
          <a:bodyPr>
            <a:prstTxWarp prst="textNoShape">
              <a:avLst/>
            </a:prstTxWarp>
          </a:bodyPr>
          <a:lstStyle/>
          <a:p>
            <a:endParaRPr lang="en-US"/>
          </a:p>
        </p:txBody>
      </p:sp>
      <p:sp>
        <p:nvSpPr>
          <p:cNvPr id="120857" name="Freeform 1049"/>
          <p:cNvSpPr>
            <a:spLocks/>
          </p:cNvSpPr>
          <p:nvPr/>
        </p:nvSpPr>
        <p:spPr bwMode="auto">
          <a:xfrm>
            <a:off x="468313" y="1835150"/>
            <a:ext cx="1189037" cy="652463"/>
          </a:xfrm>
          <a:custGeom>
            <a:avLst/>
            <a:gdLst>
              <a:gd name="T0" fmla="*/ 0 w 1497"/>
              <a:gd name="T1" fmla="*/ 2147483647 h 823"/>
              <a:gd name="T2" fmla="*/ 2147483647 w 1497"/>
              <a:gd name="T3" fmla="*/ 0 h 823"/>
              <a:gd name="T4" fmla="*/ 2147483647 w 1497"/>
              <a:gd name="T5" fmla="*/ 2147483647 h 823"/>
              <a:gd name="T6" fmla="*/ 2147483647 w 1497"/>
              <a:gd name="T7" fmla="*/ 2147483647 h 823"/>
              <a:gd name="T8" fmla="*/ 2147483647 w 1497"/>
              <a:gd name="T9" fmla="*/ 2147483647 h 823"/>
              <a:gd name="T10" fmla="*/ 2147483647 w 1497"/>
              <a:gd name="T11" fmla="*/ 2147483647 h 823"/>
              <a:gd name="T12" fmla="*/ 2147483647 w 1497"/>
              <a:gd name="T13" fmla="*/ 2147483647 h 823"/>
              <a:gd name="T14" fmla="*/ 2147483647 w 1497"/>
              <a:gd name="T15" fmla="*/ 2147483647 h 823"/>
              <a:gd name="T16" fmla="*/ 2147483647 w 1497"/>
              <a:gd name="T17" fmla="*/ 2147483647 h 823"/>
              <a:gd name="T18" fmla="*/ 2147483647 w 1497"/>
              <a:gd name="T19" fmla="*/ 2147483647 h 823"/>
              <a:gd name="T20" fmla="*/ 2147483647 w 1497"/>
              <a:gd name="T21" fmla="*/ 2147483647 h 823"/>
              <a:gd name="T22" fmla="*/ 2147483647 w 1497"/>
              <a:gd name="T23" fmla="*/ 2147483647 h 823"/>
              <a:gd name="T24" fmla="*/ 2147483647 w 1497"/>
              <a:gd name="T25" fmla="*/ 2147483647 h 823"/>
              <a:gd name="T26" fmla="*/ 2147483647 w 1497"/>
              <a:gd name="T27" fmla="*/ 2147483647 h 823"/>
              <a:gd name="T28" fmla="*/ 2147483647 w 1497"/>
              <a:gd name="T29" fmla="*/ 2147483647 h 823"/>
              <a:gd name="T30" fmla="*/ 2147483647 w 1497"/>
              <a:gd name="T31" fmla="*/ 2147483647 h 823"/>
              <a:gd name="T32" fmla="*/ 2147483647 w 1497"/>
              <a:gd name="T33" fmla="*/ 2147483647 h 823"/>
              <a:gd name="T34" fmla="*/ 2147483647 w 1497"/>
              <a:gd name="T35" fmla="*/ 2147483647 h 823"/>
              <a:gd name="T36" fmla="*/ 2147483647 w 1497"/>
              <a:gd name="T37" fmla="*/ 2147483647 h 823"/>
              <a:gd name="T38" fmla="*/ 2147483647 w 1497"/>
              <a:gd name="T39" fmla="*/ 2147483647 h 823"/>
              <a:gd name="T40" fmla="*/ 2147483647 w 1497"/>
              <a:gd name="T41" fmla="*/ 2147483647 h 823"/>
              <a:gd name="T42" fmla="*/ 2147483647 w 1497"/>
              <a:gd name="T43" fmla="*/ 2147483647 h 823"/>
              <a:gd name="T44" fmla="*/ 2147483647 w 1497"/>
              <a:gd name="T45" fmla="*/ 2147483647 h 823"/>
              <a:gd name="T46" fmla="*/ 2147483647 w 1497"/>
              <a:gd name="T47" fmla="*/ 2147483647 h 823"/>
              <a:gd name="T48" fmla="*/ 2147483647 w 1497"/>
              <a:gd name="T49" fmla="*/ 2147483647 h 823"/>
              <a:gd name="T50" fmla="*/ 2147483647 w 1497"/>
              <a:gd name="T51" fmla="*/ 2147483647 h 823"/>
              <a:gd name="T52" fmla="*/ 2147483647 w 1497"/>
              <a:gd name="T53" fmla="*/ 2147483647 h 823"/>
              <a:gd name="T54" fmla="*/ 2147483647 w 1497"/>
              <a:gd name="T55" fmla="*/ 2147483647 h 823"/>
              <a:gd name="T56" fmla="*/ 2147483647 w 1497"/>
              <a:gd name="T57" fmla="*/ 2147483647 h 823"/>
              <a:gd name="T58" fmla="*/ 2147483647 w 1497"/>
              <a:gd name="T59" fmla="*/ 2147483647 h 823"/>
              <a:gd name="T60" fmla="*/ 2147483647 w 1497"/>
              <a:gd name="T61" fmla="*/ 2147483647 h 823"/>
              <a:gd name="T62" fmla="*/ 2147483647 w 1497"/>
              <a:gd name="T63" fmla="*/ 2147483647 h 823"/>
              <a:gd name="T64" fmla="*/ 2147483647 w 1497"/>
              <a:gd name="T65" fmla="*/ 2147483647 h 823"/>
              <a:gd name="T66" fmla="*/ 2147483647 w 1497"/>
              <a:gd name="T67" fmla="*/ 2147483647 h 823"/>
              <a:gd name="T68" fmla="*/ 0 w 1497"/>
              <a:gd name="T69" fmla="*/ 2147483647 h 82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97"/>
              <a:gd name="T106" fmla="*/ 0 h 823"/>
              <a:gd name="T107" fmla="*/ 1497 w 1497"/>
              <a:gd name="T108" fmla="*/ 823 h 82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97" h="823">
                <a:moveTo>
                  <a:pt x="0" y="135"/>
                </a:moveTo>
                <a:lnTo>
                  <a:pt x="178" y="0"/>
                </a:lnTo>
                <a:lnTo>
                  <a:pt x="358" y="32"/>
                </a:lnTo>
                <a:lnTo>
                  <a:pt x="493" y="154"/>
                </a:lnTo>
                <a:lnTo>
                  <a:pt x="591" y="332"/>
                </a:lnTo>
                <a:lnTo>
                  <a:pt x="784" y="518"/>
                </a:lnTo>
                <a:lnTo>
                  <a:pt x="938" y="476"/>
                </a:lnTo>
                <a:lnTo>
                  <a:pt x="1194" y="490"/>
                </a:lnTo>
                <a:lnTo>
                  <a:pt x="1431" y="472"/>
                </a:lnTo>
                <a:lnTo>
                  <a:pt x="1497" y="607"/>
                </a:lnTo>
                <a:lnTo>
                  <a:pt x="1452" y="751"/>
                </a:lnTo>
                <a:lnTo>
                  <a:pt x="1452" y="624"/>
                </a:lnTo>
                <a:lnTo>
                  <a:pt x="1399" y="509"/>
                </a:lnTo>
                <a:lnTo>
                  <a:pt x="1279" y="526"/>
                </a:lnTo>
                <a:lnTo>
                  <a:pt x="1332" y="607"/>
                </a:lnTo>
                <a:lnTo>
                  <a:pt x="1338" y="702"/>
                </a:lnTo>
                <a:lnTo>
                  <a:pt x="1283" y="823"/>
                </a:lnTo>
                <a:lnTo>
                  <a:pt x="1289" y="692"/>
                </a:lnTo>
                <a:lnTo>
                  <a:pt x="1275" y="588"/>
                </a:lnTo>
                <a:lnTo>
                  <a:pt x="1203" y="526"/>
                </a:lnTo>
                <a:lnTo>
                  <a:pt x="1095" y="518"/>
                </a:lnTo>
                <a:lnTo>
                  <a:pt x="1004" y="611"/>
                </a:lnTo>
                <a:lnTo>
                  <a:pt x="826" y="679"/>
                </a:lnTo>
                <a:lnTo>
                  <a:pt x="970" y="571"/>
                </a:lnTo>
                <a:lnTo>
                  <a:pt x="974" y="509"/>
                </a:lnTo>
                <a:lnTo>
                  <a:pt x="807" y="548"/>
                </a:lnTo>
                <a:lnTo>
                  <a:pt x="656" y="607"/>
                </a:lnTo>
                <a:lnTo>
                  <a:pt x="498" y="761"/>
                </a:lnTo>
                <a:lnTo>
                  <a:pt x="583" y="588"/>
                </a:lnTo>
                <a:lnTo>
                  <a:pt x="722" y="531"/>
                </a:lnTo>
                <a:lnTo>
                  <a:pt x="561" y="364"/>
                </a:lnTo>
                <a:lnTo>
                  <a:pt x="462" y="175"/>
                </a:lnTo>
                <a:lnTo>
                  <a:pt x="345" y="68"/>
                </a:lnTo>
                <a:lnTo>
                  <a:pt x="197" y="50"/>
                </a:lnTo>
                <a:lnTo>
                  <a:pt x="0" y="135"/>
                </a:lnTo>
                <a:close/>
              </a:path>
            </a:pathLst>
          </a:custGeom>
          <a:solidFill>
            <a:srgbClr val="000000"/>
          </a:solidFill>
          <a:ln w="9525">
            <a:noFill/>
            <a:round/>
            <a:headEnd/>
            <a:tailEnd/>
          </a:ln>
        </p:spPr>
        <p:txBody>
          <a:bodyPr>
            <a:prstTxWarp prst="textNoShape">
              <a:avLst/>
            </a:prstTxWarp>
          </a:bodyPr>
          <a:lstStyle/>
          <a:p>
            <a:endParaRPr lang="en-US"/>
          </a:p>
        </p:txBody>
      </p:sp>
      <p:sp>
        <p:nvSpPr>
          <p:cNvPr id="120858" name="Freeform 1050"/>
          <p:cNvSpPr>
            <a:spLocks/>
          </p:cNvSpPr>
          <p:nvPr/>
        </p:nvSpPr>
        <p:spPr bwMode="auto">
          <a:xfrm>
            <a:off x="1039813" y="2444750"/>
            <a:ext cx="585787" cy="290513"/>
          </a:xfrm>
          <a:custGeom>
            <a:avLst/>
            <a:gdLst>
              <a:gd name="T0" fmla="*/ 2147483647 w 739"/>
              <a:gd name="T1" fmla="*/ 2147483647 h 366"/>
              <a:gd name="T2" fmla="*/ 2147483647 w 739"/>
              <a:gd name="T3" fmla="*/ 2147483647 h 366"/>
              <a:gd name="T4" fmla="*/ 2147483647 w 739"/>
              <a:gd name="T5" fmla="*/ 2147483647 h 366"/>
              <a:gd name="T6" fmla="*/ 2147483647 w 739"/>
              <a:gd name="T7" fmla="*/ 2147483647 h 366"/>
              <a:gd name="T8" fmla="*/ 2147483647 w 739"/>
              <a:gd name="T9" fmla="*/ 0 h 366"/>
              <a:gd name="T10" fmla="*/ 2147483647 w 739"/>
              <a:gd name="T11" fmla="*/ 2147483647 h 366"/>
              <a:gd name="T12" fmla="*/ 2147483647 w 739"/>
              <a:gd name="T13" fmla="*/ 2147483647 h 366"/>
              <a:gd name="T14" fmla="*/ 2147483647 w 739"/>
              <a:gd name="T15" fmla="*/ 2147483647 h 366"/>
              <a:gd name="T16" fmla="*/ 0 w 739"/>
              <a:gd name="T17" fmla="*/ 2147483647 h 366"/>
              <a:gd name="T18" fmla="*/ 2147483647 w 739"/>
              <a:gd name="T19" fmla="*/ 2147483647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9"/>
              <a:gd name="T31" fmla="*/ 0 h 366"/>
              <a:gd name="T32" fmla="*/ 739 w 739"/>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9" h="366">
                <a:moveTo>
                  <a:pt x="4" y="330"/>
                </a:moveTo>
                <a:lnTo>
                  <a:pt x="341" y="243"/>
                </a:lnTo>
                <a:lnTo>
                  <a:pt x="529" y="158"/>
                </a:lnTo>
                <a:lnTo>
                  <a:pt x="580" y="72"/>
                </a:lnTo>
                <a:lnTo>
                  <a:pt x="739" y="0"/>
                </a:lnTo>
                <a:lnTo>
                  <a:pt x="610" y="108"/>
                </a:lnTo>
                <a:lnTo>
                  <a:pt x="565" y="203"/>
                </a:lnTo>
                <a:lnTo>
                  <a:pt x="358" y="302"/>
                </a:lnTo>
                <a:lnTo>
                  <a:pt x="0" y="366"/>
                </a:lnTo>
                <a:lnTo>
                  <a:pt x="4" y="330"/>
                </a:lnTo>
                <a:close/>
              </a:path>
            </a:pathLst>
          </a:custGeom>
          <a:solidFill>
            <a:srgbClr val="000000"/>
          </a:solidFill>
          <a:ln w="9525">
            <a:noFill/>
            <a:round/>
            <a:headEnd/>
            <a:tailEnd/>
          </a:ln>
        </p:spPr>
        <p:txBody>
          <a:bodyPr>
            <a:prstTxWarp prst="textNoShape">
              <a:avLst/>
            </a:prstTxWarp>
          </a:bodyPr>
          <a:lstStyle/>
          <a:p>
            <a:endParaRPr lang="en-US"/>
          </a:p>
        </p:txBody>
      </p:sp>
      <p:sp>
        <p:nvSpPr>
          <p:cNvPr id="120859" name="Freeform 1051"/>
          <p:cNvSpPr>
            <a:spLocks/>
          </p:cNvSpPr>
          <p:nvPr/>
        </p:nvSpPr>
        <p:spPr bwMode="auto">
          <a:xfrm>
            <a:off x="1184275" y="1803400"/>
            <a:ext cx="190500" cy="430213"/>
          </a:xfrm>
          <a:custGeom>
            <a:avLst/>
            <a:gdLst>
              <a:gd name="T0" fmla="*/ 2147483647 w 239"/>
              <a:gd name="T1" fmla="*/ 2147483647 h 543"/>
              <a:gd name="T2" fmla="*/ 2147483647 w 239"/>
              <a:gd name="T3" fmla="*/ 2147483647 h 543"/>
              <a:gd name="T4" fmla="*/ 2147483647 w 239"/>
              <a:gd name="T5" fmla="*/ 2147483647 h 543"/>
              <a:gd name="T6" fmla="*/ 2147483647 w 239"/>
              <a:gd name="T7" fmla="*/ 2147483647 h 543"/>
              <a:gd name="T8" fmla="*/ 2147483647 w 239"/>
              <a:gd name="T9" fmla="*/ 2147483647 h 543"/>
              <a:gd name="T10" fmla="*/ 2147483647 w 239"/>
              <a:gd name="T11" fmla="*/ 2147483647 h 543"/>
              <a:gd name="T12" fmla="*/ 2147483647 w 239"/>
              <a:gd name="T13" fmla="*/ 2147483647 h 543"/>
              <a:gd name="T14" fmla="*/ 2147483647 w 239"/>
              <a:gd name="T15" fmla="*/ 2147483647 h 543"/>
              <a:gd name="T16" fmla="*/ 2147483647 w 239"/>
              <a:gd name="T17" fmla="*/ 2147483647 h 543"/>
              <a:gd name="T18" fmla="*/ 0 w 239"/>
              <a:gd name="T19" fmla="*/ 0 h 543"/>
              <a:gd name="T20" fmla="*/ 2147483647 w 239"/>
              <a:gd name="T21" fmla="*/ 2147483647 h 5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9"/>
              <a:gd name="T34" fmla="*/ 0 h 543"/>
              <a:gd name="T35" fmla="*/ 239 w 239"/>
              <a:gd name="T36" fmla="*/ 543 h 5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9" h="543">
                <a:moveTo>
                  <a:pt x="27" y="4"/>
                </a:moveTo>
                <a:lnTo>
                  <a:pt x="95" y="99"/>
                </a:lnTo>
                <a:lnTo>
                  <a:pt x="108" y="283"/>
                </a:lnTo>
                <a:lnTo>
                  <a:pt x="216" y="457"/>
                </a:lnTo>
                <a:lnTo>
                  <a:pt x="239" y="539"/>
                </a:lnTo>
                <a:lnTo>
                  <a:pt x="188" y="543"/>
                </a:lnTo>
                <a:lnTo>
                  <a:pt x="174" y="467"/>
                </a:lnTo>
                <a:lnTo>
                  <a:pt x="72" y="296"/>
                </a:lnTo>
                <a:lnTo>
                  <a:pt x="68" y="99"/>
                </a:lnTo>
                <a:lnTo>
                  <a:pt x="0" y="0"/>
                </a:lnTo>
                <a:lnTo>
                  <a:pt x="27" y="4"/>
                </a:lnTo>
                <a:close/>
              </a:path>
            </a:pathLst>
          </a:custGeom>
          <a:solidFill>
            <a:srgbClr val="000000"/>
          </a:solidFill>
          <a:ln w="9525">
            <a:noFill/>
            <a:round/>
            <a:headEnd/>
            <a:tailEnd/>
          </a:ln>
        </p:spPr>
        <p:txBody>
          <a:bodyPr>
            <a:prstTxWarp prst="textNoShape">
              <a:avLst/>
            </a:prstTxWarp>
          </a:bodyPr>
          <a:lstStyle/>
          <a:p>
            <a:endParaRPr lang="en-US"/>
          </a:p>
        </p:txBody>
      </p:sp>
      <p:sp>
        <p:nvSpPr>
          <p:cNvPr id="120860" name="Freeform 1052"/>
          <p:cNvSpPr>
            <a:spLocks/>
          </p:cNvSpPr>
          <p:nvPr/>
        </p:nvSpPr>
        <p:spPr bwMode="auto">
          <a:xfrm>
            <a:off x="1608138" y="2212975"/>
            <a:ext cx="427037" cy="246063"/>
          </a:xfrm>
          <a:custGeom>
            <a:avLst/>
            <a:gdLst>
              <a:gd name="T0" fmla="*/ 2147483647 w 538"/>
              <a:gd name="T1" fmla="*/ 2147483647 h 311"/>
              <a:gd name="T2" fmla="*/ 2147483647 w 538"/>
              <a:gd name="T3" fmla="*/ 0 h 311"/>
              <a:gd name="T4" fmla="*/ 2147483647 w 538"/>
              <a:gd name="T5" fmla="*/ 2147483647 h 311"/>
              <a:gd name="T6" fmla="*/ 2147483647 w 538"/>
              <a:gd name="T7" fmla="*/ 2147483647 h 311"/>
              <a:gd name="T8" fmla="*/ 2147483647 w 538"/>
              <a:gd name="T9" fmla="*/ 2147483647 h 311"/>
              <a:gd name="T10" fmla="*/ 2147483647 w 538"/>
              <a:gd name="T11" fmla="*/ 2147483647 h 311"/>
              <a:gd name="T12" fmla="*/ 2147483647 w 538"/>
              <a:gd name="T13" fmla="*/ 2147483647 h 311"/>
              <a:gd name="T14" fmla="*/ 2147483647 w 538"/>
              <a:gd name="T15" fmla="*/ 2147483647 h 311"/>
              <a:gd name="T16" fmla="*/ 2147483647 w 538"/>
              <a:gd name="T17" fmla="*/ 2147483647 h 311"/>
              <a:gd name="T18" fmla="*/ 2147483647 w 538"/>
              <a:gd name="T19" fmla="*/ 2147483647 h 311"/>
              <a:gd name="T20" fmla="*/ 2147483647 w 538"/>
              <a:gd name="T21" fmla="*/ 2147483647 h 311"/>
              <a:gd name="T22" fmla="*/ 2147483647 w 538"/>
              <a:gd name="T23" fmla="*/ 2147483647 h 311"/>
              <a:gd name="T24" fmla="*/ 2147483647 w 538"/>
              <a:gd name="T25" fmla="*/ 2147483647 h 311"/>
              <a:gd name="T26" fmla="*/ 0 w 538"/>
              <a:gd name="T27" fmla="*/ 2147483647 h 311"/>
              <a:gd name="T28" fmla="*/ 2147483647 w 538"/>
              <a:gd name="T29" fmla="*/ 2147483647 h 3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8"/>
              <a:gd name="T46" fmla="*/ 0 h 311"/>
              <a:gd name="T47" fmla="*/ 538 w 538"/>
              <a:gd name="T48" fmla="*/ 311 h 3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8" h="311">
                <a:moveTo>
                  <a:pt x="3" y="27"/>
                </a:moveTo>
                <a:lnTo>
                  <a:pt x="130" y="0"/>
                </a:lnTo>
                <a:lnTo>
                  <a:pt x="265" y="42"/>
                </a:lnTo>
                <a:lnTo>
                  <a:pt x="381" y="108"/>
                </a:lnTo>
                <a:lnTo>
                  <a:pt x="538" y="243"/>
                </a:lnTo>
                <a:lnTo>
                  <a:pt x="521" y="311"/>
                </a:lnTo>
                <a:lnTo>
                  <a:pt x="462" y="306"/>
                </a:lnTo>
                <a:lnTo>
                  <a:pt x="364" y="207"/>
                </a:lnTo>
                <a:lnTo>
                  <a:pt x="481" y="270"/>
                </a:lnTo>
                <a:lnTo>
                  <a:pt x="498" y="249"/>
                </a:lnTo>
                <a:lnTo>
                  <a:pt x="364" y="131"/>
                </a:lnTo>
                <a:lnTo>
                  <a:pt x="256" y="63"/>
                </a:lnTo>
                <a:lnTo>
                  <a:pt x="134" y="23"/>
                </a:lnTo>
                <a:lnTo>
                  <a:pt x="0" y="59"/>
                </a:lnTo>
                <a:lnTo>
                  <a:pt x="3" y="27"/>
                </a:lnTo>
                <a:close/>
              </a:path>
            </a:pathLst>
          </a:custGeom>
          <a:solidFill>
            <a:srgbClr val="000000"/>
          </a:solidFill>
          <a:ln w="9525">
            <a:noFill/>
            <a:round/>
            <a:headEnd/>
            <a:tailEnd/>
          </a:ln>
        </p:spPr>
        <p:txBody>
          <a:bodyPr>
            <a:prstTxWarp prst="textNoShape">
              <a:avLst/>
            </a:prstTxWarp>
          </a:bodyPr>
          <a:lstStyle/>
          <a:p>
            <a:endParaRPr lang="en-US"/>
          </a:p>
        </p:txBody>
      </p:sp>
      <p:sp>
        <p:nvSpPr>
          <p:cNvPr id="120861" name="Freeform 1053"/>
          <p:cNvSpPr>
            <a:spLocks/>
          </p:cNvSpPr>
          <p:nvPr/>
        </p:nvSpPr>
        <p:spPr bwMode="auto">
          <a:xfrm>
            <a:off x="1820863" y="2290763"/>
            <a:ext cx="88900" cy="142875"/>
          </a:xfrm>
          <a:custGeom>
            <a:avLst/>
            <a:gdLst>
              <a:gd name="T0" fmla="*/ 0 w 112"/>
              <a:gd name="T1" fmla="*/ 0 h 180"/>
              <a:gd name="T2" fmla="*/ 2147483647 w 112"/>
              <a:gd name="T3" fmla="*/ 2147483647 h 180"/>
              <a:gd name="T4" fmla="*/ 2147483647 w 112"/>
              <a:gd name="T5" fmla="*/ 2147483647 h 180"/>
              <a:gd name="T6" fmla="*/ 2147483647 w 112"/>
              <a:gd name="T7" fmla="*/ 2147483647 h 180"/>
              <a:gd name="T8" fmla="*/ 2147483647 w 112"/>
              <a:gd name="T9" fmla="*/ 2147483647 h 180"/>
              <a:gd name="T10" fmla="*/ 2147483647 w 112"/>
              <a:gd name="T11" fmla="*/ 2147483647 h 180"/>
              <a:gd name="T12" fmla="*/ 2147483647 w 112"/>
              <a:gd name="T13" fmla="*/ 2147483647 h 180"/>
              <a:gd name="T14" fmla="*/ 0 w 112"/>
              <a:gd name="T15" fmla="*/ 0 h 180"/>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180"/>
              <a:gd name="T26" fmla="*/ 112 w 112"/>
              <a:gd name="T27" fmla="*/ 180 h 1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180">
                <a:moveTo>
                  <a:pt x="0" y="0"/>
                </a:moveTo>
                <a:lnTo>
                  <a:pt x="112" y="91"/>
                </a:lnTo>
                <a:lnTo>
                  <a:pt x="112" y="167"/>
                </a:lnTo>
                <a:lnTo>
                  <a:pt x="59" y="180"/>
                </a:lnTo>
                <a:lnTo>
                  <a:pt x="19" y="135"/>
                </a:lnTo>
                <a:lnTo>
                  <a:pt x="78" y="135"/>
                </a:lnTo>
                <a:lnTo>
                  <a:pt x="81" y="10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120862" name="Freeform 1054"/>
          <p:cNvSpPr>
            <a:spLocks/>
          </p:cNvSpPr>
          <p:nvPr/>
        </p:nvSpPr>
        <p:spPr bwMode="auto">
          <a:xfrm>
            <a:off x="1768475" y="2295525"/>
            <a:ext cx="76200" cy="146050"/>
          </a:xfrm>
          <a:custGeom>
            <a:avLst/>
            <a:gdLst>
              <a:gd name="T0" fmla="*/ 0 w 95"/>
              <a:gd name="T1" fmla="*/ 0 h 184"/>
              <a:gd name="T2" fmla="*/ 2147483647 w 95"/>
              <a:gd name="T3" fmla="*/ 2147483647 h 184"/>
              <a:gd name="T4" fmla="*/ 2147483647 w 95"/>
              <a:gd name="T5" fmla="*/ 2147483647 h 184"/>
              <a:gd name="T6" fmla="*/ 2147483647 w 95"/>
              <a:gd name="T7" fmla="*/ 2147483647 h 184"/>
              <a:gd name="T8" fmla="*/ 2147483647 w 95"/>
              <a:gd name="T9" fmla="*/ 2147483647 h 184"/>
              <a:gd name="T10" fmla="*/ 2147483647 w 95"/>
              <a:gd name="T11" fmla="*/ 2147483647 h 184"/>
              <a:gd name="T12" fmla="*/ 0 w 95"/>
              <a:gd name="T13" fmla="*/ 0 h 184"/>
              <a:gd name="T14" fmla="*/ 0 60000 65536"/>
              <a:gd name="T15" fmla="*/ 0 60000 65536"/>
              <a:gd name="T16" fmla="*/ 0 60000 65536"/>
              <a:gd name="T17" fmla="*/ 0 60000 65536"/>
              <a:gd name="T18" fmla="*/ 0 60000 65536"/>
              <a:gd name="T19" fmla="*/ 0 60000 65536"/>
              <a:gd name="T20" fmla="*/ 0 60000 65536"/>
              <a:gd name="T21" fmla="*/ 0 w 95"/>
              <a:gd name="T22" fmla="*/ 0 h 184"/>
              <a:gd name="T23" fmla="*/ 95 w 95"/>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84">
                <a:moveTo>
                  <a:pt x="0" y="0"/>
                </a:moveTo>
                <a:lnTo>
                  <a:pt x="95" y="134"/>
                </a:lnTo>
                <a:lnTo>
                  <a:pt x="69" y="184"/>
                </a:lnTo>
                <a:lnTo>
                  <a:pt x="6" y="170"/>
                </a:lnTo>
                <a:lnTo>
                  <a:pt x="50" y="144"/>
                </a:lnTo>
                <a:lnTo>
                  <a:pt x="46" y="98"/>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120863" name="Freeform 1055"/>
          <p:cNvSpPr>
            <a:spLocks/>
          </p:cNvSpPr>
          <p:nvPr/>
        </p:nvSpPr>
        <p:spPr bwMode="auto">
          <a:xfrm>
            <a:off x="1633538" y="2308225"/>
            <a:ext cx="157162" cy="157163"/>
          </a:xfrm>
          <a:custGeom>
            <a:avLst/>
            <a:gdLst>
              <a:gd name="T0" fmla="*/ 2147483647 w 197"/>
              <a:gd name="T1" fmla="*/ 2147483647 h 197"/>
              <a:gd name="T2" fmla="*/ 2147483647 w 197"/>
              <a:gd name="T3" fmla="*/ 2147483647 h 197"/>
              <a:gd name="T4" fmla="*/ 2147483647 w 197"/>
              <a:gd name="T5" fmla="*/ 0 h 197"/>
              <a:gd name="T6" fmla="*/ 2147483647 w 197"/>
              <a:gd name="T7" fmla="*/ 2147483647 h 197"/>
              <a:gd name="T8" fmla="*/ 2147483647 w 197"/>
              <a:gd name="T9" fmla="*/ 2147483647 h 197"/>
              <a:gd name="T10" fmla="*/ 2147483647 w 197"/>
              <a:gd name="T11" fmla="*/ 2147483647 h 197"/>
              <a:gd name="T12" fmla="*/ 2147483647 w 197"/>
              <a:gd name="T13" fmla="*/ 2147483647 h 197"/>
              <a:gd name="T14" fmla="*/ 2147483647 w 197"/>
              <a:gd name="T15" fmla="*/ 2147483647 h 197"/>
              <a:gd name="T16" fmla="*/ 0 w 197"/>
              <a:gd name="T17" fmla="*/ 2147483647 h 197"/>
              <a:gd name="T18" fmla="*/ 2147483647 w 197"/>
              <a:gd name="T19" fmla="*/ 2147483647 h 197"/>
              <a:gd name="T20" fmla="*/ 2147483647 w 197"/>
              <a:gd name="T21" fmla="*/ 2147483647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7"/>
              <a:gd name="T34" fmla="*/ 0 h 197"/>
              <a:gd name="T35" fmla="*/ 197 w 197"/>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7" h="197">
                <a:moveTo>
                  <a:pt x="157" y="184"/>
                </a:moveTo>
                <a:lnTo>
                  <a:pt x="197" y="144"/>
                </a:lnTo>
                <a:lnTo>
                  <a:pt x="121" y="0"/>
                </a:lnTo>
                <a:lnTo>
                  <a:pt x="152" y="134"/>
                </a:lnTo>
                <a:lnTo>
                  <a:pt x="72" y="170"/>
                </a:lnTo>
                <a:lnTo>
                  <a:pt x="40" y="127"/>
                </a:lnTo>
                <a:lnTo>
                  <a:pt x="93" y="81"/>
                </a:lnTo>
                <a:lnTo>
                  <a:pt x="36" y="77"/>
                </a:lnTo>
                <a:lnTo>
                  <a:pt x="0" y="148"/>
                </a:lnTo>
                <a:lnTo>
                  <a:pt x="57" y="197"/>
                </a:lnTo>
                <a:lnTo>
                  <a:pt x="157" y="184"/>
                </a:lnTo>
                <a:close/>
              </a:path>
            </a:pathLst>
          </a:custGeom>
          <a:solidFill>
            <a:srgbClr val="000000"/>
          </a:solidFill>
          <a:ln w="9525">
            <a:noFill/>
            <a:round/>
            <a:headEnd/>
            <a:tailEnd/>
          </a:ln>
        </p:spPr>
        <p:txBody>
          <a:bodyPr>
            <a:prstTxWarp prst="textNoShape">
              <a:avLst/>
            </a:prstTxWarp>
          </a:bodyPr>
          <a:lstStyle/>
          <a:p>
            <a:endParaRPr lang="en-US"/>
          </a:p>
        </p:txBody>
      </p:sp>
      <p:sp>
        <p:nvSpPr>
          <p:cNvPr id="120864" name="Freeform 1056"/>
          <p:cNvSpPr>
            <a:spLocks/>
          </p:cNvSpPr>
          <p:nvPr/>
        </p:nvSpPr>
        <p:spPr bwMode="auto">
          <a:xfrm>
            <a:off x="1352550" y="1012825"/>
            <a:ext cx="892175" cy="1335088"/>
          </a:xfrm>
          <a:custGeom>
            <a:avLst/>
            <a:gdLst>
              <a:gd name="T0" fmla="*/ 2147483647 w 1125"/>
              <a:gd name="T1" fmla="*/ 2147483647 h 1682"/>
              <a:gd name="T2" fmla="*/ 2147483647 w 1125"/>
              <a:gd name="T3" fmla="*/ 2147483647 h 1682"/>
              <a:gd name="T4" fmla="*/ 2147483647 w 1125"/>
              <a:gd name="T5" fmla="*/ 2147483647 h 1682"/>
              <a:gd name="T6" fmla="*/ 2147483647 w 1125"/>
              <a:gd name="T7" fmla="*/ 2147483647 h 1682"/>
              <a:gd name="T8" fmla="*/ 2147483647 w 1125"/>
              <a:gd name="T9" fmla="*/ 2147483647 h 1682"/>
              <a:gd name="T10" fmla="*/ 2147483647 w 1125"/>
              <a:gd name="T11" fmla="*/ 2147483647 h 1682"/>
              <a:gd name="T12" fmla="*/ 2147483647 w 1125"/>
              <a:gd name="T13" fmla="*/ 2147483647 h 1682"/>
              <a:gd name="T14" fmla="*/ 2147483647 w 1125"/>
              <a:gd name="T15" fmla="*/ 2147483647 h 1682"/>
              <a:gd name="T16" fmla="*/ 2147483647 w 1125"/>
              <a:gd name="T17" fmla="*/ 2147483647 h 1682"/>
              <a:gd name="T18" fmla="*/ 2147483647 w 1125"/>
              <a:gd name="T19" fmla="*/ 2147483647 h 1682"/>
              <a:gd name="T20" fmla="*/ 2147483647 w 1125"/>
              <a:gd name="T21" fmla="*/ 2147483647 h 1682"/>
              <a:gd name="T22" fmla="*/ 2147483647 w 1125"/>
              <a:gd name="T23" fmla="*/ 2147483647 h 1682"/>
              <a:gd name="T24" fmla="*/ 2147483647 w 1125"/>
              <a:gd name="T25" fmla="*/ 2147483647 h 1682"/>
              <a:gd name="T26" fmla="*/ 2147483647 w 1125"/>
              <a:gd name="T27" fmla="*/ 2147483647 h 1682"/>
              <a:gd name="T28" fmla="*/ 2147483647 w 1125"/>
              <a:gd name="T29" fmla="*/ 2147483647 h 1682"/>
              <a:gd name="T30" fmla="*/ 2147483647 w 1125"/>
              <a:gd name="T31" fmla="*/ 2147483647 h 1682"/>
              <a:gd name="T32" fmla="*/ 2147483647 w 1125"/>
              <a:gd name="T33" fmla="*/ 2147483647 h 1682"/>
              <a:gd name="T34" fmla="*/ 2147483647 w 1125"/>
              <a:gd name="T35" fmla="*/ 2147483647 h 1682"/>
              <a:gd name="T36" fmla="*/ 2147483647 w 1125"/>
              <a:gd name="T37" fmla="*/ 2147483647 h 1682"/>
              <a:gd name="T38" fmla="*/ 2147483647 w 1125"/>
              <a:gd name="T39" fmla="*/ 2147483647 h 1682"/>
              <a:gd name="T40" fmla="*/ 2147483647 w 1125"/>
              <a:gd name="T41" fmla="*/ 2147483647 h 1682"/>
              <a:gd name="T42" fmla="*/ 2147483647 w 1125"/>
              <a:gd name="T43" fmla="*/ 2147483647 h 1682"/>
              <a:gd name="T44" fmla="*/ 2147483647 w 1125"/>
              <a:gd name="T45" fmla="*/ 2147483647 h 1682"/>
              <a:gd name="T46" fmla="*/ 2147483647 w 1125"/>
              <a:gd name="T47" fmla="*/ 2147483647 h 1682"/>
              <a:gd name="T48" fmla="*/ 2147483647 w 1125"/>
              <a:gd name="T49" fmla="*/ 2147483647 h 1682"/>
              <a:gd name="T50" fmla="*/ 2147483647 w 1125"/>
              <a:gd name="T51" fmla="*/ 2147483647 h 1682"/>
              <a:gd name="T52" fmla="*/ 2147483647 w 1125"/>
              <a:gd name="T53" fmla="*/ 2147483647 h 1682"/>
              <a:gd name="T54" fmla="*/ 2147483647 w 1125"/>
              <a:gd name="T55" fmla="*/ 2147483647 h 1682"/>
              <a:gd name="T56" fmla="*/ 2147483647 w 1125"/>
              <a:gd name="T57" fmla="*/ 0 h 1682"/>
              <a:gd name="T58" fmla="*/ 2147483647 w 1125"/>
              <a:gd name="T59" fmla="*/ 2147483647 h 1682"/>
              <a:gd name="T60" fmla="*/ 2147483647 w 1125"/>
              <a:gd name="T61" fmla="*/ 2147483647 h 1682"/>
              <a:gd name="T62" fmla="*/ 2147483647 w 1125"/>
              <a:gd name="T63" fmla="*/ 2147483647 h 1682"/>
              <a:gd name="T64" fmla="*/ 2147483647 w 1125"/>
              <a:gd name="T65" fmla="*/ 2147483647 h 1682"/>
              <a:gd name="T66" fmla="*/ 2147483647 w 1125"/>
              <a:gd name="T67" fmla="*/ 2147483647 h 1682"/>
              <a:gd name="T68" fmla="*/ 0 w 1125"/>
              <a:gd name="T69" fmla="*/ 2147483647 h 1682"/>
              <a:gd name="T70" fmla="*/ 2147483647 w 1125"/>
              <a:gd name="T71" fmla="*/ 2147483647 h 1682"/>
              <a:gd name="T72" fmla="*/ 2147483647 w 1125"/>
              <a:gd name="T73" fmla="*/ 2147483647 h 1682"/>
              <a:gd name="T74" fmla="*/ 2147483647 w 1125"/>
              <a:gd name="T75" fmla="*/ 2147483647 h 1682"/>
              <a:gd name="T76" fmla="*/ 2147483647 w 1125"/>
              <a:gd name="T77" fmla="*/ 2147483647 h 1682"/>
              <a:gd name="T78" fmla="*/ 2147483647 w 1125"/>
              <a:gd name="T79" fmla="*/ 2147483647 h 1682"/>
              <a:gd name="T80" fmla="*/ 2147483647 w 1125"/>
              <a:gd name="T81" fmla="*/ 2147483647 h 1682"/>
              <a:gd name="T82" fmla="*/ 2147483647 w 1125"/>
              <a:gd name="T83" fmla="*/ 2147483647 h 1682"/>
              <a:gd name="T84" fmla="*/ 2147483647 w 1125"/>
              <a:gd name="T85" fmla="*/ 2147483647 h 1682"/>
              <a:gd name="T86" fmla="*/ 2147483647 w 1125"/>
              <a:gd name="T87" fmla="*/ 2147483647 h 1682"/>
              <a:gd name="T88" fmla="*/ 2147483647 w 1125"/>
              <a:gd name="T89" fmla="*/ 2147483647 h 1682"/>
              <a:gd name="T90" fmla="*/ 2147483647 w 1125"/>
              <a:gd name="T91" fmla="*/ 2147483647 h 1682"/>
              <a:gd name="T92" fmla="*/ 2147483647 w 1125"/>
              <a:gd name="T93" fmla="*/ 2147483647 h 16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5"/>
              <a:gd name="T142" fmla="*/ 0 h 1682"/>
              <a:gd name="T143" fmla="*/ 1125 w 1125"/>
              <a:gd name="T144" fmla="*/ 1682 h 168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5" h="1682">
                <a:moveTo>
                  <a:pt x="1028" y="1604"/>
                </a:moveTo>
                <a:lnTo>
                  <a:pt x="853" y="1538"/>
                </a:lnTo>
                <a:lnTo>
                  <a:pt x="681" y="1396"/>
                </a:lnTo>
                <a:lnTo>
                  <a:pt x="872" y="1454"/>
                </a:lnTo>
                <a:lnTo>
                  <a:pt x="1125" y="1437"/>
                </a:lnTo>
                <a:lnTo>
                  <a:pt x="867" y="1407"/>
                </a:lnTo>
                <a:lnTo>
                  <a:pt x="692" y="1335"/>
                </a:lnTo>
                <a:lnTo>
                  <a:pt x="615" y="1179"/>
                </a:lnTo>
                <a:lnTo>
                  <a:pt x="819" y="1191"/>
                </a:lnTo>
                <a:lnTo>
                  <a:pt x="812" y="1187"/>
                </a:lnTo>
                <a:lnTo>
                  <a:pt x="789" y="1177"/>
                </a:lnTo>
                <a:lnTo>
                  <a:pt x="757" y="1164"/>
                </a:lnTo>
                <a:lnTo>
                  <a:pt x="721" y="1149"/>
                </a:lnTo>
                <a:lnTo>
                  <a:pt x="683" y="1134"/>
                </a:lnTo>
                <a:lnTo>
                  <a:pt x="649" y="1121"/>
                </a:lnTo>
                <a:lnTo>
                  <a:pt x="622" y="1111"/>
                </a:lnTo>
                <a:lnTo>
                  <a:pt x="609" y="1107"/>
                </a:lnTo>
                <a:lnTo>
                  <a:pt x="596" y="1102"/>
                </a:lnTo>
                <a:lnTo>
                  <a:pt x="573" y="1085"/>
                </a:lnTo>
                <a:lnTo>
                  <a:pt x="544" y="1062"/>
                </a:lnTo>
                <a:lnTo>
                  <a:pt x="514" y="1035"/>
                </a:lnTo>
                <a:lnTo>
                  <a:pt x="484" y="1009"/>
                </a:lnTo>
                <a:lnTo>
                  <a:pt x="459" y="986"/>
                </a:lnTo>
                <a:lnTo>
                  <a:pt x="442" y="969"/>
                </a:lnTo>
                <a:lnTo>
                  <a:pt x="434" y="963"/>
                </a:lnTo>
                <a:lnTo>
                  <a:pt x="319" y="692"/>
                </a:lnTo>
                <a:lnTo>
                  <a:pt x="404" y="569"/>
                </a:lnTo>
                <a:lnTo>
                  <a:pt x="412" y="277"/>
                </a:lnTo>
                <a:lnTo>
                  <a:pt x="304" y="0"/>
                </a:lnTo>
                <a:lnTo>
                  <a:pt x="362" y="318"/>
                </a:lnTo>
                <a:lnTo>
                  <a:pt x="357" y="563"/>
                </a:lnTo>
                <a:lnTo>
                  <a:pt x="251" y="707"/>
                </a:lnTo>
                <a:lnTo>
                  <a:pt x="137" y="766"/>
                </a:lnTo>
                <a:lnTo>
                  <a:pt x="101" y="952"/>
                </a:lnTo>
                <a:lnTo>
                  <a:pt x="0" y="1160"/>
                </a:lnTo>
                <a:lnTo>
                  <a:pt x="156" y="975"/>
                </a:lnTo>
                <a:lnTo>
                  <a:pt x="173" y="802"/>
                </a:lnTo>
                <a:lnTo>
                  <a:pt x="279" y="747"/>
                </a:lnTo>
                <a:lnTo>
                  <a:pt x="287" y="739"/>
                </a:lnTo>
                <a:lnTo>
                  <a:pt x="368" y="969"/>
                </a:lnTo>
                <a:lnTo>
                  <a:pt x="531" y="1138"/>
                </a:lnTo>
                <a:lnTo>
                  <a:pt x="620" y="1401"/>
                </a:lnTo>
                <a:lnTo>
                  <a:pt x="812" y="1568"/>
                </a:lnTo>
                <a:lnTo>
                  <a:pt x="998" y="1640"/>
                </a:lnTo>
                <a:lnTo>
                  <a:pt x="1047" y="1682"/>
                </a:lnTo>
                <a:lnTo>
                  <a:pt x="1111" y="1682"/>
                </a:lnTo>
                <a:lnTo>
                  <a:pt x="1028" y="1604"/>
                </a:lnTo>
                <a:close/>
              </a:path>
            </a:pathLst>
          </a:custGeom>
          <a:solidFill>
            <a:srgbClr val="000000"/>
          </a:solidFill>
          <a:ln w="9525">
            <a:noFill/>
            <a:round/>
            <a:headEnd/>
            <a:tailEnd/>
          </a:ln>
        </p:spPr>
        <p:txBody>
          <a:bodyPr>
            <a:prstTxWarp prst="textNoShape">
              <a:avLst/>
            </a:prstTxWarp>
          </a:bodyPr>
          <a:lstStyle/>
          <a:p>
            <a:endParaRPr lang="en-US"/>
          </a:p>
        </p:txBody>
      </p:sp>
      <p:sp>
        <p:nvSpPr>
          <p:cNvPr id="120865" name="Freeform 1057"/>
          <p:cNvSpPr>
            <a:spLocks/>
          </p:cNvSpPr>
          <p:nvPr/>
        </p:nvSpPr>
        <p:spPr bwMode="auto">
          <a:xfrm>
            <a:off x="1730375" y="809625"/>
            <a:ext cx="871538" cy="1628775"/>
          </a:xfrm>
          <a:custGeom>
            <a:avLst/>
            <a:gdLst>
              <a:gd name="T0" fmla="*/ 2147483647 w 1100"/>
              <a:gd name="T1" fmla="*/ 2147483647 h 2052"/>
              <a:gd name="T2" fmla="*/ 2147483647 w 1100"/>
              <a:gd name="T3" fmla="*/ 2147483647 h 2052"/>
              <a:gd name="T4" fmla="*/ 2147483647 w 1100"/>
              <a:gd name="T5" fmla="*/ 2147483647 h 2052"/>
              <a:gd name="T6" fmla="*/ 2147483647 w 1100"/>
              <a:gd name="T7" fmla="*/ 2147483647 h 2052"/>
              <a:gd name="T8" fmla="*/ 2147483647 w 1100"/>
              <a:gd name="T9" fmla="*/ 2147483647 h 2052"/>
              <a:gd name="T10" fmla="*/ 2147483647 w 1100"/>
              <a:gd name="T11" fmla="*/ 2147483647 h 2052"/>
              <a:gd name="T12" fmla="*/ 2147483647 w 1100"/>
              <a:gd name="T13" fmla="*/ 2147483647 h 2052"/>
              <a:gd name="T14" fmla="*/ 2147483647 w 1100"/>
              <a:gd name="T15" fmla="*/ 2147483647 h 2052"/>
              <a:gd name="T16" fmla="*/ 2147483647 w 1100"/>
              <a:gd name="T17" fmla="*/ 2147483647 h 2052"/>
              <a:gd name="T18" fmla="*/ 2147483647 w 1100"/>
              <a:gd name="T19" fmla="*/ 2147483647 h 2052"/>
              <a:gd name="T20" fmla="*/ 2147483647 w 1100"/>
              <a:gd name="T21" fmla="*/ 2147483647 h 2052"/>
              <a:gd name="T22" fmla="*/ 2147483647 w 1100"/>
              <a:gd name="T23" fmla="*/ 2147483647 h 2052"/>
              <a:gd name="T24" fmla="*/ 2147483647 w 1100"/>
              <a:gd name="T25" fmla="*/ 2147483647 h 2052"/>
              <a:gd name="T26" fmla="*/ 2147483647 w 1100"/>
              <a:gd name="T27" fmla="*/ 2147483647 h 2052"/>
              <a:gd name="T28" fmla="*/ 2147483647 w 1100"/>
              <a:gd name="T29" fmla="*/ 2147483647 h 2052"/>
              <a:gd name="T30" fmla="*/ 2147483647 w 1100"/>
              <a:gd name="T31" fmla="*/ 2147483647 h 2052"/>
              <a:gd name="T32" fmla="*/ 2147483647 w 1100"/>
              <a:gd name="T33" fmla="*/ 2147483647 h 2052"/>
              <a:gd name="T34" fmla="*/ 2147483647 w 1100"/>
              <a:gd name="T35" fmla="*/ 2147483647 h 2052"/>
              <a:gd name="T36" fmla="*/ 2147483647 w 1100"/>
              <a:gd name="T37" fmla="*/ 2147483647 h 2052"/>
              <a:gd name="T38" fmla="*/ 2147483647 w 1100"/>
              <a:gd name="T39" fmla="*/ 2147483647 h 2052"/>
              <a:gd name="T40" fmla="*/ 2147483647 w 1100"/>
              <a:gd name="T41" fmla="*/ 2147483647 h 2052"/>
              <a:gd name="T42" fmla="*/ 2147483647 w 1100"/>
              <a:gd name="T43" fmla="*/ 2147483647 h 2052"/>
              <a:gd name="T44" fmla="*/ 2147483647 w 1100"/>
              <a:gd name="T45" fmla="*/ 2147483647 h 2052"/>
              <a:gd name="T46" fmla="*/ 2147483647 w 1100"/>
              <a:gd name="T47" fmla="*/ 2147483647 h 2052"/>
              <a:gd name="T48" fmla="*/ 2147483647 w 1100"/>
              <a:gd name="T49" fmla="*/ 2147483647 h 2052"/>
              <a:gd name="T50" fmla="*/ 2147483647 w 1100"/>
              <a:gd name="T51" fmla="*/ 2147483647 h 2052"/>
              <a:gd name="T52" fmla="*/ 2147483647 w 1100"/>
              <a:gd name="T53" fmla="*/ 2147483647 h 2052"/>
              <a:gd name="T54" fmla="*/ 2147483647 w 1100"/>
              <a:gd name="T55" fmla="*/ 2147483647 h 2052"/>
              <a:gd name="T56" fmla="*/ 2147483647 w 1100"/>
              <a:gd name="T57" fmla="*/ 2147483647 h 2052"/>
              <a:gd name="T58" fmla="*/ 2147483647 w 1100"/>
              <a:gd name="T59" fmla="*/ 2147483647 h 2052"/>
              <a:gd name="T60" fmla="*/ 2147483647 w 1100"/>
              <a:gd name="T61" fmla="*/ 2147483647 h 2052"/>
              <a:gd name="T62" fmla="*/ 2147483647 w 1100"/>
              <a:gd name="T63" fmla="*/ 2147483647 h 2052"/>
              <a:gd name="T64" fmla="*/ 2147483647 w 1100"/>
              <a:gd name="T65" fmla="*/ 2147483647 h 2052"/>
              <a:gd name="T66" fmla="*/ 2147483647 w 1100"/>
              <a:gd name="T67" fmla="*/ 2147483647 h 20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0"/>
              <a:gd name="T103" fmla="*/ 0 h 2052"/>
              <a:gd name="T104" fmla="*/ 1100 w 1100"/>
              <a:gd name="T105" fmla="*/ 2052 h 20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0" h="2052">
                <a:moveTo>
                  <a:pt x="1052" y="2023"/>
                </a:moveTo>
                <a:lnTo>
                  <a:pt x="942" y="2052"/>
                </a:lnTo>
                <a:lnTo>
                  <a:pt x="1081" y="2044"/>
                </a:lnTo>
                <a:lnTo>
                  <a:pt x="1100" y="1862"/>
                </a:lnTo>
                <a:lnTo>
                  <a:pt x="1043" y="1735"/>
                </a:lnTo>
                <a:lnTo>
                  <a:pt x="1049" y="1585"/>
                </a:lnTo>
                <a:lnTo>
                  <a:pt x="840" y="1507"/>
                </a:lnTo>
                <a:lnTo>
                  <a:pt x="732" y="1261"/>
                </a:lnTo>
                <a:lnTo>
                  <a:pt x="588" y="1081"/>
                </a:lnTo>
                <a:lnTo>
                  <a:pt x="576" y="933"/>
                </a:lnTo>
                <a:lnTo>
                  <a:pt x="571" y="925"/>
                </a:lnTo>
                <a:lnTo>
                  <a:pt x="556" y="906"/>
                </a:lnTo>
                <a:lnTo>
                  <a:pt x="537" y="880"/>
                </a:lnTo>
                <a:lnTo>
                  <a:pt x="512" y="847"/>
                </a:lnTo>
                <a:lnTo>
                  <a:pt x="487" y="813"/>
                </a:lnTo>
                <a:lnTo>
                  <a:pt x="467" y="785"/>
                </a:lnTo>
                <a:lnTo>
                  <a:pt x="451" y="760"/>
                </a:lnTo>
                <a:lnTo>
                  <a:pt x="444" y="747"/>
                </a:lnTo>
                <a:lnTo>
                  <a:pt x="438" y="736"/>
                </a:lnTo>
                <a:lnTo>
                  <a:pt x="429" y="713"/>
                </a:lnTo>
                <a:lnTo>
                  <a:pt x="417" y="686"/>
                </a:lnTo>
                <a:lnTo>
                  <a:pt x="402" y="658"/>
                </a:lnTo>
                <a:lnTo>
                  <a:pt x="389" y="627"/>
                </a:lnTo>
                <a:lnTo>
                  <a:pt x="377" y="603"/>
                </a:lnTo>
                <a:lnTo>
                  <a:pt x="370" y="586"/>
                </a:lnTo>
                <a:lnTo>
                  <a:pt x="366" y="580"/>
                </a:lnTo>
                <a:lnTo>
                  <a:pt x="324" y="383"/>
                </a:lnTo>
                <a:lnTo>
                  <a:pt x="216" y="178"/>
                </a:lnTo>
                <a:lnTo>
                  <a:pt x="137" y="0"/>
                </a:lnTo>
                <a:lnTo>
                  <a:pt x="103" y="34"/>
                </a:lnTo>
                <a:lnTo>
                  <a:pt x="144" y="167"/>
                </a:lnTo>
                <a:lnTo>
                  <a:pt x="72" y="339"/>
                </a:lnTo>
                <a:lnTo>
                  <a:pt x="0" y="442"/>
                </a:lnTo>
                <a:lnTo>
                  <a:pt x="133" y="352"/>
                </a:lnTo>
                <a:lnTo>
                  <a:pt x="180" y="239"/>
                </a:lnTo>
                <a:lnTo>
                  <a:pt x="228" y="364"/>
                </a:lnTo>
                <a:lnTo>
                  <a:pt x="194" y="514"/>
                </a:lnTo>
                <a:lnTo>
                  <a:pt x="114" y="646"/>
                </a:lnTo>
                <a:lnTo>
                  <a:pt x="235" y="538"/>
                </a:lnTo>
                <a:lnTo>
                  <a:pt x="277" y="430"/>
                </a:lnTo>
                <a:lnTo>
                  <a:pt x="307" y="622"/>
                </a:lnTo>
                <a:lnTo>
                  <a:pt x="421" y="819"/>
                </a:lnTo>
                <a:lnTo>
                  <a:pt x="425" y="827"/>
                </a:lnTo>
                <a:lnTo>
                  <a:pt x="438" y="847"/>
                </a:lnTo>
                <a:lnTo>
                  <a:pt x="455" y="876"/>
                </a:lnTo>
                <a:lnTo>
                  <a:pt x="474" y="910"/>
                </a:lnTo>
                <a:lnTo>
                  <a:pt x="493" y="946"/>
                </a:lnTo>
                <a:lnTo>
                  <a:pt x="510" y="978"/>
                </a:lnTo>
                <a:lnTo>
                  <a:pt x="523" y="1003"/>
                </a:lnTo>
                <a:lnTo>
                  <a:pt x="527" y="1016"/>
                </a:lnTo>
                <a:lnTo>
                  <a:pt x="520" y="1050"/>
                </a:lnTo>
                <a:lnTo>
                  <a:pt x="504" y="1105"/>
                </a:lnTo>
                <a:lnTo>
                  <a:pt x="487" y="1160"/>
                </a:lnTo>
                <a:lnTo>
                  <a:pt x="480" y="1183"/>
                </a:lnTo>
                <a:lnTo>
                  <a:pt x="427" y="1441"/>
                </a:lnTo>
                <a:lnTo>
                  <a:pt x="510" y="1208"/>
                </a:lnTo>
                <a:lnTo>
                  <a:pt x="571" y="1158"/>
                </a:lnTo>
                <a:lnTo>
                  <a:pt x="793" y="1519"/>
                </a:lnTo>
                <a:lnTo>
                  <a:pt x="654" y="1579"/>
                </a:lnTo>
                <a:lnTo>
                  <a:pt x="468" y="1579"/>
                </a:lnTo>
                <a:lnTo>
                  <a:pt x="666" y="1633"/>
                </a:lnTo>
                <a:lnTo>
                  <a:pt x="821" y="1566"/>
                </a:lnTo>
                <a:lnTo>
                  <a:pt x="1007" y="1608"/>
                </a:lnTo>
                <a:lnTo>
                  <a:pt x="997" y="1733"/>
                </a:lnTo>
                <a:lnTo>
                  <a:pt x="804" y="1938"/>
                </a:lnTo>
                <a:lnTo>
                  <a:pt x="1024" y="1800"/>
                </a:lnTo>
                <a:lnTo>
                  <a:pt x="1077" y="1858"/>
                </a:lnTo>
                <a:lnTo>
                  <a:pt x="1052" y="2023"/>
                </a:lnTo>
                <a:close/>
              </a:path>
            </a:pathLst>
          </a:custGeom>
          <a:solidFill>
            <a:srgbClr val="000000"/>
          </a:solidFill>
          <a:ln w="9525">
            <a:noFill/>
            <a:round/>
            <a:headEnd/>
            <a:tailEnd/>
          </a:ln>
        </p:spPr>
        <p:txBody>
          <a:bodyPr>
            <a:prstTxWarp prst="textNoShape">
              <a:avLst/>
            </a:prstTxWarp>
          </a:bodyPr>
          <a:lstStyle/>
          <a:p>
            <a:endParaRPr lang="en-US"/>
          </a:p>
        </p:txBody>
      </p:sp>
      <p:sp>
        <p:nvSpPr>
          <p:cNvPr id="120866" name="Freeform 1058"/>
          <p:cNvSpPr>
            <a:spLocks/>
          </p:cNvSpPr>
          <p:nvPr/>
        </p:nvSpPr>
        <p:spPr bwMode="auto">
          <a:xfrm>
            <a:off x="500063" y="750888"/>
            <a:ext cx="252412" cy="965200"/>
          </a:xfrm>
          <a:custGeom>
            <a:avLst/>
            <a:gdLst>
              <a:gd name="T0" fmla="*/ 2147483647 w 317"/>
              <a:gd name="T1" fmla="*/ 0 h 1215"/>
              <a:gd name="T2" fmla="*/ 2147483647 w 317"/>
              <a:gd name="T3" fmla="*/ 2147483647 h 1215"/>
              <a:gd name="T4" fmla="*/ 2147483647 w 317"/>
              <a:gd name="T5" fmla="*/ 2147483647 h 1215"/>
              <a:gd name="T6" fmla="*/ 2147483647 w 317"/>
              <a:gd name="T7" fmla="*/ 2147483647 h 1215"/>
              <a:gd name="T8" fmla="*/ 2147483647 w 317"/>
              <a:gd name="T9" fmla="*/ 2147483647 h 1215"/>
              <a:gd name="T10" fmla="*/ 2147483647 w 317"/>
              <a:gd name="T11" fmla="*/ 2147483647 h 1215"/>
              <a:gd name="T12" fmla="*/ 0 w 317"/>
              <a:gd name="T13" fmla="*/ 2147483647 h 1215"/>
              <a:gd name="T14" fmla="*/ 2147483647 w 317"/>
              <a:gd name="T15" fmla="*/ 2147483647 h 1215"/>
              <a:gd name="T16" fmla="*/ 2147483647 w 317"/>
              <a:gd name="T17" fmla="*/ 2147483647 h 1215"/>
              <a:gd name="T18" fmla="*/ 2147483647 w 317"/>
              <a:gd name="T19" fmla="*/ 2147483647 h 1215"/>
              <a:gd name="T20" fmla="*/ 2147483647 w 317"/>
              <a:gd name="T21" fmla="*/ 2147483647 h 1215"/>
              <a:gd name="T22" fmla="*/ 2147483647 w 317"/>
              <a:gd name="T23" fmla="*/ 2147483647 h 1215"/>
              <a:gd name="T24" fmla="*/ 2147483647 w 317"/>
              <a:gd name="T25" fmla="*/ 2147483647 h 1215"/>
              <a:gd name="T26" fmla="*/ 2147483647 w 317"/>
              <a:gd name="T27" fmla="*/ 2147483647 h 1215"/>
              <a:gd name="T28" fmla="*/ 2147483647 w 317"/>
              <a:gd name="T29" fmla="*/ 2147483647 h 1215"/>
              <a:gd name="T30" fmla="*/ 2147483647 w 317"/>
              <a:gd name="T31" fmla="*/ 2147483647 h 1215"/>
              <a:gd name="T32" fmla="*/ 2147483647 w 317"/>
              <a:gd name="T33" fmla="*/ 2147483647 h 1215"/>
              <a:gd name="T34" fmla="*/ 2147483647 w 317"/>
              <a:gd name="T35" fmla="*/ 2147483647 h 1215"/>
              <a:gd name="T36" fmla="*/ 2147483647 w 317"/>
              <a:gd name="T37" fmla="*/ 2147483647 h 1215"/>
              <a:gd name="T38" fmla="*/ 2147483647 w 317"/>
              <a:gd name="T39" fmla="*/ 2147483647 h 1215"/>
              <a:gd name="T40" fmla="*/ 2147483647 w 317"/>
              <a:gd name="T41" fmla="*/ 2147483647 h 1215"/>
              <a:gd name="T42" fmla="*/ 2147483647 w 317"/>
              <a:gd name="T43" fmla="*/ 2147483647 h 1215"/>
              <a:gd name="T44" fmla="*/ 2147483647 w 317"/>
              <a:gd name="T45" fmla="*/ 2147483647 h 1215"/>
              <a:gd name="T46" fmla="*/ 2147483647 w 317"/>
              <a:gd name="T47" fmla="*/ 2147483647 h 1215"/>
              <a:gd name="T48" fmla="*/ 2147483647 w 317"/>
              <a:gd name="T49" fmla="*/ 2147483647 h 1215"/>
              <a:gd name="T50" fmla="*/ 2147483647 w 317"/>
              <a:gd name="T51" fmla="*/ 0 h 12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7"/>
              <a:gd name="T79" fmla="*/ 0 h 1215"/>
              <a:gd name="T80" fmla="*/ 317 w 317"/>
              <a:gd name="T81" fmla="*/ 1215 h 12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7" h="1215">
                <a:moveTo>
                  <a:pt x="175" y="0"/>
                </a:moveTo>
                <a:lnTo>
                  <a:pt x="317" y="288"/>
                </a:lnTo>
                <a:lnTo>
                  <a:pt x="300" y="557"/>
                </a:lnTo>
                <a:lnTo>
                  <a:pt x="228" y="768"/>
                </a:lnTo>
                <a:lnTo>
                  <a:pt x="108" y="971"/>
                </a:lnTo>
                <a:lnTo>
                  <a:pt x="48" y="1174"/>
                </a:lnTo>
                <a:lnTo>
                  <a:pt x="0" y="1215"/>
                </a:lnTo>
                <a:lnTo>
                  <a:pt x="78" y="942"/>
                </a:lnTo>
                <a:lnTo>
                  <a:pt x="203" y="732"/>
                </a:lnTo>
                <a:lnTo>
                  <a:pt x="264" y="546"/>
                </a:lnTo>
                <a:lnTo>
                  <a:pt x="150" y="385"/>
                </a:lnTo>
                <a:lnTo>
                  <a:pt x="78" y="132"/>
                </a:lnTo>
                <a:lnTo>
                  <a:pt x="192" y="371"/>
                </a:lnTo>
                <a:lnTo>
                  <a:pt x="253" y="443"/>
                </a:lnTo>
                <a:lnTo>
                  <a:pt x="253" y="423"/>
                </a:lnTo>
                <a:lnTo>
                  <a:pt x="254" y="375"/>
                </a:lnTo>
                <a:lnTo>
                  <a:pt x="254" y="326"/>
                </a:lnTo>
                <a:lnTo>
                  <a:pt x="253" y="294"/>
                </a:lnTo>
                <a:lnTo>
                  <a:pt x="247" y="277"/>
                </a:lnTo>
                <a:lnTo>
                  <a:pt x="237" y="241"/>
                </a:lnTo>
                <a:lnTo>
                  <a:pt x="224" y="193"/>
                </a:lnTo>
                <a:lnTo>
                  <a:pt x="211" y="140"/>
                </a:lnTo>
                <a:lnTo>
                  <a:pt x="198" y="89"/>
                </a:lnTo>
                <a:lnTo>
                  <a:pt x="186" y="43"/>
                </a:lnTo>
                <a:lnTo>
                  <a:pt x="179" y="11"/>
                </a:lnTo>
                <a:lnTo>
                  <a:pt x="175" y="0"/>
                </a:lnTo>
                <a:close/>
              </a:path>
            </a:pathLst>
          </a:custGeom>
          <a:solidFill>
            <a:srgbClr val="000000"/>
          </a:solidFill>
          <a:ln w="9525">
            <a:noFill/>
            <a:round/>
            <a:headEnd/>
            <a:tailEnd/>
          </a:ln>
        </p:spPr>
        <p:txBody>
          <a:bodyPr>
            <a:prstTxWarp prst="textNoShape">
              <a:avLst/>
            </a:prstTxWarp>
          </a:bodyPr>
          <a:lstStyle/>
          <a:p>
            <a:endParaRPr lang="en-US"/>
          </a:p>
        </p:txBody>
      </p:sp>
      <p:sp>
        <p:nvSpPr>
          <p:cNvPr id="120867" name="Freeform 1059"/>
          <p:cNvSpPr>
            <a:spLocks/>
          </p:cNvSpPr>
          <p:nvPr/>
        </p:nvSpPr>
        <p:spPr bwMode="auto">
          <a:xfrm>
            <a:off x="1582738" y="2314575"/>
            <a:ext cx="912812" cy="223838"/>
          </a:xfrm>
          <a:custGeom>
            <a:avLst/>
            <a:gdLst>
              <a:gd name="T0" fmla="*/ 2147483647 w 1151"/>
              <a:gd name="T1" fmla="*/ 2147483647 h 283"/>
              <a:gd name="T2" fmla="*/ 2147483647 w 1151"/>
              <a:gd name="T3" fmla="*/ 2147483647 h 283"/>
              <a:gd name="T4" fmla="*/ 2147483647 w 1151"/>
              <a:gd name="T5" fmla="*/ 2147483647 h 283"/>
              <a:gd name="T6" fmla="*/ 0 w 1151"/>
              <a:gd name="T7" fmla="*/ 2147483647 h 283"/>
              <a:gd name="T8" fmla="*/ 2147483647 w 1151"/>
              <a:gd name="T9" fmla="*/ 2147483647 h 283"/>
              <a:gd name="T10" fmla="*/ 2147483647 w 1151"/>
              <a:gd name="T11" fmla="*/ 2147483647 h 283"/>
              <a:gd name="T12" fmla="*/ 2147483647 w 1151"/>
              <a:gd name="T13" fmla="*/ 0 h 283"/>
              <a:gd name="T14" fmla="*/ 2147483647 w 1151"/>
              <a:gd name="T15" fmla="*/ 2147483647 h 283"/>
              <a:gd name="T16" fmla="*/ 0 60000 65536"/>
              <a:gd name="T17" fmla="*/ 0 60000 65536"/>
              <a:gd name="T18" fmla="*/ 0 60000 65536"/>
              <a:gd name="T19" fmla="*/ 0 60000 65536"/>
              <a:gd name="T20" fmla="*/ 0 60000 65536"/>
              <a:gd name="T21" fmla="*/ 0 60000 65536"/>
              <a:gd name="T22" fmla="*/ 0 60000 65536"/>
              <a:gd name="T23" fmla="*/ 0 60000 65536"/>
              <a:gd name="T24" fmla="*/ 0 w 1151"/>
              <a:gd name="T25" fmla="*/ 0 h 283"/>
              <a:gd name="T26" fmla="*/ 1151 w 1151"/>
              <a:gd name="T27" fmla="*/ 283 h 28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1" h="283">
                <a:moveTo>
                  <a:pt x="510" y="48"/>
                </a:moveTo>
                <a:lnTo>
                  <a:pt x="1104" y="67"/>
                </a:lnTo>
                <a:lnTo>
                  <a:pt x="1098" y="234"/>
                </a:lnTo>
                <a:lnTo>
                  <a:pt x="0" y="228"/>
                </a:lnTo>
                <a:lnTo>
                  <a:pt x="1140" y="283"/>
                </a:lnTo>
                <a:lnTo>
                  <a:pt x="1151" y="25"/>
                </a:lnTo>
                <a:lnTo>
                  <a:pt x="444" y="0"/>
                </a:lnTo>
                <a:lnTo>
                  <a:pt x="510" y="48"/>
                </a:lnTo>
                <a:close/>
              </a:path>
            </a:pathLst>
          </a:custGeom>
          <a:solidFill>
            <a:srgbClr val="000000"/>
          </a:solidFill>
          <a:ln w="9525">
            <a:noFill/>
            <a:round/>
            <a:headEnd/>
            <a:tailEnd/>
          </a:ln>
        </p:spPr>
        <p:txBody>
          <a:bodyPr>
            <a:prstTxWarp prst="textNoShape">
              <a:avLst/>
            </a:prstTxWarp>
          </a:bodyPr>
          <a:lstStyle/>
          <a:p>
            <a:endParaRPr lang="en-US"/>
          </a:p>
        </p:txBody>
      </p:sp>
      <p:sp>
        <p:nvSpPr>
          <p:cNvPr id="120868" name="Freeform 1060"/>
          <p:cNvSpPr>
            <a:spLocks/>
          </p:cNvSpPr>
          <p:nvPr/>
        </p:nvSpPr>
        <p:spPr bwMode="auto">
          <a:xfrm>
            <a:off x="1474788" y="2544763"/>
            <a:ext cx="925512" cy="42862"/>
          </a:xfrm>
          <a:custGeom>
            <a:avLst/>
            <a:gdLst>
              <a:gd name="T0" fmla="*/ 0 w 1166"/>
              <a:gd name="T1" fmla="*/ 2147483647 h 54"/>
              <a:gd name="T2" fmla="*/ 2147483647 w 1166"/>
              <a:gd name="T3" fmla="*/ 2147483647 h 54"/>
              <a:gd name="T4" fmla="*/ 2147483647 w 1166"/>
              <a:gd name="T5" fmla="*/ 0 h 54"/>
              <a:gd name="T6" fmla="*/ 0 w 1166"/>
              <a:gd name="T7" fmla="*/ 2147483647 h 54"/>
              <a:gd name="T8" fmla="*/ 0 60000 65536"/>
              <a:gd name="T9" fmla="*/ 0 60000 65536"/>
              <a:gd name="T10" fmla="*/ 0 60000 65536"/>
              <a:gd name="T11" fmla="*/ 0 60000 65536"/>
              <a:gd name="T12" fmla="*/ 0 w 1166"/>
              <a:gd name="T13" fmla="*/ 0 h 54"/>
              <a:gd name="T14" fmla="*/ 1166 w 1166"/>
              <a:gd name="T15" fmla="*/ 54 h 54"/>
            </a:gdLst>
            <a:ahLst/>
            <a:cxnLst>
              <a:cxn ang="T8">
                <a:pos x="T0" y="T1"/>
              </a:cxn>
              <a:cxn ang="T9">
                <a:pos x="T2" y="T3"/>
              </a:cxn>
              <a:cxn ang="T10">
                <a:pos x="T4" y="T5"/>
              </a:cxn>
              <a:cxn ang="T11">
                <a:pos x="T6" y="T7"/>
              </a:cxn>
            </a:cxnLst>
            <a:rect l="T12" t="T13" r="T14" b="T15"/>
            <a:pathLst>
              <a:path w="1166" h="54">
                <a:moveTo>
                  <a:pt x="0" y="54"/>
                </a:moveTo>
                <a:lnTo>
                  <a:pt x="1166" y="36"/>
                </a:lnTo>
                <a:lnTo>
                  <a:pt x="43" y="0"/>
                </a:lnTo>
                <a:lnTo>
                  <a:pt x="0" y="54"/>
                </a:lnTo>
                <a:close/>
              </a:path>
            </a:pathLst>
          </a:custGeom>
          <a:solidFill>
            <a:srgbClr val="000000"/>
          </a:solidFill>
          <a:ln w="9525">
            <a:noFill/>
            <a:round/>
            <a:headEnd/>
            <a:tailEnd/>
          </a:ln>
        </p:spPr>
        <p:txBody>
          <a:bodyPr>
            <a:prstTxWarp prst="textNoShape">
              <a:avLst/>
            </a:prstTxWarp>
          </a:bodyPr>
          <a:lstStyle/>
          <a:p>
            <a:endParaRPr lang="en-US"/>
          </a:p>
        </p:txBody>
      </p:sp>
      <p:sp>
        <p:nvSpPr>
          <p:cNvPr id="120869" name="Freeform 1061"/>
          <p:cNvSpPr>
            <a:spLocks/>
          </p:cNvSpPr>
          <p:nvPr/>
        </p:nvSpPr>
        <p:spPr bwMode="auto">
          <a:xfrm>
            <a:off x="1503363" y="2519363"/>
            <a:ext cx="982662" cy="138112"/>
          </a:xfrm>
          <a:custGeom>
            <a:avLst/>
            <a:gdLst>
              <a:gd name="T0" fmla="*/ 2147483647 w 1238"/>
              <a:gd name="T1" fmla="*/ 2147483647 h 175"/>
              <a:gd name="T2" fmla="*/ 2147483647 w 1238"/>
              <a:gd name="T3" fmla="*/ 2147483647 h 175"/>
              <a:gd name="T4" fmla="*/ 0 w 1238"/>
              <a:gd name="T5" fmla="*/ 2147483647 h 175"/>
              <a:gd name="T6" fmla="*/ 2147483647 w 1238"/>
              <a:gd name="T7" fmla="*/ 2147483647 h 175"/>
              <a:gd name="T8" fmla="*/ 2147483647 w 1238"/>
              <a:gd name="T9" fmla="*/ 0 h 175"/>
              <a:gd name="T10" fmla="*/ 2147483647 w 1238"/>
              <a:gd name="T11" fmla="*/ 2147483647 h 175"/>
              <a:gd name="T12" fmla="*/ 0 60000 65536"/>
              <a:gd name="T13" fmla="*/ 0 60000 65536"/>
              <a:gd name="T14" fmla="*/ 0 60000 65536"/>
              <a:gd name="T15" fmla="*/ 0 60000 65536"/>
              <a:gd name="T16" fmla="*/ 0 60000 65536"/>
              <a:gd name="T17" fmla="*/ 0 60000 65536"/>
              <a:gd name="T18" fmla="*/ 0 w 1238"/>
              <a:gd name="T19" fmla="*/ 0 h 175"/>
              <a:gd name="T20" fmla="*/ 1238 w 1238"/>
              <a:gd name="T21" fmla="*/ 175 h 175"/>
            </a:gdLst>
            <a:ahLst/>
            <a:cxnLst>
              <a:cxn ang="T12">
                <a:pos x="T0" y="T1"/>
              </a:cxn>
              <a:cxn ang="T13">
                <a:pos x="T2" y="T3"/>
              </a:cxn>
              <a:cxn ang="T14">
                <a:pos x="T4" y="T5"/>
              </a:cxn>
              <a:cxn ang="T15">
                <a:pos x="T6" y="T7"/>
              </a:cxn>
              <a:cxn ang="T16">
                <a:pos x="T8" y="T9"/>
              </a:cxn>
              <a:cxn ang="T17">
                <a:pos x="T10" y="T11"/>
              </a:cxn>
            </a:cxnLst>
            <a:rect l="T18" t="T19" r="T20" b="T21"/>
            <a:pathLst>
              <a:path w="1238" h="175">
                <a:moveTo>
                  <a:pt x="1238" y="25"/>
                </a:moveTo>
                <a:lnTo>
                  <a:pt x="1207" y="175"/>
                </a:lnTo>
                <a:lnTo>
                  <a:pt x="0" y="125"/>
                </a:lnTo>
                <a:lnTo>
                  <a:pt x="1171" y="103"/>
                </a:lnTo>
                <a:lnTo>
                  <a:pt x="1190" y="0"/>
                </a:lnTo>
                <a:lnTo>
                  <a:pt x="1238" y="25"/>
                </a:lnTo>
                <a:close/>
              </a:path>
            </a:pathLst>
          </a:custGeom>
          <a:solidFill>
            <a:srgbClr val="000000"/>
          </a:solidFill>
          <a:ln w="9525">
            <a:noFill/>
            <a:round/>
            <a:headEnd/>
            <a:tailEnd/>
          </a:ln>
        </p:spPr>
        <p:txBody>
          <a:bodyPr>
            <a:prstTxWarp prst="textNoShape">
              <a:avLst/>
            </a:prstTxWarp>
          </a:bodyPr>
          <a:lstStyle/>
          <a:p>
            <a:endParaRPr lang="en-US"/>
          </a:p>
        </p:txBody>
      </p:sp>
      <p:sp>
        <p:nvSpPr>
          <p:cNvPr id="120870" name="Freeform 1062"/>
          <p:cNvSpPr>
            <a:spLocks/>
          </p:cNvSpPr>
          <p:nvPr/>
        </p:nvSpPr>
        <p:spPr bwMode="auto">
          <a:xfrm>
            <a:off x="304800" y="138113"/>
            <a:ext cx="8534400" cy="2674937"/>
          </a:xfrm>
          <a:custGeom>
            <a:avLst/>
            <a:gdLst>
              <a:gd name="T0" fmla="*/ 2147483647 w 2980"/>
              <a:gd name="T1" fmla="*/ 2147483647 h 3370"/>
              <a:gd name="T2" fmla="*/ 2147483647 w 2980"/>
              <a:gd name="T3" fmla="*/ 2147483647 h 3370"/>
              <a:gd name="T4" fmla="*/ 2147483647 w 2980"/>
              <a:gd name="T5" fmla="*/ 0 h 3370"/>
              <a:gd name="T6" fmla="*/ 2147483647 w 2980"/>
              <a:gd name="T7" fmla="*/ 2147483647 h 3370"/>
              <a:gd name="T8" fmla="*/ 2147483647 w 2980"/>
              <a:gd name="T9" fmla="*/ 2147483647 h 3370"/>
              <a:gd name="T10" fmla="*/ 0 w 2980"/>
              <a:gd name="T11" fmla="*/ 2147483647 h 3370"/>
              <a:gd name="T12" fmla="*/ 2147483647 w 2980"/>
              <a:gd name="T13" fmla="*/ 2147483647 h 3370"/>
              <a:gd name="T14" fmla="*/ 2147483647 w 2980"/>
              <a:gd name="T15" fmla="*/ 2147483647 h 3370"/>
              <a:gd name="T16" fmla="*/ 2147483647 w 2980"/>
              <a:gd name="T17" fmla="*/ 2147483647 h 3370"/>
              <a:gd name="T18" fmla="*/ 2147483647 w 2980"/>
              <a:gd name="T19" fmla="*/ 2147483647 h 3370"/>
              <a:gd name="T20" fmla="*/ 2147483647 w 2980"/>
              <a:gd name="T21" fmla="*/ 2147483647 h 3370"/>
              <a:gd name="T22" fmla="*/ 2147483647 w 2980"/>
              <a:gd name="T23" fmla="*/ 2147483647 h 3370"/>
              <a:gd name="T24" fmla="*/ 2147483647 w 2980"/>
              <a:gd name="T25" fmla="*/ 2147483647 h 3370"/>
              <a:gd name="T26" fmla="*/ 2147483647 w 2980"/>
              <a:gd name="T27" fmla="*/ 2147483647 h 3370"/>
              <a:gd name="T28" fmla="*/ 2147483647 w 2980"/>
              <a:gd name="T29" fmla="*/ 2147483647 h 3370"/>
              <a:gd name="T30" fmla="*/ 2147483647 w 2980"/>
              <a:gd name="T31" fmla="*/ 2147483647 h 3370"/>
              <a:gd name="T32" fmla="*/ 2147483647 w 2980"/>
              <a:gd name="T33" fmla="*/ 2147483647 h 3370"/>
              <a:gd name="T34" fmla="*/ 2147483647 w 2980"/>
              <a:gd name="T35" fmla="*/ 2147483647 h 3370"/>
              <a:gd name="T36" fmla="*/ 2147483647 w 2980"/>
              <a:gd name="T37" fmla="*/ 2147483647 h 3370"/>
              <a:gd name="T38" fmla="*/ 2147483647 w 2980"/>
              <a:gd name="T39" fmla="*/ 2147483647 h 3370"/>
              <a:gd name="T40" fmla="*/ 2147483647 w 2980"/>
              <a:gd name="T41" fmla="*/ 2147483647 h 3370"/>
              <a:gd name="T42" fmla="*/ 2147483647 w 2980"/>
              <a:gd name="T43" fmla="*/ 2147483647 h 3370"/>
              <a:gd name="T44" fmla="*/ 2147483647 w 2980"/>
              <a:gd name="T45" fmla="*/ 2147483647 h 3370"/>
              <a:gd name="T46" fmla="*/ 2147483647 w 2980"/>
              <a:gd name="T47" fmla="*/ 2147483647 h 3370"/>
              <a:gd name="T48" fmla="*/ 2147483647 w 2980"/>
              <a:gd name="T49" fmla="*/ 2147483647 h 3370"/>
              <a:gd name="T50" fmla="*/ 2147483647 w 2980"/>
              <a:gd name="T51" fmla="*/ 2147483647 h 3370"/>
              <a:gd name="T52" fmla="*/ 2147483647 w 2980"/>
              <a:gd name="T53" fmla="*/ 2147483647 h 3370"/>
              <a:gd name="T54" fmla="*/ 2147483647 w 2980"/>
              <a:gd name="T55" fmla="*/ 2147483647 h 3370"/>
              <a:gd name="T56" fmla="*/ 2147483647 w 2980"/>
              <a:gd name="T57" fmla="*/ 2147483647 h 3370"/>
              <a:gd name="T58" fmla="*/ 2147483647 w 2980"/>
              <a:gd name="T59" fmla="*/ 2147483647 h 3370"/>
              <a:gd name="T60" fmla="*/ 2147483647 w 2980"/>
              <a:gd name="T61" fmla="*/ 2147483647 h 3370"/>
              <a:gd name="T62" fmla="*/ 2147483647 w 2980"/>
              <a:gd name="T63" fmla="*/ 2147483647 h 3370"/>
              <a:gd name="T64" fmla="*/ 2147483647 w 2980"/>
              <a:gd name="T65" fmla="*/ 2147483647 h 3370"/>
              <a:gd name="T66" fmla="*/ 2147483647 w 2980"/>
              <a:gd name="T67" fmla="*/ 2147483647 h 3370"/>
              <a:gd name="T68" fmla="*/ 2147483647 w 2980"/>
              <a:gd name="T69" fmla="*/ 2147483647 h 337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80"/>
              <a:gd name="T106" fmla="*/ 0 h 3370"/>
              <a:gd name="T107" fmla="*/ 2980 w 2980"/>
              <a:gd name="T108" fmla="*/ 3370 h 337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80" h="3370">
                <a:moveTo>
                  <a:pt x="1592" y="17"/>
                </a:moveTo>
                <a:lnTo>
                  <a:pt x="808" y="55"/>
                </a:lnTo>
                <a:lnTo>
                  <a:pt x="99" y="0"/>
                </a:lnTo>
                <a:lnTo>
                  <a:pt x="89" y="370"/>
                </a:lnTo>
                <a:lnTo>
                  <a:pt x="44" y="1485"/>
                </a:lnTo>
                <a:lnTo>
                  <a:pt x="0" y="2166"/>
                </a:lnTo>
                <a:lnTo>
                  <a:pt x="63" y="2740"/>
                </a:lnTo>
                <a:lnTo>
                  <a:pt x="27" y="3343"/>
                </a:lnTo>
                <a:lnTo>
                  <a:pt x="1132" y="3288"/>
                </a:lnTo>
                <a:lnTo>
                  <a:pt x="1678" y="3361"/>
                </a:lnTo>
                <a:lnTo>
                  <a:pt x="2370" y="3307"/>
                </a:lnTo>
                <a:lnTo>
                  <a:pt x="2944" y="3370"/>
                </a:lnTo>
                <a:lnTo>
                  <a:pt x="2900" y="2524"/>
                </a:lnTo>
                <a:lnTo>
                  <a:pt x="2980" y="1646"/>
                </a:lnTo>
                <a:lnTo>
                  <a:pt x="2904" y="1204"/>
                </a:lnTo>
                <a:lnTo>
                  <a:pt x="2940" y="548"/>
                </a:lnTo>
                <a:lnTo>
                  <a:pt x="2868" y="26"/>
                </a:lnTo>
                <a:lnTo>
                  <a:pt x="1816" y="43"/>
                </a:lnTo>
                <a:lnTo>
                  <a:pt x="2815" y="125"/>
                </a:lnTo>
                <a:lnTo>
                  <a:pt x="2842" y="493"/>
                </a:lnTo>
                <a:lnTo>
                  <a:pt x="2823" y="1214"/>
                </a:lnTo>
                <a:lnTo>
                  <a:pt x="2900" y="1673"/>
                </a:lnTo>
                <a:lnTo>
                  <a:pt x="2828" y="2471"/>
                </a:lnTo>
                <a:lnTo>
                  <a:pt x="2864" y="3252"/>
                </a:lnTo>
                <a:lnTo>
                  <a:pt x="2379" y="3216"/>
                </a:lnTo>
                <a:lnTo>
                  <a:pt x="1659" y="3245"/>
                </a:lnTo>
                <a:lnTo>
                  <a:pt x="1132" y="3190"/>
                </a:lnTo>
                <a:lnTo>
                  <a:pt x="116" y="3245"/>
                </a:lnTo>
                <a:lnTo>
                  <a:pt x="152" y="2714"/>
                </a:lnTo>
                <a:lnTo>
                  <a:pt x="63" y="2147"/>
                </a:lnTo>
                <a:lnTo>
                  <a:pt x="135" y="1456"/>
                </a:lnTo>
                <a:lnTo>
                  <a:pt x="188" y="360"/>
                </a:lnTo>
                <a:lnTo>
                  <a:pt x="188" y="98"/>
                </a:lnTo>
                <a:lnTo>
                  <a:pt x="844" y="134"/>
                </a:lnTo>
                <a:lnTo>
                  <a:pt x="1592" y="17"/>
                </a:lnTo>
                <a:close/>
              </a:path>
            </a:pathLst>
          </a:custGeom>
          <a:solidFill>
            <a:srgbClr val="000000"/>
          </a:solidFill>
          <a:ln w="9525">
            <a:noFill/>
            <a:round/>
            <a:headEnd/>
            <a:tailEnd/>
          </a:ln>
        </p:spPr>
        <p:txBody>
          <a:bodyPr>
            <a:prstTxWarp prst="textNoShape">
              <a:avLst/>
            </a:prstTxWarp>
          </a:bodyPr>
          <a:lstStyle/>
          <a:p>
            <a:endParaRPr lang="en-US"/>
          </a:p>
        </p:txBody>
      </p:sp>
      <p:sp>
        <p:nvSpPr>
          <p:cNvPr id="120871" name="Freeform 1063"/>
          <p:cNvSpPr>
            <a:spLocks/>
          </p:cNvSpPr>
          <p:nvPr/>
        </p:nvSpPr>
        <p:spPr bwMode="auto">
          <a:xfrm>
            <a:off x="1262063" y="1933575"/>
            <a:ext cx="153987" cy="296863"/>
          </a:xfrm>
          <a:custGeom>
            <a:avLst/>
            <a:gdLst>
              <a:gd name="T0" fmla="*/ 2147483647 w 195"/>
              <a:gd name="T1" fmla="*/ 0 h 374"/>
              <a:gd name="T2" fmla="*/ 2147483647 w 195"/>
              <a:gd name="T3" fmla="*/ 0 h 374"/>
              <a:gd name="T4" fmla="*/ 2147483647 w 195"/>
              <a:gd name="T5" fmla="*/ 2147483647 h 374"/>
              <a:gd name="T6" fmla="*/ 2147483647 w 195"/>
              <a:gd name="T7" fmla="*/ 2147483647 h 374"/>
              <a:gd name="T8" fmla="*/ 2147483647 w 195"/>
              <a:gd name="T9" fmla="*/ 2147483647 h 374"/>
              <a:gd name="T10" fmla="*/ 2147483647 w 195"/>
              <a:gd name="T11" fmla="*/ 2147483647 h 374"/>
              <a:gd name="T12" fmla="*/ 2147483647 w 195"/>
              <a:gd name="T13" fmla="*/ 2147483647 h 374"/>
              <a:gd name="T14" fmla="*/ 0 w 195"/>
              <a:gd name="T15" fmla="*/ 2147483647 h 374"/>
              <a:gd name="T16" fmla="*/ 2147483647 w 195"/>
              <a:gd name="T17" fmla="*/ 0 h 3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5"/>
              <a:gd name="T28" fmla="*/ 0 h 374"/>
              <a:gd name="T29" fmla="*/ 195 w 195"/>
              <a:gd name="T30" fmla="*/ 374 h 3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5" h="374">
                <a:moveTo>
                  <a:pt x="5" y="0"/>
                </a:moveTo>
                <a:lnTo>
                  <a:pt x="113" y="0"/>
                </a:lnTo>
                <a:lnTo>
                  <a:pt x="178" y="139"/>
                </a:lnTo>
                <a:lnTo>
                  <a:pt x="195" y="365"/>
                </a:lnTo>
                <a:lnTo>
                  <a:pt x="142" y="374"/>
                </a:lnTo>
                <a:lnTo>
                  <a:pt x="149" y="158"/>
                </a:lnTo>
                <a:lnTo>
                  <a:pt x="100" y="50"/>
                </a:lnTo>
                <a:lnTo>
                  <a:pt x="0" y="50"/>
                </a:lnTo>
                <a:lnTo>
                  <a:pt x="5" y="0"/>
                </a:lnTo>
                <a:close/>
              </a:path>
            </a:pathLst>
          </a:custGeom>
          <a:solidFill>
            <a:srgbClr val="000000"/>
          </a:solidFill>
          <a:ln w="9525">
            <a:noFill/>
            <a:round/>
            <a:headEnd/>
            <a:tailEnd/>
          </a:ln>
        </p:spPr>
        <p:txBody>
          <a:bodyPr>
            <a:prstTxWarp prst="textNoShape">
              <a:avLst/>
            </a:prstTxWarp>
          </a:bodyPr>
          <a:lstStyle/>
          <a:p>
            <a:endParaRPr lang="en-US"/>
          </a:p>
        </p:txBody>
      </p:sp>
      <p:sp>
        <p:nvSpPr>
          <p:cNvPr id="120872" name="Text Box 1064"/>
          <p:cNvSpPr txBox="1">
            <a:spLocks noChangeArrowheads="1"/>
          </p:cNvSpPr>
          <p:nvPr/>
        </p:nvSpPr>
        <p:spPr bwMode="auto">
          <a:xfrm>
            <a:off x="2486025" y="273983"/>
            <a:ext cx="5832475" cy="193899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4000" b="1" dirty="0" smtClean="0">
                <a:solidFill>
                  <a:srgbClr val="FFFF00"/>
                </a:solidFill>
              </a:rPr>
              <a:t>Provide Pathways To Accelerate The CCSS For Gifted Learners.</a:t>
            </a:r>
            <a:endParaRPr lang="en-US" sz="4000" b="1" dirty="0">
              <a:solidFill>
                <a:srgbClr val="FFFF00"/>
              </a:solidFill>
              <a:latin typeface="Arial Black" pitchFamily="-102" charset="0"/>
            </a:endParaRPr>
          </a:p>
        </p:txBody>
      </p:sp>
      <p:sp>
        <p:nvSpPr>
          <p:cNvPr id="120874" name="Rectangle 1068"/>
          <p:cNvSpPr>
            <a:spLocks noGrp="1" noChangeArrowheads="1"/>
          </p:cNvSpPr>
          <p:nvPr>
            <p:ph type="title" idx="4294967295"/>
          </p:nvPr>
        </p:nvSpPr>
        <p:spPr>
          <a:xfrm>
            <a:off x="685800" y="-1371600"/>
            <a:ext cx="7772400" cy="1143000"/>
          </a:xfrm>
        </p:spPr>
        <p:txBody>
          <a:bodyPr/>
          <a:lstStyle/>
          <a:p>
            <a:pPr eaLnBrk="1" hangingPunct="1"/>
            <a:r>
              <a:rPr lang="en-US">
                <a:ea typeface="ＭＳ Ｐゴシック" pitchFamily="-102" charset="-128"/>
                <a:cs typeface="ＭＳ Ｐゴシック" pitchFamily="-102" charset="-128"/>
              </a:rPr>
              <a:t>Claude Steele</a:t>
            </a:r>
          </a:p>
        </p:txBody>
      </p:sp>
      <p:sp>
        <p:nvSpPr>
          <p:cNvPr id="45" name="TextBox 44"/>
          <p:cNvSpPr txBox="1"/>
          <p:nvPr/>
        </p:nvSpPr>
        <p:spPr>
          <a:xfrm>
            <a:off x="357187" y="3276600"/>
            <a:ext cx="8593137" cy="3323987"/>
          </a:xfrm>
          <a:prstGeom prst="rect">
            <a:avLst/>
          </a:prstGeom>
          <a:noFill/>
        </p:spPr>
        <p:txBody>
          <a:bodyPr wrap="square" rtlCol="0">
            <a:spAutoFit/>
          </a:bodyPr>
          <a:lstStyle/>
          <a:p>
            <a:r>
              <a:rPr lang="en-US" sz="2400" dirty="0" smtClean="0"/>
              <a:t>Some of the CCSS address higher-level skills and concepts that should receive focus throughout the years of schooling, such as a major emphasis on the skills of argument in English Language Arts and the skills of patterning and problem solving</a:t>
            </a:r>
          </a:p>
          <a:p>
            <a:r>
              <a:rPr lang="en-US" sz="2400" dirty="0" smtClean="0"/>
              <a:t>in Mathematics. However, there are also more </a:t>
            </a:r>
            <a:r>
              <a:rPr lang="en-US" sz="2400" dirty="0" smtClean="0">
                <a:solidFill>
                  <a:srgbClr val="0000FF"/>
                </a:solidFill>
              </a:rPr>
              <a:t>discrete skills that may be clustered across grade levels and compressed around higher-level skills and concepts for more efficient mastery by gifted students.</a:t>
            </a:r>
          </a:p>
          <a:p>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12 at 8.24.17 PM.png"/>
          <p:cNvPicPr>
            <a:picLocks noChangeAspect="1"/>
          </p:cNvPicPr>
          <p:nvPr/>
        </p:nvPicPr>
        <p:blipFill>
          <a:blip r:embed="rId2"/>
          <a:stretch>
            <a:fillRect/>
          </a:stretch>
        </p:blipFill>
        <p:spPr>
          <a:xfrm>
            <a:off x="533401" y="1111250"/>
            <a:ext cx="8229600" cy="5746750"/>
          </a:xfrm>
          <a:prstGeom prst="rect">
            <a:avLst/>
          </a:prstGeom>
        </p:spPr>
      </p:pic>
      <p:sp>
        <p:nvSpPr>
          <p:cNvPr id="3" name="TextBox 2"/>
          <p:cNvSpPr txBox="1"/>
          <p:nvPr/>
        </p:nvSpPr>
        <p:spPr>
          <a:xfrm>
            <a:off x="533401" y="1111250"/>
            <a:ext cx="7924799" cy="523220"/>
          </a:xfrm>
          <a:prstGeom prst="rect">
            <a:avLst/>
          </a:prstGeom>
          <a:noFill/>
        </p:spPr>
        <p:txBody>
          <a:bodyPr wrap="square" rtlCol="0">
            <a:spAutoFit/>
          </a:bodyPr>
          <a:lstStyle/>
          <a:p>
            <a:r>
              <a:rPr lang="en-US" sz="2800" b="1" dirty="0" smtClean="0">
                <a:solidFill>
                  <a:srgbClr val="660066"/>
                </a:solidFill>
              </a:rPr>
              <a:t>Cluster Standards to Design Complex Tasks</a:t>
            </a:r>
            <a:endParaRPr lang="en-US" sz="2800" b="1" dirty="0">
              <a:solidFill>
                <a:srgbClr val="660066"/>
              </a:solidFill>
            </a:endParaRPr>
          </a:p>
        </p:txBody>
      </p:sp>
      <p:sp>
        <p:nvSpPr>
          <p:cNvPr id="4" name="TextBox 3"/>
          <p:cNvSpPr txBox="1"/>
          <p:nvPr/>
        </p:nvSpPr>
        <p:spPr>
          <a:xfrm>
            <a:off x="533401" y="304800"/>
            <a:ext cx="7924799" cy="369332"/>
          </a:xfrm>
          <a:prstGeom prst="rect">
            <a:avLst/>
          </a:prstGeom>
          <a:solidFill>
            <a:srgbClr val="FFFF00"/>
          </a:solidFill>
        </p:spPr>
        <p:txBody>
          <a:bodyPr wrap="square" rtlCol="0">
            <a:spAutoFit/>
          </a:bodyPr>
          <a:lstStyle/>
          <a:p>
            <a:endParaRPr lang="en-US" dirty="0">
              <a:solidFill>
                <a:srgbClr val="FFFF00"/>
              </a:solidFill>
            </a:endParaRPr>
          </a:p>
        </p:txBody>
      </p:sp>
      <p:sp>
        <p:nvSpPr>
          <p:cNvPr id="5" name="TextBox 4"/>
          <p:cNvSpPr txBox="1"/>
          <p:nvPr/>
        </p:nvSpPr>
        <p:spPr>
          <a:xfrm>
            <a:off x="533401" y="6172200"/>
            <a:ext cx="7924799" cy="369332"/>
          </a:xfrm>
          <a:prstGeom prst="rect">
            <a:avLst/>
          </a:prstGeom>
          <a:solidFill>
            <a:srgbClr val="FFFF00"/>
          </a:solidFill>
        </p:spPr>
        <p:txBody>
          <a:bodyPr wrap="square" rtlCol="0">
            <a:spAutoFit/>
          </a:bodyPr>
          <a:lstStyle/>
          <a:p>
            <a:endParaRPr lang="en-US" dirty="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1" y="1111250"/>
            <a:ext cx="7924799" cy="523220"/>
          </a:xfrm>
          <a:prstGeom prst="rect">
            <a:avLst/>
          </a:prstGeom>
          <a:noFill/>
        </p:spPr>
        <p:txBody>
          <a:bodyPr wrap="square" rtlCol="0">
            <a:spAutoFit/>
          </a:bodyPr>
          <a:lstStyle/>
          <a:p>
            <a:r>
              <a:rPr lang="en-US" sz="2800" b="1" dirty="0" smtClean="0">
                <a:solidFill>
                  <a:srgbClr val="660066"/>
                </a:solidFill>
              </a:rPr>
              <a:t>Cluster Standards to Design Complex Tasks</a:t>
            </a:r>
            <a:endParaRPr lang="en-US" sz="2800" b="1" dirty="0">
              <a:solidFill>
                <a:srgbClr val="660066"/>
              </a:solidFill>
            </a:endParaRPr>
          </a:p>
        </p:txBody>
      </p:sp>
      <p:sp>
        <p:nvSpPr>
          <p:cNvPr id="4" name="TextBox 3"/>
          <p:cNvSpPr txBox="1"/>
          <p:nvPr/>
        </p:nvSpPr>
        <p:spPr>
          <a:xfrm>
            <a:off x="533401" y="304800"/>
            <a:ext cx="7924799" cy="369332"/>
          </a:xfrm>
          <a:prstGeom prst="rect">
            <a:avLst/>
          </a:prstGeom>
          <a:solidFill>
            <a:srgbClr val="FFFF00"/>
          </a:solidFill>
        </p:spPr>
        <p:txBody>
          <a:bodyPr wrap="square" rtlCol="0">
            <a:spAutoFit/>
          </a:bodyPr>
          <a:lstStyle/>
          <a:p>
            <a:endParaRPr lang="en-US" dirty="0">
              <a:solidFill>
                <a:srgbClr val="FFFF00"/>
              </a:solidFill>
            </a:endParaRPr>
          </a:p>
        </p:txBody>
      </p:sp>
      <p:sp>
        <p:nvSpPr>
          <p:cNvPr id="5" name="TextBox 4"/>
          <p:cNvSpPr txBox="1"/>
          <p:nvPr/>
        </p:nvSpPr>
        <p:spPr>
          <a:xfrm>
            <a:off x="533401" y="6172200"/>
            <a:ext cx="7924799" cy="369332"/>
          </a:xfrm>
          <a:prstGeom prst="rect">
            <a:avLst/>
          </a:prstGeom>
          <a:solidFill>
            <a:srgbClr val="FFFF00"/>
          </a:solidFill>
        </p:spPr>
        <p:txBody>
          <a:bodyPr wrap="square" rtlCol="0">
            <a:spAutoFit/>
          </a:bodyPr>
          <a:lstStyle/>
          <a:p>
            <a:endParaRPr lang="en-US" dirty="0">
              <a:solidFill>
                <a:srgbClr val="FFFF00"/>
              </a:solidFill>
            </a:endParaRPr>
          </a:p>
        </p:txBody>
      </p:sp>
      <p:sp>
        <p:nvSpPr>
          <p:cNvPr id="6" name="TextBox 5"/>
          <p:cNvSpPr txBox="1"/>
          <p:nvPr/>
        </p:nvSpPr>
        <p:spPr>
          <a:xfrm>
            <a:off x="533401" y="1752600"/>
            <a:ext cx="8381999" cy="4801315"/>
          </a:xfrm>
          <a:prstGeom prst="rect">
            <a:avLst/>
          </a:prstGeom>
          <a:noFill/>
        </p:spPr>
        <p:txBody>
          <a:bodyPr wrap="square" rtlCol="0">
            <a:spAutoFit/>
          </a:bodyPr>
          <a:lstStyle/>
          <a:p>
            <a:r>
              <a:rPr lang="en-US" dirty="0" smtClean="0"/>
              <a:t>Socratic Seminar on </a:t>
            </a:r>
            <a:r>
              <a:rPr lang="en-US" i="1" dirty="0" smtClean="0"/>
              <a:t>The Lottery </a:t>
            </a:r>
            <a:r>
              <a:rPr lang="en-US" dirty="0" smtClean="0"/>
              <a:t>and</a:t>
            </a:r>
            <a:r>
              <a:rPr lang="en-US" i="1" dirty="0" smtClean="0"/>
              <a:t> Harrison Bergeron</a:t>
            </a:r>
            <a:endParaRPr lang="en-US" dirty="0" smtClean="0"/>
          </a:p>
          <a:p>
            <a:pPr lvl="0"/>
            <a:r>
              <a:rPr lang="en-US" dirty="0" smtClean="0"/>
              <a:t>What does </a:t>
            </a:r>
            <a:r>
              <a:rPr lang="en-US" i="1" dirty="0" smtClean="0"/>
              <a:t>The Lottery</a:t>
            </a:r>
            <a:r>
              <a:rPr lang="en-US" dirty="0" smtClean="0"/>
              <a:t> OR </a:t>
            </a:r>
            <a:r>
              <a:rPr lang="en-US" i="1" dirty="0" smtClean="0"/>
              <a:t>Harrison Bergeron</a:t>
            </a:r>
            <a:r>
              <a:rPr lang="en-US" dirty="0" smtClean="0"/>
              <a:t> teach us about the nature of bystanders in a time of crisis? </a:t>
            </a:r>
          </a:p>
          <a:p>
            <a:r>
              <a:rPr lang="en-US" b="1" dirty="0" smtClean="0"/>
              <a:t>Leading Questions: In what ways do bystanders enable tyranny to rule and negative traditions to continue?</a:t>
            </a:r>
            <a:r>
              <a:rPr lang="en-US" dirty="0" smtClean="0"/>
              <a:t> </a:t>
            </a:r>
            <a:r>
              <a:rPr lang="en-US" b="1" dirty="0" smtClean="0"/>
              <a:t>What happens when no one stands up to repressive practices?  What do bystanders gain through their passivity?</a:t>
            </a:r>
            <a:endParaRPr lang="en-US" dirty="0" smtClean="0"/>
          </a:p>
          <a:p>
            <a:r>
              <a:rPr lang="en-US" b="1" dirty="0" smtClean="0"/>
              <a:t>					</a:t>
            </a:r>
            <a:endParaRPr lang="en-US" dirty="0" smtClean="0"/>
          </a:p>
          <a:p>
            <a:r>
              <a:rPr lang="en-US" b="1" dirty="0" smtClean="0"/>
              <a:t> </a:t>
            </a:r>
            <a:endParaRPr lang="en-US" dirty="0" smtClean="0"/>
          </a:p>
          <a:p>
            <a:pPr lvl="0"/>
            <a:r>
              <a:rPr lang="en-US" dirty="0" smtClean="0"/>
              <a:t>Focus on one negative practice/custom/ritual that takes place in our culture and dissect its insidious nature.  In what ways does it reflect intentional ignorance as demonstrated in </a:t>
            </a:r>
            <a:r>
              <a:rPr lang="en-US" i="1" dirty="0" smtClean="0"/>
              <a:t>The Lottery</a:t>
            </a:r>
            <a:r>
              <a:rPr lang="en-US" dirty="0" smtClean="0"/>
              <a:t>?</a:t>
            </a:r>
            <a:br>
              <a:rPr lang="en-US" dirty="0" smtClean="0"/>
            </a:br>
            <a:r>
              <a:rPr lang="en-US" b="1" dirty="0" smtClean="0"/>
              <a:t>Leading Questions: From what mindset does this custom originate?  What do the participants achieve through this act (think lower centers of consciousness)? Why does this practice continue?</a:t>
            </a:r>
            <a:endParaRPr lang="en-US" dirty="0" smtClean="0"/>
          </a:p>
          <a:p>
            <a:r>
              <a:rPr lang="en-US" dirty="0" smtClean="0"/>
              <a:t> </a:t>
            </a:r>
          </a:p>
          <a:p>
            <a:r>
              <a:rPr lang="en-US" dirty="0" smtClean="0"/>
              <a: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1" y="674132"/>
            <a:ext cx="7924799" cy="523220"/>
          </a:xfrm>
          <a:prstGeom prst="rect">
            <a:avLst/>
          </a:prstGeom>
          <a:noFill/>
        </p:spPr>
        <p:txBody>
          <a:bodyPr wrap="square" rtlCol="0">
            <a:spAutoFit/>
          </a:bodyPr>
          <a:lstStyle/>
          <a:p>
            <a:r>
              <a:rPr lang="en-US" sz="2800" b="1" dirty="0" smtClean="0">
                <a:solidFill>
                  <a:srgbClr val="660066"/>
                </a:solidFill>
              </a:rPr>
              <a:t>Cluster Standards to Design Complex Tasks</a:t>
            </a:r>
            <a:endParaRPr lang="en-US" sz="2800" b="1" dirty="0">
              <a:solidFill>
                <a:srgbClr val="660066"/>
              </a:solidFill>
            </a:endParaRPr>
          </a:p>
        </p:txBody>
      </p:sp>
      <p:sp>
        <p:nvSpPr>
          <p:cNvPr id="4" name="TextBox 3"/>
          <p:cNvSpPr txBox="1"/>
          <p:nvPr/>
        </p:nvSpPr>
        <p:spPr>
          <a:xfrm>
            <a:off x="533401" y="304800"/>
            <a:ext cx="7924799" cy="369332"/>
          </a:xfrm>
          <a:prstGeom prst="rect">
            <a:avLst/>
          </a:prstGeom>
          <a:solidFill>
            <a:srgbClr val="FFFF00"/>
          </a:solidFill>
        </p:spPr>
        <p:txBody>
          <a:bodyPr wrap="square" rtlCol="0">
            <a:spAutoFit/>
          </a:bodyPr>
          <a:lstStyle/>
          <a:p>
            <a:endParaRPr lang="en-US" dirty="0">
              <a:solidFill>
                <a:srgbClr val="FFFF00"/>
              </a:solidFill>
            </a:endParaRPr>
          </a:p>
        </p:txBody>
      </p:sp>
      <p:sp>
        <p:nvSpPr>
          <p:cNvPr id="5" name="TextBox 4"/>
          <p:cNvSpPr txBox="1"/>
          <p:nvPr/>
        </p:nvSpPr>
        <p:spPr>
          <a:xfrm>
            <a:off x="533401" y="6172200"/>
            <a:ext cx="7924799" cy="369332"/>
          </a:xfrm>
          <a:prstGeom prst="rect">
            <a:avLst/>
          </a:prstGeom>
          <a:solidFill>
            <a:srgbClr val="FFFF00"/>
          </a:solidFill>
        </p:spPr>
        <p:txBody>
          <a:bodyPr wrap="square" rtlCol="0">
            <a:spAutoFit/>
          </a:bodyPr>
          <a:lstStyle/>
          <a:p>
            <a:endParaRPr lang="en-US" dirty="0">
              <a:solidFill>
                <a:srgbClr val="FFFF00"/>
              </a:solidFill>
            </a:endParaRPr>
          </a:p>
        </p:txBody>
      </p:sp>
      <p:sp>
        <p:nvSpPr>
          <p:cNvPr id="6" name="TextBox 5"/>
          <p:cNvSpPr txBox="1"/>
          <p:nvPr/>
        </p:nvSpPr>
        <p:spPr>
          <a:xfrm>
            <a:off x="533401" y="1197352"/>
            <a:ext cx="8381999" cy="5355313"/>
          </a:xfrm>
          <a:prstGeom prst="rect">
            <a:avLst/>
          </a:prstGeom>
          <a:noFill/>
        </p:spPr>
        <p:txBody>
          <a:bodyPr wrap="square" rtlCol="0">
            <a:spAutoFit/>
          </a:bodyPr>
          <a:lstStyle/>
          <a:p>
            <a:r>
              <a:rPr lang="en-US" dirty="0" smtClean="0"/>
              <a:t>Analyze how fear in individuals plays a major role in propagating repressive societies.  </a:t>
            </a:r>
          </a:p>
          <a:p>
            <a:r>
              <a:rPr lang="en-US" b="1" dirty="0" smtClean="0"/>
              <a:t>Leading Questions: Of what are people most afraid?  From what does this fear stem?  How can fear paralyze people and keep them from acting in everyone’s best interest? Is the fear legitimate or imagined?</a:t>
            </a:r>
            <a:endParaRPr lang="en-US" dirty="0" smtClean="0"/>
          </a:p>
          <a:p>
            <a:r>
              <a:rPr lang="en-US" b="1" dirty="0" smtClean="0"/>
              <a:t> </a:t>
            </a:r>
            <a:endParaRPr lang="en-US" dirty="0" smtClean="0"/>
          </a:p>
          <a:p>
            <a:pPr lvl="0"/>
            <a:r>
              <a:rPr lang="en-US" dirty="0" smtClean="0"/>
              <a:t>By reading </a:t>
            </a:r>
            <a:r>
              <a:rPr lang="en-US" i="1" dirty="0" smtClean="0"/>
              <a:t>Harrison Bergeron</a:t>
            </a:r>
            <a:r>
              <a:rPr lang="en-US" dirty="0" smtClean="0"/>
              <a:t>, what mindset, characteristics, and actions allow individuals to break free from controlling communities?</a:t>
            </a:r>
            <a:r>
              <a:rPr lang="en-US" b="1" dirty="0" smtClean="0"/>
              <a:t> </a:t>
            </a:r>
            <a:br>
              <a:rPr lang="en-US" b="1" dirty="0" smtClean="0"/>
            </a:br>
            <a:r>
              <a:rPr lang="en-US" b="1" dirty="0" smtClean="0"/>
              <a:t>Leading Questions: What does it take for one to become an </a:t>
            </a:r>
            <a:r>
              <a:rPr lang="en-US" b="1" dirty="0" err="1" smtClean="0"/>
              <a:t>upstander</a:t>
            </a:r>
            <a:r>
              <a:rPr lang="en-US" b="1" dirty="0" smtClean="0"/>
              <a:t> in society? What do </a:t>
            </a:r>
            <a:r>
              <a:rPr lang="en-US" b="1" dirty="0" err="1" smtClean="0"/>
              <a:t>upstanders</a:t>
            </a:r>
            <a:r>
              <a:rPr lang="en-US" b="1" dirty="0" smtClean="0"/>
              <a:t> gain from their actions? If we admire heroic behavior, why does it not come naturally for most? </a:t>
            </a:r>
            <a:endParaRPr lang="en-US" dirty="0" smtClean="0"/>
          </a:p>
          <a:p>
            <a:r>
              <a:rPr lang="en-US" b="1" dirty="0" smtClean="0"/>
              <a:t> </a:t>
            </a:r>
            <a:endParaRPr lang="en-US" dirty="0" smtClean="0"/>
          </a:p>
          <a:p>
            <a:r>
              <a:rPr lang="en-US" b="1" dirty="0" smtClean="0"/>
              <a:t> </a:t>
            </a:r>
            <a:r>
              <a:rPr lang="en-US" dirty="0" smtClean="0"/>
              <a:t>Analyze the nature of violence in ONE short story.  What does the connection between violence and control suggest about humans?</a:t>
            </a:r>
            <a:br>
              <a:rPr lang="en-US" dirty="0" smtClean="0"/>
            </a:br>
            <a:r>
              <a:rPr lang="en-US" b="1" dirty="0" smtClean="0"/>
              <a:t>Leading Questions: Can we be civilized and still kill others? Is violence necessary to keep order? How does 	violence reflect our repressed animal instincts?  In what </a:t>
            </a:r>
            <a:r>
              <a:rPr lang="en-US" b="1" dirty="0" err="1" smtClean="0"/>
              <a:t>way(s</a:t>
            </a:r>
            <a:r>
              <a:rPr lang="en-US" b="1" dirty="0" smtClean="0"/>
              <a:t>) does harming others make us feel safe? What do we gain by controlling others?</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13 at 7.53.12 PM.png"/>
          <p:cNvPicPr>
            <a:picLocks noChangeAspect="1"/>
          </p:cNvPicPr>
          <p:nvPr/>
        </p:nvPicPr>
        <p:blipFill>
          <a:blip r:embed="rId2"/>
          <a:stretch>
            <a:fillRect/>
          </a:stretch>
        </p:blipFill>
        <p:spPr>
          <a:xfrm>
            <a:off x="0" y="152400"/>
            <a:ext cx="8851900" cy="6858000"/>
          </a:xfrm>
          <a:prstGeom prst="rect">
            <a:avLst/>
          </a:prstGeom>
        </p:spPr>
      </p:pic>
      <p:sp>
        <p:nvSpPr>
          <p:cNvPr id="5" name="TextBox 4"/>
          <p:cNvSpPr txBox="1"/>
          <p:nvPr/>
        </p:nvSpPr>
        <p:spPr>
          <a:xfrm>
            <a:off x="152400" y="1371600"/>
            <a:ext cx="6781800" cy="923330"/>
          </a:xfrm>
          <a:prstGeom prst="rect">
            <a:avLst/>
          </a:prstGeom>
          <a:solidFill>
            <a:schemeClr val="accent6">
              <a:lumMod val="40000"/>
              <a:lumOff val="60000"/>
            </a:schemeClr>
          </a:solidFill>
        </p:spPr>
        <p:txBody>
          <a:bodyPr wrap="square" rtlCol="0">
            <a:spAutoFit/>
          </a:bodyPr>
          <a:lstStyle/>
          <a:p>
            <a:r>
              <a:rPr lang="en-US" dirty="0" smtClean="0">
                <a:hlinkClick r:id="rId3"/>
              </a:rPr>
              <a:t>http://www.visiblethinkingpz.org/VisibleThinking_html_files/03_ThinkingRoutines/03b_Introduction.html</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13 at 7.51.26 PM.png"/>
          <p:cNvPicPr>
            <a:picLocks noChangeAspect="1"/>
          </p:cNvPicPr>
          <p:nvPr/>
        </p:nvPicPr>
        <p:blipFill>
          <a:blip r:embed="rId2"/>
          <a:stretch>
            <a:fillRect/>
          </a:stretch>
        </p:blipFill>
        <p:spPr>
          <a:xfrm>
            <a:off x="0" y="0"/>
            <a:ext cx="8915401"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13 at 7.48.04 PM.png"/>
          <p:cNvPicPr>
            <a:picLocks noChangeAspect="1"/>
          </p:cNvPicPr>
          <p:nvPr/>
        </p:nvPicPr>
        <p:blipFill>
          <a:blip r:embed="rId2"/>
          <a:stretch>
            <a:fillRect/>
          </a:stretch>
        </p:blipFill>
        <p:spPr>
          <a:xfrm>
            <a:off x="0" y="0"/>
            <a:ext cx="8893176" cy="6858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11-13 at 7.48.43 PM.png"/>
          <p:cNvPicPr>
            <a:picLocks noChangeAspect="1"/>
          </p:cNvPicPr>
          <p:nvPr/>
        </p:nvPicPr>
        <p:blipFill>
          <a:blip r:embed="rId2"/>
          <a:stretch>
            <a:fillRect/>
          </a:stretch>
        </p:blipFill>
        <p:spPr>
          <a:xfrm>
            <a:off x="222250" y="0"/>
            <a:ext cx="8921750" cy="6858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Slide Number Placeholder 5"/>
          <p:cNvSpPr>
            <a:spLocks noGrp="1"/>
          </p:cNvSpPr>
          <p:nvPr>
            <p:ph type="sldNum" sz="quarter" idx="12"/>
          </p:nvPr>
        </p:nvSpPr>
        <p:spPr>
          <a:noFill/>
        </p:spPr>
        <p:txBody>
          <a:bodyPr/>
          <a:lstStyle/>
          <a:p>
            <a:fld id="{ECE8CFDF-3D4F-4554-9B8A-5FBBD04FD5CF}" type="slidenum">
              <a:rPr lang="en-US"/>
              <a:pPr/>
              <a:t>6</a:t>
            </a:fld>
            <a:endParaRPr lang="en-US"/>
          </a:p>
        </p:txBody>
      </p:sp>
      <p:sp>
        <p:nvSpPr>
          <p:cNvPr id="122884" name="Rectangle 2"/>
          <p:cNvSpPr>
            <a:spLocks noGrp="1" noChangeArrowheads="1"/>
          </p:cNvSpPr>
          <p:nvPr>
            <p:ph type="title"/>
          </p:nvPr>
        </p:nvSpPr>
        <p:spPr>
          <a:xfrm>
            <a:off x="762000" y="0"/>
            <a:ext cx="7772400" cy="838200"/>
          </a:xfrm>
        </p:spPr>
        <p:txBody>
          <a:bodyPr/>
          <a:lstStyle/>
          <a:p>
            <a:pPr eaLnBrk="1" hangingPunct="1"/>
            <a:r>
              <a:rPr lang="en-US" sz="2000" smtClean="0">
                <a:latin typeface="Arial Black" pitchFamily="-110" charset="0"/>
                <a:ea typeface="ＭＳ Ｐゴシック" pitchFamily="-110" charset="-128"/>
              </a:rPr>
              <a:t>Teacher Response to Student Development of AID</a:t>
            </a:r>
          </a:p>
        </p:txBody>
      </p:sp>
      <p:sp>
        <p:nvSpPr>
          <p:cNvPr id="122885" name="Rectangle 3"/>
          <p:cNvSpPr>
            <a:spLocks noChangeArrowheads="1"/>
          </p:cNvSpPr>
          <p:nvPr/>
        </p:nvSpPr>
        <p:spPr bwMode="auto">
          <a:xfrm>
            <a:off x="0" y="1457325"/>
            <a:ext cx="9144000" cy="0"/>
          </a:xfrm>
          <a:prstGeom prst="rect">
            <a:avLst/>
          </a:prstGeom>
          <a:noFill/>
          <a:ln w="9525">
            <a:noFill/>
            <a:miter lim="800000"/>
            <a:headEnd/>
            <a:tailEnd/>
          </a:ln>
        </p:spPr>
        <p:txBody>
          <a:bodyPr wrap="none" anchor="ctr">
            <a:spAutoFit/>
          </a:bodyPr>
          <a:lstStyle/>
          <a:p>
            <a:endParaRPr lang="en-US"/>
          </a:p>
        </p:txBody>
      </p:sp>
      <p:graphicFrame>
        <p:nvGraphicFramePr>
          <p:cNvPr id="122882" name="Object 2"/>
          <p:cNvGraphicFramePr>
            <a:graphicFrameLocks noChangeAspect="1"/>
          </p:cNvGraphicFramePr>
          <p:nvPr/>
        </p:nvGraphicFramePr>
        <p:xfrm>
          <a:off x="533400" y="800100"/>
          <a:ext cx="8077200" cy="6057900"/>
        </p:xfrm>
        <a:graphic>
          <a:graphicData uri="http://schemas.openxmlformats.org/presentationml/2006/ole">
            <mc:AlternateContent xmlns:mc="http://schemas.openxmlformats.org/markup-compatibility/2006">
              <mc:Choice xmlns:v="urn:schemas-microsoft-com:vml" Requires="v">
                <p:oleObj spid="_x0000_s68612" name="Slide" r:id="rId3" imgW="4572000" imgH="3429000" progId="">
                  <p:embed/>
                </p:oleObj>
              </mc:Choice>
              <mc:Fallback>
                <p:oleObj name="Slide" r:id="rId3" imgW="4572000" imgH="34290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00100"/>
                        <a:ext cx="8077200" cy="605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13 at 7.49.58 PM.png"/>
          <p:cNvPicPr>
            <a:picLocks noChangeAspect="1"/>
          </p:cNvPicPr>
          <p:nvPr/>
        </p:nvPicPr>
        <p:blipFill>
          <a:blip r:embed="rId2"/>
          <a:stretch>
            <a:fillRect/>
          </a:stretch>
        </p:blipFill>
        <p:spPr>
          <a:xfrm>
            <a:off x="477244" y="609599"/>
            <a:ext cx="8490544" cy="61261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52400" y="-2149475"/>
            <a:ext cx="5867400" cy="10760075"/>
          </a:xfrm>
          <a:prstGeom prst="rect">
            <a:avLst/>
          </a:prstGeom>
          <a:noFill/>
          <a:ln w="9525">
            <a:noFill/>
            <a:miter lim="800000"/>
            <a:headEnd/>
            <a:tailEnd/>
          </a:ln>
        </p:spPr>
        <p:txBody>
          <a:bodyPr>
            <a:prstTxWarp prst="textNoShape">
              <a:avLst/>
            </a:prstTxWarp>
            <a:spAutoFit/>
          </a:bodyPr>
          <a:lstStyle/>
          <a:p>
            <a:pPr>
              <a:spcBef>
                <a:spcPct val="50000"/>
              </a:spcBef>
            </a:pPr>
            <a:r>
              <a:rPr lang="en-US" sz="70000" b="1">
                <a:solidFill>
                  <a:srgbClr val="FFFF00"/>
                </a:solidFill>
                <a:latin typeface="Bookman Old Style" pitchFamily="-102" charset="0"/>
              </a:rPr>
              <a:t>4</a:t>
            </a:r>
          </a:p>
        </p:txBody>
      </p:sp>
      <p:sp>
        <p:nvSpPr>
          <p:cNvPr id="140291" name="Text Box 3"/>
          <p:cNvSpPr txBox="1">
            <a:spLocks noChangeArrowheads="1"/>
          </p:cNvSpPr>
          <p:nvPr/>
        </p:nvSpPr>
        <p:spPr bwMode="auto">
          <a:xfrm>
            <a:off x="685800" y="4098925"/>
            <a:ext cx="3276600" cy="3140075"/>
          </a:xfrm>
          <a:prstGeom prst="rect">
            <a:avLst/>
          </a:prstGeom>
          <a:noFill/>
          <a:ln w="9525">
            <a:noFill/>
            <a:miter lim="800000"/>
            <a:headEnd/>
            <a:tailEnd/>
          </a:ln>
        </p:spPr>
        <p:txBody>
          <a:bodyPr>
            <a:prstTxWarp prst="textNoShape">
              <a:avLst/>
            </a:prstTxWarp>
            <a:spAutoFit/>
          </a:bodyPr>
          <a:lstStyle/>
          <a:p>
            <a:pPr>
              <a:spcBef>
                <a:spcPct val="50000"/>
              </a:spcBef>
            </a:pPr>
            <a:r>
              <a:rPr lang="en-US" sz="20000" b="1">
                <a:solidFill>
                  <a:schemeClr val="hlink"/>
                </a:solidFill>
                <a:latin typeface="Garamond" pitchFamily="-102" charset="0"/>
              </a:rPr>
              <a:t>th</a:t>
            </a:r>
          </a:p>
        </p:txBody>
      </p:sp>
      <p:sp>
        <p:nvSpPr>
          <p:cNvPr id="140292" name="Text Box 5"/>
          <p:cNvSpPr txBox="1">
            <a:spLocks noChangeArrowheads="1"/>
          </p:cNvSpPr>
          <p:nvPr/>
        </p:nvSpPr>
        <p:spPr bwMode="auto">
          <a:xfrm>
            <a:off x="533400" y="6400800"/>
            <a:ext cx="8305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Arial" pitchFamily="-102" charset="0"/>
            </a:endParaRPr>
          </a:p>
        </p:txBody>
      </p:sp>
      <p:sp>
        <p:nvSpPr>
          <p:cNvPr id="140294" name="Rectangle 7"/>
          <p:cNvSpPr>
            <a:spLocks noChangeArrowheads="1"/>
          </p:cNvSpPr>
          <p:nvPr/>
        </p:nvSpPr>
        <p:spPr bwMode="auto">
          <a:xfrm>
            <a:off x="4724400" y="3276600"/>
            <a:ext cx="1295400" cy="1828800"/>
          </a:xfrm>
          <a:prstGeom prst="rect">
            <a:avLst/>
          </a:prstGeom>
          <a:solidFill>
            <a:schemeClr val="accent2"/>
          </a:solidFill>
          <a:ln w="9525">
            <a:noFill/>
            <a:miter lim="800000"/>
            <a:headEnd/>
            <a:tailEnd/>
          </a:ln>
        </p:spPr>
        <p:txBody>
          <a:bodyPr wrap="none" anchor="ctr">
            <a:prstTxWarp prst="textNoShape">
              <a:avLst/>
            </a:prstTxWarp>
          </a:bodyPr>
          <a:lstStyle/>
          <a:p>
            <a:endParaRPr lang="en-US"/>
          </a:p>
        </p:txBody>
      </p:sp>
      <p:sp>
        <p:nvSpPr>
          <p:cNvPr id="140295" name="Text Box 4"/>
          <p:cNvSpPr txBox="1">
            <a:spLocks noChangeArrowheads="1"/>
          </p:cNvSpPr>
          <p:nvPr/>
        </p:nvSpPr>
        <p:spPr bwMode="auto">
          <a:xfrm>
            <a:off x="4724400" y="2003425"/>
            <a:ext cx="4343400" cy="1698927"/>
          </a:xfrm>
          <a:prstGeom prst="rect">
            <a:avLst/>
          </a:prstGeom>
          <a:noFill/>
          <a:ln w="9525">
            <a:noFill/>
            <a:miter lim="800000"/>
            <a:headEnd/>
            <a:tailEnd/>
          </a:ln>
        </p:spPr>
        <p:txBody>
          <a:bodyPr>
            <a:prstTxWarp prst="textNoShape">
              <a:avLst/>
            </a:prstTxWarp>
            <a:spAutoFit/>
          </a:bodyPr>
          <a:lstStyle/>
          <a:p>
            <a:pPr>
              <a:lnSpc>
                <a:spcPct val="70000"/>
              </a:lnSpc>
            </a:pPr>
            <a:r>
              <a:rPr lang="en-US" sz="7200" b="1" i="1" dirty="0" smtClean="0">
                <a:solidFill>
                  <a:srgbClr val="FF66FF"/>
                </a:solidFill>
                <a:latin typeface="Garamond" pitchFamily="-102" charset="0"/>
              </a:rPr>
              <a:t>Advance the task demand.</a:t>
            </a:r>
            <a:endParaRPr lang="en-US" sz="7200" b="1" i="1" dirty="0">
              <a:solidFill>
                <a:srgbClr val="FF66FF"/>
              </a:solidFill>
              <a:latin typeface="Garamond" pitchFamily="-102"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2057400" y="152400"/>
            <a:ext cx="6934200" cy="1077218"/>
          </a:xfrm>
          <a:prstGeom prst="rect">
            <a:avLst/>
          </a:prstGeom>
          <a:noFill/>
          <a:ln w="9525">
            <a:noFill/>
            <a:miter lim="800000"/>
            <a:headEnd/>
            <a:tailEnd/>
          </a:ln>
        </p:spPr>
        <p:txBody>
          <a:bodyPr>
            <a:prstTxWarp prst="textNoShape">
              <a:avLst/>
            </a:prstTxWarp>
            <a:spAutoFit/>
          </a:bodyPr>
          <a:lstStyle/>
          <a:p>
            <a:pPr marL="457200" indent="-457200" algn="ctr" eaLnBrk="0" hangingPunct="0"/>
            <a:r>
              <a:rPr lang="en-US" sz="3600" dirty="0" smtClean="0">
                <a:solidFill>
                  <a:schemeClr val="accent2"/>
                </a:solidFill>
                <a:latin typeface="Helvetica" pitchFamily="-102" charset="0"/>
              </a:rPr>
              <a:t>P</a:t>
            </a:r>
            <a:r>
              <a:rPr lang="en-US" sz="2800" dirty="0" smtClean="0">
                <a:solidFill>
                  <a:schemeClr val="accent2"/>
                </a:solidFill>
                <a:latin typeface="Helvetica" pitchFamily="-102" charset="0"/>
              </a:rPr>
              <a:t>rovide examples of differentiated task demands to address specific standards. </a:t>
            </a:r>
            <a:endParaRPr lang="en-US" sz="2800" b="1" dirty="0">
              <a:latin typeface="Helvetica" pitchFamily="-102" charset="0"/>
            </a:endParaRPr>
          </a:p>
        </p:txBody>
      </p:sp>
      <p:grpSp>
        <p:nvGrpSpPr>
          <p:cNvPr id="2" name="Group 4"/>
          <p:cNvGrpSpPr>
            <a:grpSpLocks/>
          </p:cNvGrpSpPr>
          <p:nvPr/>
        </p:nvGrpSpPr>
        <p:grpSpPr bwMode="auto">
          <a:xfrm>
            <a:off x="166689" y="1720850"/>
            <a:ext cx="2565400" cy="3055938"/>
            <a:chOff x="3888" y="1440"/>
            <a:chExt cx="1616" cy="1925"/>
          </a:xfrm>
        </p:grpSpPr>
        <p:sp>
          <p:nvSpPr>
            <p:cNvPr id="124940" name="Freeform 5"/>
            <p:cNvSpPr>
              <a:spLocks/>
            </p:cNvSpPr>
            <p:nvPr/>
          </p:nvSpPr>
          <p:spPr bwMode="auto">
            <a:xfrm flipH="1">
              <a:off x="3979" y="1452"/>
              <a:ext cx="1519" cy="1002"/>
            </a:xfrm>
            <a:custGeom>
              <a:avLst/>
              <a:gdLst>
                <a:gd name="T0" fmla="*/ 28 w 1519"/>
                <a:gd name="T1" fmla="*/ 0 h 1002"/>
                <a:gd name="T2" fmla="*/ 170 w 1519"/>
                <a:gd name="T3" fmla="*/ 9 h 1002"/>
                <a:gd name="T4" fmla="*/ 297 w 1519"/>
                <a:gd name="T5" fmla="*/ 10 h 1002"/>
                <a:gd name="T6" fmla="*/ 451 w 1519"/>
                <a:gd name="T7" fmla="*/ 19 h 1002"/>
                <a:gd name="T8" fmla="*/ 678 w 1519"/>
                <a:gd name="T9" fmla="*/ 27 h 1002"/>
                <a:gd name="T10" fmla="*/ 916 w 1519"/>
                <a:gd name="T11" fmla="*/ 29 h 1002"/>
                <a:gd name="T12" fmla="*/ 1078 w 1519"/>
                <a:gd name="T13" fmla="*/ 27 h 1002"/>
                <a:gd name="T14" fmla="*/ 1246 w 1519"/>
                <a:gd name="T15" fmla="*/ 22 h 1002"/>
                <a:gd name="T16" fmla="*/ 1389 w 1519"/>
                <a:gd name="T17" fmla="*/ 19 h 1002"/>
                <a:gd name="T18" fmla="*/ 1476 w 1519"/>
                <a:gd name="T19" fmla="*/ 17 h 1002"/>
                <a:gd name="T20" fmla="*/ 1489 w 1519"/>
                <a:gd name="T21" fmla="*/ 64 h 1002"/>
                <a:gd name="T22" fmla="*/ 1464 w 1519"/>
                <a:gd name="T23" fmla="*/ 210 h 1002"/>
                <a:gd name="T24" fmla="*/ 1463 w 1519"/>
                <a:gd name="T25" fmla="*/ 312 h 1002"/>
                <a:gd name="T26" fmla="*/ 1467 w 1519"/>
                <a:gd name="T27" fmla="*/ 463 h 1002"/>
                <a:gd name="T28" fmla="*/ 1477 w 1519"/>
                <a:gd name="T29" fmla="*/ 608 h 1002"/>
                <a:gd name="T30" fmla="*/ 1498 w 1519"/>
                <a:gd name="T31" fmla="*/ 746 h 1002"/>
                <a:gd name="T32" fmla="*/ 1518 w 1519"/>
                <a:gd name="T33" fmla="*/ 873 h 1002"/>
                <a:gd name="T34" fmla="*/ 1519 w 1519"/>
                <a:gd name="T35" fmla="*/ 976 h 1002"/>
                <a:gd name="T36" fmla="*/ 1513 w 1519"/>
                <a:gd name="T37" fmla="*/ 1002 h 1002"/>
                <a:gd name="T38" fmla="*/ 1460 w 1519"/>
                <a:gd name="T39" fmla="*/ 984 h 1002"/>
                <a:gd name="T40" fmla="*/ 1264 w 1519"/>
                <a:gd name="T41" fmla="*/ 981 h 1002"/>
                <a:gd name="T42" fmla="*/ 1054 w 1519"/>
                <a:gd name="T43" fmla="*/ 976 h 1002"/>
                <a:gd name="T44" fmla="*/ 908 w 1519"/>
                <a:gd name="T45" fmla="*/ 971 h 1002"/>
                <a:gd name="T46" fmla="*/ 690 w 1519"/>
                <a:gd name="T47" fmla="*/ 971 h 1002"/>
                <a:gd name="T48" fmla="*/ 451 w 1519"/>
                <a:gd name="T49" fmla="*/ 969 h 1002"/>
                <a:gd name="T50" fmla="*/ 231 w 1519"/>
                <a:gd name="T51" fmla="*/ 967 h 1002"/>
                <a:gd name="T52" fmla="*/ 40 w 1519"/>
                <a:gd name="T53" fmla="*/ 971 h 1002"/>
                <a:gd name="T54" fmla="*/ 38 w 1519"/>
                <a:gd name="T55" fmla="*/ 806 h 1002"/>
                <a:gd name="T56" fmla="*/ 20 w 1519"/>
                <a:gd name="T57" fmla="*/ 613 h 1002"/>
                <a:gd name="T58" fmla="*/ 13 w 1519"/>
                <a:gd name="T59" fmla="*/ 411 h 1002"/>
                <a:gd name="T60" fmla="*/ 0 w 1519"/>
                <a:gd name="T61" fmla="*/ 249 h 1002"/>
                <a:gd name="T62" fmla="*/ 2 w 1519"/>
                <a:gd name="T63" fmla="*/ 111 h 1002"/>
                <a:gd name="T64" fmla="*/ 2 w 1519"/>
                <a:gd name="T65" fmla="*/ 32 h 1002"/>
                <a:gd name="T66" fmla="*/ 28 w 1519"/>
                <a:gd name="T67" fmla="*/ 0 h 10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9"/>
                <a:gd name="T103" fmla="*/ 0 h 1002"/>
                <a:gd name="T104" fmla="*/ 1519 w 1519"/>
                <a:gd name="T105" fmla="*/ 1002 h 10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9" h="1002">
                  <a:moveTo>
                    <a:pt x="28" y="0"/>
                  </a:moveTo>
                  <a:lnTo>
                    <a:pt x="170" y="9"/>
                  </a:lnTo>
                  <a:lnTo>
                    <a:pt x="297" y="10"/>
                  </a:lnTo>
                  <a:lnTo>
                    <a:pt x="451" y="19"/>
                  </a:lnTo>
                  <a:lnTo>
                    <a:pt x="678" y="27"/>
                  </a:lnTo>
                  <a:lnTo>
                    <a:pt x="916" y="29"/>
                  </a:lnTo>
                  <a:lnTo>
                    <a:pt x="1078" y="27"/>
                  </a:lnTo>
                  <a:lnTo>
                    <a:pt x="1246" y="22"/>
                  </a:lnTo>
                  <a:lnTo>
                    <a:pt x="1389" y="19"/>
                  </a:lnTo>
                  <a:lnTo>
                    <a:pt x="1476" y="17"/>
                  </a:lnTo>
                  <a:lnTo>
                    <a:pt x="1489" y="64"/>
                  </a:lnTo>
                  <a:lnTo>
                    <a:pt x="1464" y="210"/>
                  </a:lnTo>
                  <a:lnTo>
                    <a:pt x="1463" y="312"/>
                  </a:lnTo>
                  <a:lnTo>
                    <a:pt x="1467" y="463"/>
                  </a:lnTo>
                  <a:lnTo>
                    <a:pt x="1477" y="608"/>
                  </a:lnTo>
                  <a:lnTo>
                    <a:pt x="1498" y="746"/>
                  </a:lnTo>
                  <a:lnTo>
                    <a:pt x="1518" y="873"/>
                  </a:lnTo>
                  <a:lnTo>
                    <a:pt x="1519" y="976"/>
                  </a:lnTo>
                  <a:lnTo>
                    <a:pt x="1513" y="1002"/>
                  </a:lnTo>
                  <a:lnTo>
                    <a:pt x="1460" y="984"/>
                  </a:lnTo>
                  <a:lnTo>
                    <a:pt x="1264" y="981"/>
                  </a:lnTo>
                  <a:lnTo>
                    <a:pt x="1054" y="976"/>
                  </a:lnTo>
                  <a:lnTo>
                    <a:pt x="908" y="971"/>
                  </a:lnTo>
                  <a:lnTo>
                    <a:pt x="690" y="971"/>
                  </a:lnTo>
                  <a:lnTo>
                    <a:pt x="451" y="969"/>
                  </a:lnTo>
                  <a:lnTo>
                    <a:pt x="231" y="967"/>
                  </a:lnTo>
                  <a:lnTo>
                    <a:pt x="40" y="971"/>
                  </a:lnTo>
                  <a:lnTo>
                    <a:pt x="38" y="806"/>
                  </a:lnTo>
                  <a:lnTo>
                    <a:pt x="20" y="613"/>
                  </a:lnTo>
                  <a:lnTo>
                    <a:pt x="13" y="411"/>
                  </a:lnTo>
                  <a:lnTo>
                    <a:pt x="0" y="249"/>
                  </a:lnTo>
                  <a:lnTo>
                    <a:pt x="2" y="111"/>
                  </a:lnTo>
                  <a:lnTo>
                    <a:pt x="2" y="32"/>
                  </a:lnTo>
                  <a:lnTo>
                    <a:pt x="28" y="0"/>
                  </a:lnTo>
                  <a:close/>
                </a:path>
              </a:pathLst>
            </a:custGeom>
            <a:solidFill>
              <a:srgbClr val="C6D9FE"/>
            </a:solidFill>
            <a:ln w="9525">
              <a:solidFill>
                <a:srgbClr val="0000CC"/>
              </a:solidFill>
              <a:round/>
              <a:headEnd/>
              <a:tailEnd/>
            </a:ln>
          </p:spPr>
          <p:txBody>
            <a:bodyPr>
              <a:prstTxWarp prst="textNoShape">
                <a:avLst/>
              </a:prstTxWarp>
            </a:bodyPr>
            <a:lstStyle/>
            <a:p>
              <a:endParaRPr lang="en-US"/>
            </a:p>
          </p:txBody>
        </p:sp>
        <p:sp>
          <p:nvSpPr>
            <p:cNvPr id="124941" name="Freeform 6"/>
            <p:cNvSpPr>
              <a:spLocks/>
            </p:cNvSpPr>
            <p:nvPr/>
          </p:nvSpPr>
          <p:spPr bwMode="auto">
            <a:xfrm flipH="1">
              <a:off x="4071" y="1850"/>
              <a:ext cx="276" cy="235"/>
            </a:xfrm>
            <a:custGeom>
              <a:avLst/>
              <a:gdLst>
                <a:gd name="T0" fmla="*/ 167 w 276"/>
                <a:gd name="T1" fmla="*/ 0 h 235"/>
                <a:gd name="T2" fmla="*/ 276 w 276"/>
                <a:gd name="T3" fmla="*/ 235 h 235"/>
                <a:gd name="T4" fmla="*/ 16 w 276"/>
                <a:gd name="T5" fmla="*/ 235 h 235"/>
                <a:gd name="T6" fmla="*/ 0 w 276"/>
                <a:gd name="T7" fmla="*/ 218 h 235"/>
                <a:gd name="T8" fmla="*/ 70 w 276"/>
                <a:gd name="T9" fmla="*/ 122 h 235"/>
                <a:gd name="T10" fmla="*/ 167 w 276"/>
                <a:gd name="T11" fmla="*/ 0 h 235"/>
                <a:gd name="T12" fmla="*/ 0 60000 65536"/>
                <a:gd name="T13" fmla="*/ 0 60000 65536"/>
                <a:gd name="T14" fmla="*/ 0 60000 65536"/>
                <a:gd name="T15" fmla="*/ 0 60000 65536"/>
                <a:gd name="T16" fmla="*/ 0 60000 65536"/>
                <a:gd name="T17" fmla="*/ 0 60000 65536"/>
                <a:gd name="T18" fmla="*/ 0 w 276"/>
                <a:gd name="T19" fmla="*/ 0 h 235"/>
                <a:gd name="T20" fmla="*/ 276 w 276"/>
                <a:gd name="T21" fmla="*/ 235 h 235"/>
              </a:gdLst>
              <a:ahLst/>
              <a:cxnLst>
                <a:cxn ang="T12">
                  <a:pos x="T0" y="T1"/>
                </a:cxn>
                <a:cxn ang="T13">
                  <a:pos x="T2" y="T3"/>
                </a:cxn>
                <a:cxn ang="T14">
                  <a:pos x="T4" y="T5"/>
                </a:cxn>
                <a:cxn ang="T15">
                  <a:pos x="T6" y="T7"/>
                </a:cxn>
                <a:cxn ang="T16">
                  <a:pos x="T8" y="T9"/>
                </a:cxn>
                <a:cxn ang="T17">
                  <a:pos x="T10" y="T11"/>
                </a:cxn>
              </a:cxnLst>
              <a:rect l="T18" t="T19" r="T20" b="T21"/>
              <a:pathLst>
                <a:path w="276" h="235">
                  <a:moveTo>
                    <a:pt x="167" y="0"/>
                  </a:moveTo>
                  <a:lnTo>
                    <a:pt x="276" y="235"/>
                  </a:lnTo>
                  <a:lnTo>
                    <a:pt x="16" y="235"/>
                  </a:lnTo>
                  <a:lnTo>
                    <a:pt x="0" y="218"/>
                  </a:lnTo>
                  <a:lnTo>
                    <a:pt x="70" y="122"/>
                  </a:lnTo>
                  <a:lnTo>
                    <a:pt x="167" y="0"/>
                  </a:lnTo>
                  <a:close/>
                </a:path>
              </a:pathLst>
            </a:custGeom>
            <a:solidFill>
              <a:srgbClr val="FF0000"/>
            </a:solidFill>
            <a:ln w="9525">
              <a:noFill/>
              <a:round/>
              <a:headEnd/>
              <a:tailEnd/>
            </a:ln>
          </p:spPr>
          <p:txBody>
            <a:bodyPr>
              <a:prstTxWarp prst="textNoShape">
                <a:avLst/>
              </a:prstTxWarp>
            </a:bodyPr>
            <a:lstStyle/>
            <a:p>
              <a:endParaRPr lang="en-US"/>
            </a:p>
          </p:txBody>
        </p:sp>
        <p:sp>
          <p:nvSpPr>
            <p:cNvPr id="124942" name="Freeform 7"/>
            <p:cNvSpPr>
              <a:spLocks/>
            </p:cNvSpPr>
            <p:nvPr/>
          </p:nvSpPr>
          <p:spPr bwMode="auto">
            <a:xfrm flipH="1">
              <a:off x="4251" y="1548"/>
              <a:ext cx="773" cy="133"/>
            </a:xfrm>
            <a:custGeom>
              <a:avLst/>
              <a:gdLst>
                <a:gd name="T0" fmla="*/ 5 w 773"/>
                <a:gd name="T1" fmla="*/ 0 h 133"/>
                <a:gd name="T2" fmla="*/ 0 w 773"/>
                <a:gd name="T3" fmla="*/ 121 h 133"/>
                <a:gd name="T4" fmla="*/ 399 w 773"/>
                <a:gd name="T5" fmla="*/ 128 h 133"/>
                <a:gd name="T6" fmla="*/ 773 w 773"/>
                <a:gd name="T7" fmla="*/ 133 h 133"/>
                <a:gd name="T8" fmla="*/ 768 w 773"/>
                <a:gd name="T9" fmla="*/ 9 h 133"/>
                <a:gd name="T10" fmla="*/ 519 w 773"/>
                <a:gd name="T11" fmla="*/ 5 h 133"/>
                <a:gd name="T12" fmla="*/ 252 w 773"/>
                <a:gd name="T13" fmla="*/ 1 h 133"/>
                <a:gd name="T14" fmla="*/ 5 w 773"/>
                <a:gd name="T15" fmla="*/ 0 h 133"/>
                <a:gd name="T16" fmla="*/ 0 60000 65536"/>
                <a:gd name="T17" fmla="*/ 0 60000 65536"/>
                <a:gd name="T18" fmla="*/ 0 60000 65536"/>
                <a:gd name="T19" fmla="*/ 0 60000 65536"/>
                <a:gd name="T20" fmla="*/ 0 60000 65536"/>
                <a:gd name="T21" fmla="*/ 0 60000 65536"/>
                <a:gd name="T22" fmla="*/ 0 60000 65536"/>
                <a:gd name="T23" fmla="*/ 0 60000 65536"/>
                <a:gd name="T24" fmla="*/ 0 w 773"/>
                <a:gd name="T25" fmla="*/ 0 h 133"/>
                <a:gd name="T26" fmla="*/ 773 w 773"/>
                <a:gd name="T27" fmla="*/ 133 h 1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73" h="133">
                  <a:moveTo>
                    <a:pt x="5" y="0"/>
                  </a:moveTo>
                  <a:lnTo>
                    <a:pt x="0" y="121"/>
                  </a:lnTo>
                  <a:lnTo>
                    <a:pt x="399" y="128"/>
                  </a:lnTo>
                  <a:lnTo>
                    <a:pt x="773" y="133"/>
                  </a:lnTo>
                  <a:lnTo>
                    <a:pt x="768" y="9"/>
                  </a:lnTo>
                  <a:lnTo>
                    <a:pt x="519" y="5"/>
                  </a:lnTo>
                  <a:lnTo>
                    <a:pt x="252" y="1"/>
                  </a:lnTo>
                  <a:lnTo>
                    <a:pt x="5" y="0"/>
                  </a:lnTo>
                  <a:close/>
                </a:path>
              </a:pathLst>
            </a:custGeom>
            <a:solidFill>
              <a:srgbClr val="FF0000"/>
            </a:solidFill>
            <a:ln w="9525">
              <a:noFill/>
              <a:round/>
              <a:headEnd/>
              <a:tailEnd/>
            </a:ln>
          </p:spPr>
          <p:txBody>
            <a:bodyPr>
              <a:prstTxWarp prst="textNoShape">
                <a:avLst/>
              </a:prstTxWarp>
            </a:bodyPr>
            <a:lstStyle/>
            <a:p>
              <a:endParaRPr lang="en-US"/>
            </a:p>
          </p:txBody>
        </p:sp>
        <p:sp>
          <p:nvSpPr>
            <p:cNvPr id="124943" name="Freeform 8"/>
            <p:cNvSpPr>
              <a:spLocks/>
            </p:cNvSpPr>
            <p:nvPr/>
          </p:nvSpPr>
          <p:spPr bwMode="auto">
            <a:xfrm flipH="1">
              <a:off x="4804" y="1839"/>
              <a:ext cx="620" cy="168"/>
            </a:xfrm>
            <a:custGeom>
              <a:avLst/>
              <a:gdLst>
                <a:gd name="T0" fmla="*/ 17 w 620"/>
                <a:gd name="T1" fmla="*/ 0 h 168"/>
                <a:gd name="T2" fmla="*/ 5 w 620"/>
                <a:gd name="T3" fmla="*/ 45 h 168"/>
                <a:gd name="T4" fmla="*/ 0 w 620"/>
                <a:gd name="T5" fmla="*/ 119 h 168"/>
                <a:gd name="T6" fmla="*/ 5 w 620"/>
                <a:gd name="T7" fmla="*/ 162 h 168"/>
                <a:gd name="T8" fmla="*/ 405 w 620"/>
                <a:gd name="T9" fmla="*/ 163 h 168"/>
                <a:gd name="T10" fmla="*/ 609 w 620"/>
                <a:gd name="T11" fmla="*/ 168 h 168"/>
                <a:gd name="T12" fmla="*/ 620 w 620"/>
                <a:gd name="T13" fmla="*/ 48 h 168"/>
                <a:gd name="T14" fmla="*/ 620 w 620"/>
                <a:gd name="T15" fmla="*/ 1 h 168"/>
                <a:gd name="T16" fmla="*/ 305 w 620"/>
                <a:gd name="T17" fmla="*/ 4 h 168"/>
                <a:gd name="T18" fmla="*/ 17 w 620"/>
                <a:gd name="T19" fmla="*/ 0 h 1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0"/>
                <a:gd name="T31" fmla="*/ 0 h 168"/>
                <a:gd name="T32" fmla="*/ 620 w 620"/>
                <a:gd name="T33" fmla="*/ 168 h 1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0" h="168">
                  <a:moveTo>
                    <a:pt x="17" y="0"/>
                  </a:moveTo>
                  <a:lnTo>
                    <a:pt x="5" y="45"/>
                  </a:lnTo>
                  <a:lnTo>
                    <a:pt x="0" y="119"/>
                  </a:lnTo>
                  <a:lnTo>
                    <a:pt x="5" y="162"/>
                  </a:lnTo>
                  <a:lnTo>
                    <a:pt x="405" y="163"/>
                  </a:lnTo>
                  <a:lnTo>
                    <a:pt x="609" y="168"/>
                  </a:lnTo>
                  <a:lnTo>
                    <a:pt x="620" y="48"/>
                  </a:lnTo>
                  <a:lnTo>
                    <a:pt x="620" y="1"/>
                  </a:lnTo>
                  <a:lnTo>
                    <a:pt x="305" y="4"/>
                  </a:lnTo>
                  <a:lnTo>
                    <a:pt x="17" y="0"/>
                  </a:lnTo>
                  <a:close/>
                </a:path>
              </a:pathLst>
            </a:custGeom>
            <a:solidFill>
              <a:srgbClr val="FF0000"/>
            </a:solidFill>
            <a:ln w="9525">
              <a:noFill/>
              <a:round/>
              <a:headEnd/>
              <a:tailEnd/>
            </a:ln>
          </p:spPr>
          <p:txBody>
            <a:bodyPr>
              <a:prstTxWarp prst="textNoShape">
                <a:avLst/>
              </a:prstTxWarp>
            </a:bodyPr>
            <a:lstStyle/>
            <a:p>
              <a:endParaRPr lang="en-US"/>
            </a:p>
          </p:txBody>
        </p:sp>
        <p:sp>
          <p:nvSpPr>
            <p:cNvPr id="124944" name="Freeform 9"/>
            <p:cNvSpPr>
              <a:spLocks/>
            </p:cNvSpPr>
            <p:nvPr/>
          </p:nvSpPr>
          <p:spPr bwMode="auto">
            <a:xfrm flipH="1">
              <a:off x="3929" y="2984"/>
              <a:ext cx="310" cy="186"/>
            </a:xfrm>
            <a:custGeom>
              <a:avLst/>
              <a:gdLst>
                <a:gd name="T0" fmla="*/ 184 w 310"/>
                <a:gd name="T1" fmla="*/ 0 h 186"/>
                <a:gd name="T2" fmla="*/ 254 w 310"/>
                <a:gd name="T3" fmla="*/ 94 h 186"/>
                <a:gd name="T4" fmla="*/ 310 w 310"/>
                <a:gd name="T5" fmla="*/ 157 h 186"/>
                <a:gd name="T6" fmla="*/ 301 w 310"/>
                <a:gd name="T7" fmla="*/ 174 h 186"/>
                <a:gd name="T8" fmla="*/ 73 w 310"/>
                <a:gd name="T9" fmla="*/ 186 h 186"/>
                <a:gd name="T10" fmla="*/ 7 w 310"/>
                <a:gd name="T11" fmla="*/ 179 h 186"/>
                <a:gd name="T12" fmla="*/ 0 w 310"/>
                <a:gd name="T13" fmla="*/ 168 h 186"/>
                <a:gd name="T14" fmla="*/ 7 w 310"/>
                <a:gd name="T15" fmla="*/ 146 h 186"/>
                <a:gd name="T16" fmla="*/ 146 w 310"/>
                <a:gd name="T17" fmla="*/ 34 h 186"/>
                <a:gd name="T18" fmla="*/ 184 w 310"/>
                <a:gd name="T19" fmla="*/ 0 h 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0"/>
                <a:gd name="T31" fmla="*/ 0 h 186"/>
                <a:gd name="T32" fmla="*/ 310 w 310"/>
                <a:gd name="T33" fmla="*/ 186 h 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0" h="186">
                  <a:moveTo>
                    <a:pt x="184" y="0"/>
                  </a:moveTo>
                  <a:lnTo>
                    <a:pt x="254" y="94"/>
                  </a:lnTo>
                  <a:lnTo>
                    <a:pt x="310" y="157"/>
                  </a:lnTo>
                  <a:lnTo>
                    <a:pt x="301" y="174"/>
                  </a:lnTo>
                  <a:lnTo>
                    <a:pt x="73" y="186"/>
                  </a:lnTo>
                  <a:lnTo>
                    <a:pt x="7" y="179"/>
                  </a:lnTo>
                  <a:lnTo>
                    <a:pt x="0" y="168"/>
                  </a:lnTo>
                  <a:lnTo>
                    <a:pt x="7" y="146"/>
                  </a:lnTo>
                  <a:lnTo>
                    <a:pt x="146" y="34"/>
                  </a:lnTo>
                  <a:lnTo>
                    <a:pt x="184" y="0"/>
                  </a:lnTo>
                  <a:close/>
                </a:path>
              </a:pathLst>
            </a:custGeom>
            <a:solidFill>
              <a:srgbClr val="FF0000"/>
            </a:solidFill>
            <a:ln w="9525">
              <a:noFill/>
              <a:round/>
              <a:headEnd/>
              <a:tailEnd/>
            </a:ln>
          </p:spPr>
          <p:txBody>
            <a:bodyPr>
              <a:prstTxWarp prst="textNoShape">
                <a:avLst/>
              </a:prstTxWarp>
            </a:bodyPr>
            <a:lstStyle/>
            <a:p>
              <a:endParaRPr lang="en-US"/>
            </a:p>
          </p:txBody>
        </p:sp>
        <p:sp>
          <p:nvSpPr>
            <p:cNvPr id="124945" name="Freeform 10"/>
            <p:cNvSpPr>
              <a:spLocks/>
            </p:cNvSpPr>
            <p:nvPr/>
          </p:nvSpPr>
          <p:spPr bwMode="auto">
            <a:xfrm flipH="1">
              <a:off x="3897" y="2746"/>
              <a:ext cx="1419" cy="611"/>
            </a:xfrm>
            <a:custGeom>
              <a:avLst/>
              <a:gdLst>
                <a:gd name="T0" fmla="*/ 494 w 1419"/>
                <a:gd name="T1" fmla="*/ 141 h 611"/>
                <a:gd name="T2" fmla="*/ 231 w 1419"/>
                <a:gd name="T3" fmla="*/ 19 h 611"/>
                <a:gd name="T4" fmla="*/ 116 w 1419"/>
                <a:gd name="T5" fmla="*/ 8 h 611"/>
                <a:gd name="T6" fmla="*/ 15 w 1419"/>
                <a:gd name="T7" fmla="*/ 51 h 611"/>
                <a:gd name="T8" fmla="*/ 15 w 1419"/>
                <a:gd name="T9" fmla="*/ 101 h 611"/>
                <a:gd name="T10" fmla="*/ 251 w 1419"/>
                <a:gd name="T11" fmla="*/ 192 h 611"/>
                <a:gd name="T12" fmla="*/ 104 w 1419"/>
                <a:gd name="T13" fmla="*/ 229 h 611"/>
                <a:gd name="T14" fmla="*/ 263 w 1419"/>
                <a:gd name="T15" fmla="*/ 301 h 611"/>
                <a:gd name="T16" fmla="*/ 298 w 1419"/>
                <a:gd name="T17" fmla="*/ 211 h 611"/>
                <a:gd name="T18" fmla="*/ 418 w 1419"/>
                <a:gd name="T19" fmla="*/ 397 h 611"/>
                <a:gd name="T20" fmla="*/ 226 w 1419"/>
                <a:gd name="T21" fmla="*/ 402 h 611"/>
                <a:gd name="T22" fmla="*/ 183 w 1419"/>
                <a:gd name="T23" fmla="*/ 491 h 611"/>
                <a:gd name="T24" fmla="*/ 239 w 1419"/>
                <a:gd name="T25" fmla="*/ 507 h 611"/>
                <a:gd name="T26" fmla="*/ 549 w 1419"/>
                <a:gd name="T27" fmla="*/ 485 h 611"/>
                <a:gd name="T28" fmla="*/ 779 w 1419"/>
                <a:gd name="T29" fmla="*/ 480 h 611"/>
                <a:gd name="T30" fmla="*/ 882 w 1419"/>
                <a:gd name="T31" fmla="*/ 461 h 611"/>
                <a:gd name="T32" fmla="*/ 1023 w 1419"/>
                <a:gd name="T33" fmla="*/ 560 h 611"/>
                <a:gd name="T34" fmla="*/ 1173 w 1419"/>
                <a:gd name="T35" fmla="*/ 586 h 611"/>
                <a:gd name="T36" fmla="*/ 1189 w 1419"/>
                <a:gd name="T37" fmla="*/ 536 h 611"/>
                <a:gd name="T38" fmla="*/ 1010 w 1419"/>
                <a:gd name="T39" fmla="*/ 419 h 611"/>
                <a:gd name="T40" fmla="*/ 816 w 1419"/>
                <a:gd name="T41" fmla="*/ 318 h 611"/>
                <a:gd name="T42" fmla="*/ 962 w 1419"/>
                <a:gd name="T43" fmla="*/ 266 h 611"/>
                <a:gd name="T44" fmla="*/ 1135 w 1419"/>
                <a:gd name="T45" fmla="*/ 208 h 611"/>
                <a:gd name="T46" fmla="*/ 1303 w 1419"/>
                <a:gd name="T47" fmla="*/ 149 h 611"/>
                <a:gd name="T48" fmla="*/ 1406 w 1419"/>
                <a:gd name="T49" fmla="*/ 137 h 611"/>
                <a:gd name="T50" fmla="*/ 1417 w 1419"/>
                <a:gd name="T51" fmla="*/ 88 h 611"/>
                <a:gd name="T52" fmla="*/ 1369 w 1419"/>
                <a:gd name="T53" fmla="*/ 47 h 611"/>
                <a:gd name="T54" fmla="*/ 1308 w 1419"/>
                <a:gd name="T55" fmla="*/ 48 h 611"/>
                <a:gd name="T56" fmla="*/ 1227 w 1419"/>
                <a:gd name="T57" fmla="*/ 82 h 611"/>
                <a:gd name="T58" fmla="*/ 1072 w 1419"/>
                <a:gd name="T59" fmla="*/ 137 h 611"/>
                <a:gd name="T60" fmla="*/ 901 w 1419"/>
                <a:gd name="T61" fmla="*/ 204 h 611"/>
                <a:gd name="T62" fmla="*/ 789 w 1419"/>
                <a:gd name="T63" fmla="*/ 224 h 611"/>
                <a:gd name="T64" fmla="*/ 645 w 1419"/>
                <a:gd name="T65" fmla="*/ 246 h 6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9"/>
                <a:gd name="T100" fmla="*/ 0 h 611"/>
                <a:gd name="T101" fmla="*/ 1419 w 1419"/>
                <a:gd name="T102" fmla="*/ 611 h 6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9" h="611">
                  <a:moveTo>
                    <a:pt x="645" y="246"/>
                  </a:moveTo>
                  <a:lnTo>
                    <a:pt x="494" y="141"/>
                  </a:lnTo>
                  <a:lnTo>
                    <a:pt x="338" y="72"/>
                  </a:lnTo>
                  <a:lnTo>
                    <a:pt x="231" y="19"/>
                  </a:lnTo>
                  <a:lnTo>
                    <a:pt x="149" y="0"/>
                  </a:lnTo>
                  <a:lnTo>
                    <a:pt x="116" y="8"/>
                  </a:lnTo>
                  <a:lnTo>
                    <a:pt x="46" y="47"/>
                  </a:lnTo>
                  <a:lnTo>
                    <a:pt x="15" y="51"/>
                  </a:lnTo>
                  <a:lnTo>
                    <a:pt x="0" y="69"/>
                  </a:lnTo>
                  <a:lnTo>
                    <a:pt x="15" y="101"/>
                  </a:lnTo>
                  <a:lnTo>
                    <a:pt x="117" y="145"/>
                  </a:lnTo>
                  <a:lnTo>
                    <a:pt x="251" y="192"/>
                  </a:lnTo>
                  <a:lnTo>
                    <a:pt x="138" y="215"/>
                  </a:lnTo>
                  <a:lnTo>
                    <a:pt x="104" y="229"/>
                  </a:lnTo>
                  <a:lnTo>
                    <a:pt x="120" y="242"/>
                  </a:lnTo>
                  <a:lnTo>
                    <a:pt x="263" y="301"/>
                  </a:lnTo>
                  <a:lnTo>
                    <a:pt x="269" y="299"/>
                  </a:lnTo>
                  <a:lnTo>
                    <a:pt x="298" y="211"/>
                  </a:lnTo>
                  <a:lnTo>
                    <a:pt x="414" y="264"/>
                  </a:lnTo>
                  <a:lnTo>
                    <a:pt x="418" y="397"/>
                  </a:lnTo>
                  <a:lnTo>
                    <a:pt x="327" y="400"/>
                  </a:lnTo>
                  <a:lnTo>
                    <a:pt x="226" y="402"/>
                  </a:lnTo>
                  <a:lnTo>
                    <a:pt x="210" y="410"/>
                  </a:lnTo>
                  <a:lnTo>
                    <a:pt x="183" y="491"/>
                  </a:lnTo>
                  <a:lnTo>
                    <a:pt x="189" y="510"/>
                  </a:lnTo>
                  <a:lnTo>
                    <a:pt x="239" y="507"/>
                  </a:lnTo>
                  <a:lnTo>
                    <a:pt x="373" y="494"/>
                  </a:lnTo>
                  <a:lnTo>
                    <a:pt x="549" y="485"/>
                  </a:lnTo>
                  <a:lnTo>
                    <a:pt x="699" y="480"/>
                  </a:lnTo>
                  <a:lnTo>
                    <a:pt x="779" y="480"/>
                  </a:lnTo>
                  <a:lnTo>
                    <a:pt x="875" y="491"/>
                  </a:lnTo>
                  <a:lnTo>
                    <a:pt x="882" y="461"/>
                  </a:lnTo>
                  <a:lnTo>
                    <a:pt x="958" y="507"/>
                  </a:lnTo>
                  <a:lnTo>
                    <a:pt x="1023" y="560"/>
                  </a:lnTo>
                  <a:lnTo>
                    <a:pt x="1105" y="611"/>
                  </a:lnTo>
                  <a:lnTo>
                    <a:pt x="1173" y="586"/>
                  </a:lnTo>
                  <a:lnTo>
                    <a:pt x="1196" y="560"/>
                  </a:lnTo>
                  <a:lnTo>
                    <a:pt x="1189" y="536"/>
                  </a:lnTo>
                  <a:lnTo>
                    <a:pt x="1100" y="483"/>
                  </a:lnTo>
                  <a:lnTo>
                    <a:pt x="1010" y="419"/>
                  </a:lnTo>
                  <a:lnTo>
                    <a:pt x="912" y="356"/>
                  </a:lnTo>
                  <a:lnTo>
                    <a:pt x="816" y="318"/>
                  </a:lnTo>
                  <a:lnTo>
                    <a:pt x="846" y="297"/>
                  </a:lnTo>
                  <a:lnTo>
                    <a:pt x="962" y="266"/>
                  </a:lnTo>
                  <a:lnTo>
                    <a:pt x="1064" y="224"/>
                  </a:lnTo>
                  <a:lnTo>
                    <a:pt x="1135" y="208"/>
                  </a:lnTo>
                  <a:lnTo>
                    <a:pt x="1215" y="178"/>
                  </a:lnTo>
                  <a:lnTo>
                    <a:pt x="1303" y="149"/>
                  </a:lnTo>
                  <a:lnTo>
                    <a:pt x="1365" y="135"/>
                  </a:lnTo>
                  <a:lnTo>
                    <a:pt x="1406" y="137"/>
                  </a:lnTo>
                  <a:lnTo>
                    <a:pt x="1419" y="119"/>
                  </a:lnTo>
                  <a:lnTo>
                    <a:pt x="1417" y="88"/>
                  </a:lnTo>
                  <a:lnTo>
                    <a:pt x="1414" y="78"/>
                  </a:lnTo>
                  <a:lnTo>
                    <a:pt x="1369" y="47"/>
                  </a:lnTo>
                  <a:lnTo>
                    <a:pt x="1336" y="44"/>
                  </a:lnTo>
                  <a:lnTo>
                    <a:pt x="1308" y="48"/>
                  </a:lnTo>
                  <a:lnTo>
                    <a:pt x="1272" y="69"/>
                  </a:lnTo>
                  <a:lnTo>
                    <a:pt x="1227" y="82"/>
                  </a:lnTo>
                  <a:lnTo>
                    <a:pt x="1150" y="109"/>
                  </a:lnTo>
                  <a:lnTo>
                    <a:pt x="1072" y="137"/>
                  </a:lnTo>
                  <a:lnTo>
                    <a:pt x="992" y="166"/>
                  </a:lnTo>
                  <a:lnTo>
                    <a:pt x="901" y="204"/>
                  </a:lnTo>
                  <a:lnTo>
                    <a:pt x="844" y="213"/>
                  </a:lnTo>
                  <a:lnTo>
                    <a:pt x="789" y="224"/>
                  </a:lnTo>
                  <a:lnTo>
                    <a:pt x="712" y="237"/>
                  </a:lnTo>
                  <a:lnTo>
                    <a:pt x="645" y="246"/>
                  </a:lnTo>
                  <a:close/>
                </a:path>
              </a:pathLst>
            </a:custGeom>
            <a:solidFill>
              <a:srgbClr val="FF0000"/>
            </a:solidFill>
            <a:ln w="9525">
              <a:noFill/>
              <a:round/>
              <a:headEnd/>
              <a:tailEnd/>
            </a:ln>
          </p:spPr>
          <p:txBody>
            <a:bodyPr>
              <a:prstTxWarp prst="textNoShape">
                <a:avLst/>
              </a:prstTxWarp>
            </a:bodyPr>
            <a:lstStyle/>
            <a:p>
              <a:endParaRPr lang="en-US"/>
            </a:p>
          </p:txBody>
        </p:sp>
        <p:grpSp>
          <p:nvGrpSpPr>
            <p:cNvPr id="3" name="Group 11"/>
            <p:cNvGrpSpPr>
              <a:grpSpLocks/>
            </p:cNvGrpSpPr>
            <p:nvPr/>
          </p:nvGrpSpPr>
          <p:grpSpPr bwMode="auto">
            <a:xfrm flipH="1">
              <a:off x="3888" y="2739"/>
              <a:ext cx="1435" cy="626"/>
              <a:chOff x="3877" y="2689"/>
              <a:chExt cx="1435" cy="626"/>
            </a:xfrm>
          </p:grpSpPr>
          <p:sp>
            <p:nvSpPr>
              <p:cNvPr id="124966" name="Freeform 12"/>
              <p:cNvSpPr>
                <a:spLocks/>
              </p:cNvSpPr>
              <p:nvPr/>
            </p:nvSpPr>
            <p:spPr bwMode="auto">
              <a:xfrm>
                <a:off x="4493" y="2726"/>
                <a:ext cx="819" cy="325"/>
              </a:xfrm>
              <a:custGeom>
                <a:avLst/>
                <a:gdLst>
                  <a:gd name="T0" fmla="*/ 582 w 819"/>
                  <a:gd name="T1" fmla="*/ 56 h 325"/>
                  <a:gd name="T2" fmla="*/ 693 w 819"/>
                  <a:gd name="T3" fmla="*/ 9 h 325"/>
                  <a:gd name="T4" fmla="*/ 767 w 819"/>
                  <a:gd name="T5" fmla="*/ 17 h 325"/>
                  <a:gd name="T6" fmla="*/ 742 w 819"/>
                  <a:gd name="T7" fmla="*/ 21 h 325"/>
                  <a:gd name="T8" fmla="*/ 684 w 819"/>
                  <a:gd name="T9" fmla="*/ 38 h 325"/>
                  <a:gd name="T10" fmla="*/ 575 w 819"/>
                  <a:gd name="T11" fmla="*/ 71 h 325"/>
                  <a:gd name="T12" fmla="*/ 434 w 819"/>
                  <a:gd name="T13" fmla="*/ 125 h 325"/>
                  <a:gd name="T14" fmla="*/ 287 w 819"/>
                  <a:gd name="T15" fmla="*/ 183 h 325"/>
                  <a:gd name="T16" fmla="*/ 98 w 819"/>
                  <a:gd name="T17" fmla="*/ 210 h 325"/>
                  <a:gd name="T18" fmla="*/ 20 w 819"/>
                  <a:gd name="T19" fmla="*/ 231 h 325"/>
                  <a:gd name="T20" fmla="*/ 106 w 819"/>
                  <a:gd name="T21" fmla="*/ 286 h 325"/>
                  <a:gd name="T22" fmla="*/ 194 w 819"/>
                  <a:gd name="T23" fmla="*/ 286 h 325"/>
                  <a:gd name="T24" fmla="*/ 306 w 819"/>
                  <a:gd name="T25" fmla="*/ 239 h 325"/>
                  <a:gd name="T26" fmla="*/ 458 w 819"/>
                  <a:gd name="T27" fmla="*/ 184 h 325"/>
                  <a:gd name="T28" fmla="*/ 604 w 819"/>
                  <a:gd name="T29" fmla="*/ 142 h 325"/>
                  <a:gd name="T30" fmla="*/ 734 w 819"/>
                  <a:gd name="T31" fmla="*/ 103 h 325"/>
                  <a:gd name="T32" fmla="*/ 802 w 819"/>
                  <a:gd name="T33" fmla="*/ 86 h 325"/>
                  <a:gd name="T34" fmla="*/ 797 w 819"/>
                  <a:gd name="T35" fmla="*/ 50 h 325"/>
                  <a:gd name="T36" fmla="*/ 815 w 819"/>
                  <a:gd name="T37" fmla="*/ 61 h 325"/>
                  <a:gd name="T38" fmla="*/ 797 w 819"/>
                  <a:gd name="T39" fmla="*/ 112 h 325"/>
                  <a:gd name="T40" fmla="*/ 674 w 819"/>
                  <a:gd name="T41" fmla="*/ 136 h 325"/>
                  <a:gd name="T42" fmla="*/ 558 w 819"/>
                  <a:gd name="T43" fmla="*/ 171 h 325"/>
                  <a:gd name="T44" fmla="*/ 461 w 819"/>
                  <a:gd name="T45" fmla="*/ 200 h 325"/>
                  <a:gd name="T46" fmla="*/ 372 w 819"/>
                  <a:gd name="T47" fmla="*/ 234 h 325"/>
                  <a:gd name="T48" fmla="*/ 271 w 819"/>
                  <a:gd name="T49" fmla="*/ 265 h 325"/>
                  <a:gd name="T50" fmla="*/ 204 w 819"/>
                  <a:gd name="T51" fmla="*/ 300 h 325"/>
                  <a:gd name="T52" fmla="*/ 135 w 819"/>
                  <a:gd name="T53" fmla="*/ 325 h 325"/>
                  <a:gd name="T54" fmla="*/ 111 w 819"/>
                  <a:gd name="T55" fmla="*/ 308 h 325"/>
                  <a:gd name="T56" fmla="*/ 19 w 819"/>
                  <a:gd name="T57" fmla="*/ 260 h 325"/>
                  <a:gd name="T58" fmla="*/ 11 w 819"/>
                  <a:gd name="T59" fmla="*/ 225 h 325"/>
                  <a:gd name="T60" fmla="*/ 89 w 819"/>
                  <a:gd name="T61" fmla="*/ 200 h 325"/>
                  <a:gd name="T62" fmla="*/ 225 w 819"/>
                  <a:gd name="T63" fmla="*/ 180 h 325"/>
                  <a:gd name="T64" fmla="*/ 344 w 819"/>
                  <a:gd name="T65" fmla="*/ 145 h 325"/>
                  <a:gd name="T66" fmla="*/ 482 w 819"/>
                  <a:gd name="T67" fmla="*/ 90 h 3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19"/>
                  <a:gd name="T103" fmla="*/ 0 h 325"/>
                  <a:gd name="T104" fmla="*/ 819 w 819"/>
                  <a:gd name="T105" fmla="*/ 325 h 3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19" h="325">
                    <a:moveTo>
                      <a:pt x="482" y="90"/>
                    </a:moveTo>
                    <a:lnTo>
                      <a:pt x="582" y="56"/>
                    </a:lnTo>
                    <a:lnTo>
                      <a:pt x="638" y="42"/>
                    </a:lnTo>
                    <a:lnTo>
                      <a:pt x="693" y="9"/>
                    </a:lnTo>
                    <a:lnTo>
                      <a:pt x="735" y="0"/>
                    </a:lnTo>
                    <a:lnTo>
                      <a:pt x="767" y="17"/>
                    </a:lnTo>
                    <a:lnTo>
                      <a:pt x="772" y="26"/>
                    </a:lnTo>
                    <a:lnTo>
                      <a:pt x="742" y="21"/>
                    </a:lnTo>
                    <a:lnTo>
                      <a:pt x="710" y="20"/>
                    </a:lnTo>
                    <a:lnTo>
                      <a:pt x="684" y="38"/>
                    </a:lnTo>
                    <a:lnTo>
                      <a:pt x="634" y="56"/>
                    </a:lnTo>
                    <a:lnTo>
                      <a:pt x="575" y="71"/>
                    </a:lnTo>
                    <a:lnTo>
                      <a:pt x="495" y="103"/>
                    </a:lnTo>
                    <a:lnTo>
                      <a:pt x="434" y="125"/>
                    </a:lnTo>
                    <a:lnTo>
                      <a:pt x="342" y="162"/>
                    </a:lnTo>
                    <a:lnTo>
                      <a:pt x="287" y="183"/>
                    </a:lnTo>
                    <a:lnTo>
                      <a:pt x="208" y="195"/>
                    </a:lnTo>
                    <a:lnTo>
                      <a:pt x="98" y="210"/>
                    </a:lnTo>
                    <a:lnTo>
                      <a:pt x="45" y="221"/>
                    </a:lnTo>
                    <a:lnTo>
                      <a:pt x="20" y="231"/>
                    </a:lnTo>
                    <a:lnTo>
                      <a:pt x="40" y="252"/>
                    </a:lnTo>
                    <a:lnTo>
                      <a:pt x="106" y="286"/>
                    </a:lnTo>
                    <a:lnTo>
                      <a:pt x="141" y="308"/>
                    </a:lnTo>
                    <a:lnTo>
                      <a:pt x="194" y="286"/>
                    </a:lnTo>
                    <a:lnTo>
                      <a:pt x="238" y="260"/>
                    </a:lnTo>
                    <a:lnTo>
                      <a:pt x="306" y="239"/>
                    </a:lnTo>
                    <a:lnTo>
                      <a:pt x="381" y="217"/>
                    </a:lnTo>
                    <a:lnTo>
                      <a:pt x="458" y="184"/>
                    </a:lnTo>
                    <a:lnTo>
                      <a:pt x="524" y="170"/>
                    </a:lnTo>
                    <a:lnTo>
                      <a:pt x="604" y="142"/>
                    </a:lnTo>
                    <a:lnTo>
                      <a:pt x="654" y="125"/>
                    </a:lnTo>
                    <a:lnTo>
                      <a:pt x="734" y="103"/>
                    </a:lnTo>
                    <a:lnTo>
                      <a:pt x="785" y="98"/>
                    </a:lnTo>
                    <a:lnTo>
                      <a:pt x="802" y="86"/>
                    </a:lnTo>
                    <a:lnTo>
                      <a:pt x="802" y="77"/>
                    </a:lnTo>
                    <a:lnTo>
                      <a:pt x="797" y="50"/>
                    </a:lnTo>
                    <a:lnTo>
                      <a:pt x="794" y="38"/>
                    </a:lnTo>
                    <a:lnTo>
                      <a:pt x="815" y="61"/>
                    </a:lnTo>
                    <a:lnTo>
                      <a:pt x="819" y="93"/>
                    </a:lnTo>
                    <a:lnTo>
                      <a:pt x="797" y="112"/>
                    </a:lnTo>
                    <a:lnTo>
                      <a:pt x="747" y="115"/>
                    </a:lnTo>
                    <a:lnTo>
                      <a:pt x="674" y="136"/>
                    </a:lnTo>
                    <a:lnTo>
                      <a:pt x="605" y="155"/>
                    </a:lnTo>
                    <a:lnTo>
                      <a:pt x="558" y="171"/>
                    </a:lnTo>
                    <a:lnTo>
                      <a:pt x="525" y="187"/>
                    </a:lnTo>
                    <a:lnTo>
                      <a:pt x="461" y="200"/>
                    </a:lnTo>
                    <a:lnTo>
                      <a:pt x="422" y="214"/>
                    </a:lnTo>
                    <a:lnTo>
                      <a:pt x="372" y="234"/>
                    </a:lnTo>
                    <a:lnTo>
                      <a:pt x="322" y="249"/>
                    </a:lnTo>
                    <a:lnTo>
                      <a:pt x="271" y="265"/>
                    </a:lnTo>
                    <a:lnTo>
                      <a:pt x="241" y="274"/>
                    </a:lnTo>
                    <a:lnTo>
                      <a:pt x="204" y="300"/>
                    </a:lnTo>
                    <a:lnTo>
                      <a:pt x="162" y="312"/>
                    </a:lnTo>
                    <a:lnTo>
                      <a:pt x="135" y="325"/>
                    </a:lnTo>
                    <a:lnTo>
                      <a:pt x="127" y="324"/>
                    </a:lnTo>
                    <a:lnTo>
                      <a:pt x="111" y="308"/>
                    </a:lnTo>
                    <a:lnTo>
                      <a:pt x="68" y="281"/>
                    </a:lnTo>
                    <a:lnTo>
                      <a:pt x="19" y="260"/>
                    </a:lnTo>
                    <a:lnTo>
                      <a:pt x="0" y="234"/>
                    </a:lnTo>
                    <a:lnTo>
                      <a:pt x="11" y="225"/>
                    </a:lnTo>
                    <a:lnTo>
                      <a:pt x="32" y="213"/>
                    </a:lnTo>
                    <a:lnTo>
                      <a:pt x="89" y="200"/>
                    </a:lnTo>
                    <a:lnTo>
                      <a:pt x="162" y="192"/>
                    </a:lnTo>
                    <a:lnTo>
                      <a:pt x="225" y="180"/>
                    </a:lnTo>
                    <a:lnTo>
                      <a:pt x="284" y="167"/>
                    </a:lnTo>
                    <a:lnTo>
                      <a:pt x="344" y="145"/>
                    </a:lnTo>
                    <a:lnTo>
                      <a:pt x="418" y="119"/>
                    </a:lnTo>
                    <a:lnTo>
                      <a:pt x="482" y="90"/>
                    </a:lnTo>
                    <a:close/>
                  </a:path>
                </a:pathLst>
              </a:custGeom>
              <a:solidFill>
                <a:srgbClr val="000000"/>
              </a:solidFill>
              <a:ln w="9525">
                <a:noFill/>
                <a:round/>
                <a:headEnd/>
                <a:tailEnd/>
              </a:ln>
            </p:spPr>
            <p:txBody>
              <a:bodyPr>
                <a:prstTxWarp prst="textNoShape">
                  <a:avLst/>
                </a:prstTxWarp>
              </a:bodyPr>
              <a:lstStyle/>
              <a:p>
                <a:endParaRPr lang="en-US"/>
              </a:p>
            </p:txBody>
          </p:sp>
          <p:sp>
            <p:nvSpPr>
              <p:cNvPr id="124967" name="Freeform 13"/>
              <p:cNvSpPr>
                <a:spLocks/>
              </p:cNvSpPr>
              <p:nvPr/>
            </p:nvSpPr>
            <p:spPr bwMode="auto">
              <a:xfrm>
                <a:off x="3877" y="2689"/>
                <a:ext cx="727" cy="415"/>
              </a:xfrm>
              <a:custGeom>
                <a:avLst/>
                <a:gdLst>
                  <a:gd name="T0" fmla="*/ 667 w 727"/>
                  <a:gd name="T1" fmla="*/ 251 h 415"/>
                  <a:gd name="T2" fmla="*/ 585 w 727"/>
                  <a:gd name="T3" fmla="*/ 194 h 415"/>
                  <a:gd name="T4" fmla="*/ 504 w 727"/>
                  <a:gd name="T5" fmla="*/ 144 h 415"/>
                  <a:gd name="T6" fmla="*/ 405 w 727"/>
                  <a:gd name="T7" fmla="*/ 97 h 415"/>
                  <a:gd name="T8" fmla="*/ 319 w 727"/>
                  <a:gd name="T9" fmla="*/ 55 h 415"/>
                  <a:gd name="T10" fmla="*/ 242 w 727"/>
                  <a:gd name="T11" fmla="*/ 20 h 415"/>
                  <a:gd name="T12" fmla="*/ 177 w 727"/>
                  <a:gd name="T13" fmla="*/ 0 h 415"/>
                  <a:gd name="T14" fmla="*/ 126 w 727"/>
                  <a:gd name="T15" fmla="*/ 7 h 415"/>
                  <a:gd name="T16" fmla="*/ 66 w 727"/>
                  <a:gd name="T17" fmla="*/ 46 h 415"/>
                  <a:gd name="T18" fmla="*/ 20 w 727"/>
                  <a:gd name="T19" fmla="*/ 54 h 415"/>
                  <a:gd name="T20" fmla="*/ 0 w 727"/>
                  <a:gd name="T21" fmla="*/ 76 h 415"/>
                  <a:gd name="T22" fmla="*/ 15 w 727"/>
                  <a:gd name="T23" fmla="*/ 115 h 415"/>
                  <a:gd name="T24" fmla="*/ 146 w 727"/>
                  <a:gd name="T25" fmla="*/ 169 h 415"/>
                  <a:gd name="T26" fmla="*/ 294 w 727"/>
                  <a:gd name="T27" fmla="*/ 221 h 415"/>
                  <a:gd name="T28" fmla="*/ 402 w 727"/>
                  <a:gd name="T29" fmla="*/ 266 h 415"/>
                  <a:gd name="T30" fmla="*/ 492 w 727"/>
                  <a:gd name="T31" fmla="*/ 320 h 415"/>
                  <a:gd name="T32" fmla="*/ 596 w 727"/>
                  <a:gd name="T33" fmla="*/ 398 h 415"/>
                  <a:gd name="T34" fmla="*/ 623 w 727"/>
                  <a:gd name="T35" fmla="*/ 415 h 415"/>
                  <a:gd name="T36" fmla="*/ 653 w 727"/>
                  <a:gd name="T37" fmla="*/ 407 h 415"/>
                  <a:gd name="T38" fmla="*/ 727 w 727"/>
                  <a:gd name="T39" fmla="*/ 331 h 415"/>
                  <a:gd name="T40" fmla="*/ 709 w 727"/>
                  <a:gd name="T41" fmla="*/ 320 h 415"/>
                  <a:gd name="T42" fmla="*/ 648 w 727"/>
                  <a:gd name="T43" fmla="*/ 390 h 415"/>
                  <a:gd name="T44" fmla="*/ 621 w 727"/>
                  <a:gd name="T45" fmla="*/ 398 h 415"/>
                  <a:gd name="T46" fmla="*/ 565 w 727"/>
                  <a:gd name="T47" fmla="*/ 355 h 415"/>
                  <a:gd name="T48" fmla="*/ 485 w 727"/>
                  <a:gd name="T49" fmla="*/ 301 h 415"/>
                  <a:gd name="T50" fmla="*/ 416 w 727"/>
                  <a:gd name="T51" fmla="*/ 259 h 415"/>
                  <a:gd name="T52" fmla="*/ 366 w 727"/>
                  <a:gd name="T53" fmla="*/ 236 h 415"/>
                  <a:gd name="T54" fmla="*/ 285 w 727"/>
                  <a:gd name="T55" fmla="*/ 202 h 415"/>
                  <a:gd name="T56" fmla="*/ 189 w 727"/>
                  <a:gd name="T57" fmla="*/ 170 h 415"/>
                  <a:gd name="T58" fmla="*/ 109 w 727"/>
                  <a:gd name="T59" fmla="*/ 138 h 415"/>
                  <a:gd name="T60" fmla="*/ 51 w 727"/>
                  <a:gd name="T61" fmla="*/ 113 h 415"/>
                  <a:gd name="T62" fmla="*/ 25 w 727"/>
                  <a:gd name="T63" fmla="*/ 93 h 415"/>
                  <a:gd name="T64" fmla="*/ 17 w 727"/>
                  <a:gd name="T65" fmla="*/ 77 h 415"/>
                  <a:gd name="T66" fmla="*/ 32 w 727"/>
                  <a:gd name="T67" fmla="*/ 64 h 415"/>
                  <a:gd name="T68" fmla="*/ 66 w 727"/>
                  <a:gd name="T69" fmla="*/ 60 h 415"/>
                  <a:gd name="T70" fmla="*/ 87 w 727"/>
                  <a:gd name="T71" fmla="*/ 50 h 415"/>
                  <a:gd name="T72" fmla="*/ 141 w 727"/>
                  <a:gd name="T73" fmla="*/ 21 h 415"/>
                  <a:gd name="T74" fmla="*/ 160 w 727"/>
                  <a:gd name="T75" fmla="*/ 15 h 415"/>
                  <a:gd name="T76" fmla="*/ 188 w 727"/>
                  <a:gd name="T77" fmla="*/ 21 h 415"/>
                  <a:gd name="T78" fmla="*/ 239 w 727"/>
                  <a:gd name="T79" fmla="*/ 33 h 415"/>
                  <a:gd name="T80" fmla="*/ 320 w 727"/>
                  <a:gd name="T81" fmla="*/ 72 h 415"/>
                  <a:gd name="T82" fmla="*/ 420 w 727"/>
                  <a:gd name="T83" fmla="*/ 119 h 415"/>
                  <a:gd name="T84" fmla="*/ 512 w 727"/>
                  <a:gd name="T85" fmla="*/ 162 h 415"/>
                  <a:gd name="T86" fmla="*/ 585 w 727"/>
                  <a:gd name="T87" fmla="*/ 213 h 415"/>
                  <a:gd name="T88" fmla="*/ 653 w 727"/>
                  <a:gd name="T89" fmla="*/ 261 h 415"/>
                  <a:gd name="T90" fmla="*/ 667 w 727"/>
                  <a:gd name="T91" fmla="*/ 251 h 4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7"/>
                  <a:gd name="T139" fmla="*/ 0 h 415"/>
                  <a:gd name="T140" fmla="*/ 727 w 727"/>
                  <a:gd name="T141" fmla="*/ 415 h 4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7" h="415">
                    <a:moveTo>
                      <a:pt x="667" y="251"/>
                    </a:moveTo>
                    <a:lnTo>
                      <a:pt x="585" y="194"/>
                    </a:lnTo>
                    <a:lnTo>
                      <a:pt x="504" y="144"/>
                    </a:lnTo>
                    <a:lnTo>
                      <a:pt x="405" y="97"/>
                    </a:lnTo>
                    <a:lnTo>
                      <a:pt x="319" y="55"/>
                    </a:lnTo>
                    <a:lnTo>
                      <a:pt x="242" y="20"/>
                    </a:lnTo>
                    <a:lnTo>
                      <a:pt x="177" y="0"/>
                    </a:lnTo>
                    <a:lnTo>
                      <a:pt x="126" y="7"/>
                    </a:lnTo>
                    <a:lnTo>
                      <a:pt x="66" y="46"/>
                    </a:lnTo>
                    <a:lnTo>
                      <a:pt x="20" y="54"/>
                    </a:lnTo>
                    <a:lnTo>
                      <a:pt x="0" y="76"/>
                    </a:lnTo>
                    <a:lnTo>
                      <a:pt x="15" y="115"/>
                    </a:lnTo>
                    <a:lnTo>
                      <a:pt x="146" y="169"/>
                    </a:lnTo>
                    <a:lnTo>
                      <a:pt x="294" y="221"/>
                    </a:lnTo>
                    <a:lnTo>
                      <a:pt x="402" y="266"/>
                    </a:lnTo>
                    <a:lnTo>
                      <a:pt x="492" y="320"/>
                    </a:lnTo>
                    <a:lnTo>
                      <a:pt x="596" y="398"/>
                    </a:lnTo>
                    <a:lnTo>
                      <a:pt x="623" y="415"/>
                    </a:lnTo>
                    <a:lnTo>
                      <a:pt x="653" y="407"/>
                    </a:lnTo>
                    <a:lnTo>
                      <a:pt x="727" y="331"/>
                    </a:lnTo>
                    <a:lnTo>
                      <a:pt x="709" y="320"/>
                    </a:lnTo>
                    <a:lnTo>
                      <a:pt x="648" y="390"/>
                    </a:lnTo>
                    <a:lnTo>
                      <a:pt x="621" y="398"/>
                    </a:lnTo>
                    <a:lnTo>
                      <a:pt x="565" y="355"/>
                    </a:lnTo>
                    <a:lnTo>
                      <a:pt x="485" y="301"/>
                    </a:lnTo>
                    <a:lnTo>
                      <a:pt x="416" y="259"/>
                    </a:lnTo>
                    <a:lnTo>
                      <a:pt x="366" y="236"/>
                    </a:lnTo>
                    <a:lnTo>
                      <a:pt x="285" y="202"/>
                    </a:lnTo>
                    <a:lnTo>
                      <a:pt x="189" y="170"/>
                    </a:lnTo>
                    <a:lnTo>
                      <a:pt x="109" y="138"/>
                    </a:lnTo>
                    <a:lnTo>
                      <a:pt x="51" y="113"/>
                    </a:lnTo>
                    <a:lnTo>
                      <a:pt x="25" y="93"/>
                    </a:lnTo>
                    <a:lnTo>
                      <a:pt x="17" y="77"/>
                    </a:lnTo>
                    <a:lnTo>
                      <a:pt x="32" y="64"/>
                    </a:lnTo>
                    <a:lnTo>
                      <a:pt x="66" y="60"/>
                    </a:lnTo>
                    <a:lnTo>
                      <a:pt x="87" y="50"/>
                    </a:lnTo>
                    <a:lnTo>
                      <a:pt x="141" y="21"/>
                    </a:lnTo>
                    <a:lnTo>
                      <a:pt x="160" y="15"/>
                    </a:lnTo>
                    <a:lnTo>
                      <a:pt x="188" y="21"/>
                    </a:lnTo>
                    <a:lnTo>
                      <a:pt x="239" y="33"/>
                    </a:lnTo>
                    <a:lnTo>
                      <a:pt x="320" y="72"/>
                    </a:lnTo>
                    <a:lnTo>
                      <a:pt x="420" y="119"/>
                    </a:lnTo>
                    <a:lnTo>
                      <a:pt x="512" y="162"/>
                    </a:lnTo>
                    <a:lnTo>
                      <a:pt x="585" y="213"/>
                    </a:lnTo>
                    <a:lnTo>
                      <a:pt x="653" y="261"/>
                    </a:lnTo>
                    <a:lnTo>
                      <a:pt x="667" y="251"/>
                    </a:lnTo>
                    <a:close/>
                  </a:path>
                </a:pathLst>
              </a:custGeom>
              <a:solidFill>
                <a:srgbClr val="000000"/>
              </a:solidFill>
              <a:ln w="9525">
                <a:noFill/>
                <a:round/>
                <a:headEnd/>
                <a:tailEnd/>
              </a:ln>
            </p:spPr>
            <p:txBody>
              <a:bodyPr>
                <a:prstTxWarp prst="textNoShape">
                  <a:avLst/>
                </a:prstTxWarp>
              </a:bodyPr>
              <a:lstStyle/>
              <a:p>
                <a:endParaRPr lang="en-US"/>
              </a:p>
            </p:txBody>
          </p:sp>
          <p:sp>
            <p:nvSpPr>
              <p:cNvPr id="124968" name="Freeform 14"/>
              <p:cNvSpPr>
                <a:spLocks/>
              </p:cNvSpPr>
              <p:nvPr/>
            </p:nvSpPr>
            <p:spPr bwMode="auto">
              <a:xfrm>
                <a:off x="3972" y="2884"/>
                <a:ext cx="225" cy="122"/>
              </a:xfrm>
              <a:custGeom>
                <a:avLst/>
                <a:gdLst>
                  <a:gd name="T0" fmla="*/ 163 w 225"/>
                  <a:gd name="T1" fmla="*/ 0 h 122"/>
                  <a:gd name="T2" fmla="*/ 22 w 225"/>
                  <a:gd name="T3" fmla="*/ 22 h 122"/>
                  <a:gd name="T4" fmla="*/ 0 w 225"/>
                  <a:gd name="T5" fmla="*/ 41 h 122"/>
                  <a:gd name="T6" fmla="*/ 24 w 225"/>
                  <a:gd name="T7" fmla="*/ 57 h 122"/>
                  <a:gd name="T8" fmla="*/ 177 w 225"/>
                  <a:gd name="T9" fmla="*/ 122 h 122"/>
                  <a:gd name="T10" fmla="*/ 195 w 225"/>
                  <a:gd name="T11" fmla="*/ 116 h 122"/>
                  <a:gd name="T12" fmla="*/ 225 w 225"/>
                  <a:gd name="T13" fmla="*/ 27 h 122"/>
                  <a:gd name="T14" fmla="*/ 209 w 225"/>
                  <a:gd name="T15" fmla="*/ 19 h 122"/>
                  <a:gd name="T16" fmla="*/ 179 w 225"/>
                  <a:gd name="T17" fmla="*/ 111 h 122"/>
                  <a:gd name="T18" fmla="*/ 34 w 225"/>
                  <a:gd name="T19" fmla="*/ 44 h 122"/>
                  <a:gd name="T20" fmla="*/ 46 w 225"/>
                  <a:gd name="T21" fmla="*/ 40 h 122"/>
                  <a:gd name="T22" fmla="*/ 177 w 225"/>
                  <a:gd name="T23" fmla="*/ 14 h 122"/>
                  <a:gd name="T24" fmla="*/ 163 w 225"/>
                  <a:gd name="T25" fmla="*/ 0 h 1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5"/>
                  <a:gd name="T40" fmla="*/ 0 h 122"/>
                  <a:gd name="T41" fmla="*/ 225 w 225"/>
                  <a:gd name="T42" fmla="*/ 122 h 1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5" h="122">
                    <a:moveTo>
                      <a:pt x="163" y="0"/>
                    </a:moveTo>
                    <a:lnTo>
                      <a:pt x="22" y="22"/>
                    </a:lnTo>
                    <a:lnTo>
                      <a:pt x="0" y="41"/>
                    </a:lnTo>
                    <a:lnTo>
                      <a:pt x="24" y="57"/>
                    </a:lnTo>
                    <a:lnTo>
                      <a:pt x="177" y="122"/>
                    </a:lnTo>
                    <a:lnTo>
                      <a:pt x="195" y="116"/>
                    </a:lnTo>
                    <a:lnTo>
                      <a:pt x="225" y="27"/>
                    </a:lnTo>
                    <a:lnTo>
                      <a:pt x="209" y="19"/>
                    </a:lnTo>
                    <a:lnTo>
                      <a:pt x="179" y="111"/>
                    </a:lnTo>
                    <a:lnTo>
                      <a:pt x="34" y="44"/>
                    </a:lnTo>
                    <a:lnTo>
                      <a:pt x="46" y="40"/>
                    </a:lnTo>
                    <a:lnTo>
                      <a:pt x="177" y="14"/>
                    </a:lnTo>
                    <a:lnTo>
                      <a:pt x="163" y="0"/>
                    </a:lnTo>
                    <a:close/>
                  </a:path>
                </a:pathLst>
              </a:custGeom>
              <a:solidFill>
                <a:srgbClr val="000000"/>
              </a:solidFill>
              <a:ln w="9525">
                <a:noFill/>
                <a:round/>
                <a:headEnd/>
                <a:tailEnd/>
              </a:ln>
            </p:spPr>
            <p:txBody>
              <a:bodyPr>
                <a:prstTxWarp prst="textNoShape">
                  <a:avLst/>
                </a:prstTxWarp>
              </a:bodyPr>
              <a:lstStyle/>
              <a:p>
                <a:endParaRPr lang="en-US"/>
              </a:p>
            </p:txBody>
          </p:sp>
          <p:sp>
            <p:nvSpPr>
              <p:cNvPr id="124969" name="Freeform 15"/>
              <p:cNvSpPr>
                <a:spLocks/>
              </p:cNvSpPr>
              <p:nvPr/>
            </p:nvSpPr>
            <p:spPr bwMode="auto">
              <a:xfrm>
                <a:off x="4287" y="2953"/>
                <a:ext cx="30" cy="139"/>
              </a:xfrm>
              <a:custGeom>
                <a:avLst/>
                <a:gdLst>
                  <a:gd name="T0" fmla="*/ 0 w 30"/>
                  <a:gd name="T1" fmla="*/ 0 h 139"/>
                  <a:gd name="T2" fmla="*/ 6 w 30"/>
                  <a:gd name="T3" fmla="*/ 139 h 139"/>
                  <a:gd name="T4" fmla="*/ 30 w 30"/>
                  <a:gd name="T5" fmla="*/ 139 h 139"/>
                  <a:gd name="T6" fmla="*/ 20 w 30"/>
                  <a:gd name="T7" fmla="*/ 9 h 139"/>
                  <a:gd name="T8" fmla="*/ 0 w 30"/>
                  <a:gd name="T9" fmla="*/ 0 h 139"/>
                  <a:gd name="T10" fmla="*/ 0 60000 65536"/>
                  <a:gd name="T11" fmla="*/ 0 60000 65536"/>
                  <a:gd name="T12" fmla="*/ 0 60000 65536"/>
                  <a:gd name="T13" fmla="*/ 0 60000 65536"/>
                  <a:gd name="T14" fmla="*/ 0 60000 65536"/>
                  <a:gd name="T15" fmla="*/ 0 w 30"/>
                  <a:gd name="T16" fmla="*/ 0 h 139"/>
                  <a:gd name="T17" fmla="*/ 30 w 30"/>
                  <a:gd name="T18" fmla="*/ 139 h 139"/>
                </a:gdLst>
                <a:ahLst/>
                <a:cxnLst>
                  <a:cxn ang="T10">
                    <a:pos x="T0" y="T1"/>
                  </a:cxn>
                  <a:cxn ang="T11">
                    <a:pos x="T2" y="T3"/>
                  </a:cxn>
                  <a:cxn ang="T12">
                    <a:pos x="T4" y="T5"/>
                  </a:cxn>
                  <a:cxn ang="T13">
                    <a:pos x="T6" y="T7"/>
                  </a:cxn>
                  <a:cxn ang="T14">
                    <a:pos x="T8" y="T9"/>
                  </a:cxn>
                </a:cxnLst>
                <a:rect l="T15" t="T16" r="T17" b="T18"/>
                <a:pathLst>
                  <a:path w="30" h="139">
                    <a:moveTo>
                      <a:pt x="0" y="0"/>
                    </a:moveTo>
                    <a:lnTo>
                      <a:pt x="6" y="139"/>
                    </a:lnTo>
                    <a:lnTo>
                      <a:pt x="30" y="139"/>
                    </a:lnTo>
                    <a:lnTo>
                      <a:pt x="20" y="9"/>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124970" name="Freeform 16"/>
              <p:cNvSpPr>
                <a:spLocks/>
              </p:cNvSpPr>
              <p:nvPr/>
            </p:nvSpPr>
            <p:spPr bwMode="auto">
              <a:xfrm>
                <a:off x="4055" y="3067"/>
                <a:ext cx="719" cy="144"/>
              </a:xfrm>
              <a:custGeom>
                <a:avLst/>
                <a:gdLst>
                  <a:gd name="T0" fmla="*/ 412 w 719"/>
                  <a:gd name="T1" fmla="*/ 0 h 144"/>
                  <a:gd name="T2" fmla="*/ 282 w 719"/>
                  <a:gd name="T3" fmla="*/ 12 h 144"/>
                  <a:gd name="T4" fmla="*/ 191 w 719"/>
                  <a:gd name="T5" fmla="*/ 17 h 144"/>
                  <a:gd name="T6" fmla="*/ 55 w 719"/>
                  <a:gd name="T7" fmla="*/ 18 h 144"/>
                  <a:gd name="T8" fmla="*/ 33 w 719"/>
                  <a:gd name="T9" fmla="*/ 29 h 144"/>
                  <a:gd name="T10" fmla="*/ 0 w 719"/>
                  <a:gd name="T11" fmla="*/ 122 h 144"/>
                  <a:gd name="T12" fmla="*/ 5 w 719"/>
                  <a:gd name="T13" fmla="*/ 141 h 144"/>
                  <a:gd name="T14" fmla="*/ 29 w 719"/>
                  <a:gd name="T15" fmla="*/ 144 h 144"/>
                  <a:gd name="T16" fmla="*/ 229 w 719"/>
                  <a:gd name="T17" fmla="*/ 127 h 144"/>
                  <a:gd name="T18" fmla="*/ 417 w 719"/>
                  <a:gd name="T19" fmla="*/ 115 h 144"/>
                  <a:gd name="T20" fmla="*/ 542 w 719"/>
                  <a:gd name="T21" fmla="*/ 111 h 144"/>
                  <a:gd name="T22" fmla="*/ 658 w 719"/>
                  <a:gd name="T23" fmla="*/ 119 h 144"/>
                  <a:gd name="T24" fmla="*/ 715 w 719"/>
                  <a:gd name="T25" fmla="*/ 127 h 144"/>
                  <a:gd name="T26" fmla="*/ 719 w 719"/>
                  <a:gd name="T27" fmla="*/ 98 h 144"/>
                  <a:gd name="T28" fmla="*/ 700 w 719"/>
                  <a:gd name="T29" fmla="*/ 98 h 144"/>
                  <a:gd name="T30" fmla="*/ 698 w 719"/>
                  <a:gd name="T31" fmla="*/ 113 h 144"/>
                  <a:gd name="T32" fmla="*/ 580 w 719"/>
                  <a:gd name="T33" fmla="*/ 101 h 144"/>
                  <a:gd name="T34" fmla="*/ 464 w 719"/>
                  <a:gd name="T35" fmla="*/ 101 h 144"/>
                  <a:gd name="T36" fmla="*/ 362 w 719"/>
                  <a:gd name="T37" fmla="*/ 105 h 144"/>
                  <a:gd name="T38" fmla="*/ 253 w 719"/>
                  <a:gd name="T39" fmla="*/ 113 h 144"/>
                  <a:gd name="T40" fmla="*/ 134 w 719"/>
                  <a:gd name="T41" fmla="*/ 122 h 144"/>
                  <a:gd name="T42" fmla="*/ 54 w 719"/>
                  <a:gd name="T43" fmla="*/ 127 h 144"/>
                  <a:gd name="T44" fmla="*/ 25 w 719"/>
                  <a:gd name="T45" fmla="*/ 133 h 144"/>
                  <a:gd name="T46" fmla="*/ 16 w 719"/>
                  <a:gd name="T47" fmla="*/ 117 h 144"/>
                  <a:gd name="T48" fmla="*/ 28 w 719"/>
                  <a:gd name="T49" fmla="*/ 71 h 144"/>
                  <a:gd name="T50" fmla="*/ 47 w 719"/>
                  <a:gd name="T51" fmla="*/ 35 h 144"/>
                  <a:gd name="T52" fmla="*/ 67 w 719"/>
                  <a:gd name="T53" fmla="*/ 27 h 144"/>
                  <a:gd name="T54" fmla="*/ 157 w 719"/>
                  <a:gd name="T55" fmla="*/ 29 h 144"/>
                  <a:gd name="T56" fmla="*/ 260 w 719"/>
                  <a:gd name="T57" fmla="*/ 29 h 144"/>
                  <a:gd name="T58" fmla="*/ 354 w 719"/>
                  <a:gd name="T59" fmla="*/ 21 h 144"/>
                  <a:gd name="T60" fmla="*/ 425 w 719"/>
                  <a:gd name="T61" fmla="*/ 18 h 144"/>
                  <a:gd name="T62" fmla="*/ 412 w 719"/>
                  <a:gd name="T63" fmla="*/ 0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9"/>
                  <a:gd name="T97" fmla="*/ 0 h 144"/>
                  <a:gd name="T98" fmla="*/ 719 w 719"/>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9" h="144">
                    <a:moveTo>
                      <a:pt x="412" y="0"/>
                    </a:moveTo>
                    <a:lnTo>
                      <a:pt x="282" y="12"/>
                    </a:lnTo>
                    <a:lnTo>
                      <a:pt x="191" y="17"/>
                    </a:lnTo>
                    <a:lnTo>
                      <a:pt x="55" y="18"/>
                    </a:lnTo>
                    <a:lnTo>
                      <a:pt x="33" y="29"/>
                    </a:lnTo>
                    <a:lnTo>
                      <a:pt x="0" y="122"/>
                    </a:lnTo>
                    <a:lnTo>
                      <a:pt x="5" y="141"/>
                    </a:lnTo>
                    <a:lnTo>
                      <a:pt x="29" y="144"/>
                    </a:lnTo>
                    <a:lnTo>
                      <a:pt x="229" y="127"/>
                    </a:lnTo>
                    <a:lnTo>
                      <a:pt x="417" y="115"/>
                    </a:lnTo>
                    <a:lnTo>
                      <a:pt x="542" y="111"/>
                    </a:lnTo>
                    <a:lnTo>
                      <a:pt x="658" y="119"/>
                    </a:lnTo>
                    <a:lnTo>
                      <a:pt x="715" y="127"/>
                    </a:lnTo>
                    <a:lnTo>
                      <a:pt x="719" y="98"/>
                    </a:lnTo>
                    <a:lnTo>
                      <a:pt x="700" y="98"/>
                    </a:lnTo>
                    <a:lnTo>
                      <a:pt x="698" y="113"/>
                    </a:lnTo>
                    <a:lnTo>
                      <a:pt x="580" y="101"/>
                    </a:lnTo>
                    <a:lnTo>
                      <a:pt x="464" y="101"/>
                    </a:lnTo>
                    <a:lnTo>
                      <a:pt x="362" y="105"/>
                    </a:lnTo>
                    <a:lnTo>
                      <a:pt x="253" y="113"/>
                    </a:lnTo>
                    <a:lnTo>
                      <a:pt x="134" y="122"/>
                    </a:lnTo>
                    <a:lnTo>
                      <a:pt x="54" y="127"/>
                    </a:lnTo>
                    <a:lnTo>
                      <a:pt x="25" y="133"/>
                    </a:lnTo>
                    <a:lnTo>
                      <a:pt x="16" y="117"/>
                    </a:lnTo>
                    <a:lnTo>
                      <a:pt x="28" y="71"/>
                    </a:lnTo>
                    <a:lnTo>
                      <a:pt x="47" y="35"/>
                    </a:lnTo>
                    <a:lnTo>
                      <a:pt x="67" y="27"/>
                    </a:lnTo>
                    <a:lnTo>
                      <a:pt x="157" y="29"/>
                    </a:lnTo>
                    <a:lnTo>
                      <a:pt x="260" y="29"/>
                    </a:lnTo>
                    <a:lnTo>
                      <a:pt x="354" y="21"/>
                    </a:lnTo>
                    <a:lnTo>
                      <a:pt x="425" y="18"/>
                    </a:lnTo>
                    <a:lnTo>
                      <a:pt x="412" y="0"/>
                    </a:lnTo>
                    <a:close/>
                  </a:path>
                </a:pathLst>
              </a:custGeom>
              <a:solidFill>
                <a:srgbClr val="000000"/>
              </a:solidFill>
              <a:ln w="9525">
                <a:noFill/>
                <a:round/>
                <a:headEnd/>
                <a:tailEnd/>
              </a:ln>
            </p:spPr>
            <p:txBody>
              <a:bodyPr>
                <a:prstTxWarp prst="textNoShape">
                  <a:avLst/>
                </a:prstTxWarp>
              </a:bodyPr>
              <a:lstStyle/>
              <a:p>
                <a:endParaRPr lang="en-US"/>
              </a:p>
            </p:txBody>
          </p:sp>
          <p:sp>
            <p:nvSpPr>
              <p:cNvPr id="124971" name="Freeform 17"/>
              <p:cNvSpPr>
                <a:spLocks/>
              </p:cNvSpPr>
              <p:nvPr/>
            </p:nvSpPr>
            <p:spPr bwMode="auto">
              <a:xfrm>
                <a:off x="4538" y="3002"/>
                <a:ext cx="552" cy="313"/>
              </a:xfrm>
              <a:custGeom>
                <a:avLst/>
                <a:gdLst>
                  <a:gd name="T0" fmla="*/ 19 w 552"/>
                  <a:gd name="T1" fmla="*/ 55 h 313"/>
                  <a:gd name="T2" fmla="*/ 151 w 552"/>
                  <a:gd name="T3" fmla="*/ 111 h 313"/>
                  <a:gd name="T4" fmla="*/ 232 w 552"/>
                  <a:gd name="T5" fmla="*/ 149 h 313"/>
                  <a:gd name="T6" fmla="*/ 300 w 552"/>
                  <a:gd name="T7" fmla="*/ 189 h 313"/>
                  <a:gd name="T8" fmla="*/ 379 w 552"/>
                  <a:gd name="T9" fmla="*/ 250 h 313"/>
                  <a:gd name="T10" fmla="*/ 442 w 552"/>
                  <a:gd name="T11" fmla="*/ 290 h 313"/>
                  <a:gd name="T12" fmla="*/ 465 w 552"/>
                  <a:gd name="T13" fmla="*/ 295 h 313"/>
                  <a:gd name="T14" fmla="*/ 527 w 552"/>
                  <a:gd name="T15" fmla="*/ 257 h 313"/>
                  <a:gd name="T16" fmla="*/ 527 w 552"/>
                  <a:gd name="T17" fmla="*/ 232 h 313"/>
                  <a:gd name="T18" fmla="*/ 484 w 552"/>
                  <a:gd name="T19" fmla="*/ 204 h 313"/>
                  <a:gd name="T20" fmla="*/ 379 w 552"/>
                  <a:gd name="T21" fmla="*/ 137 h 313"/>
                  <a:gd name="T22" fmla="*/ 287 w 552"/>
                  <a:gd name="T23" fmla="*/ 76 h 313"/>
                  <a:gd name="T24" fmla="*/ 203 w 552"/>
                  <a:gd name="T25" fmla="*/ 29 h 313"/>
                  <a:gd name="T26" fmla="*/ 152 w 552"/>
                  <a:gd name="T27" fmla="*/ 20 h 313"/>
                  <a:gd name="T28" fmla="*/ 171 w 552"/>
                  <a:gd name="T29" fmla="*/ 0 h 313"/>
                  <a:gd name="T30" fmla="*/ 218 w 552"/>
                  <a:gd name="T31" fmla="*/ 20 h 313"/>
                  <a:gd name="T32" fmla="*/ 275 w 552"/>
                  <a:gd name="T33" fmla="*/ 51 h 313"/>
                  <a:gd name="T34" fmla="*/ 353 w 552"/>
                  <a:gd name="T35" fmla="*/ 102 h 313"/>
                  <a:gd name="T36" fmla="*/ 418 w 552"/>
                  <a:gd name="T37" fmla="*/ 149 h 313"/>
                  <a:gd name="T38" fmla="*/ 493 w 552"/>
                  <a:gd name="T39" fmla="*/ 198 h 313"/>
                  <a:gd name="T40" fmla="*/ 544 w 552"/>
                  <a:gd name="T41" fmla="*/ 227 h 313"/>
                  <a:gd name="T42" fmla="*/ 552 w 552"/>
                  <a:gd name="T43" fmla="*/ 252 h 313"/>
                  <a:gd name="T44" fmla="*/ 534 w 552"/>
                  <a:gd name="T45" fmla="*/ 275 h 313"/>
                  <a:gd name="T46" fmla="*/ 455 w 552"/>
                  <a:gd name="T47" fmla="*/ 313 h 313"/>
                  <a:gd name="T48" fmla="*/ 438 w 552"/>
                  <a:gd name="T49" fmla="*/ 309 h 313"/>
                  <a:gd name="T50" fmla="*/ 395 w 552"/>
                  <a:gd name="T51" fmla="*/ 279 h 313"/>
                  <a:gd name="T52" fmla="*/ 320 w 552"/>
                  <a:gd name="T53" fmla="*/ 220 h 313"/>
                  <a:gd name="T54" fmla="*/ 264 w 552"/>
                  <a:gd name="T55" fmla="*/ 184 h 313"/>
                  <a:gd name="T56" fmla="*/ 215 w 552"/>
                  <a:gd name="T57" fmla="*/ 159 h 313"/>
                  <a:gd name="T58" fmla="*/ 148 w 552"/>
                  <a:gd name="T59" fmla="*/ 128 h 313"/>
                  <a:gd name="T60" fmla="*/ 87 w 552"/>
                  <a:gd name="T61" fmla="*/ 98 h 313"/>
                  <a:gd name="T62" fmla="*/ 0 w 552"/>
                  <a:gd name="T63" fmla="*/ 64 h 313"/>
                  <a:gd name="T64" fmla="*/ 19 w 552"/>
                  <a:gd name="T65" fmla="*/ 55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2"/>
                  <a:gd name="T100" fmla="*/ 0 h 313"/>
                  <a:gd name="T101" fmla="*/ 552 w 552"/>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2" h="313">
                    <a:moveTo>
                      <a:pt x="19" y="55"/>
                    </a:moveTo>
                    <a:lnTo>
                      <a:pt x="151" y="111"/>
                    </a:lnTo>
                    <a:lnTo>
                      <a:pt x="232" y="149"/>
                    </a:lnTo>
                    <a:lnTo>
                      <a:pt x="300" y="189"/>
                    </a:lnTo>
                    <a:lnTo>
                      <a:pt x="379" y="250"/>
                    </a:lnTo>
                    <a:lnTo>
                      <a:pt x="442" y="290"/>
                    </a:lnTo>
                    <a:lnTo>
                      <a:pt x="465" y="295"/>
                    </a:lnTo>
                    <a:lnTo>
                      <a:pt x="527" y="257"/>
                    </a:lnTo>
                    <a:lnTo>
                      <a:pt x="527" y="232"/>
                    </a:lnTo>
                    <a:lnTo>
                      <a:pt x="484" y="204"/>
                    </a:lnTo>
                    <a:lnTo>
                      <a:pt x="379" y="137"/>
                    </a:lnTo>
                    <a:lnTo>
                      <a:pt x="287" y="76"/>
                    </a:lnTo>
                    <a:lnTo>
                      <a:pt x="203" y="29"/>
                    </a:lnTo>
                    <a:lnTo>
                      <a:pt x="152" y="20"/>
                    </a:lnTo>
                    <a:lnTo>
                      <a:pt x="171" y="0"/>
                    </a:lnTo>
                    <a:lnTo>
                      <a:pt x="218" y="20"/>
                    </a:lnTo>
                    <a:lnTo>
                      <a:pt x="275" y="51"/>
                    </a:lnTo>
                    <a:lnTo>
                      <a:pt x="353" y="102"/>
                    </a:lnTo>
                    <a:lnTo>
                      <a:pt x="418" y="149"/>
                    </a:lnTo>
                    <a:lnTo>
                      <a:pt x="493" y="198"/>
                    </a:lnTo>
                    <a:lnTo>
                      <a:pt x="544" y="227"/>
                    </a:lnTo>
                    <a:lnTo>
                      <a:pt x="552" y="252"/>
                    </a:lnTo>
                    <a:lnTo>
                      <a:pt x="534" y="275"/>
                    </a:lnTo>
                    <a:lnTo>
                      <a:pt x="455" y="313"/>
                    </a:lnTo>
                    <a:lnTo>
                      <a:pt x="438" y="309"/>
                    </a:lnTo>
                    <a:lnTo>
                      <a:pt x="395" y="279"/>
                    </a:lnTo>
                    <a:lnTo>
                      <a:pt x="320" y="220"/>
                    </a:lnTo>
                    <a:lnTo>
                      <a:pt x="264" y="184"/>
                    </a:lnTo>
                    <a:lnTo>
                      <a:pt x="215" y="159"/>
                    </a:lnTo>
                    <a:lnTo>
                      <a:pt x="148" y="128"/>
                    </a:lnTo>
                    <a:lnTo>
                      <a:pt x="87" y="98"/>
                    </a:lnTo>
                    <a:lnTo>
                      <a:pt x="0" y="64"/>
                    </a:lnTo>
                    <a:lnTo>
                      <a:pt x="19" y="55"/>
                    </a:lnTo>
                    <a:close/>
                  </a:path>
                </a:pathLst>
              </a:custGeom>
              <a:solidFill>
                <a:srgbClr val="000000"/>
              </a:solidFill>
              <a:ln w="9525">
                <a:noFill/>
                <a:round/>
                <a:headEnd/>
                <a:tailEnd/>
              </a:ln>
            </p:spPr>
            <p:txBody>
              <a:bodyPr>
                <a:prstTxWarp prst="textNoShape">
                  <a:avLst/>
                </a:prstTxWarp>
              </a:bodyPr>
              <a:lstStyle/>
              <a:p>
                <a:endParaRPr lang="en-US"/>
              </a:p>
            </p:txBody>
          </p:sp>
          <p:sp>
            <p:nvSpPr>
              <p:cNvPr id="124972" name="Freeform 18"/>
              <p:cNvSpPr>
                <a:spLocks/>
              </p:cNvSpPr>
              <p:nvPr/>
            </p:nvSpPr>
            <p:spPr bwMode="auto">
              <a:xfrm>
                <a:off x="4953" y="2928"/>
                <a:ext cx="325" cy="196"/>
              </a:xfrm>
              <a:custGeom>
                <a:avLst/>
                <a:gdLst>
                  <a:gd name="T0" fmla="*/ 17 w 325"/>
                  <a:gd name="T1" fmla="*/ 196 h 196"/>
                  <a:gd name="T2" fmla="*/ 0 w 325"/>
                  <a:gd name="T3" fmla="*/ 180 h 196"/>
                  <a:gd name="T4" fmla="*/ 7 w 325"/>
                  <a:gd name="T5" fmla="*/ 152 h 196"/>
                  <a:gd name="T6" fmla="*/ 75 w 325"/>
                  <a:gd name="T7" fmla="*/ 92 h 196"/>
                  <a:gd name="T8" fmla="*/ 174 w 325"/>
                  <a:gd name="T9" fmla="*/ 1 h 196"/>
                  <a:gd name="T10" fmla="*/ 194 w 325"/>
                  <a:gd name="T11" fmla="*/ 0 h 196"/>
                  <a:gd name="T12" fmla="*/ 196 w 325"/>
                  <a:gd name="T13" fmla="*/ 15 h 196"/>
                  <a:gd name="T14" fmla="*/ 158 w 325"/>
                  <a:gd name="T15" fmla="*/ 48 h 196"/>
                  <a:gd name="T16" fmla="*/ 65 w 325"/>
                  <a:gd name="T17" fmla="*/ 117 h 196"/>
                  <a:gd name="T18" fmla="*/ 24 w 325"/>
                  <a:gd name="T19" fmla="*/ 154 h 196"/>
                  <a:gd name="T20" fmla="*/ 22 w 325"/>
                  <a:gd name="T21" fmla="*/ 174 h 196"/>
                  <a:gd name="T22" fmla="*/ 43 w 325"/>
                  <a:gd name="T23" fmla="*/ 183 h 196"/>
                  <a:gd name="T24" fmla="*/ 296 w 325"/>
                  <a:gd name="T25" fmla="*/ 170 h 196"/>
                  <a:gd name="T26" fmla="*/ 299 w 325"/>
                  <a:gd name="T27" fmla="*/ 157 h 196"/>
                  <a:gd name="T28" fmla="*/ 247 w 325"/>
                  <a:gd name="T29" fmla="*/ 93 h 196"/>
                  <a:gd name="T30" fmla="*/ 206 w 325"/>
                  <a:gd name="T31" fmla="*/ 35 h 196"/>
                  <a:gd name="T32" fmla="*/ 206 w 325"/>
                  <a:gd name="T33" fmla="*/ 27 h 196"/>
                  <a:gd name="T34" fmla="*/ 223 w 325"/>
                  <a:gd name="T35" fmla="*/ 41 h 196"/>
                  <a:gd name="T36" fmla="*/ 325 w 325"/>
                  <a:gd name="T37" fmla="*/ 157 h 196"/>
                  <a:gd name="T38" fmla="*/ 322 w 325"/>
                  <a:gd name="T39" fmla="*/ 187 h 196"/>
                  <a:gd name="T40" fmla="*/ 286 w 325"/>
                  <a:gd name="T41" fmla="*/ 192 h 196"/>
                  <a:gd name="T42" fmla="*/ 67 w 325"/>
                  <a:gd name="T43" fmla="*/ 196 h 196"/>
                  <a:gd name="T44" fmla="*/ 17 w 325"/>
                  <a:gd name="T45" fmla="*/ 196 h 19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5"/>
                  <a:gd name="T70" fmla="*/ 0 h 196"/>
                  <a:gd name="T71" fmla="*/ 325 w 325"/>
                  <a:gd name="T72" fmla="*/ 196 h 19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5" h="196">
                    <a:moveTo>
                      <a:pt x="17" y="196"/>
                    </a:moveTo>
                    <a:lnTo>
                      <a:pt x="0" y="180"/>
                    </a:lnTo>
                    <a:lnTo>
                      <a:pt x="7" y="152"/>
                    </a:lnTo>
                    <a:lnTo>
                      <a:pt x="75" y="92"/>
                    </a:lnTo>
                    <a:lnTo>
                      <a:pt x="174" y="1"/>
                    </a:lnTo>
                    <a:lnTo>
                      <a:pt x="194" y="0"/>
                    </a:lnTo>
                    <a:lnTo>
                      <a:pt x="196" y="15"/>
                    </a:lnTo>
                    <a:lnTo>
                      <a:pt x="158" y="48"/>
                    </a:lnTo>
                    <a:lnTo>
                      <a:pt x="65" y="117"/>
                    </a:lnTo>
                    <a:lnTo>
                      <a:pt x="24" y="154"/>
                    </a:lnTo>
                    <a:lnTo>
                      <a:pt x="22" y="174"/>
                    </a:lnTo>
                    <a:lnTo>
                      <a:pt x="43" y="183"/>
                    </a:lnTo>
                    <a:lnTo>
                      <a:pt x="296" y="170"/>
                    </a:lnTo>
                    <a:lnTo>
                      <a:pt x="299" y="157"/>
                    </a:lnTo>
                    <a:lnTo>
                      <a:pt x="247" y="93"/>
                    </a:lnTo>
                    <a:lnTo>
                      <a:pt x="206" y="35"/>
                    </a:lnTo>
                    <a:lnTo>
                      <a:pt x="206" y="27"/>
                    </a:lnTo>
                    <a:lnTo>
                      <a:pt x="223" y="41"/>
                    </a:lnTo>
                    <a:lnTo>
                      <a:pt x="325" y="157"/>
                    </a:lnTo>
                    <a:lnTo>
                      <a:pt x="322" y="187"/>
                    </a:lnTo>
                    <a:lnTo>
                      <a:pt x="286" y="192"/>
                    </a:lnTo>
                    <a:lnTo>
                      <a:pt x="67" y="196"/>
                    </a:lnTo>
                    <a:lnTo>
                      <a:pt x="17" y="196"/>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4" name="Group 19"/>
            <p:cNvGrpSpPr>
              <a:grpSpLocks/>
            </p:cNvGrpSpPr>
            <p:nvPr/>
          </p:nvGrpSpPr>
          <p:grpSpPr bwMode="auto">
            <a:xfrm flipH="1">
              <a:off x="4060" y="1835"/>
              <a:ext cx="293" cy="257"/>
              <a:chOff x="4847" y="1785"/>
              <a:chExt cx="293" cy="257"/>
            </a:xfrm>
          </p:grpSpPr>
          <p:sp>
            <p:nvSpPr>
              <p:cNvPr id="124964" name="Freeform 20"/>
              <p:cNvSpPr>
                <a:spLocks/>
              </p:cNvSpPr>
              <p:nvPr/>
            </p:nvSpPr>
            <p:spPr bwMode="auto">
              <a:xfrm>
                <a:off x="4999" y="1790"/>
                <a:ext cx="141" cy="245"/>
              </a:xfrm>
              <a:custGeom>
                <a:avLst/>
                <a:gdLst>
                  <a:gd name="T0" fmla="*/ 0 w 141"/>
                  <a:gd name="T1" fmla="*/ 7 h 245"/>
                  <a:gd name="T2" fmla="*/ 115 w 141"/>
                  <a:gd name="T3" fmla="*/ 241 h 245"/>
                  <a:gd name="T4" fmla="*/ 141 w 141"/>
                  <a:gd name="T5" fmla="*/ 245 h 245"/>
                  <a:gd name="T6" fmla="*/ 18 w 141"/>
                  <a:gd name="T7" fmla="*/ 0 h 245"/>
                  <a:gd name="T8" fmla="*/ 0 w 141"/>
                  <a:gd name="T9" fmla="*/ 7 h 245"/>
                  <a:gd name="T10" fmla="*/ 0 60000 65536"/>
                  <a:gd name="T11" fmla="*/ 0 60000 65536"/>
                  <a:gd name="T12" fmla="*/ 0 60000 65536"/>
                  <a:gd name="T13" fmla="*/ 0 60000 65536"/>
                  <a:gd name="T14" fmla="*/ 0 60000 65536"/>
                  <a:gd name="T15" fmla="*/ 0 w 141"/>
                  <a:gd name="T16" fmla="*/ 0 h 245"/>
                  <a:gd name="T17" fmla="*/ 141 w 141"/>
                  <a:gd name="T18" fmla="*/ 245 h 245"/>
                </a:gdLst>
                <a:ahLst/>
                <a:cxnLst>
                  <a:cxn ang="T10">
                    <a:pos x="T0" y="T1"/>
                  </a:cxn>
                  <a:cxn ang="T11">
                    <a:pos x="T2" y="T3"/>
                  </a:cxn>
                  <a:cxn ang="T12">
                    <a:pos x="T4" y="T5"/>
                  </a:cxn>
                  <a:cxn ang="T13">
                    <a:pos x="T6" y="T7"/>
                  </a:cxn>
                  <a:cxn ang="T14">
                    <a:pos x="T8" y="T9"/>
                  </a:cxn>
                </a:cxnLst>
                <a:rect l="T15" t="T16" r="T17" b="T18"/>
                <a:pathLst>
                  <a:path w="141" h="245">
                    <a:moveTo>
                      <a:pt x="0" y="7"/>
                    </a:moveTo>
                    <a:lnTo>
                      <a:pt x="115" y="241"/>
                    </a:lnTo>
                    <a:lnTo>
                      <a:pt x="141" y="245"/>
                    </a:lnTo>
                    <a:lnTo>
                      <a:pt x="18" y="0"/>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124965" name="Freeform 21"/>
              <p:cNvSpPr>
                <a:spLocks/>
              </p:cNvSpPr>
              <p:nvPr/>
            </p:nvSpPr>
            <p:spPr bwMode="auto">
              <a:xfrm>
                <a:off x="4847" y="1785"/>
                <a:ext cx="293" cy="257"/>
              </a:xfrm>
              <a:custGeom>
                <a:avLst/>
                <a:gdLst>
                  <a:gd name="T0" fmla="*/ 168 w 293"/>
                  <a:gd name="T1" fmla="*/ 0 h 257"/>
                  <a:gd name="T2" fmla="*/ 0 w 293"/>
                  <a:gd name="T3" fmla="*/ 223 h 257"/>
                  <a:gd name="T4" fmla="*/ 2 w 293"/>
                  <a:gd name="T5" fmla="*/ 245 h 257"/>
                  <a:gd name="T6" fmla="*/ 22 w 293"/>
                  <a:gd name="T7" fmla="*/ 255 h 257"/>
                  <a:gd name="T8" fmla="*/ 293 w 293"/>
                  <a:gd name="T9" fmla="*/ 257 h 257"/>
                  <a:gd name="T10" fmla="*/ 288 w 293"/>
                  <a:gd name="T11" fmla="*/ 241 h 257"/>
                  <a:gd name="T12" fmla="*/ 27 w 293"/>
                  <a:gd name="T13" fmla="*/ 240 h 257"/>
                  <a:gd name="T14" fmla="*/ 19 w 293"/>
                  <a:gd name="T15" fmla="*/ 228 h 257"/>
                  <a:gd name="T16" fmla="*/ 78 w 293"/>
                  <a:gd name="T17" fmla="*/ 143 h 257"/>
                  <a:gd name="T18" fmla="*/ 172 w 293"/>
                  <a:gd name="T19" fmla="*/ 30 h 257"/>
                  <a:gd name="T20" fmla="*/ 168 w 293"/>
                  <a:gd name="T21" fmla="*/ 0 h 2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3"/>
                  <a:gd name="T34" fmla="*/ 0 h 257"/>
                  <a:gd name="T35" fmla="*/ 293 w 293"/>
                  <a:gd name="T36" fmla="*/ 257 h 2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3" h="257">
                    <a:moveTo>
                      <a:pt x="168" y="0"/>
                    </a:moveTo>
                    <a:lnTo>
                      <a:pt x="0" y="223"/>
                    </a:lnTo>
                    <a:lnTo>
                      <a:pt x="2" y="245"/>
                    </a:lnTo>
                    <a:lnTo>
                      <a:pt x="22" y="255"/>
                    </a:lnTo>
                    <a:lnTo>
                      <a:pt x="293" y="257"/>
                    </a:lnTo>
                    <a:lnTo>
                      <a:pt x="288" y="241"/>
                    </a:lnTo>
                    <a:lnTo>
                      <a:pt x="27" y="240"/>
                    </a:lnTo>
                    <a:lnTo>
                      <a:pt x="19" y="228"/>
                    </a:lnTo>
                    <a:lnTo>
                      <a:pt x="78" y="143"/>
                    </a:lnTo>
                    <a:lnTo>
                      <a:pt x="172" y="30"/>
                    </a:lnTo>
                    <a:lnTo>
                      <a:pt x="168" y="0"/>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5" name="Group 22"/>
            <p:cNvGrpSpPr>
              <a:grpSpLocks/>
            </p:cNvGrpSpPr>
            <p:nvPr/>
          </p:nvGrpSpPr>
          <p:grpSpPr bwMode="auto">
            <a:xfrm flipH="1">
              <a:off x="4792" y="1827"/>
              <a:ext cx="635" cy="184"/>
              <a:chOff x="3773" y="1777"/>
              <a:chExt cx="635" cy="184"/>
            </a:xfrm>
          </p:grpSpPr>
          <p:sp>
            <p:nvSpPr>
              <p:cNvPr id="124962" name="Freeform 23"/>
              <p:cNvSpPr>
                <a:spLocks/>
              </p:cNvSpPr>
              <p:nvPr/>
            </p:nvSpPr>
            <p:spPr bwMode="auto">
              <a:xfrm>
                <a:off x="3773" y="1785"/>
                <a:ext cx="635" cy="176"/>
              </a:xfrm>
              <a:custGeom>
                <a:avLst/>
                <a:gdLst>
                  <a:gd name="T0" fmla="*/ 602 w 635"/>
                  <a:gd name="T1" fmla="*/ 123 h 176"/>
                  <a:gd name="T2" fmla="*/ 611 w 635"/>
                  <a:gd name="T3" fmla="*/ 65 h 176"/>
                  <a:gd name="T4" fmla="*/ 614 w 635"/>
                  <a:gd name="T5" fmla="*/ 4 h 176"/>
                  <a:gd name="T6" fmla="*/ 635 w 635"/>
                  <a:gd name="T7" fmla="*/ 0 h 176"/>
                  <a:gd name="T8" fmla="*/ 620 w 635"/>
                  <a:gd name="T9" fmla="*/ 161 h 176"/>
                  <a:gd name="T10" fmla="*/ 590 w 635"/>
                  <a:gd name="T11" fmla="*/ 176 h 176"/>
                  <a:gd name="T12" fmla="*/ 0 w 635"/>
                  <a:gd name="T13" fmla="*/ 172 h 176"/>
                  <a:gd name="T14" fmla="*/ 2 w 635"/>
                  <a:gd name="T15" fmla="*/ 150 h 176"/>
                  <a:gd name="T16" fmla="*/ 580 w 635"/>
                  <a:gd name="T17" fmla="*/ 161 h 176"/>
                  <a:gd name="T18" fmla="*/ 606 w 635"/>
                  <a:gd name="T19" fmla="*/ 141 h 176"/>
                  <a:gd name="T20" fmla="*/ 602 w 635"/>
                  <a:gd name="T21" fmla="*/ 123 h 1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5"/>
                  <a:gd name="T34" fmla="*/ 0 h 176"/>
                  <a:gd name="T35" fmla="*/ 635 w 635"/>
                  <a:gd name="T36" fmla="*/ 176 h 1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5" h="176">
                    <a:moveTo>
                      <a:pt x="602" y="123"/>
                    </a:moveTo>
                    <a:lnTo>
                      <a:pt x="611" y="65"/>
                    </a:lnTo>
                    <a:lnTo>
                      <a:pt x="614" y="4"/>
                    </a:lnTo>
                    <a:lnTo>
                      <a:pt x="635" y="0"/>
                    </a:lnTo>
                    <a:lnTo>
                      <a:pt x="620" y="161"/>
                    </a:lnTo>
                    <a:lnTo>
                      <a:pt x="590" y="176"/>
                    </a:lnTo>
                    <a:lnTo>
                      <a:pt x="0" y="172"/>
                    </a:lnTo>
                    <a:lnTo>
                      <a:pt x="2" y="150"/>
                    </a:lnTo>
                    <a:lnTo>
                      <a:pt x="580" y="161"/>
                    </a:lnTo>
                    <a:lnTo>
                      <a:pt x="606" y="141"/>
                    </a:lnTo>
                    <a:lnTo>
                      <a:pt x="602" y="123"/>
                    </a:lnTo>
                    <a:close/>
                  </a:path>
                </a:pathLst>
              </a:custGeom>
              <a:solidFill>
                <a:srgbClr val="000000"/>
              </a:solidFill>
              <a:ln w="9525">
                <a:noFill/>
                <a:round/>
                <a:headEnd/>
                <a:tailEnd/>
              </a:ln>
            </p:spPr>
            <p:txBody>
              <a:bodyPr>
                <a:prstTxWarp prst="textNoShape">
                  <a:avLst/>
                </a:prstTxWarp>
              </a:bodyPr>
              <a:lstStyle/>
              <a:p>
                <a:endParaRPr lang="en-US"/>
              </a:p>
            </p:txBody>
          </p:sp>
          <p:sp>
            <p:nvSpPr>
              <p:cNvPr id="124963" name="Freeform 24"/>
              <p:cNvSpPr>
                <a:spLocks/>
              </p:cNvSpPr>
              <p:nvPr/>
            </p:nvSpPr>
            <p:spPr bwMode="auto">
              <a:xfrm>
                <a:off x="3773" y="1777"/>
                <a:ext cx="635" cy="182"/>
              </a:xfrm>
              <a:custGeom>
                <a:avLst/>
                <a:gdLst>
                  <a:gd name="T0" fmla="*/ 17 w 635"/>
                  <a:gd name="T1" fmla="*/ 166 h 182"/>
                  <a:gd name="T2" fmla="*/ 12 w 635"/>
                  <a:gd name="T3" fmla="*/ 86 h 182"/>
                  <a:gd name="T4" fmla="*/ 25 w 635"/>
                  <a:gd name="T5" fmla="*/ 17 h 182"/>
                  <a:gd name="T6" fmla="*/ 622 w 635"/>
                  <a:gd name="T7" fmla="*/ 27 h 182"/>
                  <a:gd name="T8" fmla="*/ 635 w 635"/>
                  <a:gd name="T9" fmla="*/ 9 h 182"/>
                  <a:gd name="T10" fmla="*/ 496 w 635"/>
                  <a:gd name="T11" fmla="*/ 7 h 182"/>
                  <a:gd name="T12" fmla="*/ 269 w 635"/>
                  <a:gd name="T13" fmla="*/ 7 h 182"/>
                  <a:gd name="T14" fmla="*/ 12 w 635"/>
                  <a:gd name="T15" fmla="*/ 0 h 182"/>
                  <a:gd name="T16" fmla="*/ 0 w 635"/>
                  <a:gd name="T17" fmla="*/ 44 h 182"/>
                  <a:gd name="T18" fmla="*/ 0 w 635"/>
                  <a:gd name="T19" fmla="*/ 109 h 182"/>
                  <a:gd name="T20" fmla="*/ 0 w 635"/>
                  <a:gd name="T21" fmla="*/ 182 h 182"/>
                  <a:gd name="T22" fmla="*/ 17 w 635"/>
                  <a:gd name="T23" fmla="*/ 166 h 1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5"/>
                  <a:gd name="T37" fmla="*/ 0 h 182"/>
                  <a:gd name="T38" fmla="*/ 635 w 635"/>
                  <a:gd name="T39" fmla="*/ 182 h 1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5" h="182">
                    <a:moveTo>
                      <a:pt x="17" y="166"/>
                    </a:moveTo>
                    <a:lnTo>
                      <a:pt x="12" y="86"/>
                    </a:lnTo>
                    <a:lnTo>
                      <a:pt x="25" y="17"/>
                    </a:lnTo>
                    <a:lnTo>
                      <a:pt x="622" y="27"/>
                    </a:lnTo>
                    <a:lnTo>
                      <a:pt x="635" y="9"/>
                    </a:lnTo>
                    <a:lnTo>
                      <a:pt x="496" y="7"/>
                    </a:lnTo>
                    <a:lnTo>
                      <a:pt x="269" y="7"/>
                    </a:lnTo>
                    <a:lnTo>
                      <a:pt x="12" y="0"/>
                    </a:lnTo>
                    <a:lnTo>
                      <a:pt x="0" y="44"/>
                    </a:lnTo>
                    <a:lnTo>
                      <a:pt x="0" y="109"/>
                    </a:lnTo>
                    <a:lnTo>
                      <a:pt x="0" y="182"/>
                    </a:lnTo>
                    <a:lnTo>
                      <a:pt x="17" y="166"/>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6" name="Group 25"/>
            <p:cNvGrpSpPr>
              <a:grpSpLocks/>
            </p:cNvGrpSpPr>
            <p:nvPr/>
          </p:nvGrpSpPr>
          <p:grpSpPr bwMode="auto">
            <a:xfrm flipH="1">
              <a:off x="4242" y="1537"/>
              <a:ext cx="790" cy="150"/>
              <a:chOff x="4168" y="1487"/>
              <a:chExt cx="790" cy="150"/>
            </a:xfrm>
          </p:grpSpPr>
          <p:sp>
            <p:nvSpPr>
              <p:cNvPr id="124960" name="Freeform 26"/>
              <p:cNvSpPr>
                <a:spLocks/>
              </p:cNvSpPr>
              <p:nvPr/>
            </p:nvSpPr>
            <p:spPr bwMode="auto">
              <a:xfrm>
                <a:off x="4168" y="1487"/>
                <a:ext cx="786" cy="138"/>
              </a:xfrm>
              <a:custGeom>
                <a:avLst/>
                <a:gdLst>
                  <a:gd name="T0" fmla="*/ 0 w 786"/>
                  <a:gd name="T1" fmla="*/ 138 h 138"/>
                  <a:gd name="T2" fmla="*/ 7 w 786"/>
                  <a:gd name="T3" fmla="*/ 0 h 138"/>
                  <a:gd name="T4" fmla="*/ 786 w 786"/>
                  <a:gd name="T5" fmla="*/ 14 h 138"/>
                  <a:gd name="T6" fmla="*/ 778 w 786"/>
                  <a:gd name="T7" fmla="*/ 31 h 138"/>
                  <a:gd name="T8" fmla="*/ 24 w 786"/>
                  <a:gd name="T9" fmla="*/ 21 h 138"/>
                  <a:gd name="T10" fmla="*/ 15 w 786"/>
                  <a:gd name="T11" fmla="*/ 137 h 138"/>
                  <a:gd name="T12" fmla="*/ 0 w 786"/>
                  <a:gd name="T13" fmla="*/ 138 h 138"/>
                  <a:gd name="T14" fmla="*/ 0 60000 65536"/>
                  <a:gd name="T15" fmla="*/ 0 60000 65536"/>
                  <a:gd name="T16" fmla="*/ 0 60000 65536"/>
                  <a:gd name="T17" fmla="*/ 0 60000 65536"/>
                  <a:gd name="T18" fmla="*/ 0 60000 65536"/>
                  <a:gd name="T19" fmla="*/ 0 60000 65536"/>
                  <a:gd name="T20" fmla="*/ 0 60000 65536"/>
                  <a:gd name="T21" fmla="*/ 0 w 786"/>
                  <a:gd name="T22" fmla="*/ 0 h 138"/>
                  <a:gd name="T23" fmla="*/ 786 w 786"/>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6" h="138">
                    <a:moveTo>
                      <a:pt x="0" y="138"/>
                    </a:moveTo>
                    <a:lnTo>
                      <a:pt x="7" y="0"/>
                    </a:lnTo>
                    <a:lnTo>
                      <a:pt x="786" y="14"/>
                    </a:lnTo>
                    <a:lnTo>
                      <a:pt x="778" y="31"/>
                    </a:lnTo>
                    <a:lnTo>
                      <a:pt x="24" y="21"/>
                    </a:lnTo>
                    <a:lnTo>
                      <a:pt x="15" y="137"/>
                    </a:lnTo>
                    <a:lnTo>
                      <a:pt x="0" y="138"/>
                    </a:lnTo>
                    <a:close/>
                  </a:path>
                </a:pathLst>
              </a:custGeom>
              <a:solidFill>
                <a:srgbClr val="000000"/>
              </a:solidFill>
              <a:ln w="9525">
                <a:noFill/>
                <a:round/>
                <a:headEnd/>
                <a:tailEnd/>
              </a:ln>
            </p:spPr>
            <p:txBody>
              <a:bodyPr>
                <a:prstTxWarp prst="textNoShape">
                  <a:avLst/>
                </a:prstTxWarp>
              </a:bodyPr>
              <a:lstStyle/>
              <a:p>
                <a:endParaRPr lang="en-US"/>
              </a:p>
            </p:txBody>
          </p:sp>
          <p:sp>
            <p:nvSpPr>
              <p:cNvPr id="124961" name="Freeform 27"/>
              <p:cNvSpPr>
                <a:spLocks/>
              </p:cNvSpPr>
              <p:nvPr/>
            </p:nvSpPr>
            <p:spPr bwMode="auto">
              <a:xfrm>
                <a:off x="4170" y="1503"/>
                <a:ext cx="788" cy="134"/>
              </a:xfrm>
              <a:custGeom>
                <a:avLst/>
                <a:gdLst>
                  <a:gd name="T0" fmla="*/ 0 w 788"/>
                  <a:gd name="T1" fmla="*/ 124 h 134"/>
                  <a:gd name="T2" fmla="*/ 788 w 788"/>
                  <a:gd name="T3" fmla="*/ 134 h 134"/>
                  <a:gd name="T4" fmla="*/ 783 w 788"/>
                  <a:gd name="T5" fmla="*/ 0 h 134"/>
                  <a:gd name="T6" fmla="*/ 763 w 788"/>
                  <a:gd name="T7" fmla="*/ 12 h 134"/>
                  <a:gd name="T8" fmla="*/ 772 w 788"/>
                  <a:gd name="T9" fmla="*/ 119 h 134"/>
                  <a:gd name="T10" fmla="*/ 1 w 788"/>
                  <a:gd name="T11" fmla="*/ 107 h 134"/>
                  <a:gd name="T12" fmla="*/ 0 w 788"/>
                  <a:gd name="T13" fmla="*/ 124 h 134"/>
                  <a:gd name="T14" fmla="*/ 0 60000 65536"/>
                  <a:gd name="T15" fmla="*/ 0 60000 65536"/>
                  <a:gd name="T16" fmla="*/ 0 60000 65536"/>
                  <a:gd name="T17" fmla="*/ 0 60000 65536"/>
                  <a:gd name="T18" fmla="*/ 0 60000 65536"/>
                  <a:gd name="T19" fmla="*/ 0 60000 65536"/>
                  <a:gd name="T20" fmla="*/ 0 60000 65536"/>
                  <a:gd name="T21" fmla="*/ 0 w 788"/>
                  <a:gd name="T22" fmla="*/ 0 h 134"/>
                  <a:gd name="T23" fmla="*/ 788 w 788"/>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8" h="134">
                    <a:moveTo>
                      <a:pt x="0" y="124"/>
                    </a:moveTo>
                    <a:lnTo>
                      <a:pt x="788" y="134"/>
                    </a:lnTo>
                    <a:lnTo>
                      <a:pt x="783" y="0"/>
                    </a:lnTo>
                    <a:lnTo>
                      <a:pt x="763" y="12"/>
                    </a:lnTo>
                    <a:lnTo>
                      <a:pt x="772" y="119"/>
                    </a:lnTo>
                    <a:lnTo>
                      <a:pt x="1" y="107"/>
                    </a:lnTo>
                    <a:lnTo>
                      <a:pt x="0" y="124"/>
                    </a:lnTo>
                    <a:close/>
                  </a:path>
                </a:pathLst>
              </a:custGeom>
              <a:solidFill>
                <a:srgbClr val="000000"/>
              </a:solidFill>
              <a:ln w="9525">
                <a:noFill/>
                <a:round/>
                <a:headEnd/>
                <a:tailEnd/>
              </a:ln>
            </p:spPr>
            <p:txBody>
              <a:bodyPr>
                <a:prstTxWarp prst="textNoShape">
                  <a:avLst/>
                </a:prstTxWarp>
              </a:bodyPr>
              <a:lstStyle/>
              <a:p>
                <a:endParaRPr lang="en-US"/>
              </a:p>
            </p:txBody>
          </p:sp>
        </p:grpSp>
        <p:grpSp>
          <p:nvGrpSpPr>
            <p:cNvPr id="7" name="Group 28"/>
            <p:cNvGrpSpPr>
              <a:grpSpLocks/>
            </p:cNvGrpSpPr>
            <p:nvPr/>
          </p:nvGrpSpPr>
          <p:grpSpPr bwMode="auto">
            <a:xfrm flipH="1">
              <a:off x="3971" y="1440"/>
              <a:ext cx="1533" cy="1019"/>
              <a:chOff x="3696" y="1390"/>
              <a:chExt cx="1533" cy="1019"/>
            </a:xfrm>
          </p:grpSpPr>
          <p:sp>
            <p:nvSpPr>
              <p:cNvPr id="124958" name="Freeform 29"/>
              <p:cNvSpPr>
                <a:spLocks/>
              </p:cNvSpPr>
              <p:nvPr/>
            </p:nvSpPr>
            <p:spPr bwMode="auto">
              <a:xfrm>
                <a:off x="3696" y="1390"/>
                <a:ext cx="1497" cy="991"/>
              </a:xfrm>
              <a:custGeom>
                <a:avLst/>
                <a:gdLst>
                  <a:gd name="T0" fmla="*/ 1481 w 1497"/>
                  <a:gd name="T1" fmla="*/ 36 h 991"/>
                  <a:gd name="T2" fmla="*/ 1265 w 1497"/>
                  <a:gd name="T3" fmla="*/ 45 h 991"/>
                  <a:gd name="T4" fmla="*/ 994 w 1497"/>
                  <a:gd name="T5" fmla="*/ 50 h 991"/>
                  <a:gd name="T6" fmla="*/ 696 w 1497"/>
                  <a:gd name="T7" fmla="*/ 47 h 991"/>
                  <a:gd name="T8" fmla="*/ 391 w 1497"/>
                  <a:gd name="T9" fmla="*/ 36 h 991"/>
                  <a:gd name="T10" fmla="*/ 198 w 1497"/>
                  <a:gd name="T11" fmla="*/ 25 h 991"/>
                  <a:gd name="T12" fmla="*/ 42 w 1497"/>
                  <a:gd name="T13" fmla="*/ 28 h 991"/>
                  <a:gd name="T14" fmla="*/ 20 w 1497"/>
                  <a:gd name="T15" fmla="*/ 45 h 991"/>
                  <a:gd name="T16" fmla="*/ 16 w 1497"/>
                  <a:gd name="T17" fmla="*/ 97 h 991"/>
                  <a:gd name="T18" fmla="*/ 16 w 1497"/>
                  <a:gd name="T19" fmla="*/ 271 h 991"/>
                  <a:gd name="T20" fmla="*/ 34 w 1497"/>
                  <a:gd name="T21" fmla="*/ 460 h 991"/>
                  <a:gd name="T22" fmla="*/ 36 w 1497"/>
                  <a:gd name="T23" fmla="*/ 622 h 991"/>
                  <a:gd name="T24" fmla="*/ 53 w 1497"/>
                  <a:gd name="T25" fmla="*/ 779 h 991"/>
                  <a:gd name="T26" fmla="*/ 61 w 1497"/>
                  <a:gd name="T27" fmla="*/ 935 h 991"/>
                  <a:gd name="T28" fmla="*/ 70 w 1497"/>
                  <a:gd name="T29" fmla="*/ 971 h 991"/>
                  <a:gd name="T30" fmla="*/ 73 w 1497"/>
                  <a:gd name="T31" fmla="*/ 991 h 991"/>
                  <a:gd name="T32" fmla="*/ 30 w 1497"/>
                  <a:gd name="T33" fmla="*/ 989 h 991"/>
                  <a:gd name="T34" fmla="*/ 34 w 1497"/>
                  <a:gd name="T35" fmla="*/ 952 h 991"/>
                  <a:gd name="T36" fmla="*/ 36 w 1497"/>
                  <a:gd name="T37" fmla="*/ 860 h 991"/>
                  <a:gd name="T38" fmla="*/ 26 w 1497"/>
                  <a:gd name="T39" fmla="*/ 712 h 991"/>
                  <a:gd name="T40" fmla="*/ 14 w 1497"/>
                  <a:gd name="T41" fmla="*/ 545 h 991"/>
                  <a:gd name="T42" fmla="*/ 6 w 1497"/>
                  <a:gd name="T43" fmla="*/ 402 h 991"/>
                  <a:gd name="T44" fmla="*/ 2 w 1497"/>
                  <a:gd name="T45" fmla="*/ 248 h 991"/>
                  <a:gd name="T46" fmla="*/ 0 w 1497"/>
                  <a:gd name="T47" fmla="*/ 95 h 991"/>
                  <a:gd name="T48" fmla="*/ 6 w 1497"/>
                  <a:gd name="T49" fmla="*/ 28 h 991"/>
                  <a:gd name="T50" fmla="*/ 14 w 1497"/>
                  <a:gd name="T51" fmla="*/ 2 h 991"/>
                  <a:gd name="T52" fmla="*/ 48 w 1497"/>
                  <a:gd name="T53" fmla="*/ 0 h 991"/>
                  <a:gd name="T54" fmla="*/ 143 w 1497"/>
                  <a:gd name="T55" fmla="*/ 14 h 991"/>
                  <a:gd name="T56" fmla="*/ 271 w 1497"/>
                  <a:gd name="T57" fmla="*/ 11 h 991"/>
                  <a:gd name="T58" fmla="*/ 456 w 1497"/>
                  <a:gd name="T59" fmla="*/ 22 h 991"/>
                  <a:gd name="T60" fmla="*/ 670 w 1497"/>
                  <a:gd name="T61" fmla="*/ 30 h 991"/>
                  <a:gd name="T62" fmla="*/ 966 w 1497"/>
                  <a:gd name="T63" fmla="*/ 36 h 991"/>
                  <a:gd name="T64" fmla="*/ 1164 w 1497"/>
                  <a:gd name="T65" fmla="*/ 30 h 991"/>
                  <a:gd name="T66" fmla="*/ 1380 w 1497"/>
                  <a:gd name="T67" fmla="*/ 25 h 991"/>
                  <a:gd name="T68" fmla="*/ 1497 w 1497"/>
                  <a:gd name="T69" fmla="*/ 16 h 991"/>
                  <a:gd name="T70" fmla="*/ 1481 w 1497"/>
                  <a:gd name="T71" fmla="*/ 36 h 9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97"/>
                  <a:gd name="T109" fmla="*/ 0 h 991"/>
                  <a:gd name="T110" fmla="*/ 1497 w 1497"/>
                  <a:gd name="T111" fmla="*/ 991 h 9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97" h="991">
                    <a:moveTo>
                      <a:pt x="1481" y="36"/>
                    </a:moveTo>
                    <a:lnTo>
                      <a:pt x="1265" y="45"/>
                    </a:lnTo>
                    <a:lnTo>
                      <a:pt x="994" y="50"/>
                    </a:lnTo>
                    <a:lnTo>
                      <a:pt x="696" y="47"/>
                    </a:lnTo>
                    <a:lnTo>
                      <a:pt x="391" y="36"/>
                    </a:lnTo>
                    <a:lnTo>
                      <a:pt x="198" y="25"/>
                    </a:lnTo>
                    <a:lnTo>
                      <a:pt x="42" y="28"/>
                    </a:lnTo>
                    <a:lnTo>
                      <a:pt x="20" y="45"/>
                    </a:lnTo>
                    <a:lnTo>
                      <a:pt x="16" y="97"/>
                    </a:lnTo>
                    <a:lnTo>
                      <a:pt x="16" y="271"/>
                    </a:lnTo>
                    <a:lnTo>
                      <a:pt x="34" y="460"/>
                    </a:lnTo>
                    <a:lnTo>
                      <a:pt x="36" y="622"/>
                    </a:lnTo>
                    <a:lnTo>
                      <a:pt x="53" y="779"/>
                    </a:lnTo>
                    <a:lnTo>
                      <a:pt x="61" y="935"/>
                    </a:lnTo>
                    <a:lnTo>
                      <a:pt x="70" y="971"/>
                    </a:lnTo>
                    <a:lnTo>
                      <a:pt x="73" y="991"/>
                    </a:lnTo>
                    <a:lnTo>
                      <a:pt x="30" y="989"/>
                    </a:lnTo>
                    <a:lnTo>
                      <a:pt x="34" y="952"/>
                    </a:lnTo>
                    <a:lnTo>
                      <a:pt x="36" y="860"/>
                    </a:lnTo>
                    <a:lnTo>
                      <a:pt x="26" y="712"/>
                    </a:lnTo>
                    <a:lnTo>
                      <a:pt x="14" y="545"/>
                    </a:lnTo>
                    <a:lnTo>
                      <a:pt x="6" y="402"/>
                    </a:lnTo>
                    <a:lnTo>
                      <a:pt x="2" y="248"/>
                    </a:lnTo>
                    <a:lnTo>
                      <a:pt x="0" y="95"/>
                    </a:lnTo>
                    <a:lnTo>
                      <a:pt x="6" y="28"/>
                    </a:lnTo>
                    <a:lnTo>
                      <a:pt x="14" y="2"/>
                    </a:lnTo>
                    <a:lnTo>
                      <a:pt x="48" y="0"/>
                    </a:lnTo>
                    <a:lnTo>
                      <a:pt x="143" y="14"/>
                    </a:lnTo>
                    <a:lnTo>
                      <a:pt x="271" y="11"/>
                    </a:lnTo>
                    <a:lnTo>
                      <a:pt x="456" y="22"/>
                    </a:lnTo>
                    <a:lnTo>
                      <a:pt x="670" y="30"/>
                    </a:lnTo>
                    <a:lnTo>
                      <a:pt x="966" y="36"/>
                    </a:lnTo>
                    <a:lnTo>
                      <a:pt x="1164" y="30"/>
                    </a:lnTo>
                    <a:lnTo>
                      <a:pt x="1380" y="25"/>
                    </a:lnTo>
                    <a:lnTo>
                      <a:pt x="1497" y="16"/>
                    </a:lnTo>
                    <a:lnTo>
                      <a:pt x="1481" y="36"/>
                    </a:lnTo>
                    <a:close/>
                  </a:path>
                </a:pathLst>
              </a:custGeom>
              <a:solidFill>
                <a:srgbClr val="919191"/>
              </a:solidFill>
              <a:ln w="9525">
                <a:noFill/>
                <a:round/>
                <a:headEnd/>
                <a:tailEnd/>
              </a:ln>
            </p:spPr>
            <p:txBody>
              <a:bodyPr>
                <a:prstTxWarp prst="textNoShape">
                  <a:avLst/>
                </a:prstTxWarp>
              </a:bodyPr>
              <a:lstStyle/>
              <a:p>
                <a:endParaRPr lang="en-US"/>
              </a:p>
            </p:txBody>
          </p:sp>
          <p:sp>
            <p:nvSpPr>
              <p:cNvPr id="124959" name="Freeform 30"/>
              <p:cNvSpPr>
                <a:spLocks/>
              </p:cNvSpPr>
              <p:nvPr/>
            </p:nvSpPr>
            <p:spPr bwMode="auto">
              <a:xfrm>
                <a:off x="3738" y="1414"/>
                <a:ext cx="1491" cy="995"/>
              </a:xfrm>
              <a:custGeom>
                <a:avLst/>
                <a:gdLst>
                  <a:gd name="T0" fmla="*/ 16 w 1491"/>
                  <a:gd name="T1" fmla="*/ 941 h 995"/>
                  <a:gd name="T2" fmla="*/ 357 w 1491"/>
                  <a:gd name="T3" fmla="*/ 947 h 995"/>
                  <a:gd name="T4" fmla="*/ 709 w 1491"/>
                  <a:gd name="T5" fmla="*/ 950 h 995"/>
                  <a:gd name="T6" fmla="*/ 927 w 1491"/>
                  <a:gd name="T7" fmla="*/ 950 h 995"/>
                  <a:gd name="T8" fmla="*/ 1136 w 1491"/>
                  <a:gd name="T9" fmla="*/ 953 h 995"/>
                  <a:gd name="T10" fmla="*/ 1429 w 1491"/>
                  <a:gd name="T11" fmla="*/ 961 h 995"/>
                  <a:gd name="T12" fmla="*/ 1475 w 1491"/>
                  <a:gd name="T13" fmla="*/ 969 h 995"/>
                  <a:gd name="T14" fmla="*/ 1471 w 1491"/>
                  <a:gd name="T15" fmla="*/ 836 h 995"/>
                  <a:gd name="T16" fmla="*/ 1443 w 1491"/>
                  <a:gd name="T17" fmla="*/ 666 h 995"/>
                  <a:gd name="T18" fmla="*/ 1421 w 1491"/>
                  <a:gd name="T19" fmla="*/ 514 h 995"/>
                  <a:gd name="T20" fmla="*/ 1415 w 1491"/>
                  <a:gd name="T21" fmla="*/ 288 h 995"/>
                  <a:gd name="T22" fmla="*/ 1421 w 1491"/>
                  <a:gd name="T23" fmla="*/ 168 h 995"/>
                  <a:gd name="T24" fmla="*/ 1441 w 1491"/>
                  <a:gd name="T25" fmla="*/ 45 h 995"/>
                  <a:gd name="T26" fmla="*/ 1432 w 1491"/>
                  <a:gd name="T27" fmla="*/ 6 h 995"/>
                  <a:gd name="T28" fmla="*/ 1443 w 1491"/>
                  <a:gd name="T29" fmla="*/ 0 h 995"/>
                  <a:gd name="T30" fmla="*/ 1457 w 1491"/>
                  <a:gd name="T31" fmla="*/ 50 h 995"/>
                  <a:gd name="T32" fmla="*/ 1449 w 1491"/>
                  <a:gd name="T33" fmla="*/ 123 h 995"/>
                  <a:gd name="T34" fmla="*/ 1432 w 1491"/>
                  <a:gd name="T35" fmla="*/ 220 h 995"/>
                  <a:gd name="T36" fmla="*/ 1429 w 1491"/>
                  <a:gd name="T37" fmla="*/ 327 h 995"/>
                  <a:gd name="T38" fmla="*/ 1441 w 1491"/>
                  <a:gd name="T39" fmla="*/ 495 h 995"/>
                  <a:gd name="T40" fmla="*/ 1451 w 1491"/>
                  <a:gd name="T41" fmla="*/ 606 h 995"/>
                  <a:gd name="T42" fmla="*/ 1465 w 1491"/>
                  <a:gd name="T43" fmla="*/ 701 h 995"/>
                  <a:gd name="T44" fmla="*/ 1479 w 1491"/>
                  <a:gd name="T45" fmla="*/ 808 h 995"/>
                  <a:gd name="T46" fmla="*/ 1489 w 1491"/>
                  <a:gd name="T47" fmla="*/ 884 h 995"/>
                  <a:gd name="T48" fmla="*/ 1491 w 1491"/>
                  <a:gd name="T49" fmla="*/ 987 h 995"/>
                  <a:gd name="T50" fmla="*/ 1477 w 1491"/>
                  <a:gd name="T51" fmla="*/ 995 h 995"/>
                  <a:gd name="T52" fmla="*/ 1429 w 1491"/>
                  <a:gd name="T53" fmla="*/ 981 h 995"/>
                  <a:gd name="T54" fmla="*/ 1290 w 1491"/>
                  <a:gd name="T55" fmla="*/ 975 h 995"/>
                  <a:gd name="T56" fmla="*/ 1064 w 1491"/>
                  <a:gd name="T57" fmla="*/ 969 h 995"/>
                  <a:gd name="T58" fmla="*/ 904 w 1491"/>
                  <a:gd name="T59" fmla="*/ 964 h 995"/>
                  <a:gd name="T60" fmla="*/ 765 w 1491"/>
                  <a:gd name="T61" fmla="*/ 964 h 995"/>
                  <a:gd name="T62" fmla="*/ 573 w 1491"/>
                  <a:gd name="T63" fmla="*/ 959 h 995"/>
                  <a:gd name="T64" fmla="*/ 380 w 1491"/>
                  <a:gd name="T65" fmla="*/ 959 h 995"/>
                  <a:gd name="T66" fmla="*/ 167 w 1491"/>
                  <a:gd name="T67" fmla="*/ 959 h 995"/>
                  <a:gd name="T68" fmla="*/ 0 w 1491"/>
                  <a:gd name="T69" fmla="*/ 964 h 995"/>
                  <a:gd name="T70" fmla="*/ 16 w 1491"/>
                  <a:gd name="T71" fmla="*/ 941 h 9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91"/>
                  <a:gd name="T109" fmla="*/ 0 h 995"/>
                  <a:gd name="T110" fmla="*/ 1491 w 1491"/>
                  <a:gd name="T111" fmla="*/ 995 h 9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91" h="995">
                    <a:moveTo>
                      <a:pt x="16" y="941"/>
                    </a:moveTo>
                    <a:lnTo>
                      <a:pt x="357" y="947"/>
                    </a:lnTo>
                    <a:lnTo>
                      <a:pt x="709" y="950"/>
                    </a:lnTo>
                    <a:lnTo>
                      <a:pt x="927" y="950"/>
                    </a:lnTo>
                    <a:lnTo>
                      <a:pt x="1136" y="953"/>
                    </a:lnTo>
                    <a:lnTo>
                      <a:pt x="1429" y="961"/>
                    </a:lnTo>
                    <a:lnTo>
                      <a:pt x="1475" y="969"/>
                    </a:lnTo>
                    <a:lnTo>
                      <a:pt x="1471" y="836"/>
                    </a:lnTo>
                    <a:lnTo>
                      <a:pt x="1443" y="666"/>
                    </a:lnTo>
                    <a:lnTo>
                      <a:pt x="1421" y="514"/>
                    </a:lnTo>
                    <a:lnTo>
                      <a:pt x="1415" y="288"/>
                    </a:lnTo>
                    <a:lnTo>
                      <a:pt x="1421" y="168"/>
                    </a:lnTo>
                    <a:lnTo>
                      <a:pt x="1441" y="45"/>
                    </a:lnTo>
                    <a:lnTo>
                      <a:pt x="1432" y="6"/>
                    </a:lnTo>
                    <a:lnTo>
                      <a:pt x="1443" y="0"/>
                    </a:lnTo>
                    <a:lnTo>
                      <a:pt x="1457" y="50"/>
                    </a:lnTo>
                    <a:lnTo>
                      <a:pt x="1449" y="123"/>
                    </a:lnTo>
                    <a:lnTo>
                      <a:pt x="1432" y="220"/>
                    </a:lnTo>
                    <a:lnTo>
                      <a:pt x="1429" y="327"/>
                    </a:lnTo>
                    <a:lnTo>
                      <a:pt x="1441" y="495"/>
                    </a:lnTo>
                    <a:lnTo>
                      <a:pt x="1451" y="606"/>
                    </a:lnTo>
                    <a:lnTo>
                      <a:pt x="1465" y="701"/>
                    </a:lnTo>
                    <a:lnTo>
                      <a:pt x="1479" y="808"/>
                    </a:lnTo>
                    <a:lnTo>
                      <a:pt x="1489" y="884"/>
                    </a:lnTo>
                    <a:lnTo>
                      <a:pt x="1491" y="987"/>
                    </a:lnTo>
                    <a:lnTo>
                      <a:pt x="1477" y="995"/>
                    </a:lnTo>
                    <a:lnTo>
                      <a:pt x="1429" y="981"/>
                    </a:lnTo>
                    <a:lnTo>
                      <a:pt x="1290" y="975"/>
                    </a:lnTo>
                    <a:lnTo>
                      <a:pt x="1064" y="969"/>
                    </a:lnTo>
                    <a:lnTo>
                      <a:pt x="904" y="964"/>
                    </a:lnTo>
                    <a:lnTo>
                      <a:pt x="765" y="964"/>
                    </a:lnTo>
                    <a:lnTo>
                      <a:pt x="573" y="959"/>
                    </a:lnTo>
                    <a:lnTo>
                      <a:pt x="380" y="959"/>
                    </a:lnTo>
                    <a:lnTo>
                      <a:pt x="167" y="959"/>
                    </a:lnTo>
                    <a:lnTo>
                      <a:pt x="0" y="964"/>
                    </a:lnTo>
                    <a:lnTo>
                      <a:pt x="16" y="941"/>
                    </a:lnTo>
                    <a:close/>
                  </a:path>
                </a:pathLst>
              </a:custGeom>
              <a:solidFill>
                <a:srgbClr val="919191"/>
              </a:solidFill>
              <a:ln w="9525">
                <a:noFill/>
                <a:round/>
                <a:headEnd/>
                <a:tailEnd/>
              </a:ln>
            </p:spPr>
            <p:txBody>
              <a:bodyPr>
                <a:prstTxWarp prst="textNoShape">
                  <a:avLst/>
                </a:prstTxWarp>
              </a:bodyPr>
              <a:lstStyle/>
              <a:p>
                <a:endParaRPr lang="en-US"/>
              </a:p>
            </p:txBody>
          </p:sp>
        </p:grpSp>
        <p:grpSp>
          <p:nvGrpSpPr>
            <p:cNvPr id="8" name="Group 31"/>
            <p:cNvGrpSpPr>
              <a:grpSpLocks/>
            </p:cNvGrpSpPr>
            <p:nvPr/>
          </p:nvGrpSpPr>
          <p:grpSpPr bwMode="auto">
            <a:xfrm flipH="1">
              <a:off x="4173" y="1942"/>
              <a:ext cx="706" cy="975"/>
              <a:chOff x="4321" y="1892"/>
              <a:chExt cx="706" cy="975"/>
            </a:xfrm>
          </p:grpSpPr>
          <p:sp>
            <p:nvSpPr>
              <p:cNvPr id="124952" name="Freeform 32"/>
              <p:cNvSpPr>
                <a:spLocks/>
              </p:cNvSpPr>
              <p:nvPr/>
            </p:nvSpPr>
            <p:spPr bwMode="auto">
              <a:xfrm>
                <a:off x="4518" y="2022"/>
                <a:ext cx="195" cy="187"/>
              </a:xfrm>
              <a:custGeom>
                <a:avLst/>
                <a:gdLst>
                  <a:gd name="T0" fmla="*/ 125 w 195"/>
                  <a:gd name="T1" fmla="*/ 41 h 187"/>
                  <a:gd name="T2" fmla="*/ 102 w 195"/>
                  <a:gd name="T3" fmla="*/ 17 h 187"/>
                  <a:gd name="T4" fmla="*/ 71 w 195"/>
                  <a:gd name="T5" fmla="*/ 3 h 187"/>
                  <a:gd name="T6" fmla="*/ 53 w 195"/>
                  <a:gd name="T7" fmla="*/ 0 h 187"/>
                  <a:gd name="T8" fmla="*/ 29 w 195"/>
                  <a:gd name="T9" fmla="*/ 9 h 187"/>
                  <a:gd name="T10" fmla="*/ 15 w 195"/>
                  <a:gd name="T11" fmla="*/ 24 h 187"/>
                  <a:gd name="T12" fmla="*/ 7 w 195"/>
                  <a:gd name="T13" fmla="*/ 51 h 187"/>
                  <a:gd name="T14" fmla="*/ 0 w 195"/>
                  <a:gd name="T15" fmla="*/ 78 h 187"/>
                  <a:gd name="T16" fmla="*/ 5 w 195"/>
                  <a:gd name="T17" fmla="*/ 125 h 187"/>
                  <a:gd name="T18" fmla="*/ 15 w 195"/>
                  <a:gd name="T19" fmla="*/ 151 h 187"/>
                  <a:gd name="T20" fmla="*/ 28 w 195"/>
                  <a:gd name="T21" fmla="*/ 170 h 187"/>
                  <a:gd name="T22" fmla="*/ 51 w 195"/>
                  <a:gd name="T23" fmla="*/ 182 h 187"/>
                  <a:gd name="T24" fmla="*/ 71 w 195"/>
                  <a:gd name="T25" fmla="*/ 187 h 187"/>
                  <a:gd name="T26" fmla="*/ 94 w 195"/>
                  <a:gd name="T27" fmla="*/ 186 h 187"/>
                  <a:gd name="T28" fmla="*/ 110 w 195"/>
                  <a:gd name="T29" fmla="*/ 177 h 187"/>
                  <a:gd name="T30" fmla="*/ 124 w 195"/>
                  <a:gd name="T31" fmla="*/ 161 h 187"/>
                  <a:gd name="T32" fmla="*/ 130 w 195"/>
                  <a:gd name="T33" fmla="*/ 138 h 187"/>
                  <a:gd name="T34" fmla="*/ 137 w 195"/>
                  <a:gd name="T35" fmla="*/ 112 h 187"/>
                  <a:gd name="T36" fmla="*/ 142 w 195"/>
                  <a:gd name="T37" fmla="*/ 81 h 187"/>
                  <a:gd name="T38" fmla="*/ 138 w 195"/>
                  <a:gd name="T39" fmla="*/ 63 h 187"/>
                  <a:gd name="T40" fmla="*/ 159 w 195"/>
                  <a:gd name="T41" fmla="*/ 46 h 187"/>
                  <a:gd name="T42" fmla="*/ 186 w 195"/>
                  <a:gd name="T43" fmla="*/ 33 h 187"/>
                  <a:gd name="T44" fmla="*/ 195 w 195"/>
                  <a:gd name="T45" fmla="*/ 20 h 187"/>
                  <a:gd name="T46" fmla="*/ 194 w 195"/>
                  <a:gd name="T47" fmla="*/ 12 h 187"/>
                  <a:gd name="T48" fmla="*/ 177 w 195"/>
                  <a:gd name="T49" fmla="*/ 7 h 187"/>
                  <a:gd name="T50" fmla="*/ 162 w 195"/>
                  <a:gd name="T51" fmla="*/ 12 h 187"/>
                  <a:gd name="T52" fmla="*/ 150 w 195"/>
                  <a:gd name="T53" fmla="*/ 34 h 187"/>
                  <a:gd name="T54" fmla="*/ 125 w 195"/>
                  <a:gd name="T55" fmla="*/ 41 h 18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5"/>
                  <a:gd name="T85" fmla="*/ 0 h 187"/>
                  <a:gd name="T86" fmla="*/ 195 w 195"/>
                  <a:gd name="T87" fmla="*/ 187 h 18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5" h="187">
                    <a:moveTo>
                      <a:pt x="125" y="41"/>
                    </a:moveTo>
                    <a:lnTo>
                      <a:pt x="102" y="17"/>
                    </a:lnTo>
                    <a:lnTo>
                      <a:pt x="71" y="3"/>
                    </a:lnTo>
                    <a:lnTo>
                      <a:pt x="53" y="0"/>
                    </a:lnTo>
                    <a:lnTo>
                      <a:pt x="29" y="9"/>
                    </a:lnTo>
                    <a:lnTo>
                      <a:pt x="15" y="24"/>
                    </a:lnTo>
                    <a:lnTo>
                      <a:pt x="7" y="51"/>
                    </a:lnTo>
                    <a:lnTo>
                      <a:pt x="0" y="78"/>
                    </a:lnTo>
                    <a:lnTo>
                      <a:pt x="5" y="125"/>
                    </a:lnTo>
                    <a:lnTo>
                      <a:pt x="15" y="151"/>
                    </a:lnTo>
                    <a:lnTo>
                      <a:pt x="28" y="170"/>
                    </a:lnTo>
                    <a:lnTo>
                      <a:pt x="51" y="182"/>
                    </a:lnTo>
                    <a:lnTo>
                      <a:pt x="71" y="187"/>
                    </a:lnTo>
                    <a:lnTo>
                      <a:pt x="94" y="186"/>
                    </a:lnTo>
                    <a:lnTo>
                      <a:pt x="110" y="177"/>
                    </a:lnTo>
                    <a:lnTo>
                      <a:pt x="124" y="161"/>
                    </a:lnTo>
                    <a:lnTo>
                      <a:pt x="130" y="138"/>
                    </a:lnTo>
                    <a:lnTo>
                      <a:pt x="137" y="112"/>
                    </a:lnTo>
                    <a:lnTo>
                      <a:pt x="142" y="81"/>
                    </a:lnTo>
                    <a:lnTo>
                      <a:pt x="138" y="63"/>
                    </a:lnTo>
                    <a:lnTo>
                      <a:pt x="159" y="46"/>
                    </a:lnTo>
                    <a:lnTo>
                      <a:pt x="186" y="33"/>
                    </a:lnTo>
                    <a:lnTo>
                      <a:pt x="195" y="20"/>
                    </a:lnTo>
                    <a:lnTo>
                      <a:pt x="194" y="12"/>
                    </a:lnTo>
                    <a:lnTo>
                      <a:pt x="177" y="7"/>
                    </a:lnTo>
                    <a:lnTo>
                      <a:pt x="162" y="12"/>
                    </a:lnTo>
                    <a:lnTo>
                      <a:pt x="150" y="34"/>
                    </a:lnTo>
                    <a:lnTo>
                      <a:pt x="125" y="41"/>
                    </a:lnTo>
                    <a:close/>
                  </a:path>
                </a:pathLst>
              </a:custGeom>
              <a:solidFill>
                <a:schemeClr val="tx1"/>
              </a:solidFill>
              <a:ln w="9525">
                <a:solidFill>
                  <a:schemeClr val="tx1"/>
                </a:solidFill>
                <a:round/>
                <a:headEnd/>
                <a:tailEnd/>
              </a:ln>
            </p:spPr>
            <p:txBody>
              <a:bodyPr>
                <a:prstTxWarp prst="textNoShape">
                  <a:avLst/>
                </a:prstTxWarp>
              </a:bodyPr>
              <a:lstStyle/>
              <a:p>
                <a:endParaRPr lang="en-US"/>
              </a:p>
            </p:txBody>
          </p:sp>
          <p:sp>
            <p:nvSpPr>
              <p:cNvPr id="124953" name="Freeform 33"/>
              <p:cNvSpPr>
                <a:spLocks/>
              </p:cNvSpPr>
              <p:nvPr/>
            </p:nvSpPr>
            <p:spPr bwMode="auto">
              <a:xfrm>
                <a:off x="4583" y="2223"/>
                <a:ext cx="167" cy="287"/>
              </a:xfrm>
              <a:custGeom>
                <a:avLst/>
                <a:gdLst>
                  <a:gd name="T0" fmla="*/ 22 w 167"/>
                  <a:gd name="T1" fmla="*/ 6 h 287"/>
                  <a:gd name="T2" fmla="*/ 57 w 167"/>
                  <a:gd name="T3" fmla="*/ 0 h 287"/>
                  <a:gd name="T4" fmla="*/ 88 w 167"/>
                  <a:gd name="T5" fmla="*/ 6 h 287"/>
                  <a:gd name="T6" fmla="*/ 115 w 167"/>
                  <a:gd name="T7" fmla="*/ 19 h 287"/>
                  <a:gd name="T8" fmla="*/ 135 w 167"/>
                  <a:gd name="T9" fmla="*/ 39 h 287"/>
                  <a:gd name="T10" fmla="*/ 148 w 167"/>
                  <a:gd name="T11" fmla="*/ 62 h 287"/>
                  <a:gd name="T12" fmla="*/ 158 w 167"/>
                  <a:gd name="T13" fmla="*/ 91 h 287"/>
                  <a:gd name="T14" fmla="*/ 166 w 167"/>
                  <a:gd name="T15" fmla="*/ 120 h 287"/>
                  <a:gd name="T16" fmla="*/ 167 w 167"/>
                  <a:gd name="T17" fmla="*/ 153 h 287"/>
                  <a:gd name="T18" fmla="*/ 161 w 167"/>
                  <a:gd name="T19" fmla="*/ 192 h 287"/>
                  <a:gd name="T20" fmla="*/ 152 w 167"/>
                  <a:gd name="T21" fmla="*/ 222 h 287"/>
                  <a:gd name="T22" fmla="*/ 140 w 167"/>
                  <a:gd name="T23" fmla="*/ 248 h 287"/>
                  <a:gd name="T24" fmla="*/ 128 w 167"/>
                  <a:gd name="T25" fmla="*/ 269 h 287"/>
                  <a:gd name="T26" fmla="*/ 108 w 167"/>
                  <a:gd name="T27" fmla="*/ 282 h 287"/>
                  <a:gd name="T28" fmla="*/ 82 w 167"/>
                  <a:gd name="T29" fmla="*/ 287 h 287"/>
                  <a:gd name="T30" fmla="*/ 60 w 167"/>
                  <a:gd name="T31" fmla="*/ 284 h 287"/>
                  <a:gd name="T32" fmla="*/ 43 w 167"/>
                  <a:gd name="T33" fmla="*/ 274 h 287"/>
                  <a:gd name="T34" fmla="*/ 34 w 167"/>
                  <a:gd name="T35" fmla="*/ 261 h 287"/>
                  <a:gd name="T36" fmla="*/ 27 w 167"/>
                  <a:gd name="T37" fmla="*/ 237 h 287"/>
                  <a:gd name="T38" fmla="*/ 29 w 167"/>
                  <a:gd name="T39" fmla="*/ 207 h 287"/>
                  <a:gd name="T40" fmla="*/ 38 w 167"/>
                  <a:gd name="T41" fmla="*/ 188 h 287"/>
                  <a:gd name="T42" fmla="*/ 46 w 167"/>
                  <a:gd name="T43" fmla="*/ 164 h 287"/>
                  <a:gd name="T44" fmla="*/ 46 w 167"/>
                  <a:gd name="T45" fmla="*/ 146 h 287"/>
                  <a:gd name="T46" fmla="*/ 39 w 167"/>
                  <a:gd name="T47" fmla="*/ 132 h 287"/>
                  <a:gd name="T48" fmla="*/ 29 w 167"/>
                  <a:gd name="T49" fmla="*/ 110 h 287"/>
                  <a:gd name="T50" fmla="*/ 13 w 167"/>
                  <a:gd name="T51" fmla="*/ 90 h 287"/>
                  <a:gd name="T52" fmla="*/ 0 w 167"/>
                  <a:gd name="T53" fmla="*/ 65 h 287"/>
                  <a:gd name="T54" fmla="*/ 0 w 167"/>
                  <a:gd name="T55" fmla="*/ 43 h 287"/>
                  <a:gd name="T56" fmla="*/ 5 w 167"/>
                  <a:gd name="T57" fmla="*/ 26 h 287"/>
                  <a:gd name="T58" fmla="*/ 22 w 167"/>
                  <a:gd name="T59" fmla="*/ 6 h 28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67"/>
                  <a:gd name="T91" fmla="*/ 0 h 287"/>
                  <a:gd name="T92" fmla="*/ 167 w 167"/>
                  <a:gd name="T93" fmla="*/ 287 h 28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67" h="287">
                    <a:moveTo>
                      <a:pt x="22" y="6"/>
                    </a:moveTo>
                    <a:lnTo>
                      <a:pt x="57" y="0"/>
                    </a:lnTo>
                    <a:lnTo>
                      <a:pt x="88" y="6"/>
                    </a:lnTo>
                    <a:lnTo>
                      <a:pt x="115" y="19"/>
                    </a:lnTo>
                    <a:lnTo>
                      <a:pt x="135" y="39"/>
                    </a:lnTo>
                    <a:lnTo>
                      <a:pt x="148" y="62"/>
                    </a:lnTo>
                    <a:lnTo>
                      <a:pt x="158" y="91"/>
                    </a:lnTo>
                    <a:lnTo>
                      <a:pt x="166" y="120"/>
                    </a:lnTo>
                    <a:lnTo>
                      <a:pt x="167" y="153"/>
                    </a:lnTo>
                    <a:lnTo>
                      <a:pt x="161" y="192"/>
                    </a:lnTo>
                    <a:lnTo>
                      <a:pt x="152" y="222"/>
                    </a:lnTo>
                    <a:lnTo>
                      <a:pt x="140" y="248"/>
                    </a:lnTo>
                    <a:lnTo>
                      <a:pt x="128" y="269"/>
                    </a:lnTo>
                    <a:lnTo>
                      <a:pt x="108" y="282"/>
                    </a:lnTo>
                    <a:lnTo>
                      <a:pt x="82" y="287"/>
                    </a:lnTo>
                    <a:lnTo>
                      <a:pt x="60" y="284"/>
                    </a:lnTo>
                    <a:lnTo>
                      <a:pt x="43" y="274"/>
                    </a:lnTo>
                    <a:lnTo>
                      <a:pt x="34" y="261"/>
                    </a:lnTo>
                    <a:lnTo>
                      <a:pt x="27" y="237"/>
                    </a:lnTo>
                    <a:lnTo>
                      <a:pt x="29" y="207"/>
                    </a:lnTo>
                    <a:lnTo>
                      <a:pt x="38" y="188"/>
                    </a:lnTo>
                    <a:lnTo>
                      <a:pt x="46" y="164"/>
                    </a:lnTo>
                    <a:lnTo>
                      <a:pt x="46" y="146"/>
                    </a:lnTo>
                    <a:lnTo>
                      <a:pt x="39" y="132"/>
                    </a:lnTo>
                    <a:lnTo>
                      <a:pt x="29" y="110"/>
                    </a:lnTo>
                    <a:lnTo>
                      <a:pt x="13" y="90"/>
                    </a:lnTo>
                    <a:lnTo>
                      <a:pt x="0" y="65"/>
                    </a:lnTo>
                    <a:lnTo>
                      <a:pt x="0" y="43"/>
                    </a:lnTo>
                    <a:lnTo>
                      <a:pt x="5" y="26"/>
                    </a:lnTo>
                    <a:lnTo>
                      <a:pt x="22" y="6"/>
                    </a:lnTo>
                    <a:close/>
                  </a:path>
                </a:pathLst>
              </a:custGeom>
              <a:solidFill>
                <a:schemeClr val="tx1"/>
              </a:solidFill>
              <a:ln w="9525">
                <a:solidFill>
                  <a:schemeClr val="tx1"/>
                </a:solidFill>
                <a:round/>
                <a:headEnd/>
                <a:tailEnd/>
              </a:ln>
            </p:spPr>
            <p:txBody>
              <a:bodyPr>
                <a:prstTxWarp prst="textNoShape">
                  <a:avLst/>
                </a:prstTxWarp>
              </a:bodyPr>
              <a:lstStyle/>
              <a:p>
                <a:endParaRPr lang="en-US"/>
              </a:p>
            </p:txBody>
          </p:sp>
          <p:sp>
            <p:nvSpPr>
              <p:cNvPr id="124954" name="Freeform 34"/>
              <p:cNvSpPr>
                <a:spLocks/>
              </p:cNvSpPr>
              <p:nvPr/>
            </p:nvSpPr>
            <p:spPr bwMode="auto">
              <a:xfrm>
                <a:off x="4321" y="1892"/>
                <a:ext cx="304" cy="400"/>
              </a:xfrm>
              <a:custGeom>
                <a:avLst/>
                <a:gdLst>
                  <a:gd name="T0" fmla="*/ 239 w 304"/>
                  <a:gd name="T1" fmla="*/ 359 h 400"/>
                  <a:gd name="T2" fmla="*/ 271 w 304"/>
                  <a:gd name="T3" fmla="*/ 357 h 400"/>
                  <a:gd name="T4" fmla="*/ 296 w 304"/>
                  <a:gd name="T5" fmla="*/ 359 h 400"/>
                  <a:gd name="T6" fmla="*/ 304 w 304"/>
                  <a:gd name="T7" fmla="*/ 375 h 400"/>
                  <a:gd name="T8" fmla="*/ 297 w 304"/>
                  <a:gd name="T9" fmla="*/ 392 h 400"/>
                  <a:gd name="T10" fmla="*/ 279 w 304"/>
                  <a:gd name="T11" fmla="*/ 400 h 400"/>
                  <a:gd name="T12" fmla="*/ 231 w 304"/>
                  <a:gd name="T13" fmla="*/ 393 h 400"/>
                  <a:gd name="T14" fmla="*/ 168 w 304"/>
                  <a:gd name="T15" fmla="*/ 375 h 400"/>
                  <a:gd name="T16" fmla="*/ 116 w 304"/>
                  <a:gd name="T17" fmla="*/ 334 h 400"/>
                  <a:gd name="T18" fmla="*/ 86 w 304"/>
                  <a:gd name="T19" fmla="*/ 268 h 400"/>
                  <a:gd name="T20" fmla="*/ 57 w 304"/>
                  <a:gd name="T21" fmla="*/ 170 h 400"/>
                  <a:gd name="T22" fmla="*/ 44 w 304"/>
                  <a:gd name="T23" fmla="*/ 103 h 400"/>
                  <a:gd name="T24" fmla="*/ 41 w 304"/>
                  <a:gd name="T25" fmla="*/ 81 h 400"/>
                  <a:gd name="T26" fmla="*/ 17 w 304"/>
                  <a:gd name="T27" fmla="*/ 68 h 400"/>
                  <a:gd name="T28" fmla="*/ 0 w 304"/>
                  <a:gd name="T29" fmla="*/ 43 h 400"/>
                  <a:gd name="T30" fmla="*/ 5 w 304"/>
                  <a:gd name="T31" fmla="*/ 23 h 400"/>
                  <a:gd name="T32" fmla="*/ 23 w 304"/>
                  <a:gd name="T33" fmla="*/ 23 h 400"/>
                  <a:gd name="T34" fmla="*/ 38 w 304"/>
                  <a:gd name="T35" fmla="*/ 48 h 400"/>
                  <a:gd name="T36" fmla="*/ 49 w 304"/>
                  <a:gd name="T37" fmla="*/ 46 h 400"/>
                  <a:gd name="T38" fmla="*/ 36 w 304"/>
                  <a:gd name="T39" fmla="*/ 12 h 400"/>
                  <a:gd name="T40" fmla="*/ 49 w 304"/>
                  <a:gd name="T41" fmla="*/ 0 h 400"/>
                  <a:gd name="T42" fmla="*/ 68 w 304"/>
                  <a:gd name="T43" fmla="*/ 26 h 400"/>
                  <a:gd name="T44" fmla="*/ 65 w 304"/>
                  <a:gd name="T45" fmla="*/ 52 h 400"/>
                  <a:gd name="T46" fmla="*/ 83 w 304"/>
                  <a:gd name="T47" fmla="*/ 8 h 400"/>
                  <a:gd name="T48" fmla="*/ 99 w 304"/>
                  <a:gd name="T49" fmla="*/ 12 h 400"/>
                  <a:gd name="T50" fmla="*/ 103 w 304"/>
                  <a:gd name="T51" fmla="*/ 31 h 400"/>
                  <a:gd name="T52" fmla="*/ 87 w 304"/>
                  <a:gd name="T53" fmla="*/ 51 h 400"/>
                  <a:gd name="T54" fmla="*/ 71 w 304"/>
                  <a:gd name="T55" fmla="*/ 74 h 400"/>
                  <a:gd name="T56" fmla="*/ 66 w 304"/>
                  <a:gd name="T57" fmla="*/ 94 h 400"/>
                  <a:gd name="T58" fmla="*/ 73 w 304"/>
                  <a:gd name="T59" fmla="*/ 135 h 400"/>
                  <a:gd name="T60" fmla="*/ 87 w 304"/>
                  <a:gd name="T61" fmla="*/ 191 h 400"/>
                  <a:gd name="T62" fmla="*/ 109 w 304"/>
                  <a:gd name="T63" fmla="*/ 247 h 400"/>
                  <a:gd name="T64" fmla="*/ 138 w 304"/>
                  <a:gd name="T65" fmla="*/ 298 h 400"/>
                  <a:gd name="T66" fmla="*/ 156 w 304"/>
                  <a:gd name="T67" fmla="*/ 328 h 400"/>
                  <a:gd name="T68" fmla="*/ 181 w 304"/>
                  <a:gd name="T69" fmla="*/ 346 h 400"/>
                  <a:gd name="T70" fmla="*/ 211 w 304"/>
                  <a:gd name="T71" fmla="*/ 353 h 400"/>
                  <a:gd name="T72" fmla="*/ 239 w 304"/>
                  <a:gd name="T73" fmla="*/ 359 h 4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4"/>
                  <a:gd name="T112" fmla="*/ 0 h 400"/>
                  <a:gd name="T113" fmla="*/ 304 w 304"/>
                  <a:gd name="T114" fmla="*/ 400 h 4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4" h="400">
                    <a:moveTo>
                      <a:pt x="239" y="359"/>
                    </a:moveTo>
                    <a:lnTo>
                      <a:pt x="271" y="357"/>
                    </a:lnTo>
                    <a:lnTo>
                      <a:pt x="296" y="359"/>
                    </a:lnTo>
                    <a:lnTo>
                      <a:pt x="304" y="375"/>
                    </a:lnTo>
                    <a:lnTo>
                      <a:pt x="297" y="392"/>
                    </a:lnTo>
                    <a:lnTo>
                      <a:pt x="279" y="400"/>
                    </a:lnTo>
                    <a:lnTo>
                      <a:pt x="231" y="393"/>
                    </a:lnTo>
                    <a:lnTo>
                      <a:pt x="168" y="375"/>
                    </a:lnTo>
                    <a:lnTo>
                      <a:pt x="116" y="334"/>
                    </a:lnTo>
                    <a:lnTo>
                      <a:pt x="86" y="268"/>
                    </a:lnTo>
                    <a:lnTo>
                      <a:pt x="57" y="170"/>
                    </a:lnTo>
                    <a:lnTo>
                      <a:pt x="44" y="103"/>
                    </a:lnTo>
                    <a:lnTo>
                      <a:pt x="41" y="81"/>
                    </a:lnTo>
                    <a:lnTo>
                      <a:pt x="17" y="68"/>
                    </a:lnTo>
                    <a:lnTo>
                      <a:pt x="0" y="43"/>
                    </a:lnTo>
                    <a:lnTo>
                      <a:pt x="5" y="23"/>
                    </a:lnTo>
                    <a:lnTo>
                      <a:pt x="23" y="23"/>
                    </a:lnTo>
                    <a:lnTo>
                      <a:pt x="38" y="48"/>
                    </a:lnTo>
                    <a:lnTo>
                      <a:pt x="49" y="46"/>
                    </a:lnTo>
                    <a:lnTo>
                      <a:pt x="36" y="12"/>
                    </a:lnTo>
                    <a:lnTo>
                      <a:pt x="49" y="0"/>
                    </a:lnTo>
                    <a:lnTo>
                      <a:pt x="68" y="26"/>
                    </a:lnTo>
                    <a:lnTo>
                      <a:pt x="65" y="52"/>
                    </a:lnTo>
                    <a:lnTo>
                      <a:pt x="83" y="8"/>
                    </a:lnTo>
                    <a:lnTo>
                      <a:pt x="99" y="12"/>
                    </a:lnTo>
                    <a:lnTo>
                      <a:pt x="103" y="31"/>
                    </a:lnTo>
                    <a:lnTo>
                      <a:pt x="87" y="51"/>
                    </a:lnTo>
                    <a:lnTo>
                      <a:pt x="71" y="74"/>
                    </a:lnTo>
                    <a:lnTo>
                      <a:pt x="66" y="94"/>
                    </a:lnTo>
                    <a:lnTo>
                      <a:pt x="73" y="135"/>
                    </a:lnTo>
                    <a:lnTo>
                      <a:pt x="87" y="191"/>
                    </a:lnTo>
                    <a:lnTo>
                      <a:pt x="109" y="247"/>
                    </a:lnTo>
                    <a:lnTo>
                      <a:pt x="138" y="298"/>
                    </a:lnTo>
                    <a:lnTo>
                      <a:pt x="156" y="328"/>
                    </a:lnTo>
                    <a:lnTo>
                      <a:pt x="181" y="346"/>
                    </a:lnTo>
                    <a:lnTo>
                      <a:pt x="211" y="353"/>
                    </a:lnTo>
                    <a:lnTo>
                      <a:pt x="239" y="359"/>
                    </a:lnTo>
                    <a:close/>
                  </a:path>
                </a:pathLst>
              </a:custGeom>
              <a:solidFill>
                <a:schemeClr val="tx1"/>
              </a:solidFill>
              <a:ln w="9525">
                <a:solidFill>
                  <a:schemeClr val="tx1"/>
                </a:solidFill>
                <a:round/>
                <a:headEnd/>
                <a:tailEnd/>
              </a:ln>
            </p:spPr>
            <p:txBody>
              <a:bodyPr>
                <a:prstTxWarp prst="textNoShape">
                  <a:avLst/>
                </a:prstTxWarp>
              </a:bodyPr>
              <a:lstStyle/>
              <a:p>
                <a:endParaRPr lang="en-US"/>
              </a:p>
            </p:txBody>
          </p:sp>
          <p:sp>
            <p:nvSpPr>
              <p:cNvPr id="124955" name="Freeform 35"/>
              <p:cNvSpPr>
                <a:spLocks/>
              </p:cNvSpPr>
              <p:nvPr/>
            </p:nvSpPr>
            <p:spPr bwMode="auto">
              <a:xfrm>
                <a:off x="4657" y="1971"/>
                <a:ext cx="370" cy="317"/>
              </a:xfrm>
              <a:custGeom>
                <a:avLst/>
                <a:gdLst>
                  <a:gd name="T0" fmla="*/ 12 w 370"/>
                  <a:gd name="T1" fmla="*/ 279 h 317"/>
                  <a:gd name="T2" fmla="*/ 51 w 370"/>
                  <a:gd name="T3" fmla="*/ 275 h 317"/>
                  <a:gd name="T4" fmla="*/ 102 w 370"/>
                  <a:gd name="T5" fmla="*/ 267 h 317"/>
                  <a:gd name="T6" fmla="*/ 171 w 370"/>
                  <a:gd name="T7" fmla="*/ 245 h 317"/>
                  <a:gd name="T8" fmla="*/ 212 w 370"/>
                  <a:gd name="T9" fmla="*/ 220 h 317"/>
                  <a:gd name="T10" fmla="*/ 231 w 370"/>
                  <a:gd name="T11" fmla="*/ 193 h 317"/>
                  <a:gd name="T12" fmla="*/ 251 w 370"/>
                  <a:gd name="T13" fmla="*/ 146 h 317"/>
                  <a:gd name="T14" fmla="*/ 263 w 370"/>
                  <a:gd name="T15" fmla="*/ 98 h 317"/>
                  <a:gd name="T16" fmla="*/ 265 w 370"/>
                  <a:gd name="T17" fmla="*/ 73 h 317"/>
                  <a:gd name="T18" fmla="*/ 261 w 370"/>
                  <a:gd name="T19" fmla="*/ 60 h 317"/>
                  <a:gd name="T20" fmla="*/ 230 w 370"/>
                  <a:gd name="T21" fmla="*/ 55 h 317"/>
                  <a:gd name="T22" fmla="*/ 218 w 370"/>
                  <a:gd name="T23" fmla="*/ 42 h 317"/>
                  <a:gd name="T24" fmla="*/ 225 w 370"/>
                  <a:gd name="T25" fmla="*/ 31 h 317"/>
                  <a:gd name="T26" fmla="*/ 239 w 370"/>
                  <a:gd name="T27" fmla="*/ 31 h 317"/>
                  <a:gd name="T28" fmla="*/ 259 w 370"/>
                  <a:gd name="T29" fmla="*/ 40 h 317"/>
                  <a:gd name="T30" fmla="*/ 269 w 370"/>
                  <a:gd name="T31" fmla="*/ 44 h 317"/>
                  <a:gd name="T32" fmla="*/ 282 w 370"/>
                  <a:gd name="T33" fmla="*/ 38 h 317"/>
                  <a:gd name="T34" fmla="*/ 297 w 370"/>
                  <a:gd name="T35" fmla="*/ 25 h 317"/>
                  <a:gd name="T36" fmla="*/ 307 w 370"/>
                  <a:gd name="T37" fmla="*/ 5 h 317"/>
                  <a:gd name="T38" fmla="*/ 319 w 370"/>
                  <a:gd name="T39" fmla="*/ 0 h 317"/>
                  <a:gd name="T40" fmla="*/ 332 w 370"/>
                  <a:gd name="T41" fmla="*/ 1 h 317"/>
                  <a:gd name="T42" fmla="*/ 328 w 370"/>
                  <a:gd name="T43" fmla="*/ 18 h 317"/>
                  <a:gd name="T44" fmla="*/ 310 w 370"/>
                  <a:gd name="T45" fmla="*/ 38 h 317"/>
                  <a:gd name="T46" fmla="*/ 297 w 370"/>
                  <a:gd name="T47" fmla="*/ 47 h 317"/>
                  <a:gd name="T48" fmla="*/ 299 w 370"/>
                  <a:gd name="T49" fmla="*/ 51 h 317"/>
                  <a:gd name="T50" fmla="*/ 314 w 370"/>
                  <a:gd name="T51" fmla="*/ 51 h 317"/>
                  <a:gd name="T52" fmla="*/ 333 w 370"/>
                  <a:gd name="T53" fmla="*/ 48 h 317"/>
                  <a:gd name="T54" fmla="*/ 349 w 370"/>
                  <a:gd name="T55" fmla="*/ 42 h 317"/>
                  <a:gd name="T56" fmla="*/ 355 w 370"/>
                  <a:gd name="T57" fmla="*/ 30 h 317"/>
                  <a:gd name="T58" fmla="*/ 368 w 370"/>
                  <a:gd name="T59" fmla="*/ 34 h 317"/>
                  <a:gd name="T60" fmla="*/ 370 w 370"/>
                  <a:gd name="T61" fmla="*/ 51 h 317"/>
                  <a:gd name="T62" fmla="*/ 353 w 370"/>
                  <a:gd name="T63" fmla="*/ 64 h 317"/>
                  <a:gd name="T64" fmla="*/ 327 w 370"/>
                  <a:gd name="T65" fmla="*/ 68 h 317"/>
                  <a:gd name="T66" fmla="*/ 299 w 370"/>
                  <a:gd name="T67" fmla="*/ 66 h 317"/>
                  <a:gd name="T68" fmla="*/ 289 w 370"/>
                  <a:gd name="T69" fmla="*/ 73 h 317"/>
                  <a:gd name="T70" fmla="*/ 282 w 370"/>
                  <a:gd name="T71" fmla="*/ 99 h 317"/>
                  <a:gd name="T72" fmla="*/ 277 w 370"/>
                  <a:gd name="T73" fmla="*/ 129 h 317"/>
                  <a:gd name="T74" fmla="*/ 269 w 370"/>
                  <a:gd name="T75" fmla="*/ 167 h 317"/>
                  <a:gd name="T76" fmla="*/ 261 w 370"/>
                  <a:gd name="T77" fmla="*/ 193 h 317"/>
                  <a:gd name="T78" fmla="*/ 251 w 370"/>
                  <a:gd name="T79" fmla="*/ 215 h 317"/>
                  <a:gd name="T80" fmla="*/ 234 w 370"/>
                  <a:gd name="T81" fmla="*/ 237 h 317"/>
                  <a:gd name="T82" fmla="*/ 221 w 370"/>
                  <a:gd name="T83" fmla="*/ 245 h 317"/>
                  <a:gd name="T84" fmla="*/ 195 w 370"/>
                  <a:gd name="T85" fmla="*/ 262 h 317"/>
                  <a:gd name="T86" fmla="*/ 161 w 370"/>
                  <a:gd name="T87" fmla="*/ 279 h 317"/>
                  <a:gd name="T88" fmla="*/ 114 w 370"/>
                  <a:gd name="T89" fmla="*/ 292 h 317"/>
                  <a:gd name="T90" fmla="*/ 76 w 370"/>
                  <a:gd name="T91" fmla="*/ 301 h 317"/>
                  <a:gd name="T92" fmla="*/ 33 w 370"/>
                  <a:gd name="T93" fmla="*/ 317 h 317"/>
                  <a:gd name="T94" fmla="*/ 12 w 370"/>
                  <a:gd name="T95" fmla="*/ 313 h 317"/>
                  <a:gd name="T96" fmla="*/ 0 w 370"/>
                  <a:gd name="T97" fmla="*/ 292 h 317"/>
                  <a:gd name="T98" fmla="*/ 12 w 370"/>
                  <a:gd name="T99" fmla="*/ 279 h 3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0"/>
                  <a:gd name="T151" fmla="*/ 0 h 317"/>
                  <a:gd name="T152" fmla="*/ 370 w 370"/>
                  <a:gd name="T153" fmla="*/ 317 h 3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0" h="317">
                    <a:moveTo>
                      <a:pt x="12" y="279"/>
                    </a:moveTo>
                    <a:lnTo>
                      <a:pt x="51" y="275"/>
                    </a:lnTo>
                    <a:lnTo>
                      <a:pt x="102" y="267"/>
                    </a:lnTo>
                    <a:lnTo>
                      <a:pt x="171" y="245"/>
                    </a:lnTo>
                    <a:lnTo>
                      <a:pt x="212" y="220"/>
                    </a:lnTo>
                    <a:lnTo>
                      <a:pt x="231" y="193"/>
                    </a:lnTo>
                    <a:lnTo>
                      <a:pt x="251" y="146"/>
                    </a:lnTo>
                    <a:lnTo>
                      <a:pt x="263" y="98"/>
                    </a:lnTo>
                    <a:lnTo>
                      <a:pt x="265" y="73"/>
                    </a:lnTo>
                    <a:lnTo>
                      <a:pt x="261" y="60"/>
                    </a:lnTo>
                    <a:lnTo>
                      <a:pt x="230" y="55"/>
                    </a:lnTo>
                    <a:lnTo>
                      <a:pt x="218" y="42"/>
                    </a:lnTo>
                    <a:lnTo>
                      <a:pt x="225" y="31"/>
                    </a:lnTo>
                    <a:lnTo>
                      <a:pt x="239" y="31"/>
                    </a:lnTo>
                    <a:lnTo>
                      <a:pt x="259" y="40"/>
                    </a:lnTo>
                    <a:lnTo>
                      <a:pt x="269" y="44"/>
                    </a:lnTo>
                    <a:lnTo>
                      <a:pt x="282" y="38"/>
                    </a:lnTo>
                    <a:lnTo>
                      <a:pt x="297" y="25"/>
                    </a:lnTo>
                    <a:lnTo>
                      <a:pt x="307" y="5"/>
                    </a:lnTo>
                    <a:lnTo>
                      <a:pt x="319" y="0"/>
                    </a:lnTo>
                    <a:lnTo>
                      <a:pt x="332" y="1"/>
                    </a:lnTo>
                    <a:lnTo>
                      <a:pt x="328" y="18"/>
                    </a:lnTo>
                    <a:lnTo>
                      <a:pt x="310" y="38"/>
                    </a:lnTo>
                    <a:lnTo>
                      <a:pt x="297" y="47"/>
                    </a:lnTo>
                    <a:lnTo>
                      <a:pt x="299" y="51"/>
                    </a:lnTo>
                    <a:lnTo>
                      <a:pt x="314" y="51"/>
                    </a:lnTo>
                    <a:lnTo>
                      <a:pt x="333" y="48"/>
                    </a:lnTo>
                    <a:lnTo>
                      <a:pt x="349" y="42"/>
                    </a:lnTo>
                    <a:lnTo>
                      <a:pt x="355" y="30"/>
                    </a:lnTo>
                    <a:lnTo>
                      <a:pt x="368" y="34"/>
                    </a:lnTo>
                    <a:lnTo>
                      <a:pt x="370" y="51"/>
                    </a:lnTo>
                    <a:lnTo>
                      <a:pt x="353" y="64"/>
                    </a:lnTo>
                    <a:lnTo>
                      <a:pt x="327" y="68"/>
                    </a:lnTo>
                    <a:lnTo>
                      <a:pt x="299" y="66"/>
                    </a:lnTo>
                    <a:lnTo>
                      <a:pt x="289" y="73"/>
                    </a:lnTo>
                    <a:lnTo>
                      <a:pt x="282" y="99"/>
                    </a:lnTo>
                    <a:lnTo>
                      <a:pt x="277" y="129"/>
                    </a:lnTo>
                    <a:lnTo>
                      <a:pt x="269" y="167"/>
                    </a:lnTo>
                    <a:lnTo>
                      <a:pt x="261" y="193"/>
                    </a:lnTo>
                    <a:lnTo>
                      <a:pt x="251" y="215"/>
                    </a:lnTo>
                    <a:lnTo>
                      <a:pt x="234" y="237"/>
                    </a:lnTo>
                    <a:lnTo>
                      <a:pt x="221" y="245"/>
                    </a:lnTo>
                    <a:lnTo>
                      <a:pt x="195" y="262"/>
                    </a:lnTo>
                    <a:lnTo>
                      <a:pt x="161" y="279"/>
                    </a:lnTo>
                    <a:lnTo>
                      <a:pt x="114" y="292"/>
                    </a:lnTo>
                    <a:lnTo>
                      <a:pt x="76" y="301"/>
                    </a:lnTo>
                    <a:lnTo>
                      <a:pt x="33" y="317"/>
                    </a:lnTo>
                    <a:lnTo>
                      <a:pt x="12" y="313"/>
                    </a:lnTo>
                    <a:lnTo>
                      <a:pt x="0" y="292"/>
                    </a:lnTo>
                    <a:lnTo>
                      <a:pt x="12" y="279"/>
                    </a:lnTo>
                    <a:close/>
                  </a:path>
                </a:pathLst>
              </a:custGeom>
              <a:solidFill>
                <a:schemeClr val="tx1"/>
              </a:solidFill>
              <a:ln w="9525">
                <a:solidFill>
                  <a:schemeClr val="tx1"/>
                </a:solidFill>
                <a:round/>
                <a:headEnd/>
                <a:tailEnd/>
              </a:ln>
            </p:spPr>
            <p:txBody>
              <a:bodyPr>
                <a:prstTxWarp prst="textNoShape">
                  <a:avLst/>
                </a:prstTxWarp>
              </a:bodyPr>
              <a:lstStyle/>
              <a:p>
                <a:endParaRPr lang="en-US"/>
              </a:p>
            </p:txBody>
          </p:sp>
          <p:sp>
            <p:nvSpPr>
              <p:cNvPr id="124956" name="Freeform 36"/>
              <p:cNvSpPr>
                <a:spLocks/>
              </p:cNvSpPr>
              <p:nvPr/>
            </p:nvSpPr>
            <p:spPr bwMode="auto">
              <a:xfrm>
                <a:off x="4590" y="2454"/>
                <a:ext cx="118" cy="407"/>
              </a:xfrm>
              <a:custGeom>
                <a:avLst/>
                <a:gdLst>
                  <a:gd name="T0" fmla="*/ 30 w 118"/>
                  <a:gd name="T1" fmla="*/ 5 h 407"/>
                  <a:gd name="T2" fmla="*/ 53 w 118"/>
                  <a:gd name="T3" fmla="*/ 0 h 407"/>
                  <a:gd name="T4" fmla="*/ 65 w 118"/>
                  <a:gd name="T5" fmla="*/ 12 h 407"/>
                  <a:gd name="T6" fmla="*/ 68 w 118"/>
                  <a:gd name="T7" fmla="*/ 35 h 407"/>
                  <a:gd name="T8" fmla="*/ 71 w 118"/>
                  <a:gd name="T9" fmla="*/ 78 h 407"/>
                  <a:gd name="T10" fmla="*/ 66 w 118"/>
                  <a:gd name="T11" fmla="*/ 147 h 407"/>
                  <a:gd name="T12" fmla="*/ 58 w 118"/>
                  <a:gd name="T13" fmla="*/ 215 h 407"/>
                  <a:gd name="T14" fmla="*/ 46 w 118"/>
                  <a:gd name="T15" fmla="*/ 284 h 407"/>
                  <a:gd name="T16" fmla="*/ 37 w 118"/>
                  <a:gd name="T17" fmla="*/ 343 h 407"/>
                  <a:gd name="T18" fmla="*/ 36 w 118"/>
                  <a:gd name="T19" fmla="*/ 356 h 407"/>
                  <a:gd name="T20" fmla="*/ 42 w 118"/>
                  <a:gd name="T21" fmla="*/ 362 h 407"/>
                  <a:gd name="T22" fmla="*/ 61 w 118"/>
                  <a:gd name="T23" fmla="*/ 354 h 407"/>
                  <a:gd name="T24" fmla="*/ 75 w 118"/>
                  <a:gd name="T25" fmla="*/ 330 h 407"/>
                  <a:gd name="T26" fmla="*/ 86 w 118"/>
                  <a:gd name="T27" fmla="*/ 321 h 407"/>
                  <a:gd name="T28" fmla="*/ 107 w 118"/>
                  <a:gd name="T29" fmla="*/ 314 h 407"/>
                  <a:gd name="T30" fmla="*/ 115 w 118"/>
                  <a:gd name="T31" fmla="*/ 319 h 407"/>
                  <a:gd name="T32" fmla="*/ 118 w 118"/>
                  <a:gd name="T33" fmla="*/ 340 h 407"/>
                  <a:gd name="T34" fmla="*/ 93 w 118"/>
                  <a:gd name="T35" fmla="*/ 351 h 407"/>
                  <a:gd name="T36" fmla="*/ 65 w 118"/>
                  <a:gd name="T37" fmla="*/ 376 h 407"/>
                  <a:gd name="T38" fmla="*/ 41 w 118"/>
                  <a:gd name="T39" fmla="*/ 400 h 407"/>
                  <a:gd name="T40" fmla="*/ 24 w 118"/>
                  <a:gd name="T41" fmla="*/ 407 h 407"/>
                  <a:gd name="T42" fmla="*/ 12 w 118"/>
                  <a:gd name="T43" fmla="*/ 402 h 407"/>
                  <a:gd name="T44" fmla="*/ 0 w 118"/>
                  <a:gd name="T45" fmla="*/ 393 h 407"/>
                  <a:gd name="T46" fmla="*/ 0 w 118"/>
                  <a:gd name="T47" fmla="*/ 385 h 407"/>
                  <a:gd name="T48" fmla="*/ 10 w 118"/>
                  <a:gd name="T49" fmla="*/ 361 h 407"/>
                  <a:gd name="T50" fmla="*/ 21 w 118"/>
                  <a:gd name="T51" fmla="*/ 344 h 407"/>
                  <a:gd name="T52" fmla="*/ 25 w 118"/>
                  <a:gd name="T53" fmla="*/ 305 h 407"/>
                  <a:gd name="T54" fmla="*/ 25 w 118"/>
                  <a:gd name="T55" fmla="*/ 254 h 407"/>
                  <a:gd name="T56" fmla="*/ 24 w 118"/>
                  <a:gd name="T57" fmla="*/ 182 h 407"/>
                  <a:gd name="T58" fmla="*/ 32 w 118"/>
                  <a:gd name="T59" fmla="*/ 129 h 407"/>
                  <a:gd name="T60" fmla="*/ 27 w 118"/>
                  <a:gd name="T61" fmla="*/ 72 h 407"/>
                  <a:gd name="T62" fmla="*/ 27 w 118"/>
                  <a:gd name="T63" fmla="*/ 28 h 407"/>
                  <a:gd name="T64" fmla="*/ 30 w 118"/>
                  <a:gd name="T65" fmla="*/ 5 h 4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8"/>
                  <a:gd name="T100" fmla="*/ 0 h 407"/>
                  <a:gd name="T101" fmla="*/ 118 w 118"/>
                  <a:gd name="T102" fmla="*/ 407 h 4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8" h="407">
                    <a:moveTo>
                      <a:pt x="30" y="5"/>
                    </a:moveTo>
                    <a:lnTo>
                      <a:pt x="53" y="0"/>
                    </a:lnTo>
                    <a:lnTo>
                      <a:pt x="65" y="12"/>
                    </a:lnTo>
                    <a:lnTo>
                      <a:pt x="68" y="35"/>
                    </a:lnTo>
                    <a:lnTo>
                      <a:pt x="71" y="78"/>
                    </a:lnTo>
                    <a:lnTo>
                      <a:pt x="66" y="147"/>
                    </a:lnTo>
                    <a:lnTo>
                      <a:pt x="58" y="215"/>
                    </a:lnTo>
                    <a:lnTo>
                      <a:pt x="46" y="284"/>
                    </a:lnTo>
                    <a:lnTo>
                      <a:pt x="37" y="343"/>
                    </a:lnTo>
                    <a:lnTo>
                      <a:pt x="36" y="356"/>
                    </a:lnTo>
                    <a:lnTo>
                      <a:pt x="42" y="362"/>
                    </a:lnTo>
                    <a:lnTo>
                      <a:pt x="61" y="354"/>
                    </a:lnTo>
                    <a:lnTo>
                      <a:pt x="75" y="330"/>
                    </a:lnTo>
                    <a:lnTo>
                      <a:pt x="86" y="321"/>
                    </a:lnTo>
                    <a:lnTo>
                      <a:pt x="107" y="314"/>
                    </a:lnTo>
                    <a:lnTo>
                      <a:pt x="115" y="319"/>
                    </a:lnTo>
                    <a:lnTo>
                      <a:pt x="118" y="340"/>
                    </a:lnTo>
                    <a:lnTo>
                      <a:pt x="93" y="351"/>
                    </a:lnTo>
                    <a:lnTo>
                      <a:pt x="65" y="376"/>
                    </a:lnTo>
                    <a:lnTo>
                      <a:pt x="41" y="400"/>
                    </a:lnTo>
                    <a:lnTo>
                      <a:pt x="24" y="407"/>
                    </a:lnTo>
                    <a:lnTo>
                      <a:pt x="12" y="402"/>
                    </a:lnTo>
                    <a:lnTo>
                      <a:pt x="0" y="393"/>
                    </a:lnTo>
                    <a:lnTo>
                      <a:pt x="0" y="385"/>
                    </a:lnTo>
                    <a:lnTo>
                      <a:pt x="10" y="361"/>
                    </a:lnTo>
                    <a:lnTo>
                      <a:pt x="21" y="344"/>
                    </a:lnTo>
                    <a:lnTo>
                      <a:pt x="25" y="305"/>
                    </a:lnTo>
                    <a:lnTo>
                      <a:pt x="25" y="254"/>
                    </a:lnTo>
                    <a:lnTo>
                      <a:pt x="24" y="182"/>
                    </a:lnTo>
                    <a:lnTo>
                      <a:pt x="32" y="129"/>
                    </a:lnTo>
                    <a:lnTo>
                      <a:pt x="27" y="72"/>
                    </a:lnTo>
                    <a:lnTo>
                      <a:pt x="27" y="28"/>
                    </a:lnTo>
                    <a:lnTo>
                      <a:pt x="30" y="5"/>
                    </a:lnTo>
                    <a:close/>
                  </a:path>
                </a:pathLst>
              </a:custGeom>
              <a:solidFill>
                <a:schemeClr val="tx1"/>
              </a:solidFill>
              <a:ln w="9525">
                <a:solidFill>
                  <a:schemeClr val="tx1"/>
                </a:solidFill>
                <a:round/>
                <a:headEnd/>
                <a:tailEnd/>
              </a:ln>
            </p:spPr>
            <p:txBody>
              <a:bodyPr>
                <a:prstTxWarp prst="textNoShape">
                  <a:avLst/>
                </a:prstTxWarp>
              </a:bodyPr>
              <a:lstStyle/>
              <a:p>
                <a:endParaRPr lang="en-US"/>
              </a:p>
            </p:txBody>
          </p:sp>
          <p:sp>
            <p:nvSpPr>
              <p:cNvPr id="124957" name="Freeform 37"/>
              <p:cNvSpPr>
                <a:spLocks/>
              </p:cNvSpPr>
              <p:nvPr/>
            </p:nvSpPr>
            <p:spPr bwMode="auto">
              <a:xfrm>
                <a:off x="4666" y="2459"/>
                <a:ext cx="125" cy="408"/>
              </a:xfrm>
              <a:custGeom>
                <a:avLst/>
                <a:gdLst>
                  <a:gd name="T0" fmla="*/ 0 w 125"/>
                  <a:gd name="T1" fmla="*/ 7 h 408"/>
                  <a:gd name="T2" fmla="*/ 21 w 125"/>
                  <a:gd name="T3" fmla="*/ 0 h 408"/>
                  <a:gd name="T4" fmla="*/ 35 w 125"/>
                  <a:gd name="T5" fmla="*/ 8 h 408"/>
                  <a:gd name="T6" fmla="*/ 42 w 125"/>
                  <a:gd name="T7" fmla="*/ 32 h 408"/>
                  <a:gd name="T8" fmla="*/ 47 w 125"/>
                  <a:gd name="T9" fmla="*/ 75 h 408"/>
                  <a:gd name="T10" fmla="*/ 52 w 125"/>
                  <a:gd name="T11" fmla="*/ 145 h 408"/>
                  <a:gd name="T12" fmla="*/ 50 w 125"/>
                  <a:gd name="T13" fmla="*/ 212 h 408"/>
                  <a:gd name="T14" fmla="*/ 47 w 125"/>
                  <a:gd name="T15" fmla="*/ 285 h 408"/>
                  <a:gd name="T16" fmla="*/ 43 w 125"/>
                  <a:gd name="T17" fmla="*/ 344 h 408"/>
                  <a:gd name="T18" fmla="*/ 46 w 125"/>
                  <a:gd name="T19" fmla="*/ 357 h 408"/>
                  <a:gd name="T20" fmla="*/ 52 w 125"/>
                  <a:gd name="T21" fmla="*/ 363 h 408"/>
                  <a:gd name="T22" fmla="*/ 68 w 125"/>
                  <a:gd name="T23" fmla="*/ 351 h 408"/>
                  <a:gd name="T24" fmla="*/ 82 w 125"/>
                  <a:gd name="T25" fmla="*/ 325 h 408"/>
                  <a:gd name="T26" fmla="*/ 89 w 125"/>
                  <a:gd name="T27" fmla="*/ 316 h 408"/>
                  <a:gd name="T28" fmla="*/ 109 w 125"/>
                  <a:gd name="T29" fmla="*/ 306 h 408"/>
                  <a:gd name="T30" fmla="*/ 119 w 125"/>
                  <a:gd name="T31" fmla="*/ 312 h 408"/>
                  <a:gd name="T32" fmla="*/ 125 w 125"/>
                  <a:gd name="T33" fmla="*/ 331 h 408"/>
                  <a:gd name="T34" fmla="*/ 99 w 125"/>
                  <a:gd name="T35" fmla="*/ 346 h 408"/>
                  <a:gd name="T36" fmla="*/ 74 w 125"/>
                  <a:gd name="T37" fmla="*/ 374 h 408"/>
                  <a:gd name="T38" fmla="*/ 53 w 125"/>
                  <a:gd name="T39" fmla="*/ 401 h 408"/>
                  <a:gd name="T40" fmla="*/ 40 w 125"/>
                  <a:gd name="T41" fmla="*/ 408 h 408"/>
                  <a:gd name="T42" fmla="*/ 25 w 125"/>
                  <a:gd name="T43" fmla="*/ 407 h 408"/>
                  <a:gd name="T44" fmla="*/ 12 w 125"/>
                  <a:gd name="T45" fmla="*/ 396 h 408"/>
                  <a:gd name="T46" fmla="*/ 12 w 125"/>
                  <a:gd name="T47" fmla="*/ 388 h 408"/>
                  <a:gd name="T48" fmla="*/ 20 w 125"/>
                  <a:gd name="T49" fmla="*/ 364 h 408"/>
                  <a:gd name="T50" fmla="*/ 27 w 125"/>
                  <a:gd name="T51" fmla="*/ 345 h 408"/>
                  <a:gd name="T52" fmla="*/ 28 w 125"/>
                  <a:gd name="T53" fmla="*/ 306 h 408"/>
                  <a:gd name="T54" fmla="*/ 23 w 125"/>
                  <a:gd name="T55" fmla="*/ 255 h 408"/>
                  <a:gd name="T56" fmla="*/ 12 w 125"/>
                  <a:gd name="T57" fmla="*/ 185 h 408"/>
                  <a:gd name="T58" fmla="*/ 16 w 125"/>
                  <a:gd name="T59" fmla="*/ 128 h 408"/>
                  <a:gd name="T60" fmla="*/ 4 w 125"/>
                  <a:gd name="T61" fmla="*/ 75 h 408"/>
                  <a:gd name="T62" fmla="*/ 0 w 125"/>
                  <a:gd name="T63" fmla="*/ 31 h 408"/>
                  <a:gd name="T64" fmla="*/ 0 w 125"/>
                  <a:gd name="T65" fmla="*/ 7 h 4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5"/>
                  <a:gd name="T100" fmla="*/ 0 h 408"/>
                  <a:gd name="T101" fmla="*/ 125 w 125"/>
                  <a:gd name="T102" fmla="*/ 408 h 4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5" h="408">
                    <a:moveTo>
                      <a:pt x="0" y="7"/>
                    </a:moveTo>
                    <a:lnTo>
                      <a:pt x="21" y="0"/>
                    </a:lnTo>
                    <a:lnTo>
                      <a:pt x="35" y="8"/>
                    </a:lnTo>
                    <a:lnTo>
                      <a:pt x="42" y="32"/>
                    </a:lnTo>
                    <a:lnTo>
                      <a:pt x="47" y="75"/>
                    </a:lnTo>
                    <a:lnTo>
                      <a:pt x="52" y="145"/>
                    </a:lnTo>
                    <a:lnTo>
                      <a:pt x="50" y="212"/>
                    </a:lnTo>
                    <a:lnTo>
                      <a:pt x="47" y="285"/>
                    </a:lnTo>
                    <a:lnTo>
                      <a:pt x="43" y="344"/>
                    </a:lnTo>
                    <a:lnTo>
                      <a:pt x="46" y="357"/>
                    </a:lnTo>
                    <a:lnTo>
                      <a:pt x="52" y="363"/>
                    </a:lnTo>
                    <a:lnTo>
                      <a:pt x="68" y="351"/>
                    </a:lnTo>
                    <a:lnTo>
                      <a:pt x="82" y="325"/>
                    </a:lnTo>
                    <a:lnTo>
                      <a:pt x="89" y="316"/>
                    </a:lnTo>
                    <a:lnTo>
                      <a:pt x="109" y="306"/>
                    </a:lnTo>
                    <a:lnTo>
                      <a:pt x="119" y="312"/>
                    </a:lnTo>
                    <a:lnTo>
                      <a:pt x="125" y="331"/>
                    </a:lnTo>
                    <a:lnTo>
                      <a:pt x="99" y="346"/>
                    </a:lnTo>
                    <a:lnTo>
                      <a:pt x="74" y="374"/>
                    </a:lnTo>
                    <a:lnTo>
                      <a:pt x="53" y="401"/>
                    </a:lnTo>
                    <a:lnTo>
                      <a:pt x="40" y="408"/>
                    </a:lnTo>
                    <a:lnTo>
                      <a:pt x="25" y="407"/>
                    </a:lnTo>
                    <a:lnTo>
                      <a:pt x="12" y="396"/>
                    </a:lnTo>
                    <a:lnTo>
                      <a:pt x="12" y="388"/>
                    </a:lnTo>
                    <a:lnTo>
                      <a:pt x="20" y="364"/>
                    </a:lnTo>
                    <a:lnTo>
                      <a:pt x="27" y="345"/>
                    </a:lnTo>
                    <a:lnTo>
                      <a:pt x="28" y="306"/>
                    </a:lnTo>
                    <a:lnTo>
                      <a:pt x="23" y="255"/>
                    </a:lnTo>
                    <a:lnTo>
                      <a:pt x="12" y="185"/>
                    </a:lnTo>
                    <a:lnTo>
                      <a:pt x="16" y="128"/>
                    </a:lnTo>
                    <a:lnTo>
                      <a:pt x="4" y="75"/>
                    </a:lnTo>
                    <a:lnTo>
                      <a:pt x="0" y="31"/>
                    </a:lnTo>
                    <a:lnTo>
                      <a:pt x="0" y="7"/>
                    </a:lnTo>
                    <a:close/>
                  </a:path>
                </a:pathLst>
              </a:custGeom>
              <a:solidFill>
                <a:schemeClr val="tx1"/>
              </a:solidFill>
              <a:ln w="9525">
                <a:solidFill>
                  <a:schemeClr val="tx1"/>
                </a:solidFill>
                <a:round/>
                <a:headEnd/>
                <a:tailEnd/>
              </a:ln>
            </p:spPr>
            <p:txBody>
              <a:bodyPr>
                <a:prstTxWarp prst="textNoShape">
                  <a:avLst/>
                </a:prstTxWarp>
              </a:bodyPr>
              <a:lstStyle/>
              <a:p>
                <a:endParaRPr lang="en-US"/>
              </a:p>
            </p:txBody>
          </p:sp>
        </p:grpSp>
      </p:grpSp>
      <p:sp>
        <p:nvSpPr>
          <p:cNvPr id="124933" name="Text Box 38"/>
          <p:cNvSpPr txBox="1">
            <a:spLocks noChangeArrowheads="1"/>
          </p:cNvSpPr>
          <p:nvPr/>
        </p:nvSpPr>
        <p:spPr bwMode="auto">
          <a:xfrm>
            <a:off x="3009900" y="2195513"/>
            <a:ext cx="5562600" cy="3447098"/>
          </a:xfrm>
          <a:prstGeom prst="rect">
            <a:avLst/>
          </a:prstGeom>
          <a:noFill/>
          <a:ln w="9525">
            <a:noFill/>
            <a:miter lim="800000"/>
            <a:headEnd/>
            <a:tailEnd/>
          </a:ln>
        </p:spPr>
        <p:txBody>
          <a:bodyPr>
            <a:prstTxWarp prst="textNoShape">
              <a:avLst/>
            </a:prstTxWarp>
            <a:spAutoFit/>
          </a:bodyPr>
          <a:lstStyle/>
          <a:p>
            <a:pPr marL="457200" indent="-457200" algn="ctr" eaLnBrk="0" hangingPunct="0"/>
            <a:endParaRPr lang="en-US" b="1" dirty="0" smtClean="0">
              <a:solidFill>
                <a:schemeClr val="accent2"/>
              </a:solidFill>
              <a:latin typeface="Helvetica"/>
              <a:cs typeface="Helvetica"/>
            </a:endParaRPr>
          </a:p>
          <a:p>
            <a:pPr marL="457200" indent="-457200" eaLnBrk="0" hangingPunct="0">
              <a:buAutoNum type="arabicParenR"/>
            </a:pPr>
            <a:r>
              <a:rPr lang="en-US" sz="2000" b="1" dirty="0" smtClean="0">
                <a:latin typeface="Helvetica"/>
                <a:cs typeface="Helvetica"/>
              </a:rPr>
              <a:t>The differentiated examples should show greater complexity and creativity, using a more advanced curriculum base.</a:t>
            </a:r>
          </a:p>
          <a:p>
            <a:pPr marL="457200" indent="-457200" eaLnBrk="0" hangingPunct="0"/>
            <a:endParaRPr lang="en-US" sz="2000" b="1" dirty="0" smtClean="0">
              <a:latin typeface="Helvetica"/>
              <a:cs typeface="Helvetica"/>
            </a:endParaRPr>
          </a:p>
          <a:p>
            <a:pPr marL="457200" indent="-457200" eaLnBrk="0" hangingPunct="0">
              <a:buAutoNum type="arabicParenR"/>
            </a:pPr>
            <a:r>
              <a:rPr lang="en-US" sz="2000" b="1" dirty="0" smtClean="0">
                <a:solidFill>
                  <a:srgbClr val="FF0000"/>
                </a:solidFill>
                <a:latin typeface="Helvetica"/>
                <a:cs typeface="Helvetica"/>
              </a:rPr>
              <a:t>While typical learners might interpret a grade level graph</a:t>
            </a:r>
            <a:r>
              <a:rPr lang="en-US" sz="2000" b="1" dirty="0" smtClean="0">
                <a:latin typeface="Helvetica"/>
                <a:cs typeface="Helvetica"/>
              </a:rPr>
              <a:t> to satisfy the data interpretation standard in Mathematics, </a:t>
            </a:r>
            <a:r>
              <a:rPr lang="en-US" sz="2000" b="1" dirty="0" smtClean="0">
                <a:solidFill>
                  <a:srgbClr val="0000FF"/>
                </a:solidFill>
                <a:latin typeface="Helvetica"/>
                <a:cs typeface="Helvetica"/>
              </a:rPr>
              <a:t>the advanced learners might use real world and multiple data sets to interpret and show trends in data over time. </a:t>
            </a:r>
            <a:endParaRPr lang="en-US" sz="2000" b="1" dirty="0" smtClean="0">
              <a:latin typeface="Helvetica"/>
              <a:cs typeface="Helvetica"/>
            </a:endParaRPr>
          </a:p>
        </p:txBody>
      </p:sp>
      <p:sp>
        <p:nvSpPr>
          <p:cNvPr id="124934" name="Rectangle 39"/>
          <p:cNvSpPr>
            <a:spLocks noChangeArrowheads="1"/>
          </p:cNvSpPr>
          <p:nvPr/>
        </p:nvSpPr>
        <p:spPr bwMode="auto">
          <a:xfrm>
            <a:off x="3124200" y="5943600"/>
            <a:ext cx="5486400" cy="304800"/>
          </a:xfrm>
          <a:prstGeom prst="rect">
            <a:avLst/>
          </a:prstGeom>
          <a:solidFill>
            <a:schemeClr val="accent2"/>
          </a:solidFill>
          <a:ln w="38100">
            <a:solidFill>
              <a:srgbClr val="FF0000"/>
            </a:solidFill>
            <a:miter lim="800000"/>
            <a:headEnd/>
            <a:tailEnd/>
          </a:ln>
        </p:spPr>
        <p:txBody>
          <a:bodyPr wrap="none" anchor="ctr">
            <a:prstTxWarp prst="textNoShape">
              <a:avLst/>
            </a:prstTxWarp>
          </a:bodyPr>
          <a:lstStyle/>
          <a:p>
            <a:endParaRPr lang="en-US"/>
          </a:p>
        </p:txBody>
      </p:sp>
      <p:sp>
        <p:nvSpPr>
          <p:cNvPr id="124935" name="Rectangle 40"/>
          <p:cNvSpPr>
            <a:spLocks noChangeArrowheads="1"/>
          </p:cNvSpPr>
          <p:nvPr/>
        </p:nvSpPr>
        <p:spPr bwMode="auto">
          <a:xfrm>
            <a:off x="3124200" y="1890713"/>
            <a:ext cx="5486400" cy="304800"/>
          </a:xfrm>
          <a:prstGeom prst="rect">
            <a:avLst/>
          </a:prstGeom>
          <a:solidFill>
            <a:schemeClr val="accent2"/>
          </a:solidFill>
          <a:ln w="38100">
            <a:solidFill>
              <a:srgbClr val="FF0000"/>
            </a:solidFill>
            <a:miter lim="800000"/>
            <a:headEnd/>
            <a:tailEnd/>
          </a:ln>
        </p:spPr>
        <p:txBody>
          <a:bodyPr wrap="none" anchor="ctr">
            <a:prstTxWarp prst="textNoShape">
              <a:avLst/>
            </a:prstTxWarp>
          </a:bodyPr>
          <a:lstStyle/>
          <a:p>
            <a:endParaRPr lang="en-US"/>
          </a:p>
        </p:txBody>
      </p:sp>
      <p:sp>
        <p:nvSpPr>
          <p:cNvPr id="124939" name="Rectangle 44"/>
          <p:cNvSpPr>
            <a:spLocks noGrp="1" noChangeArrowheads="1"/>
          </p:cNvSpPr>
          <p:nvPr>
            <p:ph type="title" idx="4294967295"/>
          </p:nvPr>
        </p:nvSpPr>
        <p:spPr>
          <a:xfrm>
            <a:off x="685800" y="-1295400"/>
            <a:ext cx="7772400" cy="1143000"/>
          </a:xfrm>
        </p:spPr>
        <p:txBody>
          <a:bodyPr/>
          <a:lstStyle/>
          <a:p>
            <a:pPr eaLnBrk="1" hangingPunct="1"/>
            <a:r>
              <a:rPr lang="en-US">
                <a:ea typeface="ＭＳ Ｐゴシック" pitchFamily="-102" charset="-128"/>
                <a:cs typeface="ＭＳ Ｐゴシック" pitchFamily="-102" charset="-128"/>
              </a:rPr>
              <a:t>Sternberg Choices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67C3B2F6-CB07-174F-8D3A-526019769BBB}" type="slidenum">
              <a:rPr lang="en-US"/>
              <a:pPr/>
              <a:t>63</a:t>
            </a:fld>
            <a:endParaRPr lang="en-US"/>
          </a:p>
        </p:txBody>
      </p:sp>
      <p:sp>
        <p:nvSpPr>
          <p:cNvPr id="338946" name="Rectangle 2"/>
          <p:cNvSpPr>
            <a:spLocks noGrp="1" noChangeArrowheads="1"/>
          </p:cNvSpPr>
          <p:nvPr>
            <p:ph type="title"/>
          </p:nvPr>
        </p:nvSpPr>
        <p:spPr>
          <a:xfrm>
            <a:off x="457200" y="152400"/>
            <a:ext cx="7980363" cy="838200"/>
          </a:xfrm>
        </p:spPr>
        <p:txBody>
          <a:bodyPr/>
          <a:lstStyle/>
          <a:p>
            <a:pPr algn="r"/>
            <a:r>
              <a:rPr lang="en-US"/>
              <a:t>A Science Example: </a:t>
            </a:r>
            <a:r>
              <a:rPr lang="en-US" i="1"/>
              <a:t>Migration</a:t>
            </a:r>
          </a:p>
        </p:txBody>
      </p:sp>
      <p:sp>
        <p:nvSpPr>
          <p:cNvPr id="338947" name="Rectangle 3"/>
          <p:cNvSpPr>
            <a:spLocks noGrp="1" noChangeArrowheads="1"/>
          </p:cNvSpPr>
          <p:nvPr>
            <p:ph type="body" idx="1"/>
          </p:nvPr>
        </p:nvSpPr>
        <p:spPr>
          <a:xfrm>
            <a:off x="457200" y="2514600"/>
            <a:ext cx="8229600" cy="4191000"/>
          </a:xfrm>
        </p:spPr>
        <p:txBody>
          <a:bodyPr/>
          <a:lstStyle/>
          <a:p>
            <a:pPr>
              <a:lnSpc>
                <a:spcPct val="80000"/>
              </a:lnSpc>
            </a:pPr>
            <a:r>
              <a:rPr lang="en-US" sz="1200" b="1" u="sng" dirty="0"/>
              <a:t>Analytical</a:t>
            </a:r>
            <a:r>
              <a:rPr lang="en-US" sz="1200" dirty="0"/>
              <a:t> – </a:t>
            </a:r>
            <a:r>
              <a:rPr lang="en-US" sz="1400" dirty="0"/>
              <a:t>Find two animals that share a similar migration pattern.  Chart their similarities and differences.  Be sure to include information on each animal’s characteristics, </a:t>
            </a:r>
            <a:r>
              <a:rPr lang="en-US" sz="1400" dirty="0" err="1"/>
              <a:t>habitat(s</a:t>
            </a:r>
            <a:r>
              <a:rPr lang="en-US" sz="1400" dirty="0"/>
              <a:t>), adaptations, needs, migratory path, movement time frames, etc., as well as the reasoning behind these facts.   Include an explanation as to why you think they share this pattern.</a:t>
            </a:r>
          </a:p>
          <a:p>
            <a:pPr>
              <a:lnSpc>
                <a:spcPct val="80000"/>
              </a:lnSpc>
            </a:pPr>
            <a:endParaRPr lang="en-US" sz="1400" dirty="0"/>
          </a:p>
          <a:p>
            <a:pPr>
              <a:lnSpc>
                <a:spcPct val="80000"/>
              </a:lnSpc>
            </a:pPr>
            <a:r>
              <a:rPr lang="en-US" sz="1400" b="1" u="sng" dirty="0"/>
              <a:t>Practical</a:t>
            </a:r>
            <a:r>
              <a:rPr lang="en-US" sz="1400" dirty="0"/>
              <a:t> – National Geographic has asked you to research the migratory habits of _________ (your choice).  They would like you to share your findings with other scientists AND to offer them recommendations about the best manner of observing in the future. Be sure to include information on the animal’s characteristics, </a:t>
            </a:r>
            <a:r>
              <a:rPr lang="en-US" sz="1400" dirty="0" err="1"/>
              <a:t>habitat(s</a:t>
            </a:r>
            <a:r>
              <a:rPr lang="en-US" sz="1400" dirty="0"/>
              <a:t>), adaptations, needs, migratory path, movement time frames, etc., as well as the reasoning behind these facts. Include a “How To” checklist for future scientists to use in their research pursuits of this animal.</a:t>
            </a:r>
          </a:p>
          <a:p>
            <a:pPr>
              <a:lnSpc>
                <a:spcPct val="80000"/>
              </a:lnSpc>
            </a:pPr>
            <a:endParaRPr lang="en-US" sz="1400" dirty="0"/>
          </a:p>
          <a:p>
            <a:pPr>
              <a:lnSpc>
                <a:spcPct val="80000"/>
              </a:lnSpc>
            </a:pPr>
            <a:r>
              <a:rPr lang="en-US" sz="1400" b="1" u="sng" dirty="0"/>
              <a:t>Creative</a:t>
            </a:r>
            <a:r>
              <a:rPr lang="en-US" sz="1400" dirty="0"/>
              <a:t> – You have just discovered a new species of ____________.  You have been given the honor of naming this new creature and sharing the fruits of your investigation with the scientific world via a journal article or presentation. Be sure to include information on this newly-discovered animal’s characteristics, </a:t>
            </a:r>
            <a:r>
              <a:rPr lang="en-US" sz="1400" dirty="0" err="1"/>
              <a:t>habitat(s</a:t>
            </a:r>
            <a:r>
              <a:rPr lang="en-US" sz="1400" dirty="0"/>
              <a:t>), adaptations, needs, migratory path, movement time frames, etc., as well as the reasoning behind these facts. Include a picture of the animal detailed enough that other scientists will be able to recognize it.</a:t>
            </a:r>
          </a:p>
          <a:p>
            <a:pPr>
              <a:lnSpc>
                <a:spcPct val="80000"/>
              </a:lnSpc>
            </a:pPr>
            <a:endParaRPr lang="en-US" sz="1400" dirty="0"/>
          </a:p>
          <a:p>
            <a:pPr>
              <a:lnSpc>
                <a:spcPct val="80000"/>
              </a:lnSpc>
            </a:pPr>
            <a:endParaRPr lang="en-US" sz="1200" dirty="0"/>
          </a:p>
          <a:p>
            <a:pPr>
              <a:lnSpc>
                <a:spcPct val="80000"/>
              </a:lnSpc>
              <a:buFontTx/>
              <a:buNone/>
            </a:pPr>
            <a:r>
              <a:rPr lang="en-US" sz="1200" dirty="0"/>
              <a:t>						</a:t>
            </a:r>
            <a:r>
              <a:rPr lang="en-US" sz="1200" dirty="0" smtClean="0"/>
              <a:t>											</a:t>
            </a:r>
            <a:r>
              <a:rPr lang="en-US" sz="1000" b="1" dirty="0" smtClean="0">
                <a:latin typeface="Times New Roman" pitchFamily="-102" charset="0"/>
              </a:rPr>
              <a:t>Kristi </a:t>
            </a:r>
            <a:r>
              <a:rPr lang="en-US" sz="1000" b="1" dirty="0" err="1">
                <a:latin typeface="Times New Roman" pitchFamily="-102" charset="0"/>
              </a:rPr>
              <a:t>Doubet</a:t>
            </a:r>
            <a:r>
              <a:rPr lang="en-US" sz="1000" b="1" dirty="0">
                <a:latin typeface="Times New Roman" pitchFamily="-102" charset="0"/>
              </a:rPr>
              <a:t> 05</a:t>
            </a:r>
          </a:p>
        </p:txBody>
      </p:sp>
      <p:sp>
        <p:nvSpPr>
          <p:cNvPr id="338948" name="Text Box 4"/>
          <p:cNvSpPr txBox="1">
            <a:spLocks noChangeArrowheads="1"/>
          </p:cNvSpPr>
          <p:nvPr/>
        </p:nvSpPr>
        <p:spPr bwMode="auto">
          <a:xfrm>
            <a:off x="685800" y="1295400"/>
            <a:ext cx="6248400" cy="1098550"/>
          </a:xfrm>
          <a:prstGeom prst="rect">
            <a:avLst/>
          </a:prstGeom>
          <a:noFill/>
          <a:ln w="9525">
            <a:noFill/>
            <a:miter lim="800000"/>
            <a:headEnd/>
            <a:tailEnd/>
          </a:ln>
          <a:effectLst/>
        </p:spPr>
        <p:txBody>
          <a:bodyPr>
            <a:prstTxWarp prst="textNoShape">
              <a:avLst/>
            </a:prstTxWarp>
            <a:spAutoFit/>
          </a:bodyPr>
          <a:lstStyle/>
          <a:p>
            <a:pPr eaLnBrk="1" hangingPunct="1">
              <a:spcBef>
                <a:spcPct val="50000"/>
              </a:spcBef>
              <a:buFontTx/>
              <a:buChar char="•"/>
            </a:pPr>
            <a:r>
              <a:rPr lang="en-US" sz="1200">
                <a:latin typeface="Arial" pitchFamily="-102" charset="0"/>
                <a:ea typeface="Arial" pitchFamily="-102" charset="0"/>
                <a:cs typeface="Arial" pitchFamily="-102" charset="0"/>
              </a:rPr>
              <a:t>Know:  animals’ traits and needs</a:t>
            </a:r>
          </a:p>
          <a:p>
            <a:pPr eaLnBrk="1" hangingPunct="1">
              <a:spcBef>
                <a:spcPct val="50000"/>
              </a:spcBef>
              <a:buFontTx/>
              <a:buChar char="•"/>
            </a:pPr>
            <a:r>
              <a:rPr lang="en-US" sz="1200">
                <a:latin typeface="Arial" pitchFamily="-102" charset="0"/>
                <a:ea typeface="Arial" pitchFamily="-102" charset="0"/>
                <a:cs typeface="Arial" pitchFamily="-102" charset="0"/>
              </a:rPr>
              <a:t>Understand: that animals migrate in order to meet their needs.</a:t>
            </a:r>
          </a:p>
          <a:p>
            <a:pPr eaLnBrk="1" hangingPunct="1">
              <a:spcBef>
                <a:spcPct val="50000"/>
              </a:spcBef>
              <a:buFontTx/>
              <a:buChar char="•"/>
            </a:pPr>
            <a:r>
              <a:rPr lang="en-US" sz="1200">
                <a:latin typeface="Arial" pitchFamily="-102" charset="0"/>
                <a:ea typeface="Arial" pitchFamily="-102" charset="0"/>
                <a:cs typeface="Arial" pitchFamily="-102" charset="0"/>
              </a:rPr>
              <a:t>Be able to: trace an animal’s migratory path and explain why it follows </a:t>
            </a:r>
          </a:p>
          <a:p>
            <a:pPr eaLnBrk="1" hangingPunct="1">
              <a:spcBef>
                <a:spcPct val="50000"/>
              </a:spcBef>
            </a:pPr>
            <a:r>
              <a:rPr lang="en-US" sz="1200">
                <a:latin typeface="Arial" pitchFamily="-102" charset="0"/>
                <a:ea typeface="Arial" pitchFamily="-102" charset="0"/>
                <a:cs typeface="Arial" pitchFamily="-102" charset="0"/>
              </a:rPr>
              <a:t>	that pattern</a:t>
            </a:r>
          </a:p>
        </p:txBody>
      </p:sp>
      <p:pic>
        <p:nvPicPr>
          <p:cNvPr id="338949" name="Picture 5" descr="050619[1]"/>
          <p:cNvPicPr>
            <a:picLocks noChangeAspect="1" noChangeArrowheads="1"/>
          </p:cNvPicPr>
          <p:nvPr/>
        </p:nvPicPr>
        <p:blipFill>
          <a:blip r:embed="rId2"/>
          <a:srcRect/>
          <a:stretch>
            <a:fillRect/>
          </a:stretch>
        </p:blipFill>
        <p:spPr bwMode="auto">
          <a:xfrm>
            <a:off x="6781800" y="990600"/>
            <a:ext cx="2057400" cy="1371600"/>
          </a:xfrm>
          <a:prstGeom prst="rect">
            <a:avLst/>
          </a:prstGeom>
          <a:noFill/>
        </p:spPr>
      </p:pic>
      <p:sp>
        <p:nvSpPr>
          <p:cNvPr id="338950" name="Rectangle 6"/>
          <p:cNvSpPr>
            <a:spLocks noChangeArrowheads="1"/>
          </p:cNvSpPr>
          <p:nvPr/>
        </p:nvSpPr>
        <p:spPr bwMode="auto">
          <a:xfrm>
            <a:off x="6781800" y="990600"/>
            <a:ext cx="2057400" cy="1371600"/>
          </a:xfrm>
          <a:prstGeom prst="rect">
            <a:avLst/>
          </a:prstGeom>
          <a:noFill/>
          <a:ln w="28575">
            <a:solidFill>
              <a:schemeClr val="tx1"/>
            </a:solidFill>
            <a:miter lim="800000"/>
            <a:headEnd/>
            <a:tailEnd/>
          </a:ln>
          <a:effectLst/>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fld id="{988AA9A0-F25C-234B-B206-225B9DC6911F}" type="slidenum">
              <a:rPr lang="en-US"/>
              <a:pPr/>
              <a:t>64</a:t>
            </a:fld>
            <a:endParaRPr lang="en-US"/>
          </a:p>
        </p:txBody>
      </p:sp>
      <p:sp>
        <p:nvSpPr>
          <p:cNvPr id="135170" name="Rectangle 2"/>
          <p:cNvSpPr>
            <a:spLocks noGrp="1" noChangeArrowheads="1"/>
          </p:cNvSpPr>
          <p:nvPr>
            <p:ph type="title"/>
          </p:nvPr>
        </p:nvSpPr>
        <p:spPr>
          <a:xfrm>
            <a:off x="4876800" y="0"/>
            <a:ext cx="3886200" cy="838200"/>
          </a:xfrm>
        </p:spPr>
        <p:txBody>
          <a:bodyPr/>
          <a:lstStyle/>
          <a:p>
            <a:r>
              <a:rPr lang="en-US" sz="2400" b="1" i="1"/>
              <a:t>Friendly Persuasion</a:t>
            </a:r>
            <a:endParaRPr lang="en-US"/>
          </a:p>
        </p:txBody>
      </p:sp>
      <p:sp>
        <p:nvSpPr>
          <p:cNvPr id="135171" name="Rectangle 3"/>
          <p:cNvSpPr>
            <a:spLocks noGrp="1" noChangeArrowheads="1"/>
          </p:cNvSpPr>
          <p:nvPr>
            <p:ph type="body" sz="half" idx="1"/>
          </p:nvPr>
        </p:nvSpPr>
        <p:spPr>
          <a:xfrm>
            <a:off x="457200" y="304800"/>
            <a:ext cx="4038600" cy="3733800"/>
          </a:xfrm>
          <a:ln w="28575">
            <a:solidFill>
              <a:srgbClr val="C7695C"/>
            </a:solidFill>
          </a:ln>
        </p:spPr>
        <p:txBody>
          <a:bodyPr/>
          <a:lstStyle/>
          <a:p>
            <a:pPr marL="533400" indent="-533400">
              <a:lnSpc>
                <a:spcPct val="90000"/>
              </a:lnSpc>
              <a:buFontTx/>
              <a:buNone/>
            </a:pPr>
            <a:r>
              <a:rPr lang="en-US" sz="2000" dirty="0"/>
              <a:t>UNDERSTAND: </a:t>
            </a:r>
          </a:p>
          <a:p>
            <a:pPr marL="533400" indent="-533400">
              <a:lnSpc>
                <a:spcPct val="90000"/>
              </a:lnSpc>
            </a:pPr>
            <a:r>
              <a:rPr lang="en-US" sz="1800" dirty="0"/>
              <a:t>Language is a powerful tool for expression and persuasion.</a:t>
            </a:r>
            <a:endParaRPr lang="en-US" sz="1600" dirty="0"/>
          </a:p>
          <a:p>
            <a:pPr marL="533400" indent="-533400">
              <a:lnSpc>
                <a:spcPct val="90000"/>
              </a:lnSpc>
              <a:buFontTx/>
              <a:buNone/>
            </a:pPr>
            <a:r>
              <a:rPr lang="en-US" sz="2000" dirty="0"/>
              <a:t>ESSENTIAL QUESTIONS:</a:t>
            </a:r>
          </a:p>
          <a:p>
            <a:pPr marL="533400" indent="-533400">
              <a:lnSpc>
                <a:spcPct val="90000"/>
              </a:lnSpc>
              <a:buFont typeface="Times" pitchFamily="-102" charset="0"/>
              <a:buAutoNum type="arabicPeriod"/>
            </a:pPr>
            <a:r>
              <a:rPr lang="en-US" sz="1800" dirty="0"/>
              <a:t>In what ways and for what purposes is language used?</a:t>
            </a:r>
          </a:p>
          <a:p>
            <a:pPr marL="533400" indent="-533400">
              <a:lnSpc>
                <a:spcPct val="90000"/>
              </a:lnSpc>
              <a:buFont typeface="Times" pitchFamily="-102" charset="0"/>
              <a:buAutoNum type="arabicPeriod"/>
            </a:pPr>
            <a:r>
              <a:rPr lang="en-US" sz="1800" dirty="0"/>
              <a:t>What elements of language determine the </a:t>
            </a:r>
            <a:r>
              <a:rPr lang="en-US" sz="1800" dirty="0" smtClean="0"/>
              <a:t>message?</a:t>
            </a:r>
          </a:p>
          <a:p>
            <a:pPr marL="533400" indent="-533400">
              <a:lnSpc>
                <a:spcPct val="90000"/>
              </a:lnSpc>
              <a:buFont typeface="Times" pitchFamily="-102" charset="0"/>
              <a:buAutoNum type="arabicPeriod"/>
            </a:pPr>
            <a:r>
              <a:rPr lang="en-US" sz="1800" dirty="0"/>
              <a:t>How is language changed to manipulate the </a:t>
            </a:r>
            <a:r>
              <a:rPr lang="en-US" sz="1800" dirty="0" smtClean="0"/>
              <a:t>message?</a:t>
            </a:r>
          </a:p>
          <a:p>
            <a:pPr marL="533400" indent="-533400">
              <a:lnSpc>
                <a:spcPct val="90000"/>
              </a:lnSpc>
              <a:buFont typeface="Times" pitchFamily="-102" charset="0"/>
              <a:buAutoNum type="arabicPeriod"/>
            </a:pPr>
            <a:r>
              <a:rPr lang="en-US" sz="1800" dirty="0"/>
              <a:t>What other elements of communication can be used to convey meaning.</a:t>
            </a:r>
            <a:endParaRPr lang="en-US" sz="2000" dirty="0"/>
          </a:p>
        </p:txBody>
      </p:sp>
      <p:sp>
        <p:nvSpPr>
          <p:cNvPr id="135172" name="Rectangle 4"/>
          <p:cNvSpPr>
            <a:spLocks noGrp="1" noChangeArrowheads="1"/>
          </p:cNvSpPr>
          <p:nvPr>
            <p:ph type="body" sz="half" idx="2"/>
          </p:nvPr>
        </p:nvSpPr>
        <p:spPr>
          <a:xfrm>
            <a:off x="4800600" y="838200"/>
            <a:ext cx="3962400" cy="2819400"/>
          </a:xfrm>
          <a:ln w="28575">
            <a:solidFill>
              <a:srgbClr val="C7695C"/>
            </a:solidFill>
          </a:ln>
        </p:spPr>
        <p:txBody>
          <a:bodyPr/>
          <a:lstStyle/>
          <a:p>
            <a:pPr>
              <a:lnSpc>
                <a:spcPct val="90000"/>
              </a:lnSpc>
              <a:buFontTx/>
              <a:buNone/>
            </a:pPr>
            <a:r>
              <a:rPr lang="en-US" sz="2000" dirty="0"/>
              <a:t>KNOW:</a:t>
            </a:r>
            <a:endParaRPr lang="en-US" sz="2000" dirty="0" smtClean="0"/>
          </a:p>
          <a:p>
            <a:pPr>
              <a:lnSpc>
                <a:spcPct val="90000"/>
              </a:lnSpc>
            </a:pPr>
            <a:r>
              <a:rPr lang="en-US" sz="1800" dirty="0" smtClean="0"/>
              <a:t>The </a:t>
            </a:r>
            <a:r>
              <a:rPr lang="en-US" sz="1800" dirty="0"/>
              <a:t>structure of a novel</a:t>
            </a:r>
          </a:p>
          <a:p>
            <a:pPr>
              <a:lnSpc>
                <a:spcPct val="90000"/>
              </a:lnSpc>
            </a:pPr>
            <a:r>
              <a:rPr lang="en-US" sz="1800" dirty="0"/>
              <a:t>Persuasive techniques and how they are used in the novel in various situations</a:t>
            </a:r>
          </a:p>
          <a:p>
            <a:pPr>
              <a:lnSpc>
                <a:spcPct val="90000"/>
              </a:lnSpc>
              <a:buFontTx/>
              <a:buNone/>
            </a:pPr>
            <a:endParaRPr lang="en-US" sz="2000" dirty="0"/>
          </a:p>
        </p:txBody>
      </p:sp>
      <p:sp>
        <p:nvSpPr>
          <p:cNvPr id="135173" name="Text Box 5"/>
          <p:cNvSpPr txBox="1">
            <a:spLocks noChangeArrowheads="1"/>
          </p:cNvSpPr>
          <p:nvPr/>
        </p:nvSpPr>
        <p:spPr bwMode="auto">
          <a:xfrm>
            <a:off x="457200" y="4191000"/>
            <a:ext cx="7924800" cy="1828800"/>
          </a:xfrm>
          <a:prstGeom prst="rect">
            <a:avLst/>
          </a:prstGeom>
          <a:noFill/>
          <a:ln w="28575">
            <a:solidFill>
              <a:srgbClr val="C7695C"/>
            </a:solidFill>
            <a:miter lim="800000"/>
            <a:headEnd/>
            <a:tailEnd/>
          </a:ln>
          <a:effectLst/>
        </p:spPr>
        <p:txBody>
          <a:bodyPr>
            <a:prstTxWarp prst="textNoShape">
              <a:avLst/>
            </a:prstTxWarp>
            <a:spAutoFit/>
          </a:bodyPr>
          <a:lstStyle/>
          <a:p>
            <a:r>
              <a:rPr lang="en-US" sz="2000" b="0" dirty="0"/>
              <a:t>BE ABLE TO DO:</a:t>
            </a:r>
          </a:p>
          <a:p>
            <a:r>
              <a:rPr lang="en-US" sz="1800" b="0" dirty="0"/>
              <a:t>Develop questions and ideas to initiate and refine research</a:t>
            </a:r>
          </a:p>
          <a:p>
            <a:r>
              <a:rPr lang="en-US" sz="1800" b="0" dirty="0"/>
              <a:t>Conduct research to answer questions and evaluate information and ideas</a:t>
            </a:r>
          </a:p>
          <a:p>
            <a:r>
              <a:rPr lang="en-US" sz="1800" b="0" dirty="0"/>
              <a:t>Recognize perspective in others</a:t>
            </a:r>
          </a:p>
          <a:p>
            <a:r>
              <a:rPr lang="en-US" sz="1800" b="0" dirty="0"/>
              <a:t>Apply persuasive techniques</a:t>
            </a:r>
          </a:p>
          <a:p>
            <a:r>
              <a:rPr lang="en-US" b="0" dirty="0"/>
              <a:t>Apply the elements of writing a business letter</a:t>
            </a:r>
          </a:p>
        </p:txBody>
      </p:sp>
      <p:pic>
        <p:nvPicPr>
          <p:cNvPr id="135174" name="Picture 6"/>
          <p:cNvPicPr>
            <a:picLocks noChangeAspect="1" noChangeArrowheads="1"/>
          </p:cNvPicPr>
          <p:nvPr/>
        </p:nvPicPr>
        <p:blipFill>
          <a:blip r:embed="rId2"/>
          <a:srcRect/>
          <a:stretch>
            <a:fillRect/>
          </a:stretch>
        </p:blipFill>
        <p:spPr bwMode="auto">
          <a:xfrm>
            <a:off x="6172200" y="2286000"/>
            <a:ext cx="2551113" cy="234791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4D4313B-9F3D-9B47-8890-9B23DD3869EE}" type="slidenum">
              <a:rPr lang="en-US"/>
              <a:pPr/>
              <a:t>65</a:t>
            </a:fld>
            <a:endParaRPr lang="en-US"/>
          </a:p>
        </p:txBody>
      </p:sp>
      <p:sp>
        <p:nvSpPr>
          <p:cNvPr id="136194" name="Rectangle 2"/>
          <p:cNvSpPr>
            <a:spLocks noGrp="1" noChangeArrowheads="1"/>
          </p:cNvSpPr>
          <p:nvPr>
            <p:ph type="title"/>
          </p:nvPr>
        </p:nvSpPr>
        <p:spPr>
          <a:xfrm>
            <a:off x="4038600" y="6019800"/>
            <a:ext cx="3886200" cy="838200"/>
          </a:xfrm>
        </p:spPr>
        <p:txBody>
          <a:bodyPr>
            <a:normAutofit fontScale="90000"/>
          </a:bodyPr>
          <a:lstStyle/>
          <a:p>
            <a:r>
              <a:rPr lang="en-US" sz="2800" b="1" i="1">
                <a:effectLst>
                  <a:outerShdw blurRad="38100" dist="38100" dir="2700000" algn="tl">
                    <a:srgbClr val="DDDDDD"/>
                  </a:outerShdw>
                </a:effectLst>
              </a:rPr>
              <a:t>Friendly Persuasion Prompt</a:t>
            </a:r>
            <a:endParaRPr lang="en-US"/>
          </a:p>
        </p:txBody>
      </p:sp>
      <p:sp>
        <p:nvSpPr>
          <p:cNvPr id="136195" name="Rectangle 3"/>
          <p:cNvSpPr>
            <a:spLocks noGrp="1" noChangeArrowheads="1"/>
          </p:cNvSpPr>
          <p:nvPr>
            <p:ph type="body" idx="1"/>
          </p:nvPr>
        </p:nvSpPr>
        <p:spPr>
          <a:xfrm>
            <a:off x="381000" y="381000"/>
            <a:ext cx="7848600" cy="5638800"/>
          </a:xfrm>
          <a:ln w="57150" cmpd="thickThin">
            <a:solidFill>
              <a:schemeClr val="accent2"/>
            </a:solidFill>
          </a:ln>
        </p:spPr>
        <p:txBody>
          <a:bodyPr>
            <a:normAutofit/>
          </a:bodyPr>
          <a:lstStyle/>
          <a:p>
            <a:pPr marL="609600" indent="-609600">
              <a:lnSpc>
                <a:spcPct val="90000"/>
              </a:lnSpc>
              <a:buFontTx/>
              <a:buNone/>
            </a:pPr>
            <a:r>
              <a:rPr lang="en-US" sz="1800"/>
              <a:t>	You have finished reading To Kill a Mockingbird by Harper Lee. In the novel, several characters use language and other forms of communication to persuade other characters to adopt a certain course of action. </a:t>
            </a:r>
          </a:p>
          <a:p>
            <a:pPr marL="609600" indent="-609600">
              <a:lnSpc>
                <a:spcPct val="90000"/>
              </a:lnSpc>
              <a:buFontTx/>
              <a:buNone/>
            </a:pPr>
            <a:r>
              <a:rPr lang="en-US" sz="1800"/>
              <a:t>	To Kill a Mockingbird is the only novel Harper Lee has ever written.  She now lives quietly and anonymously in the South, rarely granting interviews. Many are disappointed that she has never written another book.</a:t>
            </a:r>
          </a:p>
          <a:p>
            <a:pPr marL="609600" indent="-609600">
              <a:lnSpc>
                <a:spcPct val="90000"/>
              </a:lnSpc>
              <a:buFontTx/>
              <a:buNone/>
            </a:pPr>
            <a:r>
              <a:rPr lang="en-US" sz="1800"/>
              <a:t>	You have been hired by your hometown newspaper to persuade Ms. Lee to grant you an interview. As you plan your project, you will want to consider the following steps:</a:t>
            </a:r>
            <a:endParaRPr lang="en-US" sz="1600"/>
          </a:p>
          <a:p>
            <a:pPr marL="1371600" lvl="2" indent="-457200">
              <a:lnSpc>
                <a:spcPct val="90000"/>
              </a:lnSpc>
              <a:buFont typeface="Times" pitchFamily="-102" charset="0"/>
              <a:buAutoNum type="arabicPeriod"/>
            </a:pPr>
            <a:endParaRPr lang="en-US" sz="1200"/>
          </a:p>
          <a:p>
            <a:pPr marL="1371600" lvl="2" indent="-457200">
              <a:lnSpc>
                <a:spcPct val="90000"/>
              </a:lnSpc>
              <a:buFont typeface="Times" pitchFamily="-102" charset="0"/>
              <a:buAutoNum type="arabicPeriod"/>
            </a:pPr>
            <a:r>
              <a:rPr lang="en-US" sz="1800"/>
              <a:t>Conduct background research on the author;</a:t>
            </a:r>
          </a:p>
          <a:p>
            <a:pPr marL="1371600" lvl="2" indent="-457200">
              <a:lnSpc>
                <a:spcPct val="90000"/>
              </a:lnSpc>
              <a:buFont typeface="Times" pitchFamily="-102" charset="0"/>
              <a:buAutoNum type="arabicPeriod"/>
            </a:pPr>
            <a:r>
              <a:rPr lang="en-US" sz="1800"/>
              <a:t>Prepare a list of at least three sources in correct bibliographical form;</a:t>
            </a:r>
          </a:p>
          <a:p>
            <a:pPr marL="1371600" lvl="2" indent="-457200">
              <a:lnSpc>
                <a:spcPct val="90000"/>
              </a:lnSpc>
              <a:buFont typeface="Times" pitchFamily="-102" charset="0"/>
              <a:buAutoNum type="arabicPeriod"/>
            </a:pPr>
            <a:r>
              <a:rPr lang="en-US" sz="1800"/>
              <a:t>Write a letter to the author which uses two or more persuasive techniques to request an interview;</a:t>
            </a:r>
          </a:p>
          <a:p>
            <a:pPr marL="1371600" lvl="2" indent="-457200">
              <a:lnSpc>
                <a:spcPct val="90000"/>
              </a:lnSpc>
              <a:buFont typeface="Times" pitchFamily="-102" charset="0"/>
              <a:buAutoNum type="arabicPeriod"/>
            </a:pPr>
            <a:r>
              <a:rPr lang="en-US" sz="1800"/>
              <a:t>Develop a list of compelling questions and Ms. Lee’s (hypothetical) answers in which you demonstrate a perceptive understanding of the author and of her only novel;</a:t>
            </a:r>
          </a:p>
          <a:p>
            <a:pPr marL="1371600" lvl="2" indent="-457200">
              <a:lnSpc>
                <a:spcPct val="90000"/>
              </a:lnSpc>
              <a:buFont typeface="Times" pitchFamily="-102" charset="0"/>
              <a:buAutoNum type="arabicPeriod"/>
            </a:pPr>
            <a:r>
              <a:rPr lang="en-US" sz="1800"/>
              <a:t>Write an article on Harper Lee which reflects your analysis and interpretation of the information you have gained from your research, your interview, and your study of the novel.</a:t>
            </a:r>
            <a:endParaRPr lang="en-US" sz="1200"/>
          </a:p>
          <a:p>
            <a:pPr marL="990600" lvl="1" indent="-533400">
              <a:lnSpc>
                <a:spcPct val="90000"/>
              </a:lnSpc>
              <a:buFontTx/>
              <a:buNone/>
            </a:pPr>
            <a:endParaRPr lang="en-US" sz="1400"/>
          </a:p>
        </p:txBody>
      </p:sp>
      <p:sp>
        <p:nvSpPr>
          <p:cNvPr id="136196" name="Text Box 4"/>
          <p:cNvSpPr txBox="1">
            <a:spLocks noChangeArrowheads="1"/>
          </p:cNvSpPr>
          <p:nvPr/>
        </p:nvSpPr>
        <p:spPr bwMode="auto">
          <a:xfrm>
            <a:off x="212725" y="6259513"/>
            <a:ext cx="3051175" cy="396875"/>
          </a:xfrm>
          <a:prstGeom prst="rect">
            <a:avLst/>
          </a:prstGeom>
          <a:noFill/>
          <a:ln w="9525">
            <a:noFill/>
            <a:miter lim="800000"/>
            <a:headEnd/>
            <a:tailEnd/>
          </a:ln>
          <a:effectLst/>
        </p:spPr>
        <p:txBody>
          <a:bodyPr wrap="none">
            <a:prstTxWarp prst="textNoShape">
              <a:avLst/>
            </a:prstTxWarp>
            <a:spAutoFit/>
          </a:bodyPr>
          <a:lstStyle/>
          <a:p>
            <a:r>
              <a:rPr lang="en-US" sz="2000" b="0">
                <a:latin typeface="Arial" pitchFamily="-102" charset="0"/>
              </a:rPr>
              <a:t>Pattonville School District</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2332038"/>
          </a:xfrm>
        </p:spPr>
        <p:txBody>
          <a:bodyPr>
            <a:normAutofit/>
          </a:bodyPr>
          <a:lstStyle/>
          <a:p>
            <a:r>
              <a:rPr lang="en-US" b="1" dirty="0" smtClean="0">
                <a:solidFill>
                  <a:srgbClr val="0000FF"/>
                </a:solidFill>
              </a:rPr>
              <a:t>Curriculum of Practice Task: Can Art Shape Perspective?</a:t>
            </a:r>
            <a:r>
              <a:rPr lang="en-US" dirty="0" smtClean="0"/>
              <a:t/>
            </a:r>
            <a:br>
              <a:rPr lang="en-US" dirty="0" smtClean="0"/>
            </a:br>
            <a:endParaRPr lang="en-US" dirty="0"/>
          </a:p>
        </p:txBody>
      </p:sp>
      <p:sp>
        <p:nvSpPr>
          <p:cNvPr id="3" name="Content Placeholder 2"/>
          <p:cNvSpPr>
            <a:spLocks noGrp="1"/>
          </p:cNvSpPr>
          <p:nvPr>
            <p:ph sz="quarter" idx="1"/>
          </p:nvPr>
        </p:nvSpPr>
        <p:spPr>
          <a:xfrm>
            <a:off x="685800" y="1905000"/>
            <a:ext cx="7772400" cy="4572000"/>
          </a:xfrm>
        </p:spPr>
        <p:txBody>
          <a:bodyPr>
            <a:normAutofit fontScale="77500" lnSpcReduction="20000"/>
          </a:bodyPr>
          <a:lstStyle/>
          <a:p>
            <a:pPr>
              <a:buNone/>
            </a:pPr>
            <a:r>
              <a:rPr lang="en-US" dirty="0" smtClean="0"/>
              <a:t>Students will:</a:t>
            </a:r>
          </a:p>
          <a:p>
            <a:pPr lvl="0"/>
            <a:r>
              <a:rPr lang="en-US" dirty="0" smtClean="0"/>
              <a:t>Analyze a historical painting reproduction to draw inferences about the concept of Manifest Destiny </a:t>
            </a:r>
          </a:p>
          <a:p>
            <a:pPr lvl="0"/>
            <a:r>
              <a:rPr lang="en-US" dirty="0" smtClean="0"/>
              <a:t>Compare and contrast his or her personal analyses with that of a historian who studies primary and secondary sources of the past and how the historical artifacts reveal potential intentions of a painting</a:t>
            </a:r>
          </a:p>
          <a:p>
            <a:pPr lvl="0"/>
            <a:r>
              <a:rPr lang="en-US" dirty="0" smtClean="0"/>
              <a:t>Draw conclusions about how the visual images artists create can have intention and motive, and shape individual perspective</a:t>
            </a:r>
          </a:p>
          <a:p>
            <a:pPr lvl="0"/>
            <a:r>
              <a:rPr lang="en-US" dirty="0" smtClean="0"/>
              <a:t>Conduct research to locate other primary documents during the 1800s that do not support the concept of Manifest Destiny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
            <a:ext cx="7772400" cy="1143000"/>
          </a:xfrm>
        </p:spPr>
        <p:txBody>
          <a:bodyPr/>
          <a:lstStyle/>
          <a:p>
            <a:r>
              <a:rPr lang="en-US" b="1" dirty="0" smtClean="0"/>
              <a:t>Student Instructions </a:t>
            </a:r>
            <a:endParaRPr lang="en-US" dirty="0"/>
          </a:p>
        </p:txBody>
      </p:sp>
      <p:sp>
        <p:nvSpPr>
          <p:cNvPr id="3" name="Content Placeholder 2"/>
          <p:cNvSpPr>
            <a:spLocks noGrp="1"/>
          </p:cNvSpPr>
          <p:nvPr>
            <p:ph sz="quarter" idx="1"/>
          </p:nvPr>
        </p:nvSpPr>
        <p:spPr>
          <a:xfrm>
            <a:off x="685800" y="1181100"/>
            <a:ext cx="8153400" cy="5676900"/>
          </a:xfrm>
        </p:spPr>
        <p:txBody>
          <a:bodyPr>
            <a:normAutofit lnSpcReduction="10000"/>
          </a:bodyPr>
          <a:lstStyle/>
          <a:p>
            <a:pPr>
              <a:buNone/>
            </a:pPr>
            <a:r>
              <a:rPr lang="en-US" sz="2000" dirty="0" smtClean="0"/>
              <a:t>Part 1: The job of an historian is to study the past.  Historians gather information, documents, and images of the past, analyze and study them for significance, and share their findings with the world.  Questions they often ask themselves about a historical time period include: What issues, concerns, or conflicts were people experiencing? What were their perspectives or beliefs about these major issues?  How did these varying perspectives shape the types of actions taking place?</a:t>
            </a:r>
          </a:p>
          <a:p>
            <a:pPr>
              <a:buNone/>
            </a:pPr>
            <a:r>
              <a:rPr lang="en-US" sz="2000" dirty="0" smtClean="0"/>
              <a:t> </a:t>
            </a:r>
          </a:p>
          <a:p>
            <a:r>
              <a:rPr lang="en-US" sz="2000" dirty="0" smtClean="0"/>
              <a:t>Today you will assume the role of an historian and analyze a painting called the </a:t>
            </a:r>
            <a:r>
              <a:rPr lang="en-US" sz="2000" i="1" dirty="0" smtClean="0"/>
              <a:t>American Progress</a:t>
            </a:r>
            <a:r>
              <a:rPr lang="en-US" sz="2000" dirty="0" smtClean="0"/>
              <a:t>.  This painting came to symbolize a growing belief, called the Manifest Destiny, as our Nation grew and expanded during the 1800s. </a:t>
            </a:r>
          </a:p>
          <a:p>
            <a:pPr>
              <a:buNone/>
            </a:pPr>
            <a:endParaRPr lang="en-US" sz="2000" dirty="0" smtClean="0"/>
          </a:p>
          <a:p>
            <a:r>
              <a:rPr lang="en-US" sz="2000" dirty="0" smtClean="0"/>
              <a:t>Your job is to analyze this painting, looking for details in what the painting might be suggesting to you.  The graphic organizer will guide your observations and your thinking about this painting as you try to hypothesize what the visual images might be suggesting about various groups of people in the painting, actions that are taking place, and objects that may symbolically represent an idea or belief.</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p:cNvPicPr>
          <p:nvPr/>
        </p:nvPicPr>
        <p:blipFill>
          <a:blip r:embed="rId2"/>
          <a:srcRect l="-20121" r="-20121"/>
          <a:stretch>
            <a:fillRect/>
          </a:stretch>
        </p:blipFill>
        <p:spPr bwMode="auto">
          <a:xfrm>
            <a:off x="-990600" y="228600"/>
            <a:ext cx="10820400" cy="6629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2-11-14 at 1.19.49 PM.png"/>
          <p:cNvPicPr>
            <a:picLocks noGrp="1" noChangeAspect="1"/>
          </p:cNvPicPr>
          <p:nvPr>
            <p:ph sz="quarter" idx="1"/>
          </p:nvPr>
        </p:nvPicPr>
        <p:blipFill>
          <a:blip r:embed="rId2"/>
          <a:srcRect t="-8375" b="-8375"/>
          <a:stretch>
            <a:fillRect/>
          </a:stretch>
        </p:blipFill>
        <p:spPr>
          <a:xfrm>
            <a:off x="0" y="304800"/>
            <a:ext cx="9326880" cy="5486400"/>
          </a:xfr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Slide Number Placeholder 5"/>
          <p:cNvSpPr>
            <a:spLocks noGrp="1"/>
          </p:cNvSpPr>
          <p:nvPr>
            <p:ph type="sldNum" sz="quarter" idx="12"/>
          </p:nvPr>
        </p:nvSpPr>
        <p:spPr>
          <a:noFill/>
        </p:spPr>
        <p:txBody>
          <a:bodyPr/>
          <a:lstStyle/>
          <a:p>
            <a:fld id="{D461CF53-2D9B-462C-ADD5-93163862FC0C}" type="slidenum">
              <a:rPr lang="en-US"/>
              <a:pPr/>
              <a:t>7</a:t>
            </a:fld>
            <a:endParaRPr lang="en-US"/>
          </a:p>
        </p:txBody>
      </p:sp>
      <p:sp>
        <p:nvSpPr>
          <p:cNvPr id="123908" name="Rectangle 2"/>
          <p:cNvSpPr>
            <a:spLocks noChangeArrowheads="1"/>
          </p:cNvSpPr>
          <p:nvPr/>
        </p:nvSpPr>
        <p:spPr bwMode="auto">
          <a:xfrm>
            <a:off x="0" y="1543050"/>
            <a:ext cx="9144000" cy="0"/>
          </a:xfrm>
          <a:prstGeom prst="rect">
            <a:avLst/>
          </a:prstGeom>
          <a:noFill/>
          <a:ln w="9525">
            <a:noFill/>
            <a:miter lim="800000"/>
            <a:headEnd/>
            <a:tailEnd/>
          </a:ln>
        </p:spPr>
        <p:txBody>
          <a:bodyPr wrap="none" anchor="ctr">
            <a:spAutoFit/>
          </a:bodyPr>
          <a:lstStyle/>
          <a:p>
            <a:endParaRPr lang="en-US"/>
          </a:p>
        </p:txBody>
      </p:sp>
      <p:graphicFrame>
        <p:nvGraphicFramePr>
          <p:cNvPr id="123906" name="Object 2"/>
          <p:cNvGraphicFramePr>
            <a:graphicFrameLocks noChangeAspect="1"/>
          </p:cNvGraphicFramePr>
          <p:nvPr/>
        </p:nvGraphicFramePr>
        <p:xfrm>
          <a:off x="838200" y="762000"/>
          <a:ext cx="7696200" cy="5772150"/>
        </p:xfrm>
        <a:graphic>
          <a:graphicData uri="http://schemas.openxmlformats.org/presentationml/2006/ole">
            <mc:AlternateContent xmlns:mc="http://schemas.openxmlformats.org/markup-compatibility/2006">
              <mc:Choice xmlns:v="urn:schemas-microsoft-com:vml" Requires="v">
                <p:oleObj spid="_x0000_s69636" name="Slide" r:id="rId3" imgW="4572000" imgH="3429000" progId="">
                  <p:embed/>
                </p:oleObj>
              </mc:Choice>
              <mc:Fallback>
                <p:oleObj name="Slide" r:id="rId3" imgW="4572000" imgH="34290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762000"/>
                        <a:ext cx="7696200" cy="577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52" name="Text Box 4"/>
          <p:cNvSpPr txBox="1">
            <a:spLocks noChangeArrowheads="1"/>
          </p:cNvSpPr>
          <p:nvPr/>
        </p:nvSpPr>
        <p:spPr bwMode="auto">
          <a:xfrm>
            <a:off x="304800" y="381000"/>
            <a:ext cx="3124200" cy="457200"/>
          </a:xfrm>
          <a:prstGeom prst="rect">
            <a:avLst/>
          </a:prstGeom>
          <a:noFill/>
          <a:ln w="9525">
            <a:noFill/>
            <a:miter lim="800000"/>
            <a:headEnd/>
            <a:tailEnd/>
          </a:ln>
          <a:effectLst/>
        </p:spPr>
        <p:txBody>
          <a:bodyPr>
            <a:spAutoFit/>
          </a:bodyPr>
          <a:lstStyle/>
          <a:p>
            <a:pPr algn="ctr" eaLnBrk="1" hangingPunct="1">
              <a:spcBef>
                <a:spcPct val="50000"/>
              </a:spcBef>
            </a:pPr>
            <a:r>
              <a:rPr lang="en-US">
                <a:solidFill>
                  <a:srgbClr val="0058B0"/>
                </a:solidFill>
                <a:effectLst>
                  <a:outerShdw blurRad="38100" dist="38100" dir="2700000" algn="tl">
                    <a:srgbClr val="C0C0C0"/>
                  </a:outerShdw>
                </a:effectLst>
                <a:latin typeface="Bookman Old Style" pitchFamily="-110" charset="0"/>
              </a:rPr>
              <a:t>Expertise in</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2-11-14 at 1.20.02 PM.png"/>
          <p:cNvPicPr>
            <a:picLocks noChangeAspect="1"/>
          </p:cNvPicPr>
          <p:nvPr/>
        </p:nvPicPr>
        <p:blipFill>
          <a:blip r:embed="rId2"/>
          <a:srcRect l="-15652" r="-15652"/>
          <a:stretch>
            <a:fillRect/>
          </a:stretch>
        </p:blipFill>
        <p:spPr>
          <a:xfrm>
            <a:off x="-990600" y="0"/>
            <a:ext cx="11010900" cy="6477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2-11-14 at 1.20.10 PM.png"/>
          <p:cNvPicPr>
            <a:picLocks noGrp="1" noChangeAspect="1"/>
          </p:cNvPicPr>
          <p:nvPr>
            <p:ph sz="quarter" idx="1"/>
          </p:nvPr>
        </p:nvPicPr>
        <p:blipFill>
          <a:blip r:embed="rId2"/>
          <a:srcRect l="-19175" r="-19175"/>
          <a:stretch>
            <a:fillRect/>
          </a:stretch>
        </p:blipFill>
        <p:spPr>
          <a:xfrm>
            <a:off x="2286000" y="0"/>
            <a:ext cx="7772400" cy="4572000"/>
          </a:xfrm>
        </p:spPr>
      </p:pic>
      <p:pic>
        <p:nvPicPr>
          <p:cNvPr id="5" name="Content Placeholder 3"/>
          <p:cNvPicPr>
            <a:picLocks/>
          </p:cNvPicPr>
          <p:nvPr/>
        </p:nvPicPr>
        <p:blipFill>
          <a:blip r:embed="rId3"/>
          <a:srcRect l="-20121" r="-20121"/>
          <a:stretch>
            <a:fillRect/>
          </a:stretch>
        </p:blipFill>
        <p:spPr bwMode="auto">
          <a:xfrm>
            <a:off x="152400" y="381000"/>
            <a:ext cx="3810000" cy="2667000"/>
          </a:xfrm>
          <a:prstGeom prst="rect">
            <a:avLst/>
          </a:prstGeom>
          <a:noFill/>
          <a:ln w="9525">
            <a:noFill/>
            <a:miter lim="800000"/>
            <a:headEnd/>
            <a:tailEnd/>
          </a:ln>
        </p:spPr>
      </p:pic>
      <p:pic>
        <p:nvPicPr>
          <p:cNvPr id="6" name="Content Placeholder 3" descr="Screen Shot 2012-11-14 at 1.20.18 PM.png"/>
          <p:cNvPicPr>
            <a:picLocks noChangeAspect="1"/>
          </p:cNvPicPr>
          <p:nvPr/>
        </p:nvPicPr>
        <p:blipFill>
          <a:blip r:embed="rId4"/>
          <a:srcRect t="-7875" b="-7875"/>
          <a:stretch>
            <a:fillRect/>
          </a:stretch>
        </p:blipFill>
        <p:spPr>
          <a:xfrm>
            <a:off x="533400" y="3720353"/>
            <a:ext cx="5334000" cy="313764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A Historian’s Interpretation</a:t>
            </a:r>
            <a:endParaRPr lang="en-US" dirty="0">
              <a:solidFill>
                <a:srgbClr val="0000FF"/>
              </a:solidFill>
            </a:endParaRPr>
          </a:p>
        </p:txBody>
      </p:sp>
      <p:sp>
        <p:nvSpPr>
          <p:cNvPr id="3" name="Content Placeholder 2"/>
          <p:cNvSpPr>
            <a:spLocks noGrp="1"/>
          </p:cNvSpPr>
          <p:nvPr>
            <p:ph sz="quarter" idx="1"/>
          </p:nvPr>
        </p:nvSpPr>
        <p:spPr/>
        <p:txBody>
          <a:bodyPr>
            <a:normAutofit fontScale="70000" lnSpcReduction="20000"/>
          </a:bodyPr>
          <a:lstStyle/>
          <a:p>
            <a:pPr>
              <a:buNone/>
            </a:pPr>
            <a:r>
              <a:rPr lang="en-US" b="1" dirty="0" smtClean="0"/>
              <a:t>Part 2:</a:t>
            </a:r>
            <a:r>
              <a:rPr lang="en-US" dirty="0" smtClean="0"/>
              <a:t>  Now go to this site (</a:t>
            </a:r>
            <a:r>
              <a:rPr lang="en-US" u="sng" dirty="0" smtClean="0">
                <a:hlinkClick r:id="rId2"/>
              </a:rPr>
              <a:t>http://picturinghistory.gc.cuny.edu/item.php?item_id=180</a:t>
            </a:r>
            <a:r>
              <a:rPr lang="en-US" dirty="0" smtClean="0"/>
              <a:t>) </a:t>
            </a:r>
          </a:p>
          <a:p>
            <a:pPr>
              <a:buNone/>
            </a:pPr>
            <a:r>
              <a:rPr lang="en-US" dirty="0" smtClean="0"/>
              <a:t>to read how this historian interprets the images in this same painting. In a journal entry in your notebook write your responses to the following questions:</a:t>
            </a:r>
          </a:p>
          <a:p>
            <a:pPr>
              <a:buNone/>
            </a:pPr>
            <a:r>
              <a:rPr lang="en-US" dirty="0" smtClean="0"/>
              <a:t> </a:t>
            </a:r>
          </a:p>
          <a:p>
            <a:pPr marL="514350" lvl="0" indent="-514350">
              <a:buFont typeface="+mj-lt"/>
              <a:buAutoNum type="arabicPeriod"/>
            </a:pPr>
            <a:r>
              <a:rPr lang="en-US" dirty="0" smtClean="0"/>
              <a:t>In what way were some of your ideas similar to hers?  How did your ideas vary?</a:t>
            </a:r>
          </a:p>
          <a:p>
            <a:pPr marL="514350" lvl="0" indent="-514350">
              <a:buFont typeface="+mj-lt"/>
              <a:buAutoNum type="arabicPeriod"/>
            </a:pPr>
            <a:r>
              <a:rPr lang="en-US" dirty="0" smtClean="0"/>
              <a:t>What other research did she have to conduct in order to interpret the meaning of the symbols and images used by this painter to convey certain beliefs?</a:t>
            </a:r>
          </a:p>
          <a:p>
            <a:pPr marL="514350" lvl="0" indent="-514350">
              <a:buFont typeface="+mj-lt"/>
              <a:buAutoNum type="arabicPeriod"/>
            </a:pPr>
            <a:r>
              <a:rPr lang="en-US" dirty="0" smtClean="0"/>
              <a:t>What does her analysis suggest to you about the purpose of the painting during this time in history?</a:t>
            </a:r>
          </a:p>
          <a:p>
            <a:pPr marL="514350" lvl="0" indent="-514350">
              <a:buFont typeface="+mj-lt"/>
              <a:buAutoNum type="arabicPeriod"/>
            </a:pPr>
            <a:r>
              <a:rPr lang="en-US" dirty="0" smtClean="0"/>
              <a:t>Do you think that a painting can influence or shape someone’s perspective?  If so, what might be some of the positive and negative outcomes on various groups of people during this time? </a:t>
            </a:r>
          </a:p>
          <a:p>
            <a:pPr marL="514350" lvl="0" indent="-514350">
              <a:buFont typeface="+mj-lt"/>
              <a:buAutoNum type="arabicPeriod"/>
            </a:pPr>
            <a:r>
              <a:rPr lang="en-US" dirty="0" smtClean="0"/>
              <a:t>What does this make you think about the </a:t>
            </a:r>
            <a:r>
              <a:rPr lang="en-US" b="1" dirty="0" smtClean="0"/>
              <a:t>progress</a:t>
            </a:r>
            <a:r>
              <a:rPr lang="en-US" dirty="0" smtClean="0"/>
              <a:t> America will soon make during this time period? </a:t>
            </a:r>
          </a:p>
          <a:p>
            <a:pPr marL="514350" lvl="0" indent="-514350">
              <a:buFont typeface="+mj-lt"/>
              <a:buAutoNum type="arabicPeriod"/>
            </a:pPr>
            <a:r>
              <a:rPr lang="en-US" dirty="0" smtClean="0"/>
              <a:t>Is this </a:t>
            </a:r>
            <a:r>
              <a:rPr lang="en-US" b="1" dirty="0" smtClean="0"/>
              <a:t>progress</a:t>
            </a:r>
            <a:r>
              <a:rPr lang="en-US" dirty="0" smtClean="0"/>
              <a:t> a negative thing or a positive thing?</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85800" y="228600"/>
            <a:ext cx="8153400" cy="6400800"/>
          </a:xfrm>
        </p:spPr>
        <p:txBody>
          <a:bodyPr>
            <a:normAutofit fontScale="62500" lnSpcReduction="20000"/>
          </a:bodyPr>
          <a:lstStyle/>
          <a:p>
            <a:pPr>
              <a:buNone/>
            </a:pPr>
            <a:r>
              <a:rPr lang="en-US" sz="3429" b="1" dirty="0" smtClean="0"/>
              <a:t>Part 3:</a:t>
            </a:r>
            <a:r>
              <a:rPr lang="en-US" sz="3429" dirty="0" smtClean="0"/>
              <a:t>  Now that you have experienced what kind of thinking goes on in the minds of historians as they try to figure out what went on in the past, locate another historical document, journal entry, newspaper, or photograph during this time period (Manifest Destiny) that reflects a different perspective than the one that is suggested in the painting you just analyzed. It is important to realize that not all people in a given historical time period share the same perspectives or beliefs.  As a historian you want to act like a detective to gather clues that might suggest different points of view about social, economic, political, and cultural actions. By identifying varying perspectives historians can make hypotheses about what caused certain conflicts to exist and what effects resulted from trying to resolve these conflicts. Understanding perspective helps you to understand how conflict occurs during a historical time period. </a:t>
            </a:r>
          </a:p>
          <a:p>
            <a:pPr>
              <a:buNone/>
            </a:pPr>
            <a:endParaRPr lang="en-US" sz="3429" dirty="0" smtClean="0"/>
          </a:p>
          <a:p>
            <a:r>
              <a:rPr lang="en-US" sz="3429" dirty="0" smtClean="0"/>
              <a:t>To locate one of these historical artifacts, potential search topics might include: Manifest Destiny, Manifest Destiny historical documents, Westward Expansion, US History 1890, etc.  After you locate one of these artifacts and you reveal its significance in helping to understand how history is a study in perspectives, create a presentation (in a format of your choice, IPod cast, PowerPoint, </a:t>
            </a:r>
            <a:r>
              <a:rPr lang="en-US" sz="3429" dirty="0" err="1" smtClean="0"/>
              <a:t>Glogster</a:t>
            </a:r>
            <a:r>
              <a:rPr lang="en-US" sz="3429" dirty="0" smtClean="0"/>
              <a:t>, etc.) that demonstrates how historical perspective can shape what we learn about the past, the present, and the future.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2027238"/>
          </a:xfrm>
        </p:spPr>
        <p:txBody>
          <a:bodyPr>
            <a:normAutofit fontScale="90000"/>
          </a:bodyPr>
          <a:lstStyle/>
          <a:p>
            <a:r>
              <a:rPr lang="en-US" sz="3111" b="1" dirty="0" smtClean="0"/>
              <a:t>Part 4:</a:t>
            </a:r>
            <a:r>
              <a:rPr lang="en-US" sz="3111" dirty="0" smtClean="0"/>
              <a:t>  Use the </a:t>
            </a:r>
            <a:r>
              <a:rPr lang="en-US" sz="3111" b="1" i="1" dirty="0" smtClean="0"/>
              <a:t>Can Art Shape Perspective: Student-Teacher Conference Evaluation Form</a:t>
            </a:r>
            <a:r>
              <a:rPr lang="en-US" sz="3111" i="1" dirty="0" smtClean="0"/>
              <a:t> </a:t>
            </a:r>
            <a:r>
              <a:rPr lang="en-US" sz="3111" dirty="0" smtClean="0"/>
              <a:t>to discuss your performance.</a:t>
            </a:r>
            <a:r>
              <a:rPr lang="en-US" dirty="0" smtClean="0"/>
              <a:t/>
            </a:r>
            <a:br>
              <a:rPr lang="en-US" dirty="0" smtClean="0"/>
            </a:br>
            <a:endParaRPr lang="en-US" dirty="0"/>
          </a:p>
        </p:txBody>
      </p:sp>
      <p:pic>
        <p:nvPicPr>
          <p:cNvPr id="4" name="Content Placeholder 3" descr="Screen Shot 2012-11-14 at 1.21.19 PM.png"/>
          <p:cNvPicPr>
            <a:picLocks noGrp="1" noChangeAspect="1"/>
          </p:cNvPicPr>
          <p:nvPr>
            <p:ph sz="quarter" idx="1"/>
          </p:nvPr>
        </p:nvPicPr>
        <p:blipFill>
          <a:blip r:embed="rId3"/>
          <a:srcRect l="-14600" r="-14600"/>
          <a:stretch>
            <a:fillRect/>
          </a:stretch>
        </p:blipFill>
        <p:spPr>
          <a:xfrm>
            <a:off x="381000" y="1600200"/>
            <a:ext cx="8763000" cy="4572000"/>
          </a:xfrm>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808000"/>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52400" y="-2149475"/>
            <a:ext cx="5867400" cy="21636692"/>
          </a:xfrm>
          <a:prstGeom prst="rect">
            <a:avLst/>
          </a:prstGeom>
          <a:noFill/>
          <a:ln w="9525">
            <a:noFill/>
            <a:miter lim="800000"/>
            <a:headEnd/>
            <a:tailEnd/>
          </a:ln>
        </p:spPr>
        <p:txBody>
          <a:bodyPr>
            <a:prstTxWarp prst="textNoShape">
              <a:avLst/>
            </a:prstTxWarp>
            <a:spAutoFit/>
          </a:bodyPr>
          <a:lstStyle/>
          <a:p>
            <a:pPr>
              <a:spcBef>
                <a:spcPct val="50000"/>
              </a:spcBef>
            </a:pPr>
            <a:r>
              <a:rPr lang="en-US" sz="70000" b="1" dirty="0" smtClean="0">
                <a:solidFill>
                  <a:srgbClr val="FFFF00"/>
                </a:solidFill>
                <a:latin typeface="Bookman Old Style" pitchFamily="-102" charset="0"/>
              </a:rPr>
              <a:t>5</a:t>
            </a:r>
            <a:endParaRPr lang="en-US" sz="70000" b="1" dirty="0">
              <a:solidFill>
                <a:srgbClr val="FFFF00"/>
              </a:solidFill>
              <a:latin typeface="Bookman Old Style" pitchFamily="-102" charset="0"/>
            </a:endParaRPr>
          </a:p>
        </p:txBody>
      </p:sp>
      <p:sp>
        <p:nvSpPr>
          <p:cNvPr id="63491" name="Text Box 3"/>
          <p:cNvSpPr txBox="1">
            <a:spLocks noChangeArrowheads="1"/>
          </p:cNvSpPr>
          <p:nvPr/>
        </p:nvSpPr>
        <p:spPr bwMode="auto">
          <a:xfrm>
            <a:off x="2298700" y="4022725"/>
            <a:ext cx="3276600" cy="3140075"/>
          </a:xfrm>
          <a:prstGeom prst="rect">
            <a:avLst/>
          </a:prstGeom>
          <a:noFill/>
          <a:ln w="9525">
            <a:noFill/>
            <a:miter lim="800000"/>
            <a:headEnd/>
            <a:tailEnd/>
          </a:ln>
        </p:spPr>
        <p:txBody>
          <a:bodyPr>
            <a:prstTxWarp prst="textNoShape">
              <a:avLst/>
            </a:prstTxWarp>
            <a:spAutoFit/>
          </a:bodyPr>
          <a:lstStyle/>
          <a:p>
            <a:pPr>
              <a:spcBef>
                <a:spcPct val="50000"/>
              </a:spcBef>
            </a:pPr>
            <a:r>
              <a:rPr lang="en-US" sz="20000" b="1" dirty="0" err="1" smtClean="0">
                <a:solidFill>
                  <a:schemeClr val="bg2"/>
                </a:solidFill>
                <a:latin typeface="Garamond" pitchFamily="-102" charset="0"/>
              </a:rPr>
              <a:t>th</a:t>
            </a:r>
            <a:endParaRPr lang="en-US" sz="20000" b="1" dirty="0">
              <a:solidFill>
                <a:schemeClr val="bg2"/>
              </a:solidFill>
              <a:latin typeface="Garamond" pitchFamily="-102" charset="0"/>
            </a:endParaRPr>
          </a:p>
        </p:txBody>
      </p:sp>
      <p:sp>
        <p:nvSpPr>
          <p:cNvPr id="63492" name="Text Box 4"/>
          <p:cNvSpPr txBox="1">
            <a:spLocks noChangeArrowheads="1"/>
          </p:cNvSpPr>
          <p:nvPr/>
        </p:nvSpPr>
        <p:spPr bwMode="auto">
          <a:xfrm>
            <a:off x="5715000" y="363915"/>
            <a:ext cx="3124200" cy="6494085"/>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FFFF00"/>
                </a:solidFill>
              </a:rPr>
              <a:t>High-Quality Curriculum for Gifted Learners Asks Students to Use Processes and Materials That Approximate Those of an Expert,</a:t>
            </a:r>
          </a:p>
          <a:p>
            <a:r>
              <a:rPr lang="en-US" sz="3200" dirty="0" smtClean="0">
                <a:solidFill>
                  <a:srgbClr val="FFFF00"/>
                </a:solidFill>
              </a:rPr>
              <a:t>Disciplinarian, or Practicing Professional</a:t>
            </a:r>
            <a:endParaRPr lang="en-US" sz="3200" b="1" i="1" dirty="0">
              <a:solidFill>
                <a:srgbClr val="FFFF00"/>
              </a:solidFill>
              <a:latin typeface="Garamond" pitchFamily="-102" charset="0"/>
            </a:endParaRPr>
          </a:p>
        </p:txBody>
      </p:sp>
      <p:sp>
        <p:nvSpPr>
          <p:cNvPr id="63493" name="Text Box 5"/>
          <p:cNvSpPr txBox="1">
            <a:spLocks noChangeArrowheads="1"/>
          </p:cNvSpPr>
          <p:nvPr/>
        </p:nvSpPr>
        <p:spPr bwMode="auto">
          <a:xfrm>
            <a:off x="533400" y="6400800"/>
            <a:ext cx="8305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Arial" pitchFamily="-102" charset="0"/>
            </a:endParaRPr>
          </a:p>
        </p:txBody>
      </p:sp>
      <p:sp>
        <p:nvSpPr>
          <p:cNvPr id="63494" name="Rectangle 6"/>
          <p:cNvSpPr>
            <a:spLocks noGrp="1" noChangeArrowheads="1"/>
          </p:cNvSpPr>
          <p:nvPr>
            <p:ph type="title" idx="4294967295"/>
          </p:nvPr>
        </p:nvSpPr>
        <p:spPr>
          <a:xfrm>
            <a:off x="685800" y="-1295400"/>
            <a:ext cx="7772400" cy="1143000"/>
          </a:xfrm>
        </p:spPr>
        <p:txBody>
          <a:bodyPr/>
          <a:lstStyle/>
          <a:p>
            <a:pPr eaLnBrk="1" hangingPunct="1"/>
            <a:r>
              <a:rPr lang="en-US">
                <a:ea typeface="ＭＳ Ｐゴシック" pitchFamily="-102" charset="-128"/>
                <a:cs typeface="ＭＳ Ｐゴシック" pitchFamily="-102" charset="-128"/>
              </a:rPr>
              <a:t>Causes of Underachievement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115887"/>
            <a:ext cx="6483351" cy="4708527"/>
            <a:chOff x="0" y="-73"/>
            <a:chExt cx="4084" cy="2966"/>
          </a:xfrm>
        </p:grpSpPr>
        <p:sp>
          <p:nvSpPr>
            <p:cNvPr id="174125" name="Text Box 4"/>
            <p:cNvSpPr txBox="1">
              <a:spLocks noChangeArrowheads="1"/>
            </p:cNvSpPr>
            <p:nvPr/>
          </p:nvSpPr>
          <p:spPr bwMode="auto">
            <a:xfrm>
              <a:off x="960" y="628"/>
              <a:ext cx="3124" cy="44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4000" dirty="0" err="1" smtClean="0">
                  <a:latin typeface="Arial Black" pitchFamily="-102" charset="0"/>
                </a:rPr>
                <a:t>reate</a:t>
              </a:r>
              <a:endParaRPr lang="en-US" sz="4000" dirty="0">
                <a:latin typeface="Arial Black" pitchFamily="-102" charset="0"/>
              </a:endParaRPr>
            </a:p>
          </p:txBody>
        </p:sp>
        <p:sp>
          <p:nvSpPr>
            <p:cNvPr id="174127" name="Text Box 6"/>
            <p:cNvSpPr txBox="1">
              <a:spLocks noChangeArrowheads="1"/>
            </p:cNvSpPr>
            <p:nvPr/>
          </p:nvSpPr>
          <p:spPr bwMode="auto">
            <a:xfrm>
              <a:off x="0" y="-73"/>
              <a:ext cx="960" cy="296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5000" dirty="0" smtClean="0">
                  <a:latin typeface="Arial Black" pitchFamily="-102" charset="0"/>
                </a:rPr>
                <a:t>C</a:t>
              </a:r>
              <a:endParaRPr lang="en-US" sz="15000" dirty="0">
                <a:latin typeface="Arial Black" pitchFamily="-102" charset="0"/>
              </a:endParaRPr>
            </a:p>
          </p:txBody>
        </p:sp>
      </p:grpSp>
      <p:sp>
        <p:nvSpPr>
          <p:cNvPr id="174084" name="Rectangle 8"/>
          <p:cNvSpPr>
            <a:spLocks noChangeArrowheads="1"/>
          </p:cNvSpPr>
          <p:nvPr/>
        </p:nvSpPr>
        <p:spPr bwMode="auto">
          <a:xfrm>
            <a:off x="3526403" y="996950"/>
            <a:ext cx="4797807" cy="271760"/>
          </a:xfrm>
          <a:prstGeom prst="rect">
            <a:avLst/>
          </a:prstGeom>
          <a:solidFill>
            <a:srgbClr val="FF3399"/>
          </a:solidFill>
          <a:ln w="9525">
            <a:noFill/>
            <a:miter lim="800000"/>
            <a:headEnd/>
            <a:tailEnd/>
          </a:ln>
        </p:spPr>
        <p:txBody>
          <a:bodyPr wrap="none" anchor="ctr">
            <a:prstTxWarp prst="textNoShape">
              <a:avLst/>
            </a:prstTxWarp>
          </a:bodyPr>
          <a:lstStyle/>
          <a:p>
            <a:endParaRPr lang="en-US"/>
          </a:p>
        </p:txBody>
      </p:sp>
      <p:sp>
        <p:nvSpPr>
          <p:cNvPr id="174085" name="Rectangle 9"/>
          <p:cNvSpPr>
            <a:spLocks noChangeArrowheads="1"/>
          </p:cNvSpPr>
          <p:nvPr/>
        </p:nvSpPr>
        <p:spPr bwMode="auto">
          <a:xfrm>
            <a:off x="1845211" y="114299"/>
            <a:ext cx="5334000" cy="295275"/>
          </a:xfrm>
          <a:prstGeom prst="rect">
            <a:avLst/>
          </a:prstGeom>
          <a:solidFill>
            <a:srgbClr val="FF3399"/>
          </a:solidFill>
          <a:ln w="9525">
            <a:noFill/>
            <a:miter lim="800000"/>
            <a:headEnd/>
            <a:tailEnd/>
          </a:ln>
        </p:spPr>
        <p:txBody>
          <a:bodyPr wrap="none" anchor="ctr">
            <a:prstTxWarp prst="textNoShape">
              <a:avLst/>
            </a:prstTxWarp>
          </a:bodyPr>
          <a:lstStyle/>
          <a:p>
            <a:endParaRPr lang="en-US"/>
          </a:p>
        </p:txBody>
      </p:sp>
      <p:grpSp>
        <p:nvGrpSpPr>
          <p:cNvPr id="3" name="Group 11"/>
          <p:cNvGrpSpPr>
            <a:grpSpLocks/>
          </p:cNvGrpSpPr>
          <p:nvPr/>
        </p:nvGrpSpPr>
        <p:grpSpPr bwMode="auto">
          <a:xfrm flipH="1">
            <a:off x="6312407" y="2286000"/>
            <a:ext cx="2764776" cy="2559977"/>
            <a:chOff x="3600" y="3216"/>
            <a:chExt cx="951" cy="967"/>
          </a:xfrm>
        </p:grpSpPr>
        <p:sp>
          <p:nvSpPr>
            <p:cNvPr id="174090" name="Freeform 12"/>
            <p:cNvSpPr>
              <a:spLocks/>
            </p:cNvSpPr>
            <p:nvPr/>
          </p:nvSpPr>
          <p:spPr bwMode="auto">
            <a:xfrm>
              <a:off x="3600" y="3216"/>
              <a:ext cx="516" cy="583"/>
            </a:xfrm>
            <a:custGeom>
              <a:avLst/>
              <a:gdLst>
                <a:gd name="T0" fmla="*/ 9 w 1031"/>
                <a:gd name="T1" fmla="*/ 58 h 1165"/>
                <a:gd name="T2" fmla="*/ 4 w 1031"/>
                <a:gd name="T3" fmla="*/ 57 h 1165"/>
                <a:gd name="T4" fmla="*/ 2 w 1031"/>
                <a:gd name="T5" fmla="*/ 53 h 1165"/>
                <a:gd name="T6" fmla="*/ 3 w 1031"/>
                <a:gd name="T7" fmla="*/ 48 h 1165"/>
                <a:gd name="T8" fmla="*/ 6 w 1031"/>
                <a:gd name="T9" fmla="*/ 44 h 1165"/>
                <a:gd name="T10" fmla="*/ 9 w 1031"/>
                <a:gd name="T11" fmla="*/ 40 h 1165"/>
                <a:gd name="T12" fmla="*/ 5 w 1031"/>
                <a:gd name="T13" fmla="*/ 37 h 1165"/>
                <a:gd name="T14" fmla="*/ 1 w 1031"/>
                <a:gd name="T15" fmla="*/ 34 h 1165"/>
                <a:gd name="T16" fmla="*/ 1 w 1031"/>
                <a:gd name="T17" fmla="*/ 29 h 1165"/>
                <a:gd name="T18" fmla="*/ 4 w 1031"/>
                <a:gd name="T19" fmla="*/ 25 h 1165"/>
                <a:gd name="T20" fmla="*/ 8 w 1031"/>
                <a:gd name="T21" fmla="*/ 26 h 1165"/>
                <a:gd name="T22" fmla="*/ 12 w 1031"/>
                <a:gd name="T23" fmla="*/ 29 h 1165"/>
                <a:gd name="T24" fmla="*/ 13 w 1031"/>
                <a:gd name="T25" fmla="*/ 24 h 1165"/>
                <a:gd name="T26" fmla="*/ 15 w 1031"/>
                <a:gd name="T27" fmla="*/ 17 h 1165"/>
                <a:gd name="T28" fmla="*/ 19 w 1031"/>
                <a:gd name="T29" fmla="*/ 13 h 1165"/>
                <a:gd name="T30" fmla="*/ 25 w 1031"/>
                <a:gd name="T31" fmla="*/ 10 h 1165"/>
                <a:gd name="T32" fmla="*/ 30 w 1031"/>
                <a:gd name="T33" fmla="*/ 8 h 1165"/>
                <a:gd name="T34" fmla="*/ 34 w 1031"/>
                <a:gd name="T35" fmla="*/ 10 h 1165"/>
                <a:gd name="T36" fmla="*/ 34 w 1031"/>
                <a:gd name="T37" fmla="*/ 15 h 1165"/>
                <a:gd name="T38" fmla="*/ 34 w 1031"/>
                <a:gd name="T39" fmla="*/ 19 h 1165"/>
                <a:gd name="T40" fmla="*/ 33 w 1031"/>
                <a:gd name="T41" fmla="*/ 25 h 1165"/>
                <a:gd name="T42" fmla="*/ 36 w 1031"/>
                <a:gd name="T43" fmla="*/ 24 h 1165"/>
                <a:gd name="T44" fmla="*/ 39 w 1031"/>
                <a:gd name="T45" fmla="*/ 21 h 1165"/>
                <a:gd name="T46" fmla="*/ 40 w 1031"/>
                <a:gd name="T47" fmla="*/ 15 h 1165"/>
                <a:gd name="T48" fmla="*/ 41 w 1031"/>
                <a:gd name="T49" fmla="*/ 9 h 1165"/>
                <a:gd name="T50" fmla="*/ 41 w 1031"/>
                <a:gd name="T51" fmla="*/ 4 h 1165"/>
                <a:gd name="T52" fmla="*/ 44 w 1031"/>
                <a:gd name="T53" fmla="*/ 1 h 1165"/>
                <a:gd name="T54" fmla="*/ 49 w 1031"/>
                <a:gd name="T55" fmla="*/ 1 h 1165"/>
                <a:gd name="T56" fmla="*/ 55 w 1031"/>
                <a:gd name="T57" fmla="*/ 3 h 1165"/>
                <a:gd name="T58" fmla="*/ 57 w 1031"/>
                <a:gd name="T59" fmla="*/ 7 h 1165"/>
                <a:gd name="T60" fmla="*/ 58 w 1031"/>
                <a:gd name="T61" fmla="*/ 11 h 1165"/>
                <a:gd name="T62" fmla="*/ 56 w 1031"/>
                <a:gd name="T63" fmla="*/ 17 h 1165"/>
                <a:gd name="T64" fmla="*/ 54 w 1031"/>
                <a:gd name="T65" fmla="*/ 21 h 1165"/>
                <a:gd name="T66" fmla="*/ 57 w 1031"/>
                <a:gd name="T67" fmla="*/ 21 h 1165"/>
                <a:gd name="T68" fmla="*/ 62 w 1031"/>
                <a:gd name="T69" fmla="*/ 20 h 1165"/>
                <a:gd name="T70" fmla="*/ 65 w 1031"/>
                <a:gd name="T71" fmla="*/ 22 h 1165"/>
                <a:gd name="T72" fmla="*/ 64 w 1031"/>
                <a:gd name="T73" fmla="*/ 27 h 1165"/>
                <a:gd name="T74" fmla="*/ 61 w 1031"/>
                <a:gd name="T75" fmla="*/ 31 h 1165"/>
                <a:gd name="T76" fmla="*/ 59 w 1031"/>
                <a:gd name="T77" fmla="*/ 35 h 1165"/>
                <a:gd name="T78" fmla="*/ 57 w 1031"/>
                <a:gd name="T79" fmla="*/ 35 h 1165"/>
                <a:gd name="T80" fmla="*/ 56 w 1031"/>
                <a:gd name="T81" fmla="*/ 40 h 1165"/>
                <a:gd name="T82" fmla="*/ 55 w 1031"/>
                <a:gd name="T83" fmla="*/ 47 h 1165"/>
                <a:gd name="T84" fmla="*/ 53 w 1031"/>
                <a:gd name="T85" fmla="*/ 52 h 1165"/>
                <a:gd name="T86" fmla="*/ 48 w 1031"/>
                <a:gd name="T87" fmla="*/ 55 h 1165"/>
                <a:gd name="T88" fmla="*/ 44 w 1031"/>
                <a:gd name="T89" fmla="*/ 52 h 1165"/>
                <a:gd name="T90" fmla="*/ 41 w 1031"/>
                <a:gd name="T91" fmla="*/ 47 h 1165"/>
                <a:gd name="T92" fmla="*/ 38 w 1031"/>
                <a:gd name="T93" fmla="*/ 48 h 1165"/>
                <a:gd name="T94" fmla="*/ 37 w 1031"/>
                <a:gd name="T95" fmla="*/ 51 h 1165"/>
                <a:gd name="T96" fmla="*/ 38 w 1031"/>
                <a:gd name="T97" fmla="*/ 57 h 1165"/>
                <a:gd name="T98" fmla="*/ 38 w 1031"/>
                <a:gd name="T99" fmla="*/ 62 h 1165"/>
                <a:gd name="T100" fmla="*/ 36 w 1031"/>
                <a:gd name="T101" fmla="*/ 69 h 1165"/>
                <a:gd name="T102" fmla="*/ 33 w 1031"/>
                <a:gd name="T103" fmla="*/ 73 h 1165"/>
                <a:gd name="T104" fmla="*/ 30 w 1031"/>
                <a:gd name="T105" fmla="*/ 69 h 1165"/>
                <a:gd name="T106" fmla="*/ 29 w 1031"/>
                <a:gd name="T107" fmla="*/ 65 h 1165"/>
                <a:gd name="T108" fmla="*/ 26 w 1031"/>
                <a:gd name="T109" fmla="*/ 60 h 1165"/>
                <a:gd name="T110" fmla="*/ 22 w 1031"/>
                <a:gd name="T111" fmla="*/ 61 h 1165"/>
                <a:gd name="T112" fmla="*/ 18 w 1031"/>
                <a:gd name="T113" fmla="*/ 64 h 1165"/>
                <a:gd name="T114" fmla="*/ 13 w 1031"/>
                <a:gd name="T115" fmla="*/ 59 h 11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31"/>
                <a:gd name="T175" fmla="*/ 0 h 1165"/>
                <a:gd name="T176" fmla="*/ 1031 w 1031"/>
                <a:gd name="T177" fmla="*/ 1165 h 11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31" h="1165">
                  <a:moveTo>
                    <a:pt x="191" y="939"/>
                  </a:moveTo>
                  <a:lnTo>
                    <a:pt x="188" y="937"/>
                  </a:lnTo>
                  <a:lnTo>
                    <a:pt x="181" y="935"/>
                  </a:lnTo>
                  <a:lnTo>
                    <a:pt x="171" y="931"/>
                  </a:lnTo>
                  <a:lnTo>
                    <a:pt x="158" y="928"/>
                  </a:lnTo>
                  <a:lnTo>
                    <a:pt x="147" y="925"/>
                  </a:lnTo>
                  <a:lnTo>
                    <a:pt x="139" y="921"/>
                  </a:lnTo>
                  <a:lnTo>
                    <a:pt x="128" y="918"/>
                  </a:lnTo>
                  <a:lnTo>
                    <a:pt x="120" y="915"/>
                  </a:lnTo>
                  <a:lnTo>
                    <a:pt x="108" y="912"/>
                  </a:lnTo>
                  <a:lnTo>
                    <a:pt x="98" y="909"/>
                  </a:lnTo>
                  <a:lnTo>
                    <a:pt x="86" y="906"/>
                  </a:lnTo>
                  <a:lnTo>
                    <a:pt x="76" y="904"/>
                  </a:lnTo>
                  <a:lnTo>
                    <a:pt x="63" y="898"/>
                  </a:lnTo>
                  <a:lnTo>
                    <a:pt x="54" y="893"/>
                  </a:lnTo>
                  <a:lnTo>
                    <a:pt x="44" y="885"/>
                  </a:lnTo>
                  <a:lnTo>
                    <a:pt x="38" y="879"/>
                  </a:lnTo>
                  <a:lnTo>
                    <a:pt x="30" y="870"/>
                  </a:lnTo>
                  <a:lnTo>
                    <a:pt x="26" y="860"/>
                  </a:lnTo>
                  <a:lnTo>
                    <a:pt x="22" y="849"/>
                  </a:lnTo>
                  <a:lnTo>
                    <a:pt x="22" y="840"/>
                  </a:lnTo>
                  <a:lnTo>
                    <a:pt x="19" y="828"/>
                  </a:lnTo>
                  <a:lnTo>
                    <a:pt x="20" y="817"/>
                  </a:lnTo>
                  <a:lnTo>
                    <a:pt x="20" y="804"/>
                  </a:lnTo>
                  <a:lnTo>
                    <a:pt x="23" y="793"/>
                  </a:lnTo>
                  <a:lnTo>
                    <a:pt x="25" y="781"/>
                  </a:lnTo>
                  <a:lnTo>
                    <a:pt x="29" y="770"/>
                  </a:lnTo>
                  <a:lnTo>
                    <a:pt x="33" y="757"/>
                  </a:lnTo>
                  <a:lnTo>
                    <a:pt x="41" y="748"/>
                  </a:lnTo>
                  <a:lnTo>
                    <a:pt x="47" y="737"/>
                  </a:lnTo>
                  <a:lnTo>
                    <a:pt x="54" y="727"/>
                  </a:lnTo>
                  <a:lnTo>
                    <a:pt x="63" y="718"/>
                  </a:lnTo>
                  <a:lnTo>
                    <a:pt x="71" y="709"/>
                  </a:lnTo>
                  <a:lnTo>
                    <a:pt x="79" y="699"/>
                  </a:lnTo>
                  <a:lnTo>
                    <a:pt x="87" y="693"/>
                  </a:lnTo>
                  <a:lnTo>
                    <a:pt x="96" y="685"/>
                  </a:lnTo>
                  <a:lnTo>
                    <a:pt x="105" y="679"/>
                  </a:lnTo>
                  <a:lnTo>
                    <a:pt x="118" y="665"/>
                  </a:lnTo>
                  <a:lnTo>
                    <a:pt x="130" y="652"/>
                  </a:lnTo>
                  <a:lnTo>
                    <a:pt x="136" y="641"/>
                  </a:lnTo>
                  <a:lnTo>
                    <a:pt x="136" y="632"/>
                  </a:lnTo>
                  <a:lnTo>
                    <a:pt x="130" y="626"/>
                  </a:lnTo>
                  <a:lnTo>
                    <a:pt x="125" y="620"/>
                  </a:lnTo>
                  <a:lnTo>
                    <a:pt x="118" y="613"/>
                  </a:lnTo>
                  <a:lnTo>
                    <a:pt x="111" y="609"/>
                  </a:lnTo>
                  <a:lnTo>
                    <a:pt x="101" y="602"/>
                  </a:lnTo>
                  <a:lnTo>
                    <a:pt x="92" y="598"/>
                  </a:lnTo>
                  <a:lnTo>
                    <a:pt x="82" y="591"/>
                  </a:lnTo>
                  <a:lnTo>
                    <a:pt x="73" y="587"/>
                  </a:lnTo>
                  <a:lnTo>
                    <a:pt x="61" y="579"/>
                  </a:lnTo>
                  <a:lnTo>
                    <a:pt x="52" y="573"/>
                  </a:lnTo>
                  <a:lnTo>
                    <a:pt x="42" y="566"/>
                  </a:lnTo>
                  <a:lnTo>
                    <a:pt x="33" y="560"/>
                  </a:lnTo>
                  <a:lnTo>
                    <a:pt x="25" y="551"/>
                  </a:lnTo>
                  <a:lnTo>
                    <a:pt x="17" y="543"/>
                  </a:lnTo>
                  <a:lnTo>
                    <a:pt x="10" y="534"/>
                  </a:lnTo>
                  <a:lnTo>
                    <a:pt x="7" y="524"/>
                  </a:lnTo>
                  <a:lnTo>
                    <a:pt x="3" y="512"/>
                  </a:lnTo>
                  <a:lnTo>
                    <a:pt x="1" y="499"/>
                  </a:lnTo>
                  <a:lnTo>
                    <a:pt x="0" y="487"/>
                  </a:lnTo>
                  <a:lnTo>
                    <a:pt x="1" y="476"/>
                  </a:lnTo>
                  <a:lnTo>
                    <a:pt x="1" y="463"/>
                  </a:lnTo>
                  <a:lnTo>
                    <a:pt x="6" y="451"/>
                  </a:lnTo>
                  <a:lnTo>
                    <a:pt x="10" y="438"/>
                  </a:lnTo>
                  <a:lnTo>
                    <a:pt x="17" y="429"/>
                  </a:lnTo>
                  <a:lnTo>
                    <a:pt x="22" y="418"/>
                  </a:lnTo>
                  <a:lnTo>
                    <a:pt x="29" y="408"/>
                  </a:lnTo>
                  <a:lnTo>
                    <a:pt x="36" y="399"/>
                  </a:lnTo>
                  <a:lnTo>
                    <a:pt x="45" y="393"/>
                  </a:lnTo>
                  <a:lnTo>
                    <a:pt x="52" y="385"/>
                  </a:lnTo>
                  <a:lnTo>
                    <a:pt x="61" y="382"/>
                  </a:lnTo>
                  <a:lnTo>
                    <a:pt x="70" y="379"/>
                  </a:lnTo>
                  <a:lnTo>
                    <a:pt x="79" y="379"/>
                  </a:lnTo>
                  <a:lnTo>
                    <a:pt x="93" y="382"/>
                  </a:lnTo>
                  <a:lnTo>
                    <a:pt x="108" y="393"/>
                  </a:lnTo>
                  <a:lnTo>
                    <a:pt x="115" y="397"/>
                  </a:lnTo>
                  <a:lnTo>
                    <a:pt x="122" y="407"/>
                  </a:lnTo>
                  <a:lnTo>
                    <a:pt x="130" y="415"/>
                  </a:lnTo>
                  <a:lnTo>
                    <a:pt x="137" y="424"/>
                  </a:lnTo>
                  <a:lnTo>
                    <a:pt x="149" y="440"/>
                  </a:lnTo>
                  <a:lnTo>
                    <a:pt x="162" y="454"/>
                  </a:lnTo>
                  <a:lnTo>
                    <a:pt x="172" y="460"/>
                  </a:lnTo>
                  <a:lnTo>
                    <a:pt x="182" y="462"/>
                  </a:lnTo>
                  <a:lnTo>
                    <a:pt x="185" y="457"/>
                  </a:lnTo>
                  <a:lnTo>
                    <a:pt x="188" y="452"/>
                  </a:lnTo>
                  <a:lnTo>
                    <a:pt x="191" y="443"/>
                  </a:lnTo>
                  <a:lnTo>
                    <a:pt x="194" y="435"/>
                  </a:lnTo>
                  <a:lnTo>
                    <a:pt x="196" y="422"/>
                  </a:lnTo>
                  <a:lnTo>
                    <a:pt x="198" y="412"/>
                  </a:lnTo>
                  <a:lnTo>
                    <a:pt x="201" y="397"/>
                  </a:lnTo>
                  <a:lnTo>
                    <a:pt x="206" y="383"/>
                  </a:lnTo>
                  <a:lnTo>
                    <a:pt x="209" y="366"/>
                  </a:lnTo>
                  <a:lnTo>
                    <a:pt x="212" y="351"/>
                  </a:lnTo>
                  <a:lnTo>
                    <a:pt x="216" y="335"/>
                  </a:lnTo>
                  <a:lnTo>
                    <a:pt x="220" y="319"/>
                  </a:lnTo>
                  <a:lnTo>
                    <a:pt x="225" y="302"/>
                  </a:lnTo>
                  <a:lnTo>
                    <a:pt x="231" y="288"/>
                  </a:lnTo>
                  <a:lnTo>
                    <a:pt x="238" y="272"/>
                  </a:lnTo>
                  <a:lnTo>
                    <a:pt x="247" y="260"/>
                  </a:lnTo>
                  <a:lnTo>
                    <a:pt x="253" y="246"/>
                  </a:lnTo>
                  <a:lnTo>
                    <a:pt x="261" y="233"/>
                  </a:lnTo>
                  <a:lnTo>
                    <a:pt x="270" y="221"/>
                  </a:lnTo>
                  <a:lnTo>
                    <a:pt x="282" y="211"/>
                  </a:lnTo>
                  <a:lnTo>
                    <a:pt x="291" y="202"/>
                  </a:lnTo>
                  <a:lnTo>
                    <a:pt x="302" y="193"/>
                  </a:lnTo>
                  <a:lnTo>
                    <a:pt x="314" y="185"/>
                  </a:lnTo>
                  <a:lnTo>
                    <a:pt x="327" y="178"/>
                  </a:lnTo>
                  <a:lnTo>
                    <a:pt x="339" y="171"/>
                  </a:lnTo>
                  <a:lnTo>
                    <a:pt x="350" y="164"/>
                  </a:lnTo>
                  <a:lnTo>
                    <a:pt x="364" y="158"/>
                  </a:lnTo>
                  <a:lnTo>
                    <a:pt x="377" y="153"/>
                  </a:lnTo>
                  <a:lnTo>
                    <a:pt x="388" y="149"/>
                  </a:lnTo>
                  <a:lnTo>
                    <a:pt x="402" y="144"/>
                  </a:lnTo>
                  <a:lnTo>
                    <a:pt x="415" y="141"/>
                  </a:lnTo>
                  <a:lnTo>
                    <a:pt x="428" y="139"/>
                  </a:lnTo>
                  <a:lnTo>
                    <a:pt x="438" y="135"/>
                  </a:lnTo>
                  <a:lnTo>
                    <a:pt x="450" y="130"/>
                  </a:lnTo>
                  <a:lnTo>
                    <a:pt x="461" y="127"/>
                  </a:lnTo>
                  <a:lnTo>
                    <a:pt x="473" y="127"/>
                  </a:lnTo>
                  <a:lnTo>
                    <a:pt x="482" y="124"/>
                  </a:lnTo>
                  <a:lnTo>
                    <a:pt x="492" y="124"/>
                  </a:lnTo>
                  <a:lnTo>
                    <a:pt x="501" y="124"/>
                  </a:lnTo>
                  <a:lnTo>
                    <a:pt x="510" y="127"/>
                  </a:lnTo>
                  <a:lnTo>
                    <a:pt x="523" y="132"/>
                  </a:lnTo>
                  <a:lnTo>
                    <a:pt x="535" y="142"/>
                  </a:lnTo>
                  <a:lnTo>
                    <a:pt x="539" y="147"/>
                  </a:lnTo>
                  <a:lnTo>
                    <a:pt x="543" y="157"/>
                  </a:lnTo>
                  <a:lnTo>
                    <a:pt x="545" y="166"/>
                  </a:lnTo>
                  <a:lnTo>
                    <a:pt x="548" y="180"/>
                  </a:lnTo>
                  <a:lnTo>
                    <a:pt x="546" y="193"/>
                  </a:lnTo>
                  <a:lnTo>
                    <a:pt x="546" y="207"/>
                  </a:lnTo>
                  <a:lnTo>
                    <a:pt x="545" y="222"/>
                  </a:lnTo>
                  <a:lnTo>
                    <a:pt x="543" y="239"/>
                  </a:lnTo>
                  <a:lnTo>
                    <a:pt x="540" y="247"/>
                  </a:lnTo>
                  <a:lnTo>
                    <a:pt x="540" y="257"/>
                  </a:lnTo>
                  <a:lnTo>
                    <a:pt x="537" y="264"/>
                  </a:lnTo>
                  <a:lnTo>
                    <a:pt x="537" y="274"/>
                  </a:lnTo>
                  <a:lnTo>
                    <a:pt x="535" y="282"/>
                  </a:lnTo>
                  <a:lnTo>
                    <a:pt x="535" y="291"/>
                  </a:lnTo>
                  <a:lnTo>
                    <a:pt x="532" y="300"/>
                  </a:lnTo>
                  <a:lnTo>
                    <a:pt x="532" y="310"/>
                  </a:lnTo>
                  <a:lnTo>
                    <a:pt x="527" y="325"/>
                  </a:lnTo>
                  <a:lnTo>
                    <a:pt x="524" y="341"/>
                  </a:lnTo>
                  <a:lnTo>
                    <a:pt x="521" y="355"/>
                  </a:lnTo>
                  <a:lnTo>
                    <a:pt x="521" y="371"/>
                  </a:lnTo>
                  <a:lnTo>
                    <a:pt x="518" y="382"/>
                  </a:lnTo>
                  <a:lnTo>
                    <a:pt x="518" y="393"/>
                  </a:lnTo>
                  <a:lnTo>
                    <a:pt x="518" y="402"/>
                  </a:lnTo>
                  <a:lnTo>
                    <a:pt x="521" y="410"/>
                  </a:lnTo>
                  <a:lnTo>
                    <a:pt x="526" y="415"/>
                  </a:lnTo>
                  <a:lnTo>
                    <a:pt x="536" y="413"/>
                  </a:lnTo>
                  <a:lnTo>
                    <a:pt x="548" y="404"/>
                  </a:lnTo>
                  <a:lnTo>
                    <a:pt x="562" y="393"/>
                  </a:lnTo>
                  <a:lnTo>
                    <a:pt x="574" y="379"/>
                  </a:lnTo>
                  <a:lnTo>
                    <a:pt x="586" y="366"/>
                  </a:lnTo>
                  <a:lnTo>
                    <a:pt x="593" y="358"/>
                  </a:lnTo>
                  <a:lnTo>
                    <a:pt x="597" y="355"/>
                  </a:lnTo>
                  <a:lnTo>
                    <a:pt x="597" y="351"/>
                  </a:lnTo>
                  <a:lnTo>
                    <a:pt x="603" y="340"/>
                  </a:lnTo>
                  <a:lnTo>
                    <a:pt x="606" y="330"/>
                  </a:lnTo>
                  <a:lnTo>
                    <a:pt x="610" y="321"/>
                  </a:lnTo>
                  <a:lnTo>
                    <a:pt x="615" y="310"/>
                  </a:lnTo>
                  <a:lnTo>
                    <a:pt x="619" y="300"/>
                  </a:lnTo>
                  <a:lnTo>
                    <a:pt x="622" y="286"/>
                  </a:lnTo>
                  <a:lnTo>
                    <a:pt x="627" y="274"/>
                  </a:lnTo>
                  <a:lnTo>
                    <a:pt x="631" y="261"/>
                  </a:lnTo>
                  <a:lnTo>
                    <a:pt x="635" y="249"/>
                  </a:lnTo>
                  <a:lnTo>
                    <a:pt x="638" y="235"/>
                  </a:lnTo>
                  <a:lnTo>
                    <a:pt x="641" y="222"/>
                  </a:lnTo>
                  <a:lnTo>
                    <a:pt x="643" y="208"/>
                  </a:lnTo>
                  <a:lnTo>
                    <a:pt x="646" y="197"/>
                  </a:lnTo>
                  <a:lnTo>
                    <a:pt x="644" y="183"/>
                  </a:lnTo>
                  <a:lnTo>
                    <a:pt x="644" y="171"/>
                  </a:lnTo>
                  <a:lnTo>
                    <a:pt x="644" y="157"/>
                  </a:lnTo>
                  <a:lnTo>
                    <a:pt x="644" y="144"/>
                  </a:lnTo>
                  <a:lnTo>
                    <a:pt x="644" y="130"/>
                  </a:lnTo>
                  <a:lnTo>
                    <a:pt x="644" y="117"/>
                  </a:lnTo>
                  <a:lnTo>
                    <a:pt x="646" y="103"/>
                  </a:lnTo>
                  <a:lnTo>
                    <a:pt x="647" y="92"/>
                  </a:lnTo>
                  <a:lnTo>
                    <a:pt x="647" y="78"/>
                  </a:lnTo>
                  <a:lnTo>
                    <a:pt x="648" y="67"/>
                  </a:lnTo>
                  <a:lnTo>
                    <a:pt x="651" y="56"/>
                  </a:lnTo>
                  <a:lnTo>
                    <a:pt x="656" y="47"/>
                  </a:lnTo>
                  <a:lnTo>
                    <a:pt x="659" y="36"/>
                  </a:lnTo>
                  <a:lnTo>
                    <a:pt x="665" y="28"/>
                  </a:lnTo>
                  <a:lnTo>
                    <a:pt x="669" y="20"/>
                  </a:lnTo>
                  <a:lnTo>
                    <a:pt x="678" y="16"/>
                  </a:lnTo>
                  <a:lnTo>
                    <a:pt x="685" y="10"/>
                  </a:lnTo>
                  <a:lnTo>
                    <a:pt x="694" y="6"/>
                  </a:lnTo>
                  <a:lnTo>
                    <a:pt x="704" y="2"/>
                  </a:lnTo>
                  <a:lnTo>
                    <a:pt x="716" y="2"/>
                  </a:lnTo>
                  <a:lnTo>
                    <a:pt x="726" y="0"/>
                  </a:lnTo>
                  <a:lnTo>
                    <a:pt x="739" y="2"/>
                  </a:lnTo>
                  <a:lnTo>
                    <a:pt x="752" y="2"/>
                  </a:lnTo>
                  <a:lnTo>
                    <a:pt x="765" y="6"/>
                  </a:lnTo>
                  <a:lnTo>
                    <a:pt x="777" y="8"/>
                  </a:lnTo>
                  <a:lnTo>
                    <a:pt x="790" y="11"/>
                  </a:lnTo>
                  <a:lnTo>
                    <a:pt x="803" y="16"/>
                  </a:lnTo>
                  <a:lnTo>
                    <a:pt x="817" y="22"/>
                  </a:lnTo>
                  <a:lnTo>
                    <a:pt x="828" y="27"/>
                  </a:lnTo>
                  <a:lnTo>
                    <a:pt x="841" y="33"/>
                  </a:lnTo>
                  <a:lnTo>
                    <a:pt x="853" y="39"/>
                  </a:lnTo>
                  <a:lnTo>
                    <a:pt x="865" y="47"/>
                  </a:lnTo>
                  <a:lnTo>
                    <a:pt x="873" y="53"/>
                  </a:lnTo>
                  <a:lnTo>
                    <a:pt x="882" y="61"/>
                  </a:lnTo>
                  <a:lnTo>
                    <a:pt x="890" y="67"/>
                  </a:lnTo>
                  <a:lnTo>
                    <a:pt x="897" y="77"/>
                  </a:lnTo>
                  <a:lnTo>
                    <a:pt x="901" y="83"/>
                  </a:lnTo>
                  <a:lnTo>
                    <a:pt x="907" y="92"/>
                  </a:lnTo>
                  <a:lnTo>
                    <a:pt x="911" y="102"/>
                  </a:lnTo>
                  <a:lnTo>
                    <a:pt x="916" y="111"/>
                  </a:lnTo>
                  <a:lnTo>
                    <a:pt x="917" y="119"/>
                  </a:lnTo>
                  <a:lnTo>
                    <a:pt x="920" y="128"/>
                  </a:lnTo>
                  <a:lnTo>
                    <a:pt x="920" y="138"/>
                  </a:lnTo>
                  <a:lnTo>
                    <a:pt x="922" y="149"/>
                  </a:lnTo>
                  <a:lnTo>
                    <a:pt x="920" y="158"/>
                  </a:lnTo>
                  <a:lnTo>
                    <a:pt x="920" y="171"/>
                  </a:lnTo>
                  <a:lnTo>
                    <a:pt x="919" y="182"/>
                  </a:lnTo>
                  <a:lnTo>
                    <a:pt x="917" y="196"/>
                  </a:lnTo>
                  <a:lnTo>
                    <a:pt x="913" y="207"/>
                  </a:lnTo>
                  <a:lnTo>
                    <a:pt x="909" y="219"/>
                  </a:lnTo>
                  <a:lnTo>
                    <a:pt x="904" y="232"/>
                  </a:lnTo>
                  <a:lnTo>
                    <a:pt x="900" y="246"/>
                  </a:lnTo>
                  <a:lnTo>
                    <a:pt x="894" y="258"/>
                  </a:lnTo>
                  <a:lnTo>
                    <a:pt x="888" y="271"/>
                  </a:lnTo>
                  <a:lnTo>
                    <a:pt x="882" y="282"/>
                  </a:lnTo>
                  <a:lnTo>
                    <a:pt x="878" y="294"/>
                  </a:lnTo>
                  <a:lnTo>
                    <a:pt x="872" y="304"/>
                  </a:lnTo>
                  <a:lnTo>
                    <a:pt x="868" y="313"/>
                  </a:lnTo>
                  <a:lnTo>
                    <a:pt x="863" y="321"/>
                  </a:lnTo>
                  <a:lnTo>
                    <a:pt x="860" y="330"/>
                  </a:lnTo>
                  <a:lnTo>
                    <a:pt x="854" y="341"/>
                  </a:lnTo>
                  <a:lnTo>
                    <a:pt x="853" y="346"/>
                  </a:lnTo>
                  <a:lnTo>
                    <a:pt x="856" y="343"/>
                  </a:lnTo>
                  <a:lnTo>
                    <a:pt x="869" y="340"/>
                  </a:lnTo>
                  <a:lnTo>
                    <a:pt x="878" y="336"/>
                  </a:lnTo>
                  <a:lnTo>
                    <a:pt x="888" y="335"/>
                  </a:lnTo>
                  <a:lnTo>
                    <a:pt x="898" y="332"/>
                  </a:lnTo>
                  <a:lnTo>
                    <a:pt x="911" y="330"/>
                  </a:lnTo>
                  <a:lnTo>
                    <a:pt x="923" y="325"/>
                  </a:lnTo>
                  <a:lnTo>
                    <a:pt x="936" y="324"/>
                  </a:lnTo>
                  <a:lnTo>
                    <a:pt x="948" y="321"/>
                  </a:lnTo>
                  <a:lnTo>
                    <a:pt x="961" y="319"/>
                  </a:lnTo>
                  <a:lnTo>
                    <a:pt x="971" y="316"/>
                  </a:lnTo>
                  <a:lnTo>
                    <a:pt x="983" y="315"/>
                  </a:lnTo>
                  <a:lnTo>
                    <a:pt x="992" y="315"/>
                  </a:lnTo>
                  <a:lnTo>
                    <a:pt x="1002" y="315"/>
                  </a:lnTo>
                  <a:lnTo>
                    <a:pt x="1015" y="316"/>
                  </a:lnTo>
                  <a:lnTo>
                    <a:pt x="1024" y="322"/>
                  </a:lnTo>
                  <a:lnTo>
                    <a:pt x="1028" y="332"/>
                  </a:lnTo>
                  <a:lnTo>
                    <a:pt x="1031" y="346"/>
                  </a:lnTo>
                  <a:lnTo>
                    <a:pt x="1030" y="352"/>
                  </a:lnTo>
                  <a:lnTo>
                    <a:pt x="1030" y="360"/>
                  </a:lnTo>
                  <a:lnTo>
                    <a:pt x="1028" y="369"/>
                  </a:lnTo>
                  <a:lnTo>
                    <a:pt x="1027" y="379"/>
                  </a:lnTo>
                  <a:lnTo>
                    <a:pt x="1024" y="388"/>
                  </a:lnTo>
                  <a:lnTo>
                    <a:pt x="1021" y="397"/>
                  </a:lnTo>
                  <a:lnTo>
                    <a:pt x="1017" y="408"/>
                  </a:lnTo>
                  <a:lnTo>
                    <a:pt x="1014" y="419"/>
                  </a:lnTo>
                  <a:lnTo>
                    <a:pt x="1008" y="429"/>
                  </a:lnTo>
                  <a:lnTo>
                    <a:pt x="1004" y="440"/>
                  </a:lnTo>
                  <a:lnTo>
                    <a:pt x="998" y="451"/>
                  </a:lnTo>
                  <a:lnTo>
                    <a:pt x="993" y="462"/>
                  </a:lnTo>
                  <a:lnTo>
                    <a:pt x="987" y="473"/>
                  </a:lnTo>
                  <a:lnTo>
                    <a:pt x="982" y="483"/>
                  </a:lnTo>
                  <a:lnTo>
                    <a:pt x="976" y="494"/>
                  </a:lnTo>
                  <a:lnTo>
                    <a:pt x="971" y="505"/>
                  </a:lnTo>
                  <a:lnTo>
                    <a:pt x="966" y="513"/>
                  </a:lnTo>
                  <a:lnTo>
                    <a:pt x="960" y="523"/>
                  </a:lnTo>
                  <a:lnTo>
                    <a:pt x="954" y="529"/>
                  </a:lnTo>
                  <a:lnTo>
                    <a:pt x="949" y="537"/>
                  </a:lnTo>
                  <a:lnTo>
                    <a:pt x="941" y="548"/>
                  </a:lnTo>
                  <a:lnTo>
                    <a:pt x="933" y="555"/>
                  </a:lnTo>
                  <a:lnTo>
                    <a:pt x="920" y="555"/>
                  </a:lnTo>
                  <a:lnTo>
                    <a:pt x="911" y="548"/>
                  </a:lnTo>
                  <a:lnTo>
                    <a:pt x="907" y="543"/>
                  </a:lnTo>
                  <a:lnTo>
                    <a:pt x="906" y="541"/>
                  </a:lnTo>
                  <a:lnTo>
                    <a:pt x="903" y="543"/>
                  </a:lnTo>
                  <a:lnTo>
                    <a:pt x="901" y="551"/>
                  </a:lnTo>
                  <a:lnTo>
                    <a:pt x="900" y="555"/>
                  </a:lnTo>
                  <a:lnTo>
                    <a:pt x="898" y="563"/>
                  </a:lnTo>
                  <a:lnTo>
                    <a:pt x="897" y="571"/>
                  </a:lnTo>
                  <a:lnTo>
                    <a:pt x="895" y="582"/>
                  </a:lnTo>
                  <a:lnTo>
                    <a:pt x="894" y="591"/>
                  </a:lnTo>
                  <a:lnTo>
                    <a:pt x="892" y="605"/>
                  </a:lnTo>
                  <a:lnTo>
                    <a:pt x="891" y="620"/>
                  </a:lnTo>
                  <a:lnTo>
                    <a:pt x="890" y="634"/>
                  </a:lnTo>
                  <a:lnTo>
                    <a:pt x="887" y="648"/>
                  </a:lnTo>
                  <a:lnTo>
                    <a:pt x="884" y="663"/>
                  </a:lnTo>
                  <a:lnTo>
                    <a:pt x="881" y="677"/>
                  </a:lnTo>
                  <a:lnTo>
                    <a:pt x="879" y="695"/>
                  </a:lnTo>
                  <a:lnTo>
                    <a:pt x="876" y="710"/>
                  </a:lnTo>
                  <a:lnTo>
                    <a:pt x="873" y="726"/>
                  </a:lnTo>
                  <a:lnTo>
                    <a:pt x="869" y="742"/>
                  </a:lnTo>
                  <a:lnTo>
                    <a:pt x="866" y="759"/>
                  </a:lnTo>
                  <a:lnTo>
                    <a:pt x="860" y="771"/>
                  </a:lnTo>
                  <a:lnTo>
                    <a:pt x="856" y="785"/>
                  </a:lnTo>
                  <a:lnTo>
                    <a:pt x="852" y="798"/>
                  </a:lnTo>
                  <a:lnTo>
                    <a:pt x="847" y="812"/>
                  </a:lnTo>
                  <a:lnTo>
                    <a:pt x="841" y="821"/>
                  </a:lnTo>
                  <a:lnTo>
                    <a:pt x="835" y="832"/>
                  </a:lnTo>
                  <a:lnTo>
                    <a:pt x="830" y="842"/>
                  </a:lnTo>
                  <a:lnTo>
                    <a:pt x="824" y="851"/>
                  </a:lnTo>
                  <a:lnTo>
                    <a:pt x="809" y="864"/>
                  </a:lnTo>
                  <a:lnTo>
                    <a:pt x="795" y="871"/>
                  </a:lnTo>
                  <a:lnTo>
                    <a:pt x="786" y="871"/>
                  </a:lnTo>
                  <a:lnTo>
                    <a:pt x="777" y="873"/>
                  </a:lnTo>
                  <a:lnTo>
                    <a:pt x="768" y="871"/>
                  </a:lnTo>
                  <a:lnTo>
                    <a:pt x="761" y="870"/>
                  </a:lnTo>
                  <a:lnTo>
                    <a:pt x="749" y="864"/>
                  </a:lnTo>
                  <a:lnTo>
                    <a:pt x="741" y="856"/>
                  </a:lnTo>
                  <a:lnTo>
                    <a:pt x="729" y="846"/>
                  </a:lnTo>
                  <a:lnTo>
                    <a:pt x="720" y="838"/>
                  </a:lnTo>
                  <a:lnTo>
                    <a:pt x="710" y="828"/>
                  </a:lnTo>
                  <a:lnTo>
                    <a:pt x="700" y="817"/>
                  </a:lnTo>
                  <a:lnTo>
                    <a:pt x="691" y="806"/>
                  </a:lnTo>
                  <a:lnTo>
                    <a:pt x="684" y="796"/>
                  </a:lnTo>
                  <a:lnTo>
                    <a:pt x="675" y="785"/>
                  </a:lnTo>
                  <a:lnTo>
                    <a:pt x="667" y="774"/>
                  </a:lnTo>
                  <a:lnTo>
                    <a:pt x="660" y="765"/>
                  </a:lnTo>
                  <a:lnTo>
                    <a:pt x="656" y="759"/>
                  </a:lnTo>
                  <a:lnTo>
                    <a:pt x="647" y="746"/>
                  </a:lnTo>
                  <a:lnTo>
                    <a:pt x="646" y="743"/>
                  </a:lnTo>
                  <a:lnTo>
                    <a:pt x="643" y="742"/>
                  </a:lnTo>
                  <a:lnTo>
                    <a:pt x="635" y="742"/>
                  </a:lnTo>
                  <a:lnTo>
                    <a:pt x="627" y="743"/>
                  </a:lnTo>
                  <a:lnTo>
                    <a:pt x="616" y="746"/>
                  </a:lnTo>
                  <a:lnTo>
                    <a:pt x="605" y="749"/>
                  </a:lnTo>
                  <a:lnTo>
                    <a:pt x="596" y="759"/>
                  </a:lnTo>
                  <a:lnTo>
                    <a:pt x="591" y="763"/>
                  </a:lnTo>
                  <a:lnTo>
                    <a:pt x="589" y="770"/>
                  </a:lnTo>
                  <a:lnTo>
                    <a:pt x="587" y="776"/>
                  </a:lnTo>
                  <a:lnTo>
                    <a:pt x="587" y="785"/>
                  </a:lnTo>
                  <a:lnTo>
                    <a:pt x="587" y="795"/>
                  </a:lnTo>
                  <a:lnTo>
                    <a:pt x="587" y="804"/>
                  </a:lnTo>
                  <a:lnTo>
                    <a:pt x="589" y="813"/>
                  </a:lnTo>
                  <a:lnTo>
                    <a:pt x="590" y="826"/>
                  </a:lnTo>
                  <a:lnTo>
                    <a:pt x="591" y="835"/>
                  </a:lnTo>
                  <a:lnTo>
                    <a:pt x="594" y="848"/>
                  </a:lnTo>
                  <a:lnTo>
                    <a:pt x="596" y="860"/>
                  </a:lnTo>
                  <a:lnTo>
                    <a:pt x="599" y="874"/>
                  </a:lnTo>
                  <a:lnTo>
                    <a:pt x="600" y="887"/>
                  </a:lnTo>
                  <a:lnTo>
                    <a:pt x="602" y="901"/>
                  </a:lnTo>
                  <a:lnTo>
                    <a:pt x="603" y="915"/>
                  </a:lnTo>
                  <a:lnTo>
                    <a:pt x="605" y="931"/>
                  </a:lnTo>
                  <a:lnTo>
                    <a:pt x="605" y="945"/>
                  </a:lnTo>
                  <a:lnTo>
                    <a:pt x="605" y="960"/>
                  </a:lnTo>
                  <a:lnTo>
                    <a:pt x="603" y="968"/>
                  </a:lnTo>
                  <a:lnTo>
                    <a:pt x="603" y="976"/>
                  </a:lnTo>
                  <a:lnTo>
                    <a:pt x="603" y="986"/>
                  </a:lnTo>
                  <a:lnTo>
                    <a:pt x="603" y="995"/>
                  </a:lnTo>
                  <a:lnTo>
                    <a:pt x="599" y="1011"/>
                  </a:lnTo>
                  <a:lnTo>
                    <a:pt x="596" y="1028"/>
                  </a:lnTo>
                  <a:lnTo>
                    <a:pt x="591" y="1043"/>
                  </a:lnTo>
                  <a:lnTo>
                    <a:pt x="587" y="1061"/>
                  </a:lnTo>
                  <a:lnTo>
                    <a:pt x="581" y="1076"/>
                  </a:lnTo>
                  <a:lnTo>
                    <a:pt x="575" y="1092"/>
                  </a:lnTo>
                  <a:lnTo>
                    <a:pt x="570" y="1106"/>
                  </a:lnTo>
                  <a:lnTo>
                    <a:pt x="564" y="1122"/>
                  </a:lnTo>
                  <a:lnTo>
                    <a:pt x="555" y="1133"/>
                  </a:lnTo>
                  <a:lnTo>
                    <a:pt x="548" y="1143"/>
                  </a:lnTo>
                  <a:lnTo>
                    <a:pt x="540" y="1151"/>
                  </a:lnTo>
                  <a:lnTo>
                    <a:pt x="535" y="1159"/>
                  </a:lnTo>
                  <a:lnTo>
                    <a:pt x="520" y="1165"/>
                  </a:lnTo>
                  <a:lnTo>
                    <a:pt x="507" y="1162"/>
                  </a:lnTo>
                  <a:lnTo>
                    <a:pt x="499" y="1153"/>
                  </a:lnTo>
                  <a:lnTo>
                    <a:pt x="494" y="1145"/>
                  </a:lnTo>
                  <a:lnTo>
                    <a:pt x="486" y="1133"/>
                  </a:lnTo>
                  <a:lnTo>
                    <a:pt x="482" y="1120"/>
                  </a:lnTo>
                  <a:lnTo>
                    <a:pt x="476" y="1104"/>
                  </a:lnTo>
                  <a:lnTo>
                    <a:pt x="470" y="1089"/>
                  </a:lnTo>
                  <a:lnTo>
                    <a:pt x="467" y="1079"/>
                  </a:lnTo>
                  <a:lnTo>
                    <a:pt x="464" y="1072"/>
                  </a:lnTo>
                  <a:lnTo>
                    <a:pt x="461" y="1062"/>
                  </a:lnTo>
                  <a:lnTo>
                    <a:pt x="460" y="1054"/>
                  </a:lnTo>
                  <a:lnTo>
                    <a:pt x="456" y="1045"/>
                  </a:lnTo>
                  <a:lnTo>
                    <a:pt x="454" y="1036"/>
                  </a:lnTo>
                  <a:lnTo>
                    <a:pt x="450" y="1026"/>
                  </a:lnTo>
                  <a:lnTo>
                    <a:pt x="448" y="1018"/>
                  </a:lnTo>
                  <a:lnTo>
                    <a:pt x="442" y="1003"/>
                  </a:lnTo>
                  <a:lnTo>
                    <a:pt x="437" y="989"/>
                  </a:lnTo>
                  <a:lnTo>
                    <a:pt x="429" y="975"/>
                  </a:lnTo>
                  <a:lnTo>
                    <a:pt x="423" y="964"/>
                  </a:lnTo>
                  <a:lnTo>
                    <a:pt x="416" y="953"/>
                  </a:lnTo>
                  <a:lnTo>
                    <a:pt x="410" y="948"/>
                  </a:lnTo>
                  <a:lnTo>
                    <a:pt x="400" y="942"/>
                  </a:lnTo>
                  <a:lnTo>
                    <a:pt x="391" y="942"/>
                  </a:lnTo>
                  <a:lnTo>
                    <a:pt x="383" y="943"/>
                  </a:lnTo>
                  <a:lnTo>
                    <a:pt x="374" y="948"/>
                  </a:lnTo>
                  <a:lnTo>
                    <a:pt x="364" y="953"/>
                  </a:lnTo>
                  <a:lnTo>
                    <a:pt x="353" y="959"/>
                  </a:lnTo>
                  <a:lnTo>
                    <a:pt x="343" y="967"/>
                  </a:lnTo>
                  <a:lnTo>
                    <a:pt x="334" y="976"/>
                  </a:lnTo>
                  <a:lnTo>
                    <a:pt x="324" y="984"/>
                  </a:lnTo>
                  <a:lnTo>
                    <a:pt x="315" y="992"/>
                  </a:lnTo>
                  <a:lnTo>
                    <a:pt x="307" y="998"/>
                  </a:lnTo>
                  <a:lnTo>
                    <a:pt x="299" y="1006"/>
                  </a:lnTo>
                  <a:lnTo>
                    <a:pt x="285" y="1014"/>
                  </a:lnTo>
                  <a:lnTo>
                    <a:pt x="274" y="1015"/>
                  </a:lnTo>
                  <a:lnTo>
                    <a:pt x="263" y="1007"/>
                  </a:lnTo>
                  <a:lnTo>
                    <a:pt x="251" y="996"/>
                  </a:lnTo>
                  <a:lnTo>
                    <a:pt x="236" y="984"/>
                  </a:lnTo>
                  <a:lnTo>
                    <a:pt x="223" y="971"/>
                  </a:lnTo>
                  <a:lnTo>
                    <a:pt x="210" y="957"/>
                  </a:lnTo>
                  <a:lnTo>
                    <a:pt x="200" y="948"/>
                  </a:lnTo>
                  <a:lnTo>
                    <a:pt x="193" y="940"/>
                  </a:lnTo>
                  <a:lnTo>
                    <a:pt x="191" y="939"/>
                  </a:lnTo>
                  <a:close/>
                </a:path>
              </a:pathLst>
            </a:custGeom>
            <a:solidFill>
              <a:srgbClr val="A4CD5E"/>
            </a:solidFill>
            <a:ln w="9525">
              <a:noFill/>
              <a:round/>
              <a:headEnd/>
              <a:tailEnd/>
            </a:ln>
          </p:spPr>
          <p:txBody>
            <a:bodyPr>
              <a:prstTxWarp prst="textNoShape">
                <a:avLst/>
              </a:prstTxWarp>
            </a:bodyPr>
            <a:lstStyle/>
            <a:p>
              <a:endParaRPr lang="en-US"/>
            </a:p>
          </p:txBody>
        </p:sp>
        <p:sp>
          <p:nvSpPr>
            <p:cNvPr id="174091" name="Freeform 13"/>
            <p:cNvSpPr>
              <a:spLocks/>
            </p:cNvSpPr>
            <p:nvPr/>
          </p:nvSpPr>
          <p:spPr bwMode="auto">
            <a:xfrm>
              <a:off x="3708" y="3742"/>
              <a:ext cx="843" cy="323"/>
            </a:xfrm>
            <a:custGeom>
              <a:avLst/>
              <a:gdLst>
                <a:gd name="T0" fmla="*/ 2 w 1686"/>
                <a:gd name="T1" fmla="*/ 37 h 648"/>
                <a:gd name="T2" fmla="*/ 6 w 1686"/>
                <a:gd name="T3" fmla="*/ 37 h 648"/>
                <a:gd name="T4" fmla="*/ 8 w 1686"/>
                <a:gd name="T5" fmla="*/ 37 h 648"/>
                <a:gd name="T6" fmla="*/ 11 w 1686"/>
                <a:gd name="T7" fmla="*/ 35 h 648"/>
                <a:gd name="T8" fmla="*/ 13 w 1686"/>
                <a:gd name="T9" fmla="*/ 33 h 648"/>
                <a:gd name="T10" fmla="*/ 12 w 1686"/>
                <a:gd name="T11" fmla="*/ 30 h 648"/>
                <a:gd name="T12" fmla="*/ 11 w 1686"/>
                <a:gd name="T13" fmla="*/ 27 h 648"/>
                <a:gd name="T14" fmla="*/ 9 w 1686"/>
                <a:gd name="T15" fmla="*/ 23 h 648"/>
                <a:gd name="T16" fmla="*/ 6 w 1686"/>
                <a:gd name="T17" fmla="*/ 20 h 648"/>
                <a:gd name="T18" fmla="*/ 6 w 1686"/>
                <a:gd name="T19" fmla="*/ 19 h 648"/>
                <a:gd name="T20" fmla="*/ 9 w 1686"/>
                <a:gd name="T21" fmla="*/ 20 h 648"/>
                <a:gd name="T22" fmla="*/ 14 w 1686"/>
                <a:gd name="T23" fmla="*/ 21 h 648"/>
                <a:gd name="T24" fmla="*/ 17 w 1686"/>
                <a:gd name="T25" fmla="*/ 21 h 648"/>
                <a:gd name="T26" fmla="*/ 21 w 1686"/>
                <a:gd name="T27" fmla="*/ 19 h 648"/>
                <a:gd name="T28" fmla="*/ 25 w 1686"/>
                <a:gd name="T29" fmla="*/ 16 h 648"/>
                <a:gd name="T30" fmla="*/ 28 w 1686"/>
                <a:gd name="T31" fmla="*/ 16 h 648"/>
                <a:gd name="T32" fmla="*/ 30 w 1686"/>
                <a:gd name="T33" fmla="*/ 17 h 648"/>
                <a:gd name="T34" fmla="*/ 32 w 1686"/>
                <a:gd name="T35" fmla="*/ 20 h 648"/>
                <a:gd name="T36" fmla="*/ 35 w 1686"/>
                <a:gd name="T37" fmla="*/ 23 h 648"/>
                <a:gd name="T38" fmla="*/ 39 w 1686"/>
                <a:gd name="T39" fmla="*/ 23 h 648"/>
                <a:gd name="T40" fmla="*/ 43 w 1686"/>
                <a:gd name="T41" fmla="*/ 20 h 648"/>
                <a:gd name="T42" fmla="*/ 45 w 1686"/>
                <a:gd name="T43" fmla="*/ 16 h 648"/>
                <a:gd name="T44" fmla="*/ 46 w 1686"/>
                <a:gd name="T45" fmla="*/ 11 h 648"/>
                <a:gd name="T46" fmla="*/ 44 w 1686"/>
                <a:gd name="T47" fmla="*/ 7 h 648"/>
                <a:gd name="T48" fmla="*/ 42 w 1686"/>
                <a:gd name="T49" fmla="*/ 4 h 648"/>
                <a:gd name="T50" fmla="*/ 45 w 1686"/>
                <a:gd name="T51" fmla="*/ 5 h 648"/>
                <a:gd name="T52" fmla="*/ 47 w 1686"/>
                <a:gd name="T53" fmla="*/ 6 h 648"/>
                <a:gd name="T54" fmla="*/ 50 w 1686"/>
                <a:gd name="T55" fmla="*/ 4 h 648"/>
                <a:gd name="T56" fmla="*/ 51 w 1686"/>
                <a:gd name="T57" fmla="*/ 0 h 648"/>
                <a:gd name="T58" fmla="*/ 51 w 1686"/>
                <a:gd name="T59" fmla="*/ 1 h 648"/>
                <a:gd name="T60" fmla="*/ 53 w 1686"/>
                <a:gd name="T61" fmla="*/ 5 h 648"/>
                <a:gd name="T62" fmla="*/ 56 w 1686"/>
                <a:gd name="T63" fmla="*/ 8 h 648"/>
                <a:gd name="T64" fmla="*/ 59 w 1686"/>
                <a:gd name="T65" fmla="*/ 10 h 648"/>
                <a:gd name="T66" fmla="*/ 61 w 1686"/>
                <a:gd name="T67" fmla="*/ 10 h 648"/>
                <a:gd name="T68" fmla="*/ 65 w 1686"/>
                <a:gd name="T69" fmla="*/ 11 h 648"/>
                <a:gd name="T70" fmla="*/ 68 w 1686"/>
                <a:gd name="T71" fmla="*/ 11 h 648"/>
                <a:gd name="T72" fmla="*/ 78 w 1686"/>
                <a:gd name="T73" fmla="*/ 6 h 648"/>
                <a:gd name="T74" fmla="*/ 82 w 1686"/>
                <a:gd name="T75" fmla="*/ 2 h 648"/>
                <a:gd name="T76" fmla="*/ 84 w 1686"/>
                <a:gd name="T77" fmla="*/ 5 h 648"/>
                <a:gd name="T78" fmla="*/ 86 w 1686"/>
                <a:gd name="T79" fmla="*/ 8 h 648"/>
                <a:gd name="T80" fmla="*/ 88 w 1686"/>
                <a:gd name="T81" fmla="*/ 6 h 648"/>
                <a:gd name="T82" fmla="*/ 91 w 1686"/>
                <a:gd name="T83" fmla="*/ 3 h 648"/>
                <a:gd name="T84" fmla="*/ 92 w 1686"/>
                <a:gd name="T85" fmla="*/ 3 h 648"/>
                <a:gd name="T86" fmla="*/ 93 w 1686"/>
                <a:gd name="T87" fmla="*/ 7 h 648"/>
                <a:gd name="T88" fmla="*/ 93 w 1686"/>
                <a:gd name="T89" fmla="*/ 12 h 648"/>
                <a:gd name="T90" fmla="*/ 95 w 1686"/>
                <a:gd name="T91" fmla="*/ 14 h 648"/>
                <a:gd name="T92" fmla="*/ 98 w 1686"/>
                <a:gd name="T93" fmla="*/ 14 h 648"/>
                <a:gd name="T94" fmla="*/ 101 w 1686"/>
                <a:gd name="T95" fmla="*/ 14 h 648"/>
                <a:gd name="T96" fmla="*/ 99 w 1686"/>
                <a:gd name="T97" fmla="*/ 16 h 648"/>
                <a:gd name="T98" fmla="*/ 98 w 1686"/>
                <a:gd name="T99" fmla="*/ 19 h 648"/>
                <a:gd name="T100" fmla="*/ 101 w 1686"/>
                <a:gd name="T101" fmla="*/ 20 h 648"/>
                <a:gd name="T102" fmla="*/ 104 w 1686"/>
                <a:gd name="T103" fmla="*/ 21 h 648"/>
                <a:gd name="T104" fmla="*/ 106 w 1686"/>
                <a:gd name="T105" fmla="*/ 23 h 648"/>
                <a:gd name="T106" fmla="*/ 103 w 1686"/>
                <a:gd name="T107" fmla="*/ 26 h 648"/>
                <a:gd name="T108" fmla="*/ 100 w 1686"/>
                <a:gd name="T109" fmla="*/ 29 h 648"/>
                <a:gd name="T110" fmla="*/ 98 w 1686"/>
                <a:gd name="T111" fmla="*/ 31 h 6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86"/>
                <a:gd name="T169" fmla="*/ 0 h 648"/>
                <a:gd name="T170" fmla="*/ 1686 w 1686"/>
                <a:gd name="T171" fmla="*/ 648 h 6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86" h="648">
                  <a:moveTo>
                    <a:pt x="0" y="593"/>
                  </a:moveTo>
                  <a:lnTo>
                    <a:pt x="1" y="593"/>
                  </a:lnTo>
                  <a:lnTo>
                    <a:pt x="7" y="593"/>
                  </a:lnTo>
                  <a:lnTo>
                    <a:pt x="14" y="593"/>
                  </a:lnTo>
                  <a:lnTo>
                    <a:pt x="27" y="595"/>
                  </a:lnTo>
                  <a:lnTo>
                    <a:pt x="40" y="595"/>
                  </a:lnTo>
                  <a:lnTo>
                    <a:pt x="57" y="596"/>
                  </a:lnTo>
                  <a:lnTo>
                    <a:pt x="65" y="596"/>
                  </a:lnTo>
                  <a:lnTo>
                    <a:pt x="74" y="596"/>
                  </a:lnTo>
                  <a:lnTo>
                    <a:pt x="83" y="596"/>
                  </a:lnTo>
                  <a:lnTo>
                    <a:pt x="92" y="598"/>
                  </a:lnTo>
                  <a:lnTo>
                    <a:pt x="100" y="596"/>
                  </a:lnTo>
                  <a:lnTo>
                    <a:pt x="109" y="595"/>
                  </a:lnTo>
                  <a:lnTo>
                    <a:pt x="118" y="593"/>
                  </a:lnTo>
                  <a:lnTo>
                    <a:pt x="127" y="593"/>
                  </a:lnTo>
                  <a:lnTo>
                    <a:pt x="134" y="590"/>
                  </a:lnTo>
                  <a:lnTo>
                    <a:pt x="143" y="588"/>
                  </a:lnTo>
                  <a:lnTo>
                    <a:pt x="150" y="585"/>
                  </a:lnTo>
                  <a:lnTo>
                    <a:pt x="159" y="584"/>
                  </a:lnTo>
                  <a:lnTo>
                    <a:pt x="172" y="576"/>
                  </a:lnTo>
                  <a:lnTo>
                    <a:pt x="184" y="568"/>
                  </a:lnTo>
                  <a:lnTo>
                    <a:pt x="192" y="557"/>
                  </a:lnTo>
                  <a:lnTo>
                    <a:pt x="200" y="546"/>
                  </a:lnTo>
                  <a:lnTo>
                    <a:pt x="200" y="538"/>
                  </a:lnTo>
                  <a:lnTo>
                    <a:pt x="200" y="530"/>
                  </a:lnTo>
                  <a:lnTo>
                    <a:pt x="198" y="521"/>
                  </a:lnTo>
                  <a:lnTo>
                    <a:pt x="198" y="513"/>
                  </a:lnTo>
                  <a:lnTo>
                    <a:pt x="195" y="502"/>
                  </a:lnTo>
                  <a:lnTo>
                    <a:pt x="194" y="493"/>
                  </a:lnTo>
                  <a:lnTo>
                    <a:pt x="189" y="484"/>
                  </a:lnTo>
                  <a:lnTo>
                    <a:pt x="187" y="474"/>
                  </a:lnTo>
                  <a:lnTo>
                    <a:pt x="181" y="463"/>
                  </a:lnTo>
                  <a:lnTo>
                    <a:pt x="176" y="452"/>
                  </a:lnTo>
                  <a:lnTo>
                    <a:pt x="170" y="443"/>
                  </a:lnTo>
                  <a:lnTo>
                    <a:pt x="166" y="433"/>
                  </a:lnTo>
                  <a:lnTo>
                    <a:pt x="159" y="423"/>
                  </a:lnTo>
                  <a:lnTo>
                    <a:pt x="154" y="412"/>
                  </a:lnTo>
                  <a:lnTo>
                    <a:pt x="147" y="402"/>
                  </a:lnTo>
                  <a:lnTo>
                    <a:pt x="143" y="393"/>
                  </a:lnTo>
                  <a:lnTo>
                    <a:pt x="135" y="382"/>
                  </a:lnTo>
                  <a:lnTo>
                    <a:pt x="130" y="372"/>
                  </a:lnTo>
                  <a:lnTo>
                    <a:pt x="122" y="363"/>
                  </a:lnTo>
                  <a:lnTo>
                    <a:pt x="116" y="355"/>
                  </a:lnTo>
                  <a:lnTo>
                    <a:pt x="103" y="338"/>
                  </a:lnTo>
                  <a:lnTo>
                    <a:pt x="95" y="326"/>
                  </a:lnTo>
                  <a:lnTo>
                    <a:pt x="84" y="313"/>
                  </a:lnTo>
                  <a:lnTo>
                    <a:pt x="78" y="304"/>
                  </a:lnTo>
                  <a:lnTo>
                    <a:pt x="73" y="297"/>
                  </a:lnTo>
                  <a:lnTo>
                    <a:pt x="76" y="297"/>
                  </a:lnTo>
                  <a:lnTo>
                    <a:pt x="87" y="304"/>
                  </a:lnTo>
                  <a:lnTo>
                    <a:pt x="95" y="307"/>
                  </a:lnTo>
                  <a:lnTo>
                    <a:pt x="103" y="311"/>
                  </a:lnTo>
                  <a:lnTo>
                    <a:pt x="113" y="316"/>
                  </a:lnTo>
                  <a:lnTo>
                    <a:pt x="127" y="321"/>
                  </a:lnTo>
                  <a:lnTo>
                    <a:pt x="138" y="324"/>
                  </a:lnTo>
                  <a:lnTo>
                    <a:pt x="151" y="329"/>
                  </a:lnTo>
                  <a:lnTo>
                    <a:pt x="165" y="332"/>
                  </a:lnTo>
                  <a:lnTo>
                    <a:pt x="181" y="336"/>
                  </a:lnTo>
                  <a:lnTo>
                    <a:pt x="195" y="338"/>
                  </a:lnTo>
                  <a:lnTo>
                    <a:pt x="211" y="341"/>
                  </a:lnTo>
                  <a:lnTo>
                    <a:pt x="219" y="341"/>
                  </a:lnTo>
                  <a:lnTo>
                    <a:pt x="226" y="343"/>
                  </a:lnTo>
                  <a:lnTo>
                    <a:pt x="235" y="343"/>
                  </a:lnTo>
                  <a:lnTo>
                    <a:pt x="244" y="344"/>
                  </a:lnTo>
                  <a:lnTo>
                    <a:pt x="258" y="341"/>
                  </a:lnTo>
                  <a:lnTo>
                    <a:pt x="273" y="338"/>
                  </a:lnTo>
                  <a:lnTo>
                    <a:pt x="286" y="332"/>
                  </a:lnTo>
                  <a:lnTo>
                    <a:pt x="301" y="327"/>
                  </a:lnTo>
                  <a:lnTo>
                    <a:pt x="314" y="319"/>
                  </a:lnTo>
                  <a:lnTo>
                    <a:pt x="327" y="311"/>
                  </a:lnTo>
                  <a:lnTo>
                    <a:pt x="340" y="304"/>
                  </a:lnTo>
                  <a:lnTo>
                    <a:pt x="353" y="296"/>
                  </a:lnTo>
                  <a:lnTo>
                    <a:pt x="363" y="286"/>
                  </a:lnTo>
                  <a:lnTo>
                    <a:pt x="375" y="279"/>
                  </a:lnTo>
                  <a:lnTo>
                    <a:pt x="385" y="271"/>
                  </a:lnTo>
                  <a:lnTo>
                    <a:pt x="397" y="266"/>
                  </a:lnTo>
                  <a:lnTo>
                    <a:pt x="407" y="261"/>
                  </a:lnTo>
                  <a:lnTo>
                    <a:pt x="417" y="258"/>
                  </a:lnTo>
                  <a:lnTo>
                    <a:pt x="426" y="257"/>
                  </a:lnTo>
                  <a:lnTo>
                    <a:pt x="436" y="258"/>
                  </a:lnTo>
                  <a:lnTo>
                    <a:pt x="444" y="258"/>
                  </a:lnTo>
                  <a:lnTo>
                    <a:pt x="452" y="263"/>
                  </a:lnTo>
                  <a:lnTo>
                    <a:pt x="460" y="268"/>
                  </a:lnTo>
                  <a:lnTo>
                    <a:pt x="467" y="275"/>
                  </a:lnTo>
                  <a:lnTo>
                    <a:pt x="474" y="283"/>
                  </a:lnTo>
                  <a:lnTo>
                    <a:pt x="482" y="293"/>
                  </a:lnTo>
                  <a:lnTo>
                    <a:pt x="489" y="302"/>
                  </a:lnTo>
                  <a:lnTo>
                    <a:pt x="498" y="313"/>
                  </a:lnTo>
                  <a:lnTo>
                    <a:pt x="505" y="322"/>
                  </a:lnTo>
                  <a:lnTo>
                    <a:pt x="512" y="333"/>
                  </a:lnTo>
                  <a:lnTo>
                    <a:pt x="521" y="343"/>
                  </a:lnTo>
                  <a:lnTo>
                    <a:pt x="530" y="352"/>
                  </a:lnTo>
                  <a:lnTo>
                    <a:pt x="539" y="360"/>
                  </a:lnTo>
                  <a:lnTo>
                    <a:pt x="547" y="368"/>
                  </a:lnTo>
                  <a:lnTo>
                    <a:pt x="558" y="372"/>
                  </a:lnTo>
                  <a:lnTo>
                    <a:pt x="571" y="379"/>
                  </a:lnTo>
                  <a:lnTo>
                    <a:pt x="580" y="379"/>
                  </a:lnTo>
                  <a:lnTo>
                    <a:pt x="591" y="379"/>
                  </a:lnTo>
                  <a:lnTo>
                    <a:pt x="603" y="376"/>
                  </a:lnTo>
                  <a:lnTo>
                    <a:pt x="616" y="372"/>
                  </a:lnTo>
                  <a:lnTo>
                    <a:pt x="628" y="366"/>
                  </a:lnTo>
                  <a:lnTo>
                    <a:pt x="641" y="358"/>
                  </a:lnTo>
                  <a:lnTo>
                    <a:pt x="653" y="349"/>
                  </a:lnTo>
                  <a:lnTo>
                    <a:pt x="666" y="341"/>
                  </a:lnTo>
                  <a:lnTo>
                    <a:pt x="676" y="329"/>
                  </a:lnTo>
                  <a:lnTo>
                    <a:pt x="686" y="318"/>
                  </a:lnTo>
                  <a:lnTo>
                    <a:pt x="695" y="305"/>
                  </a:lnTo>
                  <a:lnTo>
                    <a:pt x="705" y="293"/>
                  </a:lnTo>
                  <a:lnTo>
                    <a:pt x="711" y="277"/>
                  </a:lnTo>
                  <a:lnTo>
                    <a:pt x="718" y="263"/>
                  </a:lnTo>
                  <a:lnTo>
                    <a:pt x="723" y="249"/>
                  </a:lnTo>
                  <a:lnTo>
                    <a:pt x="727" y="235"/>
                  </a:lnTo>
                  <a:lnTo>
                    <a:pt x="726" y="219"/>
                  </a:lnTo>
                  <a:lnTo>
                    <a:pt x="726" y="204"/>
                  </a:lnTo>
                  <a:lnTo>
                    <a:pt x="723" y="189"/>
                  </a:lnTo>
                  <a:lnTo>
                    <a:pt x="721" y="175"/>
                  </a:lnTo>
                  <a:lnTo>
                    <a:pt x="717" y="160"/>
                  </a:lnTo>
                  <a:lnTo>
                    <a:pt x="713" y="146"/>
                  </a:lnTo>
                  <a:lnTo>
                    <a:pt x="707" y="132"/>
                  </a:lnTo>
                  <a:lnTo>
                    <a:pt x="702" y="121"/>
                  </a:lnTo>
                  <a:lnTo>
                    <a:pt x="695" y="108"/>
                  </a:lnTo>
                  <a:lnTo>
                    <a:pt x="689" y="99"/>
                  </a:lnTo>
                  <a:lnTo>
                    <a:pt x="683" y="88"/>
                  </a:lnTo>
                  <a:lnTo>
                    <a:pt x="679" y="82"/>
                  </a:lnTo>
                  <a:lnTo>
                    <a:pt x="672" y="71"/>
                  </a:lnTo>
                  <a:lnTo>
                    <a:pt x="670" y="67"/>
                  </a:lnTo>
                  <a:lnTo>
                    <a:pt x="672" y="67"/>
                  </a:lnTo>
                  <a:lnTo>
                    <a:pt x="680" y="74"/>
                  </a:lnTo>
                  <a:lnTo>
                    <a:pt x="691" y="78"/>
                  </a:lnTo>
                  <a:lnTo>
                    <a:pt x="707" y="86"/>
                  </a:lnTo>
                  <a:lnTo>
                    <a:pt x="714" y="88"/>
                  </a:lnTo>
                  <a:lnTo>
                    <a:pt x="721" y="91"/>
                  </a:lnTo>
                  <a:lnTo>
                    <a:pt x="730" y="92"/>
                  </a:lnTo>
                  <a:lnTo>
                    <a:pt x="739" y="96"/>
                  </a:lnTo>
                  <a:lnTo>
                    <a:pt x="746" y="96"/>
                  </a:lnTo>
                  <a:lnTo>
                    <a:pt x="755" y="96"/>
                  </a:lnTo>
                  <a:lnTo>
                    <a:pt x="762" y="94"/>
                  </a:lnTo>
                  <a:lnTo>
                    <a:pt x="771" y="94"/>
                  </a:lnTo>
                  <a:lnTo>
                    <a:pt x="781" y="83"/>
                  </a:lnTo>
                  <a:lnTo>
                    <a:pt x="791" y="71"/>
                  </a:lnTo>
                  <a:lnTo>
                    <a:pt x="799" y="55"/>
                  </a:lnTo>
                  <a:lnTo>
                    <a:pt x="806" y="39"/>
                  </a:lnTo>
                  <a:lnTo>
                    <a:pt x="809" y="24"/>
                  </a:lnTo>
                  <a:lnTo>
                    <a:pt x="812" y="11"/>
                  </a:lnTo>
                  <a:lnTo>
                    <a:pt x="813" y="3"/>
                  </a:lnTo>
                  <a:lnTo>
                    <a:pt x="815" y="0"/>
                  </a:lnTo>
                  <a:lnTo>
                    <a:pt x="813" y="3"/>
                  </a:lnTo>
                  <a:lnTo>
                    <a:pt x="815" y="14"/>
                  </a:lnTo>
                  <a:lnTo>
                    <a:pt x="815" y="22"/>
                  </a:lnTo>
                  <a:lnTo>
                    <a:pt x="816" y="31"/>
                  </a:lnTo>
                  <a:lnTo>
                    <a:pt x="818" y="41"/>
                  </a:lnTo>
                  <a:lnTo>
                    <a:pt x="822" y="53"/>
                  </a:lnTo>
                  <a:lnTo>
                    <a:pt x="825" y="63"/>
                  </a:lnTo>
                  <a:lnTo>
                    <a:pt x="829" y="75"/>
                  </a:lnTo>
                  <a:lnTo>
                    <a:pt x="834" y="86"/>
                  </a:lnTo>
                  <a:lnTo>
                    <a:pt x="843" y="99"/>
                  </a:lnTo>
                  <a:lnTo>
                    <a:pt x="850" y="110"/>
                  </a:lnTo>
                  <a:lnTo>
                    <a:pt x="860" y="121"/>
                  </a:lnTo>
                  <a:lnTo>
                    <a:pt x="870" y="130"/>
                  </a:lnTo>
                  <a:lnTo>
                    <a:pt x="885" y="141"/>
                  </a:lnTo>
                  <a:lnTo>
                    <a:pt x="897" y="147"/>
                  </a:lnTo>
                  <a:lnTo>
                    <a:pt x="913" y="155"/>
                  </a:lnTo>
                  <a:lnTo>
                    <a:pt x="920" y="157"/>
                  </a:lnTo>
                  <a:lnTo>
                    <a:pt x="929" y="160"/>
                  </a:lnTo>
                  <a:lnTo>
                    <a:pt x="938" y="163"/>
                  </a:lnTo>
                  <a:lnTo>
                    <a:pt x="945" y="166"/>
                  </a:lnTo>
                  <a:lnTo>
                    <a:pt x="952" y="168"/>
                  </a:lnTo>
                  <a:lnTo>
                    <a:pt x="961" y="169"/>
                  </a:lnTo>
                  <a:lnTo>
                    <a:pt x="971" y="171"/>
                  </a:lnTo>
                  <a:lnTo>
                    <a:pt x="978" y="172"/>
                  </a:lnTo>
                  <a:lnTo>
                    <a:pt x="987" y="174"/>
                  </a:lnTo>
                  <a:lnTo>
                    <a:pt x="996" y="175"/>
                  </a:lnTo>
                  <a:lnTo>
                    <a:pt x="1005" y="177"/>
                  </a:lnTo>
                  <a:lnTo>
                    <a:pt x="1015" y="179"/>
                  </a:lnTo>
                  <a:lnTo>
                    <a:pt x="1030" y="179"/>
                  </a:lnTo>
                  <a:lnTo>
                    <a:pt x="1044" y="180"/>
                  </a:lnTo>
                  <a:lnTo>
                    <a:pt x="1057" y="180"/>
                  </a:lnTo>
                  <a:lnTo>
                    <a:pt x="1071" y="182"/>
                  </a:lnTo>
                  <a:lnTo>
                    <a:pt x="1079" y="182"/>
                  </a:lnTo>
                  <a:lnTo>
                    <a:pt x="1088" y="182"/>
                  </a:lnTo>
                  <a:lnTo>
                    <a:pt x="1092" y="182"/>
                  </a:lnTo>
                  <a:lnTo>
                    <a:pt x="1095" y="183"/>
                  </a:lnTo>
                  <a:lnTo>
                    <a:pt x="1222" y="122"/>
                  </a:lnTo>
                  <a:lnTo>
                    <a:pt x="1224" y="118"/>
                  </a:lnTo>
                  <a:lnTo>
                    <a:pt x="1233" y="108"/>
                  </a:lnTo>
                  <a:lnTo>
                    <a:pt x="1243" y="96"/>
                  </a:lnTo>
                  <a:lnTo>
                    <a:pt x="1258" y="82"/>
                  </a:lnTo>
                  <a:lnTo>
                    <a:pt x="1272" y="66"/>
                  </a:lnTo>
                  <a:lnTo>
                    <a:pt x="1288" y="53"/>
                  </a:lnTo>
                  <a:lnTo>
                    <a:pt x="1303" y="44"/>
                  </a:lnTo>
                  <a:lnTo>
                    <a:pt x="1316" y="41"/>
                  </a:lnTo>
                  <a:lnTo>
                    <a:pt x="1323" y="44"/>
                  </a:lnTo>
                  <a:lnTo>
                    <a:pt x="1329" y="53"/>
                  </a:lnTo>
                  <a:lnTo>
                    <a:pt x="1332" y="67"/>
                  </a:lnTo>
                  <a:lnTo>
                    <a:pt x="1335" y="85"/>
                  </a:lnTo>
                  <a:lnTo>
                    <a:pt x="1338" y="100"/>
                  </a:lnTo>
                  <a:lnTo>
                    <a:pt x="1342" y="116"/>
                  </a:lnTo>
                  <a:lnTo>
                    <a:pt x="1348" y="125"/>
                  </a:lnTo>
                  <a:lnTo>
                    <a:pt x="1360" y="130"/>
                  </a:lnTo>
                  <a:lnTo>
                    <a:pt x="1364" y="128"/>
                  </a:lnTo>
                  <a:lnTo>
                    <a:pt x="1373" y="125"/>
                  </a:lnTo>
                  <a:lnTo>
                    <a:pt x="1382" y="119"/>
                  </a:lnTo>
                  <a:lnTo>
                    <a:pt x="1390" y="114"/>
                  </a:lnTo>
                  <a:lnTo>
                    <a:pt x="1399" y="107"/>
                  </a:lnTo>
                  <a:lnTo>
                    <a:pt x="1408" y="100"/>
                  </a:lnTo>
                  <a:lnTo>
                    <a:pt x="1418" y="92"/>
                  </a:lnTo>
                  <a:lnTo>
                    <a:pt x="1428" y="85"/>
                  </a:lnTo>
                  <a:lnTo>
                    <a:pt x="1436" y="75"/>
                  </a:lnTo>
                  <a:lnTo>
                    <a:pt x="1445" y="67"/>
                  </a:lnTo>
                  <a:lnTo>
                    <a:pt x="1452" y="60"/>
                  </a:lnTo>
                  <a:lnTo>
                    <a:pt x="1459" y="53"/>
                  </a:lnTo>
                  <a:lnTo>
                    <a:pt x="1469" y="44"/>
                  </a:lnTo>
                  <a:lnTo>
                    <a:pt x="1472" y="41"/>
                  </a:lnTo>
                  <a:lnTo>
                    <a:pt x="1472" y="52"/>
                  </a:lnTo>
                  <a:lnTo>
                    <a:pt x="1472" y="61"/>
                  </a:lnTo>
                  <a:lnTo>
                    <a:pt x="1472" y="71"/>
                  </a:lnTo>
                  <a:lnTo>
                    <a:pt x="1472" y="85"/>
                  </a:lnTo>
                  <a:lnTo>
                    <a:pt x="1472" y="97"/>
                  </a:lnTo>
                  <a:lnTo>
                    <a:pt x="1474" y="113"/>
                  </a:lnTo>
                  <a:lnTo>
                    <a:pt x="1474" y="127"/>
                  </a:lnTo>
                  <a:lnTo>
                    <a:pt x="1475" y="141"/>
                  </a:lnTo>
                  <a:lnTo>
                    <a:pt x="1477" y="155"/>
                  </a:lnTo>
                  <a:lnTo>
                    <a:pt x="1480" y="171"/>
                  </a:lnTo>
                  <a:lnTo>
                    <a:pt x="1483" y="183"/>
                  </a:lnTo>
                  <a:lnTo>
                    <a:pt x="1487" y="196"/>
                  </a:lnTo>
                  <a:lnTo>
                    <a:pt x="1491" y="205"/>
                  </a:lnTo>
                  <a:lnTo>
                    <a:pt x="1499" y="216"/>
                  </a:lnTo>
                  <a:lnTo>
                    <a:pt x="1503" y="221"/>
                  </a:lnTo>
                  <a:lnTo>
                    <a:pt x="1510" y="225"/>
                  </a:lnTo>
                  <a:lnTo>
                    <a:pt x="1519" y="227"/>
                  </a:lnTo>
                  <a:lnTo>
                    <a:pt x="1528" y="229"/>
                  </a:lnTo>
                  <a:lnTo>
                    <a:pt x="1535" y="227"/>
                  </a:lnTo>
                  <a:lnTo>
                    <a:pt x="1544" y="227"/>
                  </a:lnTo>
                  <a:lnTo>
                    <a:pt x="1553" y="225"/>
                  </a:lnTo>
                  <a:lnTo>
                    <a:pt x="1561" y="224"/>
                  </a:lnTo>
                  <a:lnTo>
                    <a:pt x="1576" y="218"/>
                  </a:lnTo>
                  <a:lnTo>
                    <a:pt x="1589" y="214"/>
                  </a:lnTo>
                  <a:lnTo>
                    <a:pt x="1599" y="211"/>
                  </a:lnTo>
                  <a:lnTo>
                    <a:pt x="1605" y="216"/>
                  </a:lnTo>
                  <a:lnTo>
                    <a:pt x="1602" y="224"/>
                  </a:lnTo>
                  <a:lnTo>
                    <a:pt x="1598" y="236"/>
                  </a:lnTo>
                  <a:lnTo>
                    <a:pt x="1592" y="243"/>
                  </a:lnTo>
                  <a:lnTo>
                    <a:pt x="1588" y="252"/>
                  </a:lnTo>
                  <a:lnTo>
                    <a:pt x="1583" y="261"/>
                  </a:lnTo>
                  <a:lnTo>
                    <a:pt x="1579" y="271"/>
                  </a:lnTo>
                  <a:lnTo>
                    <a:pt x="1567" y="286"/>
                  </a:lnTo>
                  <a:lnTo>
                    <a:pt x="1559" y="302"/>
                  </a:lnTo>
                  <a:lnTo>
                    <a:pt x="1551" y="311"/>
                  </a:lnTo>
                  <a:lnTo>
                    <a:pt x="1550" y="316"/>
                  </a:lnTo>
                  <a:lnTo>
                    <a:pt x="1554" y="316"/>
                  </a:lnTo>
                  <a:lnTo>
                    <a:pt x="1560" y="316"/>
                  </a:lnTo>
                  <a:lnTo>
                    <a:pt x="1569" y="318"/>
                  </a:lnTo>
                  <a:lnTo>
                    <a:pt x="1578" y="318"/>
                  </a:lnTo>
                  <a:lnTo>
                    <a:pt x="1589" y="319"/>
                  </a:lnTo>
                  <a:lnTo>
                    <a:pt x="1602" y="321"/>
                  </a:lnTo>
                  <a:lnTo>
                    <a:pt x="1615" y="326"/>
                  </a:lnTo>
                  <a:lnTo>
                    <a:pt x="1627" y="327"/>
                  </a:lnTo>
                  <a:lnTo>
                    <a:pt x="1639" y="332"/>
                  </a:lnTo>
                  <a:lnTo>
                    <a:pt x="1651" y="336"/>
                  </a:lnTo>
                  <a:lnTo>
                    <a:pt x="1662" y="341"/>
                  </a:lnTo>
                  <a:lnTo>
                    <a:pt x="1670" y="346"/>
                  </a:lnTo>
                  <a:lnTo>
                    <a:pt x="1678" y="354"/>
                  </a:lnTo>
                  <a:lnTo>
                    <a:pt x="1681" y="362"/>
                  </a:lnTo>
                  <a:lnTo>
                    <a:pt x="1686" y="371"/>
                  </a:lnTo>
                  <a:lnTo>
                    <a:pt x="1683" y="379"/>
                  </a:lnTo>
                  <a:lnTo>
                    <a:pt x="1680" y="388"/>
                  </a:lnTo>
                  <a:lnTo>
                    <a:pt x="1674" y="399"/>
                  </a:lnTo>
                  <a:lnTo>
                    <a:pt x="1667" y="410"/>
                  </a:lnTo>
                  <a:lnTo>
                    <a:pt x="1656" y="421"/>
                  </a:lnTo>
                  <a:lnTo>
                    <a:pt x="1646" y="432"/>
                  </a:lnTo>
                  <a:lnTo>
                    <a:pt x="1634" y="443"/>
                  </a:lnTo>
                  <a:lnTo>
                    <a:pt x="1624" y="454"/>
                  </a:lnTo>
                  <a:lnTo>
                    <a:pt x="1611" y="463"/>
                  </a:lnTo>
                  <a:lnTo>
                    <a:pt x="1599" y="473"/>
                  </a:lnTo>
                  <a:lnTo>
                    <a:pt x="1589" y="480"/>
                  </a:lnTo>
                  <a:lnTo>
                    <a:pt x="1580" y="488"/>
                  </a:lnTo>
                  <a:lnTo>
                    <a:pt x="1572" y="493"/>
                  </a:lnTo>
                  <a:lnTo>
                    <a:pt x="1566" y="499"/>
                  </a:lnTo>
                  <a:lnTo>
                    <a:pt x="1561" y="502"/>
                  </a:lnTo>
                  <a:lnTo>
                    <a:pt x="1561" y="504"/>
                  </a:lnTo>
                  <a:lnTo>
                    <a:pt x="436" y="648"/>
                  </a:lnTo>
                  <a:lnTo>
                    <a:pt x="0" y="593"/>
                  </a:lnTo>
                  <a:close/>
                </a:path>
              </a:pathLst>
            </a:custGeom>
            <a:solidFill>
              <a:srgbClr val="837E47"/>
            </a:solidFill>
            <a:ln w="9525">
              <a:noFill/>
              <a:round/>
              <a:headEnd/>
              <a:tailEnd/>
            </a:ln>
          </p:spPr>
          <p:txBody>
            <a:bodyPr>
              <a:prstTxWarp prst="textNoShape">
                <a:avLst/>
              </a:prstTxWarp>
            </a:bodyPr>
            <a:lstStyle/>
            <a:p>
              <a:endParaRPr lang="en-US"/>
            </a:p>
          </p:txBody>
        </p:sp>
        <p:sp>
          <p:nvSpPr>
            <p:cNvPr id="174092" name="Freeform 14"/>
            <p:cNvSpPr>
              <a:spLocks/>
            </p:cNvSpPr>
            <p:nvPr/>
          </p:nvSpPr>
          <p:spPr bwMode="auto">
            <a:xfrm>
              <a:off x="4067" y="3560"/>
              <a:ext cx="287" cy="503"/>
            </a:xfrm>
            <a:custGeom>
              <a:avLst/>
              <a:gdLst>
                <a:gd name="T0" fmla="*/ 8 w 573"/>
                <a:gd name="T1" fmla="*/ 48 h 1006"/>
                <a:gd name="T2" fmla="*/ 6 w 573"/>
                <a:gd name="T3" fmla="*/ 49 h 1006"/>
                <a:gd name="T4" fmla="*/ 4 w 573"/>
                <a:gd name="T5" fmla="*/ 49 h 1006"/>
                <a:gd name="T6" fmla="*/ 3 w 573"/>
                <a:gd name="T7" fmla="*/ 48 h 1006"/>
                <a:gd name="T8" fmla="*/ 5 w 573"/>
                <a:gd name="T9" fmla="*/ 47 h 1006"/>
                <a:gd name="T10" fmla="*/ 8 w 573"/>
                <a:gd name="T11" fmla="*/ 45 h 1006"/>
                <a:gd name="T12" fmla="*/ 11 w 573"/>
                <a:gd name="T13" fmla="*/ 42 h 1006"/>
                <a:gd name="T14" fmla="*/ 12 w 573"/>
                <a:gd name="T15" fmla="*/ 41 h 1006"/>
                <a:gd name="T16" fmla="*/ 10 w 573"/>
                <a:gd name="T17" fmla="*/ 41 h 1006"/>
                <a:gd name="T18" fmla="*/ 8 w 573"/>
                <a:gd name="T19" fmla="*/ 41 h 1006"/>
                <a:gd name="T20" fmla="*/ 6 w 573"/>
                <a:gd name="T21" fmla="*/ 42 h 1006"/>
                <a:gd name="T22" fmla="*/ 5 w 573"/>
                <a:gd name="T23" fmla="*/ 42 h 1006"/>
                <a:gd name="T24" fmla="*/ 6 w 573"/>
                <a:gd name="T25" fmla="*/ 41 h 1006"/>
                <a:gd name="T26" fmla="*/ 9 w 573"/>
                <a:gd name="T27" fmla="*/ 39 h 1006"/>
                <a:gd name="T28" fmla="*/ 11 w 573"/>
                <a:gd name="T29" fmla="*/ 37 h 1006"/>
                <a:gd name="T30" fmla="*/ 13 w 573"/>
                <a:gd name="T31" fmla="*/ 34 h 1006"/>
                <a:gd name="T32" fmla="*/ 15 w 573"/>
                <a:gd name="T33" fmla="*/ 31 h 1006"/>
                <a:gd name="T34" fmla="*/ 16 w 573"/>
                <a:gd name="T35" fmla="*/ 28 h 1006"/>
                <a:gd name="T36" fmla="*/ 17 w 573"/>
                <a:gd name="T37" fmla="*/ 27 h 1006"/>
                <a:gd name="T38" fmla="*/ 14 w 573"/>
                <a:gd name="T39" fmla="*/ 29 h 1006"/>
                <a:gd name="T40" fmla="*/ 12 w 573"/>
                <a:gd name="T41" fmla="*/ 29 h 1006"/>
                <a:gd name="T42" fmla="*/ 14 w 573"/>
                <a:gd name="T43" fmla="*/ 28 h 1006"/>
                <a:gd name="T44" fmla="*/ 17 w 573"/>
                <a:gd name="T45" fmla="*/ 24 h 1006"/>
                <a:gd name="T46" fmla="*/ 19 w 573"/>
                <a:gd name="T47" fmla="*/ 21 h 1006"/>
                <a:gd name="T48" fmla="*/ 20 w 573"/>
                <a:gd name="T49" fmla="*/ 19 h 1006"/>
                <a:gd name="T50" fmla="*/ 17 w 573"/>
                <a:gd name="T51" fmla="*/ 21 h 1006"/>
                <a:gd name="T52" fmla="*/ 16 w 573"/>
                <a:gd name="T53" fmla="*/ 21 h 1006"/>
                <a:gd name="T54" fmla="*/ 18 w 573"/>
                <a:gd name="T55" fmla="*/ 19 h 1006"/>
                <a:gd name="T56" fmla="*/ 20 w 573"/>
                <a:gd name="T57" fmla="*/ 17 h 1006"/>
                <a:gd name="T58" fmla="*/ 22 w 573"/>
                <a:gd name="T59" fmla="*/ 14 h 1006"/>
                <a:gd name="T60" fmla="*/ 23 w 573"/>
                <a:gd name="T61" fmla="*/ 11 h 1006"/>
                <a:gd name="T62" fmla="*/ 23 w 573"/>
                <a:gd name="T63" fmla="*/ 8 h 1006"/>
                <a:gd name="T64" fmla="*/ 25 w 573"/>
                <a:gd name="T65" fmla="*/ 0 h 1006"/>
                <a:gd name="T66" fmla="*/ 25 w 573"/>
                <a:gd name="T67" fmla="*/ 2 h 1006"/>
                <a:gd name="T68" fmla="*/ 25 w 573"/>
                <a:gd name="T69" fmla="*/ 4 h 1006"/>
                <a:gd name="T70" fmla="*/ 26 w 573"/>
                <a:gd name="T71" fmla="*/ 7 h 1006"/>
                <a:gd name="T72" fmla="*/ 27 w 573"/>
                <a:gd name="T73" fmla="*/ 10 h 1006"/>
                <a:gd name="T74" fmla="*/ 28 w 573"/>
                <a:gd name="T75" fmla="*/ 13 h 1006"/>
                <a:gd name="T76" fmla="*/ 29 w 573"/>
                <a:gd name="T77" fmla="*/ 15 h 1006"/>
                <a:gd name="T78" fmla="*/ 30 w 573"/>
                <a:gd name="T79" fmla="*/ 17 h 1006"/>
                <a:gd name="T80" fmla="*/ 26 w 573"/>
                <a:gd name="T81" fmla="*/ 18 h 1006"/>
                <a:gd name="T82" fmla="*/ 27 w 573"/>
                <a:gd name="T83" fmla="*/ 21 h 1006"/>
                <a:gd name="T84" fmla="*/ 28 w 573"/>
                <a:gd name="T85" fmla="*/ 23 h 1006"/>
                <a:gd name="T86" fmla="*/ 30 w 573"/>
                <a:gd name="T87" fmla="*/ 26 h 1006"/>
                <a:gd name="T88" fmla="*/ 31 w 573"/>
                <a:gd name="T89" fmla="*/ 28 h 1006"/>
                <a:gd name="T90" fmla="*/ 29 w 573"/>
                <a:gd name="T91" fmla="*/ 27 h 1006"/>
                <a:gd name="T92" fmla="*/ 26 w 573"/>
                <a:gd name="T93" fmla="*/ 28 h 1006"/>
                <a:gd name="T94" fmla="*/ 27 w 573"/>
                <a:gd name="T95" fmla="*/ 30 h 1006"/>
                <a:gd name="T96" fmla="*/ 28 w 573"/>
                <a:gd name="T97" fmla="*/ 32 h 1006"/>
                <a:gd name="T98" fmla="*/ 30 w 573"/>
                <a:gd name="T99" fmla="*/ 35 h 1006"/>
                <a:gd name="T100" fmla="*/ 29 w 573"/>
                <a:gd name="T101" fmla="*/ 42 h 1006"/>
                <a:gd name="T102" fmla="*/ 36 w 573"/>
                <a:gd name="T103" fmla="*/ 62 h 1006"/>
                <a:gd name="T104" fmla="*/ 0 w 573"/>
                <a:gd name="T105" fmla="*/ 61 h 1006"/>
                <a:gd name="T106" fmla="*/ 2 w 573"/>
                <a:gd name="T107" fmla="*/ 59 h 1006"/>
                <a:gd name="T108" fmla="*/ 4 w 573"/>
                <a:gd name="T109" fmla="*/ 58 h 1006"/>
                <a:gd name="T110" fmla="*/ 6 w 573"/>
                <a:gd name="T111" fmla="*/ 56 h 1006"/>
                <a:gd name="T112" fmla="*/ 4 w 573"/>
                <a:gd name="T113" fmla="*/ 55 h 1006"/>
                <a:gd name="T114" fmla="*/ 2 w 573"/>
                <a:gd name="T115" fmla="*/ 55 h 1006"/>
                <a:gd name="T116" fmla="*/ 2 w 573"/>
                <a:gd name="T117" fmla="*/ 55 h 1006"/>
                <a:gd name="T118" fmla="*/ 5 w 573"/>
                <a:gd name="T119" fmla="*/ 52 h 1006"/>
                <a:gd name="T120" fmla="*/ 8 w 573"/>
                <a:gd name="T121" fmla="*/ 50 h 1006"/>
                <a:gd name="T122" fmla="*/ 9 w 573"/>
                <a:gd name="T123" fmla="*/ 48 h 10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3"/>
                <a:gd name="T187" fmla="*/ 0 h 1006"/>
                <a:gd name="T188" fmla="*/ 573 w 573"/>
                <a:gd name="T189" fmla="*/ 1006 h 10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3" h="1006">
                  <a:moveTo>
                    <a:pt x="141" y="754"/>
                  </a:moveTo>
                  <a:lnTo>
                    <a:pt x="138" y="754"/>
                  </a:lnTo>
                  <a:lnTo>
                    <a:pt x="135" y="756"/>
                  </a:lnTo>
                  <a:lnTo>
                    <a:pt x="128" y="757"/>
                  </a:lnTo>
                  <a:lnTo>
                    <a:pt x="120" y="762"/>
                  </a:lnTo>
                  <a:lnTo>
                    <a:pt x="110" y="765"/>
                  </a:lnTo>
                  <a:lnTo>
                    <a:pt x="101" y="770"/>
                  </a:lnTo>
                  <a:lnTo>
                    <a:pt x="92" y="773"/>
                  </a:lnTo>
                  <a:lnTo>
                    <a:pt x="84" y="776"/>
                  </a:lnTo>
                  <a:lnTo>
                    <a:pt x="73" y="776"/>
                  </a:lnTo>
                  <a:lnTo>
                    <a:pt x="65" y="776"/>
                  </a:lnTo>
                  <a:lnTo>
                    <a:pt x="56" y="775"/>
                  </a:lnTo>
                  <a:lnTo>
                    <a:pt x="50" y="775"/>
                  </a:lnTo>
                  <a:lnTo>
                    <a:pt x="40" y="771"/>
                  </a:lnTo>
                  <a:lnTo>
                    <a:pt x="37" y="771"/>
                  </a:lnTo>
                  <a:lnTo>
                    <a:pt x="38" y="768"/>
                  </a:lnTo>
                  <a:lnTo>
                    <a:pt x="44" y="765"/>
                  </a:lnTo>
                  <a:lnTo>
                    <a:pt x="53" y="757"/>
                  </a:lnTo>
                  <a:lnTo>
                    <a:pt x="66" y="751"/>
                  </a:lnTo>
                  <a:lnTo>
                    <a:pt x="79" y="740"/>
                  </a:lnTo>
                  <a:lnTo>
                    <a:pt x="95" y="729"/>
                  </a:lnTo>
                  <a:lnTo>
                    <a:pt x="103" y="723"/>
                  </a:lnTo>
                  <a:lnTo>
                    <a:pt x="111" y="718"/>
                  </a:lnTo>
                  <a:lnTo>
                    <a:pt x="120" y="712"/>
                  </a:lnTo>
                  <a:lnTo>
                    <a:pt x="129" y="707"/>
                  </a:lnTo>
                  <a:lnTo>
                    <a:pt x="144" y="693"/>
                  </a:lnTo>
                  <a:lnTo>
                    <a:pt x="158" y="682"/>
                  </a:lnTo>
                  <a:lnTo>
                    <a:pt x="170" y="671"/>
                  </a:lnTo>
                  <a:lnTo>
                    <a:pt x="180" y="664"/>
                  </a:lnTo>
                  <a:lnTo>
                    <a:pt x="186" y="654"/>
                  </a:lnTo>
                  <a:lnTo>
                    <a:pt x="189" y="648"/>
                  </a:lnTo>
                  <a:lnTo>
                    <a:pt x="186" y="643"/>
                  </a:lnTo>
                  <a:lnTo>
                    <a:pt x="180" y="643"/>
                  </a:lnTo>
                  <a:lnTo>
                    <a:pt x="171" y="642"/>
                  </a:lnTo>
                  <a:lnTo>
                    <a:pt x="165" y="642"/>
                  </a:lnTo>
                  <a:lnTo>
                    <a:pt x="157" y="643"/>
                  </a:lnTo>
                  <a:lnTo>
                    <a:pt x="149" y="645"/>
                  </a:lnTo>
                  <a:lnTo>
                    <a:pt x="139" y="645"/>
                  </a:lnTo>
                  <a:lnTo>
                    <a:pt x="129" y="648"/>
                  </a:lnTo>
                  <a:lnTo>
                    <a:pt x="119" y="649"/>
                  </a:lnTo>
                  <a:lnTo>
                    <a:pt x="110" y="653"/>
                  </a:lnTo>
                  <a:lnTo>
                    <a:pt x="100" y="654"/>
                  </a:lnTo>
                  <a:lnTo>
                    <a:pt x="91" y="656"/>
                  </a:lnTo>
                  <a:lnTo>
                    <a:pt x="82" y="657"/>
                  </a:lnTo>
                  <a:lnTo>
                    <a:pt x="76" y="660"/>
                  </a:lnTo>
                  <a:lnTo>
                    <a:pt x="66" y="664"/>
                  </a:lnTo>
                  <a:lnTo>
                    <a:pt x="63" y="665"/>
                  </a:lnTo>
                  <a:lnTo>
                    <a:pt x="65" y="664"/>
                  </a:lnTo>
                  <a:lnTo>
                    <a:pt x="73" y="659"/>
                  </a:lnTo>
                  <a:lnTo>
                    <a:pt x="78" y="656"/>
                  </a:lnTo>
                  <a:lnTo>
                    <a:pt x="85" y="653"/>
                  </a:lnTo>
                  <a:lnTo>
                    <a:pt x="92" y="648"/>
                  </a:lnTo>
                  <a:lnTo>
                    <a:pt x="101" y="645"/>
                  </a:lnTo>
                  <a:lnTo>
                    <a:pt x="110" y="637"/>
                  </a:lnTo>
                  <a:lnTo>
                    <a:pt x="119" y="631"/>
                  </a:lnTo>
                  <a:lnTo>
                    <a:pt x="129" y="623"/>
                  </a:lnTo>
                  <a:lnTo>
                    <a:pt x="139" y="617"/>
                  </a:lnTo>
                  <a:lnTo>
                    <a:pt x="148" y="607"/>
                  </a:lnTo>
                  <a:lnTo>
                    <a:pt x="160" y="598"/>
                  </a:lnTo>
                  <a:lnTo>
                    <a:pt x="168" y="588"/>
                  </a:lnTo>
                  <a:lnTo>
                    <a:pt x="180" y="579"/>
                  </a:lnTo>
                  <a:lnTo>
                    <a:pt x="187" y="567"/>
                  </a:lnTo>
                  <a:lnTo>
                    <a:pt x="196" y="554"/>
                  </a:lnTo>
                  <a:lnTo>
                    <a:pt x="205" y="542"/>
                  </a:lnTo>
                  <a:lnTo>
                    <a:pt x="212" y="529"/>
                  </a:lnTo>
                  <a:lnTo>
                    <a:pt x="220" y="515"/>
                  </a:lnTo>
                  <a:lnTo>
                    <a:pt x="225" y="502"/>
                  </a:lnTo>
                  <a:lnTo>
                    <a:pt x="233" y="490"/>
                  </a:lnTo>
                  <a:lnTo>
                    <a:pt x="240" y="479"/>
                  </a:lnTo>
                  <a:lnTo>
                    <a:pt x="243" y="466"/>
                  </a:lnTo>
                  <a:lnTo>
                    <a:pt x="247" y="457"/>
                  </a:lnTo>
                  <a:lnTo>
                    <a:pt x="250" y="448"/>
                  </a:lnTo>
                  <a:lnTo>
                    <a:pt x="255" y="440"/>
                  </a:lnTo>
                  <a:lnTo>
                    <a:pt x="260" y="429"/>
                  </a:lnTo>
                  <a:lnTo>
                    <a:pt x="262" y="426"/>
                  </a:lnTo>
                  <a:lnTo>
                    <a:pt x="258" y="427"/>
                  </a:lnTo>
                  <a:lnTo>
                    <a:pt x="250" y="434"/>
                  </a:lnTo>
                  <a:lnTo>
                    <a:pt x="240" y="440"/>
                  </a:lnTo>
                  <a:lnTo>
                    <a:pt x="225" y="448"/>
                  </a:lnTo>
                  <a:lnTo>
                    <a:pt x="211" y="452"/>
                  </a:lnTo>
                  <a:lnTo>
                    <a:pt x="198" y="457"/>
                  </a:lnTo>
                  <a:lnTo>
                    <a:pt x="186" y="459"/>
                  </a:lnTo>
                  <a:lnTo>
                    <a:pt x="183" y="460"/>
                  </a:lnTo>
                  <a:lnTo>
                    <a:pt x="183" y="459"/>
                  </a:lnTo>
                  <a:lnTo>
                    <a:pt x="187" y="455"/>
                  </a:lnTo>
                  <a:lnTo>
                    <a:pt x="192" y="449"/>
                  </a:lnTo>
                  <a:lnTo>
                    <a:pt x="202" y="443"/>
                  </a:lnTo>
                  <a:lnTo>
                    <a:pt x="211" y="434"/>
                  </a:lnTo>
                  <a:lnTo>
                    <a:pt x="221" y="424"/>
                  </a:lnTo>
                  <a:lnTo>
                    <a:pt x="234" y="412"/>
                  </a:lnTo>
                  <a:lnTo>
                    <a:pt x="247" y="399"/>
                  </a:lnTo>
                  <a:lnTo>
                    <a:pt x="260" y="382"/>
                  </a:lnTo>
                  <a:lnTo>
                    <a:pt x="271" y="366"/>
                  </a:lnTo>
                  <a:lnTo>
                    <a:pt x="282" y="349"/>
                  </a:lnTo>
                  <a:lnTo>
                    <a:pt x="293" y="335"/>
                  </a:lnTo>
                  <a:lnTo>
                    <a:pt x="300" y="321"/>
                  </a:lnTo>
                  <a:lnTo>
                    <a:pt x="307" y="312"/>
                  </a:lnTo>
                  <a:lnTo>
                    <a:pt x="312" y="304"/>
                  </a:lnTo>
                  <a:lnTo>
                    <a:pt x="315" y="302"/>
                  </a:lnTo>
                  <a:lnTo>
                    <a:pt x="312" y="302"/>
                  </a:lnTo>
                  <a:lnTo>
                    <a:pt x="304" y="307"/>
                  </a:lnTo>
                  <a:lnTo>
                    <a:pt x="293" y="312"/>
                  </a:lnTo>
                  <a:lnTo>
                    <a:pt x="282" y="318"/>
                  </a:lnTo>
                  <a:lnTo>
                    <a:pt x="269" y="323"/>
                  </a:lnTo>
                  <a:lnTo>
                    <a:pt x="260" y="329"/>
                  </a:lnTo>
                  <a:lnTo>
                    <a:pt x="250" y="333"/>
                  </a:lnTo>
                  <a:lnTo>
                    <a:pt x="247" y="337"/>
                  </a:lnTo>
                  <a:lnTo>
                    <a:pt x="247" y="335"/>
                  </a:lnTo>
                  <a:lnTo>
                    <a:pt x="253" y="332"/>
                  </a:lnTo>
                  <a:lnTo>
                    <a:pt x="260" y="324"/>
                  </a:lnTo>
                  <a:lnTo>
                    <a:pt x="271" y="316"/>
                  </a:lnTo>
                  <a:lnTo>
                    <a:pt x="282" y="302"/>
                  </a:lnTo>
                  <a:lnTo>
                    <a:pt x="297" y="288"/>
                  </a:lnTo>
                  <a:lnTo>
                    <a:pt x="304" y="279"/>
                  </a:lnTo>
                  <a:lnTo>
                    <a:pt x="312" y="269"/>
                  </a:lnTo>
                  <a:lnTo>
                    <a:pt x="319" y="260"/>
                  </a:lnTo>
                  <a:lnTo>
                    <a:pt x="326" y="251"/>
                  </a:lnTo>
                  <a:lnTo>
                    <a:pt x="331" y="238"/>
                  </a:lnTo>
                  <a:lnTo>
                    <a:pt x="336" y="226"/>
                  </a:lnTo>
                  <a:lnTo>
                    <a:pt x="341" y="213"/>
                  </a:lnTo>
                  <a:lnTo>
                    <a:pt x="347" y="202"/>
                  </a:lnTo>
                  <a:lnTo>
                    <a:pt x="350" y="188"/>
                  </a:lnTo>
                  <a:lnTo>
                    <a:pt x="354" y="176"/>
                  </a:lnTo>
                  <a:lnTo>
                    <a:pt x="357" y="163"/>
                  </a:lnTo>
                  <a:lnTo>
                    <a:pt x="361" y="154"/>
                  </a:lnTo>
                  <a:lnTo>
                    <a:pt x="363" y="141"/>
                  </a:lnTo>
                  <a:lnTo>
                    <a:pt x="366" y="132"/>
                  </a:lnTo>
                  <a:lnTo>
                    <a:pt x="367" y="122"/>
                  </a:lnTo>
                  <a:lnTo>
                    <a:pt x="370" y="116"/>
                  </a:lnTo>
                  <a:lnTo>
                    <a:pt x="373" y="105"/>
                  </a:lnTo>
                  <a:lnTo>
                    <a:pt x="374" y="102"/>
                  </a:lnTo>
                  <a:lnTo>
                    <a:pt x="386" y="0"/>
                  </a:lnTo>
                  <a:lnTo>
                    <a:pt x="386" y="2"/>
                  </a:lnTo>
                  <a:lnTo>
                    <a:pt x="386" y="11"/>
                  </a:lnTo>
                  <a:lnTo>
                    <a:pt x="386" y="16"/>
                  </a:lnTo>
                  <a:lnTo>
                    <a:pt x="386" y="24"/>
                  </a:lnTo>
                  <a:lnTo>
                    <a:pt x="388" y="33"/>
                  </a:lnTo>
                  <a:lnTo>
                    <a:pt x="390" y="43"/>
                  </a:lnTo>
                  <a:lnTo>
                    <a:pt x="390" y="52"/>
                  </a:lnTo>
                  <a:lnTo>
                    <a:pt x="393" y="63"/>
                  </a:lnTo>
                  <a:lnTo>
                    <a:pt x="395" y="74"/>
                  </a:lnTo>
                  <a:lnTo>
                    <a:pt x="399" y="86"/>
                  </a:lnTo>
                  <a:lnTo>
                    <a:pt x="401" y="97"/>
                  </a:lnTo>
                  <a:lnTo>
                    <a:pt x="405" y="110"/>
                  </a:lnTo>
                  <a:lnTo>
                    <a:pt x="409" y="121"/>
                  </a:lnTo>
                  <a:lnTo>
                    <a:pt x="414" y="135"/>
                  </a:lnTo>
                  <a:lnTo>
                    <a:pt x="417" y="146"/>
                  </a:lnTo>
                  <a:lnTo>
                    <a:pt x="421" y="158"/>
                  </a:lnTo>
                  <a:lnTo>
                    <a:pt x="426" y="169"/>
                  </a:lnTo>
                  <a:lnTo>
                    <a:pt x="431" y="182"/>
                  </a:lnTo>
                  <a:lnTo>
                    <a:pt x="436" y="191"/>
                  </a:lnTo>
                  <a:lnTo>
                    <a:pt x="440" y="202"/>
                  </a:lnTo>
                  <a:lnTo>
                    <a:pt x="445" y="211"/>
                  </a:lnTo>
                  <a:lnTo>
                    <a:pt x="450" y="222"/>
                  </a:lnTo>
                  <a:lnTo>
                    <a:pt x="453" y="230"/>
                  </a:lnTo>
                  <a:lnTo>
                    <a:pt x="458" y="238"/>
                  </a:lnTo>
                  <a:lnTo>
                    <a:pt x="461" y="244"/>
                  </a:lnTo>
                  <a:lnTo>
                    <a:pt x="465" y="252"/>
                  </a:lnTo>
                  <a:lnTo>
                    <a:pt x="469" y="260"/>
                  </a:lnTo>
                  <a:lnTo>
                    <a:pt x="472" y="263"/>
                  </a:lnTo>
                  <a:lnTo>
                    <a:pt x="405" y="252"/>
                  </a:lnTo>
                  <a:lnTo>
                    <a:pt x="407" y="258"/>
                  </a:lnTo>
                  <a:lnTo>
                    <a:pt x="409" y="268"/>
                  </a:lnTo>
                  <a:lnTo>
                    <a:pt x="414" y="280"/>
                  </a:lnTo>
                  <a:lnTo>
                    <a:pt x="418" y="294"/>
                  </a:lnTo>
                  <a:lnTo>
                    <a:pt x="424" y="310"/>
                  </a:lnTo>
                  <a:lnTo>
                    <a:pt x="427" y="318"/>
                  </a:lnTo>
                  <a:lnTo>
                    <a:pt x="430" y="327"/>
                  </a:lnTo>
                  <a:lnTo>
                    <a:pt x="434" y="337"/>
                  </a:lnTo>
                  <a:lnTo>
                    <a:pt x="439" y="346"/>
                  </a:lnTo>
                  <a:lnTo>
                    <a:pt x="442" y="354"/>
                  </a:lnTo>
                  <a:lnTo>
                    <a:pt x="446" y="363"/>
                  </a:lnTo>
                  <a:lnTo>
                    <a:pt x="450" y="371"/>
                  </a:lnTo>
                  <a:lnTo>
                    <a:pt x="455" y="380"/>
                  </a:lnTo>
                  <a:lnTo>
                    <a:pt x="462" y="394"/>
                  </a:lnTo>
                  <a:lnTo>
                    <a:pt x="471" y="410"/>
                  </a:lnTo>
                  <a:lnTo>
                    <a:pt x="477" y="421"/>
                  </a:lnTo>
                  <a:lnTo>
                    <a:pt x="483" y="430"/>
                  </a:lnTo>
                  <a:lnTo>
                    <a:pt x="485" y="437"/>
                  </a:lnTo>
                  <a:lnTo>
                    <a:pt x="488" y="440"/>
                  </a:lnTo>
                  <a:lnTo>
                    <a:pt x="484" y="437"/>
                  </a:lnTo>
                  <a:lnTo>
                    <a:pt x="475" y="434"/>
                  </a:lnTo>
                  <a:lnTo>
                    <a:pt x="464" y="429"/>
                  </a:lnTo>
                  <a:lnTo>
                    <a:pt x="450" y="426"/>
                  </a:lnTo>
                  <a:lnTo>
                    <a:pt x="436" y="421"/>
                  </a:lnTo>
                  <a:lnTo>
                    <a:pt x="424" y="421"/>
                  </a:lnTo>
                  <a:lnTo>
                    <a:pt x="417" y="426"/>
                  </a:lnTo>
                  <a:lnTo>
                    <a:pt x="414" y="435"/>
                  </a:lnTo>
                  <a:lnTo>
                    <a:pt x="412" y="440"/>
                  </a:lnTo>
                  <a:lnTo>
                    <a:pt x="415" y="449"/>
                  </a:lnTo>
                  <a:lnTo>
                    <a:pt x="418" y="457"/>
                  </a:lnTo>
                  <a:lnTo>
                    <a:pt x="423" y="468"/>
                  </a:lnTo>
                  <a:lnTo>
                    <a:pt x="427" y="477"/>
                  </a:lnTo>
                  <a:lnTo>
                    <a:pt x="433" y="490"/>
                  </a:lnTo>
                  <a:lnTo>
                    <a:pt x="439" y="499"/>
                  </a:lnTo>
                  <a:lnTo>
                    <a:pt x="446" y="512"/>
                  </a:lnTo>
                  <a:lnTo>
                    <a:pt x="452" y="521"/>
                  </a:lnTo>
                  <a:lnTo>
                    <a:pt x="458" y="532"/>
                  </a:lnTo>
                  <a:lnTo>
                    <a:pt x="464" y="540"/>
                  </a:lnTo>
                  <a:lnTo>
                    <a:pt x="469" y="549"/>
                  </a:lnTo>
                  <a:lnTo>
                    <a:pt x="477" y="562"/>
                  </a:lnTo>
                  <a:lnTo>
                    <a:pt x="481" y="567"/>
                  </a:lnTo>
                  <a:lnTo>
                    <a:pt x="545" y="690"/>
                  </a:lnTo>
                  <a:lnTo>
                    <a:pt x="461" y="662"/>
                  </a:lnTo>
                  <a:lnTo>
                    <a:pt x="554" y="768"/>
                  </a:lnTo>
                  <a:lnTo>
                    <a:pt x="461" y="756"/>
                  </a:lnTo>
                  <a:lnTo>
                    <a:pt x="481" y="870"/>
                  </a:lnTo>
                  <a:lnTo>
                    <a:pt x="573" y="978"/>
                  </a:lnTo>
                  <a:lnTo>
                    <a:pt x="430" y="931"/>
                  </a:lnTo>
                  <a:lnTo>
                    <a:pt x="509" y="1006"/>
                  </a:lnTo>
                  <a:lnTo>
                    <a:pt x="171" y="1001"/>
                  </a:lnTo>
                  <a:lnTo>
                    <a:pt x="0" y="961"/>
                  </a:lnTo>
                  <a:lnTo>
                    <a:pt x="3" y="958"/>
                  </a:lnTo>
                  <a:lnTo>
                    <a:pt x="14" y="951"/>
                  </a:lnTo>
                  <a:lnTo>
                    <a:pt x="19" y="945"/>
                  </a:lnTo>
                  <a:lnTo>
                    <a:pt x="28" y="940"/>
                  </a:lnTo>
                  <a:lnTo>
                    <a:pt x="37" y="934"/>
                  </a:lnTo>
                  <a:lnTo>
                    <a:pt x="46" y="929"/>
                  </a:lnTo>
                  <a:lnTo>
                    <a:pt x="53" y="922"/>
                  </a:lnTo>
                  <a:lnTo>
                    <a:pt x="60" y="915"/>
                  </a:lnTo>
                  <a:lnTo>
                    <a:pt x="68" y="908"/>
                  </a:lnTo>
                  <a:lnTo>
                    <a:pt x="76" y="903"/>
                  </a:lnTo>
                  <a:lnTo>
                    <a:pt x="87" y="890"/>
                  </a:lnTo>
                  <a:lnTo>
                    <a:pt x="92" y="882"/>
                  </a:lnTo>
                  <a:lnTo>
                    <a:pt x="88" y="875"/>
                  </a:lnTo>
                  <a:lnTo>
                    <a:pt x="79" y="872"/>
                  </a:lnTo>
                  <a:lnTo>
                    <a:pt x="66" y="868"/>
                  </a:lnTo>
                  <a:lnTo>
                    <a:pt x="52" y="870"/>
                  </a:lnTo>
                  <a:lnTo>
                    <a:pt x="43" y="870"/>
                  </a:lnTo>
                  <a:lnTo>
                    <a:pt x="34" y="870"/>
                  </a:lnTo>
                  <a:lnTo>
                    <a:pt x="27" y="870"/>
                  </a:lnTo>
                  <a:lnTo>
                    <a:pt x="21" y="872"/>
                  </a:lnTo>
                  <a:lnTo>
                    <a:pt x="12" y="873"/>
                  </a:lnTo>
                  <a:lnTo>
                    <a:pt x="9" y="875"/>
                  </a:lnTo>
                  <a:lnTo>
                    <a:pt x="11" y="872"/>
                  </a:lnTo>
                  <a:lnTo>
                    <a:pt x="18" y="868"/>
                  </a:lnTo>
                  <a:lnTo>
                    <a:pt x="27" y="861"/>
                  </a:lnTo>
                  <a:lnTo>
                    <a:pt x="40" y="853"/>
                  </a:lnTo>
                  <a:lnTo>
                    <a:pt x="53" y="842"/>
                  </a:lnTo>
                  <a:lnTo>
                    <a:pt x="69" y="831"/>
                  </a:lnTo>
                  <a:lnTo>
                    <a:pt x="82" y="820"/>
                  </a:lnTo>
                  <a:lnTo>
                    <a:pt x="97" y="809"/>
                  </a:lnTo>
                  <a:lnTo>
                    <a:pt x="107" y="796"/>
                  </a:lnTo>
                  <a:lnTo>
                    <a:pt x="116" y="787"/>
                  </a:lnTo>
                  <a:lnTo>
                    <a:pt x="123" y="776"/>
                  </a:lnTo>
                  <a:lnTo>
                    <a:pt x="130" y="770"/>
                  </a:lnTo>
                  <a:lnTo>
                    <a:pt x="138" y="757"/>
                  </a:lnTo>
                  <a:lnTo>
                    <a:pt x="141" y="754"/>
                  </a:lnTo>
                  <a:close/>
                </a:path>
              </a:pathLst>
            </a:custGeom>
            <a:solidFill>
              <a:srgbClr val="4DB8B8"/>
            </a:solidFill>
            <a:ln w="9525">
              <a:noFill/>
              <a:round/>
              <a:headEnd/>
              <a:tailEnd/>
            </a:ln>
          </p:spPr>
          <p:txBody>
            <a:bodyPr>
              <a:prstTxWarp prst="textNoShape">
                <a:avLst/>
              </a:prstTxWarp>
            </a:bodyPr>
            <a:lstStyle/>
            <a:p>
              <a:endParaRPr lang="en-US"/>
            </a:p>
          </p:txBody>
        </p:sp>
        <p:sp>
          <p:nvSpPr>
            <p:cNvPr id="174093" name="Freeform 15"/>
            <p:cNvSpPr>
              <a:spLocks/>
            </p:cNvSpPr>
            <p:nvPr/>
          </p:nvSpPr>
          <p:spPr bwMode="auto">
            <a:xfrm>
              <a:off x="4264" y="3611"/>
              <a:ext cx="209" cy="395"/>
            </a:xfrm>
            <a:custGeom>
              <a:avLst/>
              <a:gdLst>
                <a:gd name="T0" fmla="*/ 9 w 420"/>
                <a:gd name="T1" fmla="*/ 27 h 790"/>
                <a:gd name="T2" fmla="*/ 5 w 420"/>
                <a:gd name="T3" fmla="*/ 20 h 790"/>
                <a:gd name="T4" fmla="*/ 6 w 420"/>
                <a:gd name="T5" fmla="*/ 19 h 790"/>
                <a:gd name="T6" fmla="*/ 8 w 420"/>
                <a:gd name="T7" fmla="*/ 17 h 790"/>
                <a:gd name="T8" fmla="*/ 10 w 420"/>
                <a:gd name="T9" fmla="*/ 13 h 790"/>
                <a:gd name="T10" fmla="*/ 10 w 420"/>
                <a:gd name="T11" fmla="*/ 11 h 790"/>
                <a:gd name="T12" fmla="*/ 10 w 420"/>
                <a:gd name="T13" fmla="*/ 10 h 790"/>
                <a:gd name="T14" fmla="*/ 6 w 420"/>
                <a:gd name="T15" fmla="*/ 12 h 790"/>
                <a:gd name="T16" fmla="*/ 8 w 420"/>
                <a:gd name="T17" fmla="*/ 10 h 790"/>
                <a:gd name="T18" fmla="*/ 10 w 420"/>
                <a:gd name="T19" fmla="*/ 7 h 790"/>
                <a:gd name="T20" fmla="*/ 11 w 420"/>
                <a:gd name="T21" fmla="*/ 5 h 790"/>
                <a:gd name="T22" fmla="*/ 12 w 420"/>
                <a:gd name="T23" fmla="*/ 3 h 790"/>
                <a:gd name="T24" fmla="*/ 12 w 420"/>
                <a:gd name="T25" fmla="*/ 1 h 790"/>
                <a:gd name="T26" fmla="*/ 12 w 420"/>
                <a:gd name="T27" fmla="*/ 1 h 790"/>
                <a:gd name="T28" fmla="*/ 12 w 420"/>
                <a:gd name="T29" fmla="*/ 3 h 790"/>
                <a:gd name="T30" fmla="*/ 12 w 420"/>
                <a:gd name="T31" fmla="*/ 4 h 790"/>
                <a:gd name="T32" fmla="*/ 13 w 420"/>
                <a:gd name="T33" fmla="*/ 6 h 790"/>
                <a:gd name="T34" fmla="*/ 14 w 420"/>
                <a:gd name="T35" fmla="*/ 8 h 790"/>
                <a:gd name="T36" fmla="*/ 15 w 420"/>
                <a:gd name="T37" fmla="*/ 10 h 790"/>
                <a:gd name="T38" fmla="*/ 17 w 420"/>
                <a:gd name="T39" fmla="*/ 12 h 790"/>
                <a:gd name="T40" fmla="*/ 19 w 420"/>
                <a:gd name="T41" fmla="*/ 14 h 790"/>
                <a:gd name="T42" fmla="*/ 18 w 420"/>
                <a:gd name="T43" fmla="*/ 14 h 790"/>
                <a:gd name="T44" fmla="*/ 15 w 420"/>
                <a:gd name="T45" fmla="*/ 13 h 790"/>
                <a:gd name="T46" fmla="*/ 14 w 420"/>
                <a:gd name="T47" fmla="*/ 14 h 790"/>
                <a:gd name="T48" fmla="*/ 14 w 420"/>
                <a:gd name="T49" fmla="*/ 15 h 790"/>
                <a:gd name="T50" fmla="*/ 15 w 420"/>
                <a:gd name="T51" fmla="*/ 18 h 790"/>
                <a:gd name="T52" fmla="*/ 17 w 420"/>
                <a:gd name="T53" fmla="*/ 20 h 790"/>
                <a:gd name="T54" fmla="*/ 18 w 420"/>
                <a:gd name="T55" fmla="*/ 21 h 790"/>
                <a:gd name="T56" fmla="*/ 22 w 420"/>
                <a:gd name="T57" fmla="*/ 27 h 790"/>
                <a:gd name="T58" fmla="*/ 21 w 420"/>
                <a:gd name="T59" fmla="*/ 26 h 790"/>
                <a:gd name="T60" fmla="*/ 19 w 420"/>
                <a:gd name="T61" fmla="*/ 26 h 790"/>
                <a:gd name="T62" fmla="*/ 18 w 420"/>
                <a:gd name="T63" fmla="*/ 27 h 790"/>
                <a:gd name="T64" fmla="*/ 20 w 420"/>
                <a:gd name="T65" fmla="*/ 30 h 790"/>
                <a:gd name="T66" fmla="*/ 23 w 420"/>
                <a:gd name="T67" fmla="*/ 33 h 790"/>
                <a:gd name="T68" fmla="*/ 24 w 420"/>
                <a:gd name="T69" fmla="*/ 34 h 790"/>
                <a:gd name="T70" fmla="*/ 22 w 420"/>
                <a:gd name="T71" fmla="*/ 34 h 790"/>
                <a:gd name="T72" fmla="*/ 20 w 420"/>
                <a:gd name="T73" fmla="*/ 34 h 790"/>
                <a:gd name="T74" fmla="*/ 19 w 420"/>
                <a:gd name="T75" fmla="*/ 34 h 790"/>
                <a:gd name="T76" fmla="*/ 20 w 420"/>
                <a:gd name="T77" fmla="*/ 35 h 790"/>
                <a:gd name="T78" fmla="*/ 20 w 420"/>
                <a:gd name="T79" fmla="*/ 36 h 790"/>
                <a:gd name="T80" fmla="*/ 22 w 420"/>
                <a:gd name="T81" fmla="*/ 38 h 790"/>
                <a:gd name="T82" fmla="*/ 24 w 420"/>
                <a:gd name="T83" fmla="*/ 41 h 790"/>
                <a:gd name="T84" fmla="*/ 26 w 420"/>
                <a:gd name="T85" fmla="*/ 42 h 790"/>
                <a:gd name="T86" fmla="*/ 2 w 420"/>
                <a:gd name="T87" fmla="*/ 49 h 7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0"/>
                <a:gd name="T133" fmla="*/ 0 h 790"/>
                <a:gd name="T134" fmla="*/ 420 w 420"/>
                <a:gd name="T135" fmla="*/ 790 h 7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0" h="790">
                  <a:moveTo>
                    <a:pt x="0" y="660"/>
                  </a:moveTo>
                  <a:lnTo>
                    <a:pt x="116" y="511"/>
                  </a:lnTo>
                  <a:lnTo>
                    <a:pt x="149" y="425"/>
                  </a:lnTo>
                  <a:lnTo>
                    <a:pt x="100" y="447"/>
                  </a:lnTo>
                  <a:lnTo>
                    <a:pt x="177" y="314"/>
                  </a:lnTo>
                  <a:lnTo>
                    <a:pt x="95" y="316"/>
                  </a:lnTo>
                  <a:lnTo>
                    <a:pt x="95" y="313"/>
                  </a:lnTo>
                  <a:lnTo>
                    <a:pt x="101" y="308"/>
                  </a:lnTo>
                  <a:lnTo>
                    <a:pt x="107" y="299"/>
                  </a:lnTo>
                  <a:lnTo>
                    <a:pt x="116" y="288"/>
                  </a:lnTo>
                  <a:lnTo>
                    <a:pt x="125" y="272"/>
                  </a:lnTo>
                  <a:lnTo>
                    <a:pt x="135" y="258"/>
                  </a:lnTo>
                  <a:lnTo>
                    <a:pt x="145" y="242"/>
                  </a:lnTo>
                  <a:lnTo>
                    <a:pt x="155" y="227"/>
                  </a:lnTo>
                  <a:lnTo>
                    <a:pt x="160" y="210"/>
                  </a:lnTo>
                  <a:lnTo>
                    <a:pt x="164" y="196"/>
                  </a:lnTo>
                  <a:lnTo>
                    <a:pt x="167" y="183"/>
                  </a:lnTo>
                  <a:lnTo>
                    <a:pt x="170" y="175"/>
                  </a:lnTo>
                  <a:lnTo>
                    <a:pt x="170" y="166"/>
                  </a:lnTo>
                  <a:lnTo>
                    <a:pt x="171" y="161"/>
                  </a:lnTo>
                  <a:lnTo>
                    <a:pt x="173" y="156"/>
                  </a:lnTo>
                  <a:lnTo>
                    <a:pt x="97" y="197"/>
                  </a:lnTo>
                  <a:lnTo>
                    <a:pt x="97" y="194"/>
                  </a:lnTo>
                  <a:lnTo>
                    <a:pt x="103" y="186"/>
                  </a:lnTo>
                  <a:lnTo>
                    <a:pt x="109" y="175"/>
                  </a:lnTo>
                  <a:lnTo>
                    <a:pt x="119" y="163"/>
                  </a:lnTo>
                  <a:lnTo>
                    <a:pt x="129" y="145"/>
                  </a:lnTo>
                  <a:lnTo>
                    <a:pt x="141" y="130"/>
                  </a:lnTo>
                  <a:lnTo>
                    <a:pt x="152" y="113"/>
                  </a:lnTo>
                  <a:lnTo>
                    <a:pt x="164" y="99"/>
                  </a:lnTo>
                  <a:lnTo>
                    <a:pt x="167" y="89"/>
                  </a:lnTo>
                  <a:lnTo>
                    <a:pt x="171" y="81"/>
                  </a:lnTo>
                  <a:lnTo>
                    <a:pt x="176" y="72"/>
                  </a:lnTo>
                  <a:lnTo>
                    <a:pt x="180" y="64"/>
                  </a:lnTo>
                  <a:lnTo>
                    <a:pt x="187" y="47"/>
                  </a:lnTo>
                  <a:lnTo>
                    <a:pt x="193" y="33"/>
                  </a:lnTo>
                  <a:lnTo>
                    <a:pt x="196" y="19"/>
                  </a:lnTo>
                  <a:lnTo>
                    <a:pt x="201" y="9"/>
                  </a:lnTo>
                  <a:lnTo>
                    <a:pt x="202" y="2"/>
                  </a:lnTo>
                  <a:lnTo>
                    <a:pt x="204" y="0"/>
                  </a:lnTo>
                  <a:lnTo>
                    <a:pt x="202" y="2"/>
                  </a:lnTo>
                  <a:lnTo>
                    <a:pt x="202" y="8"/>
                  </a:lnTo>
                  <a:lnTo>
                    <a:pt x="201" y="16"/>
                  </a:lnTo>
                  <a:lnTo>
                    <a:pt x="201" y="30"/>
                  </a:lnTo>
                  <a:lnTo>
                    <a:pt x="201" y="36"/>
                  </a:lnTo>
                  <a:lnTo>
                    <a:pt x="201" y="44"/>
                  </a:lnTo>
                  <a:lnTo>
                    <a:pt x="202" y="53"/>
                  </a:lnTo>
                  <a:lnTo>
                    <a:pt x="205" y="63"/>
                  </a:lnTo>
                  <a:lnTo>
                    <a:pt x="206" y="72"/>
                  </a:lnTo>
                  <a:lnTo>
                    <a:pt x="211" y="81"/>
                  </a:lnTo>
                  <a:lnTo>
                    <a:pt x="215" y="92"/>
                  </a:lnTo>
                  <a:lnTo>
                    <a:pt x="221" y="103"/>
                  </a:lnTo>
                  <a:lnTo>
                    <a:pt x="225" y="113"/>
                  </a:lnTo>
                  <a:lnTo>
                    <a:pt x="231" y="124"/>
                  </a:lnTo>
                  <a:lnTo>
                    <a:pt x="237" y="135"/>
                  </a:lnTo>
                  <a:lnTo>
                    <a:pt x="246" y="145"/>
                  </a:lnTo>
                  <a:lnTo>
                    <a:pt x="253" y="155"/>
                  </a:lnTo>
                  <a:lnTo>
                    <a:pt x="260" y="166"/>
                  </a:lnTo>
                  <a:lnTo>
                    <a:pt x="268" y="175"/>
                  </a:lnTo>
                  <a:lnTo>
                    <a:pt x="277" y="186"/>
                  </a:lnTo>
                  <a:lnTo>
                    <a:pt x="288" y="202"/>
                  </a:lnTo>
                  <a:lnTo>
                    <a:pt x="300" y="214"/>
                  </a:lnTo>
                  <a:lnTo>
                    <a:pt x="307" y="222"/>
                  </a:lnTo>
                  <a:lnTo>
                    <a:pt x="312" y="227"/>
                  </a:lnTo>
                  <a:lnTo>
                    <a:pt x="307" y="224"/>
                  </a:lnTo>
                  <a:lnTo>
                    <a:pt x="298" y="221"/>
                  </a:lnTo>
                  <a:lnTo>
                    <a:pt x="285" y="216"/>
                  </a:lnTo>
                  <a:lnTo>
                    <a:pt x="271" y="213"/>
                  </a:lnTo>
                  <a:lnTo>
                    <a:pt x="255" y="208"/>
                  </a:lnTo>
                  <a:lnTo>
                    <a:pt x="242" y="208"/>
                  </a:lnTo>
                  <a:lnTo>
                    <a:pt x="231" y="213"/>
                  </a:lnTo>
                  <a:lnTo>
                    <a:pt x="228" y="222"/>
                  </a:lnTo>
                  <a:lnTo>
                    <a:pt x="228" y="227"/>
                  </a:lnTo>
                  <a:lnTo>
                    <a:pt x="231" y="235"/>
                  </a:lnTo>
                  <a:lnTo>
                    <a:pt x="234" y="242"/>
                  </a:lnTo>
                  <a:lnTo>
                    <a:pt x="240" y="253"/>
                  </a:lnTo>
                  <a:lnTo>
                    <a:pt x="244" y="263"/>
                  </a:lnTo>
                  <a:lnTo>
                    <a:pt x="252" y="274"/>
                  </a:lnTo>
                  <a:lnTo>
                    <a:pt x="259" y="283"/>
                  </a:lnTo>
                  <a:lnTo>
                    <a:pt x="268" y="296"/>
                  </a:lnTo>
                  <a:lnTo>
                    <a:pt x="274" y="305"/>
                  </a:lnTo>
                  <a:lnTo>
                    <a:pt x="281" y="314"/>
                  </a:lnTo>
                  <a:lnTo>
                    <a:pt x="287" y="322"/>
                  </a:lnTo>
                  <a:lnTo>
                    <a:pt x="294" y="332"/>
                  </a:lnTo>
                  <a:lnTo>
                    <a:pt x="303" y="344"/>
                  </a:lnTo>
                  <a:lnTo>
                    <a:pt x="307" y="349"/>
                  </a:lnTo>
                  <a:lnTo>
                    <a:pt x="363" y="425"/>
                  </a:lnTo>
                  <a:lnTo>
                    <a:pt x="358" y="424"/>
                  </a:lnTo>
                  <a:lnTo>
                    <a:pt x="351" y="421"/>
                  </a:lnTo>
                  <a:lnTo>
                    <a:pt x="339" y="418"/>
                  </a:lnTo>
                  <a:lnTo>
                    <a:pt x="329" y="418"/>
                  </a:lnTo>
                  <a:lnTo>
                    <a:pt x="316" y="414"/>
                  </a:lnTo>
                  <a:lnTo>
                    <a:pt x="306" y="416"/>
                  </a:lnTo>
                  <a:lnTo>
                    <a:pt x="297" y="418"/>
                  </a:lnTo>
                  <a:lnTo>
                    <a:pt x="296" y="425"/>
                  </a:lnTo>
                  <a:lnTo>
                    <a:pt x="297" y="433"/>
                  </a:lnTo>
                  <a:lnTo>
                    <a:pt x="306" y="444"/>
                  </a:lnTo>
                  <a:lnTo>
                    <a:pt x="316" y="458"/>
                  </a:lnTo>
                  <a:lnTo>
                    <a:pt x="331" y="472"/>
                  </a:lnTo>
                  <a:lnTo>
                    <a:pt x="344" y="486"/>
                  </a:lnTo>
                  <a:lnTo>
                    <a:pt x="360" y="501"/>
                  </a:lnTo>
                  <a:lnTo>
                    <a:pt x="374" y="513"/>
                  </a:lnTo>
                  <a:lnTo>
                    <a:pt x="388" y="526"/>
                  </a:lnTo>
                  <a:lnTo>
                    <a:pt x="392" y="530"/>
                  </a:lnTo>
                  <a:lnTo>
                    <a:pt x="388" y="535"/>
                  </a:lnTo>
                  <a:lnTo>
                    <a:pt x="377" y="535"/>
                  </a:lnTo>
                  <a:lnTo>
                    <a:pt x="364" y="535"/>
                  </a:lnTo>
                  <a:lnTo>
                    <a:pt x="355" y="533"/>
                  </a:lnTo>
                  <a:lnTo>
                    <a:pt x="348" y="532"/>
                  </a:lnTo>
                  <a:lnTo>
                    <a:pt x="339" y="530"/>
                  </a:lnTo>
                  <a:lnTo>
                    <a:pt x="334" y="530"/>
                  </a:lnTo>
                  <a:lnTo>
                    <a:pt x="323" y="529"/>
                  </a:lnTo>
                  <a:lnTo>
                    <a:pt x="320" y="529"/>
                  </a:lnTo>
                  <a:lnTo>
                    <a:pt x="319" y="529"/>
                  </a:lnTo>
                  <a:lnTo>
                    <a:pt x="319" y="535"/>
                  </a:lnTo>
                  <a:lnTo>
                    <a:pt x="319" y="540"/>
                  </a:lnTo>
                  <a:lnTo>
                    <a:pt x="325" y="549"/>
                  </a:lnTo>
                  <a:lnTo>
                    <a:pt x="326" y="554"/>
                  </a:lnTo>
                  <a:lnTo>
                    <a:pt x="329" y="560"/>
                  </a:lnTo>
                  <a:lnTo>
                    <a:pt x="334" y="568"/>
                  </a:lnTo>
                  <a:lnTo>
                    <a:pt x="339" y="577"/>
                  </a:lnTo>
                  <a:lnTo>
                    <a:pt x="348" y="593"/>
                  </a:lnTo>
                  <a:lnTo>
                    <a:pt x="361" y="608"/>
                  </a:lnTo>
                  <a:lnTo>
                    <a:pt x="374" y="621"/>
                  </a:lnTo>
                  <a:lnTo>
                    <a:pt x="388" y="633"/>
                  </a:lnTo>
                  <a:lnTo>
                    <a:pt x="399" y="641"/>
                  </a:lnTo>
                  <a:lnTo>
                    <a:pt x="410" y="649"/>
                  </a:lnTo>
                  <a:lnTo>
                    <a:pt x="417" y="654"/>
                  </a:lnTo>
                  <a:lnTo>
                    <a:pt x="420" y="657"/>
                  </a:lnTo>
                  <a:lnTo>
                    <a:pt x="331" y="643"/>
                  </a:lnTo>
                  <a:lnTo>
                    <a:pt x="417" y="790"/>
                  </a:lnTo>
                  <a:lnTo>
                    <a:pt x="33" y="776"/>
                  </a:lnTo>
                  <a:lnTo>
                    <a:pt x="0" y="660"/>
                  </a:lnTo>
                  <a:close/>
                </a:path>
              </a:pathLst>
            </a:custGeom>
            <a:solidFill>
              <a:srgbClr val="4DB8B8"/>
            </a:solidFill>
            <a:ln w="9525">
              <a:noFill/>
              <a:round/>
              <a:headEnd/>
              <a:tailEnd/>
            </a:ln>
          </p:spPr>
          <p:txBody>
            <a:bodyPr>
              <a:prstTxWarp prst="textNoShape">
                <a:avLst/>
              </a:prstTxWarp>
            </a:bodyPr>
            <a:lstStyle/>
            <a:p>
              <a:endParaRPr lang="en-US"/>
            </a:p>
          </p:txBody>
        </p:sp>
        <p:sp>
          <p:nvSpPr>
            <p:cNvPr id="174094" name="Freeform 16"/>
            <p:cNvSpPr>
              <a:spLocks/>
            </p:cNvSpPr>
            <p:nvPr/>
          </p:nvSpPr>
          <p:spPr bwMode="auto">
            <a:xfrm>
              <a:off x="4319" y="3630"/>
              <a:ext cx="92" cy="235"/>
            </a:xfrm>
            <a:custGeom>
              <a:avLst/>
              <a:gdLst>
                <a:gd name="T0" fmla="*/ 5 w 185"/>
                <a:gd name="T1" fmla="*/ 1 h 470"/>
                <a:gd name="T2" fmla="*/ 4 w 185"/>
                <a:gd name="T3" fmla="*/ 3 h 470"/>
                <a:gd name="T4" fmla="*/ 2 w 185"/>
                <a:gd name="T5" fmla="*/ 6 h 470"/>
                <a:gd name="T6" fmla="*/ 1 w 185"/>
                <a:gd name="T7" fmla="*/ 8 h 470"/>
                <a:gd name="T8" fmla="*/ 0 w 185"/>
                <a:gd name="T9" fmla="*/ 9 h 470"/>
                <a:gd name="T10" fmla="*/ 4 w 185"/>
                <a:gd name="T11" fmla="*/ 7 h 470"/>
                <a:gd name="T12" fmla="*/ 4 w 185"/>
                <a:gd name="T13" fmla="*/ 9 h 470"/>
                <a:gd name="T14" fmla="*/ 3 w 185"/>
                <a:gd name="T15" fmla="*/ 11 h 470"/>
                <a:gd name="T16" fmla="*/ 2 w 185"/>
                <a:gd name="T17" fmla="*/ 13 h 470"/>
                <a:gd name="T18" fmla="*/ 1 w 185"/>
                <a:gd name="T19" fmla="*/ 16 h 470"/>
                <a:gd name="T20" fmla="*/ 0 w 185"/>
                <a:gd name="T21" fmla="*/ 17 h 470"/>
                <a:gd name="T22" fmla="*/ 0 w 185"/>
                <a:gd name="T23" fmla="*/ 25 h 470"/>
                <a:gd name="T24" fmla="*/ 2 w 185"/>
                <a:gd name="T25" fmla="*/ 24 h 470"/>
                <a:gd name="T26" fmla="*/ 4 w 185"/>
                <a:gd name="T27" fmla="*/ 23 h 470"/>
                <a:gd name="T28" fmla="*/ 4 w 185"/>
                <a:gd name="T29" fmla="*/ 25 h 470"/>
                <a:gd name="T30" fmla="*/ 3 w 185"/>
                <a:gd name="T31" fmla="*/ 26 h 470"/>
                <a:gd name="T32" fmla="*/ 1 w 185"/>
                <a:gd name="T33" fmla="*/ 29 h 470"/>
                <a:gd name="T34" fmla="*/ 1 w 185"/>
                <a:gd name="T35" fmla="*/ 30 h 470"/>
                <a:gd name="T36" fmla="*/ 2 w 185"/>
                <a:gd name="T37" fmla="*/ 29 h 470"/>
                <a:gd name="T38" fmla="*/ 4 w 185"/>
                <a:gd name="T39" fmla="*/ 27 h 470"/>
                <a:gd name="T40" fmla="*/ 7 w 185"/>
                <a:gd name="T41" fmla="*/ 28 h 470"/>
                <a:gd name="T42" fmla="*/ 8 w 185"/>
                <a:gd name="T43" fmla="*/ 28 h 470"/>
                <a:gd name="T44" fmla="*/ 10 w 185"/>
                <a:gd name="T45" fmla="*/ 29 h 470"/>
                <a:gd name="T46" fmla="*/ 11 w 185"/>
                <a:gd name="T47" fmla="*/ 30 h 470"/>
                <a:gd name="T48" fmla="*/ 10 w 185"/>
                <a:gd name="T49" fmla="*/ 28 h 470"/>
                <a:gd name="T50" fmla="*/ 8 w 185"/>
                <a:gd name="T51" fmla="*/ 26 h 470"/>
                <a:gd name="T52" fmla="*/ 7 w 185"/>
                <a:gd name="T53" fmla="*/ 24 h 470"/>
                <a:gd name="T54" fmla="*/ 6 w 185"/>
                <a:gd name="T55" fmla="*/ 23 h 470"/>
                <a:gd name="T56" fmla="*/ 7 w 185"/>
                <a:gd name="T57" fmla="*/ 22 h 470"/>
                <a:gd name="T58" fmla="*/ 9 w 185"/>
                <a:gd name="T59" fmla="*/ 22 h 470"/>
                <a:gd name="T60" fmla="*/ 10 w 185"/>
                <a:gd name="T61" fmla="*/ 23 h 470"/>
                <a:gd name="T62" fmla="*/ 9 w 185"/>
                <a:gd name="T63" fmla="*/ 22 h 470"/>
                <a:gd name="T64" fmla="*/ 7 w 185"/>
                <a:gd name="T65" fmla="*/ 20 h 470"/>
                <a:gd name="T66" fmla="*/ 6 w 185"/>
                <a:gd name="T67" fmla="*/ 18 h 470"/>
                <a:gd name="T68" fmla="*/ 7 w 185"/>
                <a:gd name="T69" fmla="*/ 18 h 470"/>
                <a:gd name="T70" fmla="*/ 9 w 185"/>
                <a:gd name="T71" fmla="*/ 19 h 470"/>
                <a:gd name="T72" fmla="*/ 8 w 185"/>
                <a:gd name="T73" fmla="*/ 18 h 470"/>
                <a:gd name="T74" fmla="*/ 7 w 185"/>
                <a:gd name="T75" fmla="*/ 17 h 470"/>
                <a:gd name="T76" fmla="*/ 5 w 185"/>
                <a:gd name="T77" fmla="*/ 15 h 470"/>
                <a:gd name="T78" fmla="*/ 4 w 185"/>
                <a:gd name="T79" fmla="*/ 11 h 470"/>
                <a:gd name="T80" fmla="*/ 4 w 185"/>
                <a:gd name="T81" fmla="*/ 9 h 470"/>
                <a:gd name="T82" fmla="*/ 5 w 185"/>
                <a:gd name="T83" fmla="*/ 8 h 470"/>
                <a:gd name="T84" fmla="*/ 7 w 185"/>
                <a:gd name="T85" fmla="*/ 8 h 470"/>
                <a:gd name="T86" fmla="*/ 8 w 185"/>
                <a:gd name="T87" fmla="*/ 8 h 470"/>
                <a:gd name="T88" fmla="*/ 6 w 185"/>
                <a:gd name="T89" fmla="*/ 6 h 470"/>
                <a:gd name="T90" fmla="*/ 5 w 185"/>
                <a:gd name="T91" fmla="*/ 4 h 470"/>
                <a:gd name="T92" fmla="*/ 5 w 185"/>
                <a:gd name="T93" fmla="*/ 2 h 470"/>
                <a:gd name="T94" fmla="*/ 5 w 185"/>
                <a:gd name="T95" fmla="*/ 0 h 4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5"/>
                <a:gd name="T145" fmla="*/ 0 h 470"/>
                <a:gd name="T146" fmla="*/ 185 w 185"/>
                <a:gd name="T147" fmla="*/ 470 h 4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5" h="470">
                  <a:moveTo>
                    <a:pt x="85" y="0"/>
                  </a:moveTo>
                  <a:lnTo>
                    <a:pt x="84" y="3"/>
                  </a:lnTo>
                  <a:lnTo>
                    <a:pt x="81" y="14"/>
                  </a:lnTo>
                  <a:lnTo>
                    <a:pt x="78" y="21"/>
                  </a:lnTo>
                  <a:lnTo>
                    <a:pt x="75" y="32"/>
                  </a:lnTo>
                  <a:lnTo>
                    <a:pt x="69" y="42"/>
                  </a:lnTo>
                  <a:lnTo>
                    <a:pt x="65" y="56"/>
                  </a:lnTo>
                  <a:lnTo>
                    <a:pt x="56" y="67"/>
                  </a:lnTo>
                  <a:lnTo>
                    <a:pt x="47" y="81"/>
                  </a:lnTo>
                  <a:lnTo>
                    <a:pt x="38" y="93"/>
                  </a:lnTo>
                  <a:lnTo>
                    <a:pt x="30" y="107"/>
                  </a:lnTo>
                  <a:lnTo>
                    <a:pt x="21" y="117"/>
                  </a:lnTo>
                  <a:lnTo>
                    <a:pt x="15" y="126"/>
                  </a:lnTo>
                  <a:lnTo>
                    <a:pt x="11" y="132"/>
                  </a:lnTo>
                  <a:lnTo>
                    <a:pt x="11" y="136"/>
                  </a:lnTo>
                  <a:lnTo>
                    <a:pt x="69" y="95"/>
                  </a:lnTo>
                  <a:lnTo>
                    <a:pt x="68" y="97"/>
                  </a:lnTo>
                  <a:lnTo>
                    <a:pt x="68" y="103"/>
                  </a:lnTo>
                  <a:lnTo>
                    <a:pt x="68" y="112"/>
                  </a:lnTo>
                  <a:lnTo>
                    <a:pt x="68" y="126"/>
                  </a:lnTo>
                  <a:lnTo>
                    <a:pt x="65" y="140"/>
                  </a:lnTo>
                  <a:lnTo>
                    <a:pt x="62" y="158"/>
                  </a:lnTo>
                  <a:lnTo>
                    <a:pt x="59" y="165"/>
                  </a:lnTo>
                  <a:lnTo>
                    <a:pt x="57" y="175"/>
                  </a:lnTo>
                  <a:lnTo>
                    <a:pt x="55" y="183"/>
                  </a:lnTo>
                  <a:lnTo>
                    <a:pt x="53" y="192"/>
                  </a:lnTo>
                  <a:lnTo>
                    <a:pt x="44" y="206"/>
                  </a:lnTo>
                  <a:lnTo>
                    <a:pt x="36" y="220"/>
                  </a:lnTo>
                  <a:lnTo>
                    <a:pt x="27" y="233"/>
                  </a:lnTo>
                  <a:lnTo>
                    <a:pt x="19" y="244"/>
                  </a:lnTo>
                  <a:lnTo>
                    <a:pt x="11" y="251"/>
                  </a:lnTo>
                  <a:lnTo>
                    <a:pt x="5" y="259"/>
                  </a:lnTo>
                  <a:lnTo>
                    <a:pt x="0" y="262"/>
                  </a:lnTo>
                  <a:lnTo>
                    <a:pt x="0" y="265"/>
                  </a:lnTo>
                  <a:lnTo>
                    <a:pt x="85" y="256"/>
                  </a:lnTo>
                  <a:lnTo>
                    <a:pt x="3" y="391"/>
                  </a:lnTo>
                  <a:lnTo>
                    <a:pt x="12" y="386"/>
                  </a:lnTo>
                  <a:lnTo>
                    <a:pt x="22" y="378"/>
                  </a:lnTo>
                  <a:lnTo>
                    <a:pt x="36" y="372"/>
                  </a:lnTo>
                  <a:lnTo>
                    <a:pt x="47" y="364"/>
                  </a:lnTo>
                  <a:lnTo>
                    <a:pt x="59" y="361"/>
                  </a:lnTo>
                  <a:lnTo>
                    <a:pt x="68" y="361"/>
                  </a:lnTo>
                  <a:lnTo>
                    <a:pt x="74" y="367"/>
                  </a:lnTo>
                  <a:lnTo>
                    <a:pt x="72" y="375"/>
                  </a:lnTo>
                  <a:lnTo>
                    <a:pt x="68" y="389"/>
                  </a:lnTo>
                  <a:lnTo>
                    <a:pt x="63" y="397"/>
                  </a:lnTo>
                  <a:lnTo>
                    <a:pt x="59" y="406"/>
                  </a:lnTo>
                  <a:lnTo>
                    <a:pt x="55" y="416"/>
                  </a:lnTo>
                  <a:lnTo>
                    <a:pt x="50" y="425"/>
                  </a:lnTo>
                  <a:lnTo>
                    <a:pt x="38" y="441"/>
                  </a:lnTo>
                  <a:lnTo>
                    <a:pt x="31" y="456"/>
                  </a:lnTo>
                  <a:lnTo>
                    <a:pt x="24" y="466"/>
                  </a:lnTo>
                  <a:lnTo>
                    <a:pt x="22" y="470"/>
                  </a:lnTo>
                  <a:lnTo>
                    <a:pt x="22" y="467"/>
                  </a:lnTo>
                  <a:lnTo>
                    <a:pt x="27" y="463"/>
                  </a:lnTo>
                  <a:lnTo>
                    <a:pt x="31" y="456"/>
                  </a:lnTo>
                  <a:lnTo>
                    <a:pt x="40" y="450"/>
                  </a:lnTo>
                  <a:lnTo>
                    <a:pt x="49" y="442"/>
                  </a:lnTo>
                  <a:lnTo>
                    <a:pt x="60" y="436"/>
                  </a:lnTo>
                  <a:lnTo>
                    <a:pt x="72" y="431"/>
                  </a:lnTo>
                  <a:lnTo>
                    <a:pt x="88" y="431"/>
                  </a:lnTo>
                  <a:lnTo>
                    <a:pt x="103" y="431"/>
                  </a:lnTo>
                  <a:lnTo>
                    <a:pt x="119" y="436"/>
                  </a:lnTo>
                  <a:lnTo>
                    <a:pt x="126" y="439"/>
                  </a:lnTo>
                  <a:lnTo>
                    <a:pt x="135" y="442"/>
                  </a:lnTo>
                  <a:lnTo>
                    <a:pt x="142" y="445"/>
                  </a:lnTo>
                  <a:lnTo>
                    <a:pt x="151" y="450"/>
                  </a:lnTo>
                  <a:lnTo>
                    <a:pt x="163" y="456"/>
                  </a:lnTo>
                  <a:lnTo>
                    <a:pt x="174" y="463"/>
                  </a:lnTo>
                  <a:lnTo>
                    <a:pt x="182" y="467"/>
                  </a:lnTo>
                  <a:lnTo>
                    <a:pt x="185" y="470"/>
                  </a:lnTo>
                  <a:lnTo>
                    <a:pt x="180" y="466"/>
                  </a:lnTo>
                  <a:lnTo>
                    <a:pt x="171" y="455"/>
                  </a:lnTo>
                  <a:lnTo>
                    <a:pt x="166" y="447"/>
                  </a:lnTo>
                  <a:lnTo>
                    <a:pt x="160" y="439"/>
                  </a:lnTo>
                  <a:lnTo>
                    <a:pt x="152" y="430"/>
                  </a:lnTo>
                  <a:lnTo>
                    <a:pt x="147" y="422"/>
                  </a:lnTo>
                  <a:lnTo>
                    <a:pt x="138" y="411"/>
                  </a:lnTo>
                  <a:lnTo>
                    <a:pt x="131" y="400"/>
                  </a:lnTo>
                  <a:lnTo>
                    <a:pt x="123" y="391"/>
                  </a:lnTo>
                  <a:lnTo>
                    <a:pt x="119" y="383"/>
                  </a:lnTo>
                  <a:lnTo>
                    <a:pt x="113" y="373"/>
                  </a:lnTo>
                  <a:lnTo>
                    <a:pt x="109" y="366"/>
                  </a:lnTo>
                  <a:lnTo>
                    <a:pt x="106" y="358"/>
                  </a:lnTo>
                  <a:lnTo>
                    <a:pt x="106" y="353"/>
                  </a:lnTo>
                  <a:lnTo>
                    <a:pt x="107" y="344"/>
                  </a:lnTo>
                  <a:lnTo>
                    <a:pt x="114" y="341"/>
                  </a:lnTo>
                  <a:lnTo>
                    <a:pt x="123" y="339"/>
                  </a:lnTo>
                  <a:lnTo>
                    <a:pt x="136" y="344"/>
                  </a:lnTo>
                  <a:lnTo>
                    <a:pt x="147" y="347"/>
                  </a:lnTo>
                  <a:lnTo>
                    <a:pt x="158" y="351"/>
                  </a:lnTo>
                  <a:lnTo>
                    <a:pt x="166" y="355"/>
                  </a:lnTo>
                  <a:lnTo>
                    <a:pt x="168" y="358"/>
                  </a:lnTo>
                  <a:lnTo>
                    <a:pt x="166" y="355"/>
                  </a:lnTo>
                  <a:lnTo>
                    <a:pt x="158" y="348"/>
                  </a:lnTo>
                  <a:lnTo>
                    <a:pt x="147" y="339"/>
                  </a:lnTo>
                  <a:lnTo>
                    <a:pt x="136" y="330"/>
                  </a:lnTo>
                  <a:lnTo>
                    <a:pt x="123" y="317"/>
                  </a:lnTo>
                  <a:lnTo>
                    <a:pt x="113" y="308"/>
                  </a:lnTo>
                  <a:lnTo>
                    <a:pt x="104" y="298"/>
                  </a:lnTo>
                  <a:lnTo>
                    <a:pt x="101" y="294"/>
                  </a:lnTo>
                  <a:lnTo>
                    <a:pt x="101" y="287"/>
                  </a:lnTo>
                  <a:lnTo>
                    <a:pt x="106" y="284"/>
                  </a:lnTo>
                  <a:lnTo>
                    <a:pt x="113" y="284"/>
                  </a:lnTo>
                  <a:lnTo>
                    <a:pt x="123" y="284"/>
                  </a:lnTo>
                  <a:lnTo>
                    <a:pt x="132" y="284"/>
                  </a:lnTo>
                  <a:lnTo>
                    <a:pt x="141" y="287"/>
                  </a:lnTo>
                  <a:lnTo>
                    <a:pt x="147" y="289"/>
                  </a:lnTo>
                  <a:lnTo>
                    <a:pt x="149" y="290"/>
                  </a:lnTo>
                  <a:lnTo>
                    <a:pt x="147" y="289"/>
                  </a:lnTo>
                  <a:lnTo>
                    <a:pt x="142" y="286"/>
                  </a:lnTo>
                  <a:lnTo>
                    <a:pt x="133" y="280"/>
                  </a:lnTo>
                  <a:lnTo>
                    <a:pt x="126" y="272"/>
                  </a:lnTo>
                  <a:lnTo>
                    <a:pt x="116" y="261"/>
                  </a:lnTo>
                  <a:lnTo>
                    <a:pt x="107" y="251"/>
                  </a:lnTo>
                  <a:lnTo>
                    <a:pt x="97" y="239"/>
                  </a:lnTo>
                  <a:lnTo>
                    <a:pt x="90" y="226"/>
                  </a:lnTo>
                  <a:lnTo>
                    <a:pt x="81" y="209"/>
                  </a:lnTo>
                  <a:lnTo>
                    <a:pt x="76" y="193"/>
                  </a:lnTo>
                  <a:lnTo>
                    <a:pt x="74" y="176"/>
                  </a:lnTo>
                  <a:lnTo>
                    <a:pt x="74" y="162"/>
                  </a:lnTo>
                  <a:lnTo>
                    <a:pt x="74" y="148"/>
                  </a:lnTo>
                  <a:lnTo>
                    <a:pt x="76" y="137"/>
                  </a:lnTo>
                  <a:lnTo>
                    <a:pt x="81" y="128"/>
                  </a:lnTo>
                  <a:lnTo>
                    <a:pt x="88" y="123"/>
                  </a:lnTo>
                  <a:lnTo>
                    <a:pt x="95" y="118"/>
                  </a:lnTo>
                  <a:lnTo>
                    <a:pt x="103" y="118"/>
                  </a:lnTo>
                  <a:lnTo>
                    <a:pt x="110" y="118"/>
                  </a:lnTo>
                  <a:lnTo>
                    <a:pt x="119" y="120"/>
                  </a:lnTo>
                  <a:lnTo>
                    <a:pt x="131" y="125"/>
                  </a:lnTo>
                  <a:lnTo>
                    <a:pt x="136" y="128"/>
                  </a:lnTo>
                  <a:lnTo>
                    <a:pt x="131" y="123"/>
                  </a:lnTo>
                  <a:lnTo>
                    <a:pt x="119" y="112"/>
                  </a:lnTo>
                  <a:lnTo>
                    <a:pt x="112" y="103"/>
                  </a:lnTo>
                  <a:lnTo>
                    <a:pt x="104" y="95"/>
                  </a:lnTo>
                  <a:lnTo>
                    <a:pt x="97" y="86"/>
                  </a:lnTo>
                  <a:lnTo>
                    <a:pt x="93" y="76"/>
                  </a:lnTo>
                  <a:lnTo>
                    <a:pt x="88" y="62"/>
                  </a:lnTo>
                  <a:lnTo>
                    <a:pt x="85" y="50"/>
                  </a:lnTo>
                  <a:lnTo>
                    <a:pt x="84" y="36"/>
                  </a:lnTo>
                  <a:lnTo>
                    <a:pt x="84" y="25"/>
                  </a:lnTo>
                  <a:lnTo>
                    <a:pt x="84" y="14"/>
                  </a:lnTo>
                  <a:lnTo>
                    <a:pt x="84" y="6"/>
                  </a:lnTo>
                  <a:lnTo>
                    <a:pt x="84" y="0"/>
                  </a:lnTo>
                  <a:lnTo>
                    <a:pt x="85" y="0"/>
                  </a:lnTo>
                  <a:close/>
                </a:path>
              </a:pathLst>
            </a:custGeom>
            <a:solidFill>
              <a:srgbClr val="8FCCF0"/>
            </a:solidFill>
            <a:ln w="9525">
              <a:noFill/>
              <a:round/>
              <a:headEnd/>
              <a:tailEnd/>
            </a:ln>
          </p:spPr>
          <p:txBody>
            <a:bodyPr>
              <a:prstTxWarp prst="textNoShape">
                <a:avLst/>
              </a:prstTxWarp>
            </a:bodyPr>
            <a:lstStyle/>
            <a:p>
              <a:endParaRPr lang="en-US"/>
            </a:p>
          </p:txBody>
        </p:sp>
        <p:sp>
          <p:nvSpPr>
            <p:cNvPr id="174095" name="Freeform 17"/>
            <p:cNvSpPr>
              <a:spLocks/>
            </p:cNvSpPr>
            <p:nvPr/>
          </p:nvSpPr>
          <p:spPr bwMode="auto">
            <a:xfrm>
              <a:off x="4175" y="3595"/>
              <a:ext cx="114" cy="259"/>
            </a:xfrm>
            <a:custGeom>
              <a:avLst/>
              <a:gdLst>
                <a:gd name="T0" fmla="*/ 11 w 228"/>
                <a:gd name="T1" fmla="*/ 1 h 517"/>
                <a:gd name="T2" fmla="*/ 11 w 228"/>
                <a:gd name="T3" fmla="*/ 3 h 517"/>
                <a:gd name="T4" fmla="*/ 10 w 228"/>
                <a:gd name="T5" fmla="*/ 5 h 517"/>
                <a:gd name="T6" fmla="*/ 10 w 228"/>
                <a:gd name="T7" fmla="*/ 7 h 517"/>
                <a:gd name="T8" fmla="*/ 9 w 228"/>
                <a:gd name="T9" fmla="*/ 9 h 517"/>
                <a:gd name="T10" fmla="*/ 8 w 228"/>
                <a:gd name="T11" fmla="*/ 11 h 517"/>
                <a:gd name="T12" fmla="*/ 7 w 228"/>
                <a:gd name="T13" fmla="*/ 13 h 517"/>
                <a:gd name="T14" fmla="*/ 5 w 228"/>
                <a:gd name="T15" fmla="*/ 15 h 517"/>
                <a:gd name="T16" fmla="*/ 8 w 228"/>
                <a:gd name="T17" fmla="*/ 14 h 517"/>
                <a:gd name="T18" fmla="*/ 7 w 228"/>
                <a:gd name="T19" fmla="*/ 16 h 517"/>
                <a:gd name="T20" fmla="*/ 6 w 228"/>
                <a:gd name="T21" fmla="*/ 18 h 517"/>
                <a:gd name="T22" fmla="*/ 5 w 228"/>
                <a:gd name="T23" fmla="*/ 20 h 517"/>
                <a:gd name="T24" fmla="*/ 7 w 228"/>
                <a:gd name="T25" fmla="*/ 20 h 517"/>
                <a:gd name="T26" fmla="*/ 7 w 228"/>
                <a:gd name="T27" fmla="*/ 24 h 517"/>
                <a:gd name="T28" fmla="*/ 7 w 228"/>
                <a:gd name="T29" fmla="*/ 26 h 517"/>
                <a:gd name="T30" fmla="*/ 5 w 228"/>
                <a:gd name="T31" fmla="*/ 28 h 517"/>
                <a:gd name="T32" fmla="*/ 2 w 228"/>
                <a:gd name="T33" fmla="*/ 30 h 517"/>
                <a:gd name="T34" fmla="*/ 1 w 228"/>
                <a:gd name="T35" fmla="*/ 32 h 517"/>
                <a:gd name="T36" fmla="*/ 1 w 228"/>
                <a:gd name="T37" fmla="*/ 32 h 517"/>
                <a:gd name="T38" fmla="*/ 3 w 228"/>
                <a:gd name="T39" fmla="*/ 31 h 517"/>
                <a:gd name="T40" fmla="*/ 5 w 228"/>
                <a:gd name="T41" fmla="*/ 30 h 517"/>
                <a:gd name="T42" fmla="*/ 6 w 228"/>
                <a:gd name="T43" fmla="*/ 30 h 517"/>
                <a:gd name="T44" fmla="*/ 8 w 228"/>
                <a:gd name="T45" fmla="*/ 30 h 517"/>
                <a:gd name="T46" fmla="*/ 10 w 228"/>
                <a:gd name="T47" fmla="*/ 31 h 517"/>
                <a:gd name="T48" fmla="*/ 12 w 228"/>
                <a:gd name="T49" fmla="*/ 32 h 517"/>
                <a:gd name="T50" fmla="*/ 12 w 228"/>
                <a:gd name="T51" fmla="*/ 33 h 517"/>
                <a:gd name="T52" fmla="*/ 11 w 228"/>
                <a:gd name="T53" fmla="*/ 30 h 517"/>
                <a:gd name="T54" fmla="*/ 11 w 228"/>
                <a:gd name="T55" fmla="*/ 29 h 517"/>
                <a:gd name="T56" fmla="*/ 10 w 228"/>
                <a:gd name="T57" fmla="*/ 26 h 517"/>
                <a:gd name="T58" fmla="*/ 9 w 228"/>
                <a:gd name="T59" fmla="*/ 24 h 517"/>
                <a:gd name="T60" fmla="*/ 9 w 228"/>
                <a:gd name="T61" fmla="*/ 22 h 517"/>
                <a:gd name="T62" fmla="*/ 11 w 228"/>
                <a:gd name="T63" fmla="*/ 22 h 517"/>
                <a:gd name="T64" fmla="*/ 10 w 228"/>
                <a:gd name="T65" fmla="*/ 20 h 517"/>
                <a:gd name="T66" fmla="*/ 9 w 228"/>
                <a:gd name="T67" fmla="*/ 18 h 517"/>
                <a:gd name="T68" fmla="*/ 9 w 228"/>
                <a:gd name="T69" fmla="*/ 18 h 517"/>
                <a:gd name="T70" fmla="*/ 12 w 228"/>
                <a:gd name="T71" fmla="*/ 19 h 517"/>
                <a:gd name="T72" fmla="*/ 14 w 228"/>
                <a:gd name="T73" fmla="*/ 19 h 517"/>
                <a:gd name="T74" fmla="*/ 13 w 228"/>
                <a:gd name="T75" fmla="*/ 18 h 517"/>
                <a:gd name="T76" fmla="*/ 11 w 228"/>
                <a:gd name="T77" fmla="*/ 16 h 517"/>
                <a:gd name="T78" fmla="*/ 10 w 228"/>
                <a:gd name="T79" fmla="*/ 14 h 517"/>
                <a:gd name="T80" fmla="*/ 10 w 228"/>
                <a:gd name="T81" fmla="*/ 11 h 517"/>
                <a:gd name="T82" fmla="*/ 10 w 228"/>
                <a:gd name="T83" fmla="*/ 10 h 517"/>
                <a:gd name="T84" fmla="*/ 15 w 228"/>
                <a:gd name="T85" fmla="*/ 10 h 517"/>
                <a:gd name="T86" fmla="*/ 13 w 228"/>
                <a:gd name="T87" fmla="*/ 9 h 517"/>
                <a:gd name="T88" fmla="*/ 12 w 228"/>
                <a:gd name="T89" fmla="*/ 8 h 517"/>
                <a:gd name="T90" fmla="*/ 11 w 228"/>
                <a:gd name="T91" fmla="*/ 6 h 517"/>
                <a:gd name="T92" fmla="*/ 11 w 228"/>
                <a:gd name="T93" fmla="*/ 4 h 517"/>
                <a:gd name="T94" fmla="*/ 11 w 228"/>
                <a:gd name="T95" fmla="*/ 3 h 517"/>
                <a:gd name="T96" fmla="*/ 11 w 228"/>
                <a:gd name="T97" fmla="*/ 1 h 51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28"/>
                <a:gd name="T148" fmla="*/ 0 h 517"/>
                <a:gd name="T149" fmla="*/ 228 w 228"/>
                <a:gd name="T150" fmla="*/ 517 h 51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28" h="517">
                  <a:moveTo>
                    <a:pt x="165" y="0"/>
                  </a:moveTo>
                  <a:lnTo>
                    <a:pt x="163" y="3"/>
                  </a:lnTo>
                  <a:lnTo>
                    <a:pt x="163" y="12"/>
                  </a:lnTo>
                  <a:lnTo>
                    <a:pt x="162" y="17"/>
                  </a:lnTo>
                  <a:lnTo>
                    <a:pt x="162" y="26"/>
                  </a:lnTo>
                  <a:lnTo>
                    <a:pt x="162" y="34"/>
                  </a:lnTo>
                  <a:lnTo>
                    <a:pt x="162" y="45"/>
                  </a:lnTo>
                  <a:lnTo>
                    <a:pt x="159" y="54"/>
                  </a:lnTo>
                  <a:lnTo>
                    <a:pt x="157" y="65"/>
                  </a:lnTo>
                  <a:lnTo>
                    <a:pt x="156" y="76"/>
                  </a:lnTo>
                  <a:lnTo>
                    <a:pt x="155" y="89"/>
                  </a:lnTo>
                  <a:lnTo>
                    <a:pt x="150" y="100"/>
                  </a:lnTo>
                  <a:lnTo>
                    <a:pt x="147" y="112"/>
                  </a:lnTo>
                  <a:lnTo>
                    <a:pt x="143" y="125"/>
                  </a:lnTo>
                  <a:lnTo>
                    <a:pt x="140" y="137"/>
                  </a:lnTo>
                  <a:lnTo>
                    <a:pt x="133" y="148"/>
                  </a:lnTo>
                  <a:lnTo>
                    <a:pt x="127" y="159"/>
                  </a:lnTo>
                  <a:lnTo>
                    <a:pt x="119" y="169"/>
                  </a:lnTo>
                  <a:lnTo>
                    <a:pt x="114" y="180"/>
                  </a:lnTo>
                  <a:lnTo>
                    <a:pt x="105" y="189"/>
                  </a:lnTo>
                  <a:lnTo>
                    <a:pt x="98" y="198"/>
                  </a:lnTo>
                  <a:lnTo>
                    <a:pt x="90" y="206"/>
                  </a:lnTo>
                  <a:lnTo>
                    <a:pt x="84" y="216"/>
                  </a:lnTo>
                  <a:lnTo>
                    <a:pt x="71" y="228"/>
                  </a:lnTo>
                  <a:lnTo>
                    <a:pt x="52" y="248"/>
                  </a:lnTo>
                  <a:lnTo>
                    <a:pt x="124" y="205"/>
                  </a:lnTo>
                  <a:lnTo>
                    <a:pt x="119" y="217"/>
                  </a:lnTo>
                  <a:lnTo>
                    <a:pt x="118" y="228"/>
                  </a:lnTo>
                  <a:lnTo>
                    <a:pt x="114" y="237"/>
                  </a:lnTo>
                  <a:lnTo>
                    <a:pt x="109" y="250"/>
                  </a:lnTo>
                  <a:lnTo>
                    <a:pt x="103" y="262"/>
                  </a:lnTo>
                  <a:lnTo>
                    <a:pt x="98" y="275"/>
                  </a:lnTo>
                  <a:lnTo>
                    <a:pt x="90" y="284"/>
                  </a:lnTo>
                  <a:lnTo>
                    <a:pt x="83" y="294"/>
                  </a:lnTo>
                  <a:lnTo>
                    <a:pt x="74" y="302"/>
                  </a:lnTo>
                  <a:lnTo>
                    <a:pt x="68" y="309"/>
                  </a:lnTo>
                  <a:lnTo>
                    <a:pt x="57" y="317"/>
                  </a:lnTo>
                  <a:lnTo>
                    <a:pt x="52" y="322"/>
                  </a:lnTo>
                  <a:lnTo>
                    <a:pt x="100" y="320"/>
                  </a:lnTo>
                  <a:lnTo>
                    <a:pt x="57" y="381"/>
                  </a:lnTo>
                  <a:lnTo>
                    <a:pt x="112" y="377"/>
                  </a:lnTo>
                  <a:lnTo>
                    <a:pt x="111" y="380"/>
                  </a:lnTo>
                  <a:lnTo>
                    <a:pt x="108" y="392"/>
                  </a:lnTo>
                  <a:lnTo>
                    <a:pt x="103" y="400"/>
                  </a:lnTo>
                  <a:lnTo>
                    <a:pt x="99" y="410"/>
                  </a:lnTo>
                  <a:lnTo>
                    <a:pt x="92" y="420"/>
                  </a:lnTo>
                  <a:lnTo>
                    <a:pt x="84" y="433"/>
                  </a:lnTo>
                  <a:lnTo>
                    <a:pt x="71" y="442"/>
                  </a:lnTo>
                  <a:lnTo>
                    <a:pt x="60" y="455"/>
                  </a:lnTo>
                  <a:lnTo>
                    <a:pt x="43" y="466"/>
                  </a:lnTo>
                  <a:lnTo>
                    <a:pt x="30" y="478"/>
                  </a:lnTo>
                  <a:lnTo>
                    <a:pt x="17" y="486"/>
                  </a:lnTo>
                  <a:lnTo>
                    <a:pt x="8" y="496"/>
                  </a:lnTo>
                  <a:lnTo>
                    <a:pt x="1" y="500"/>
                  </a:lnTo>
                  <a:lnTo>
                    <a:pt x="0" y="503"/>
                  </a:lnTo>
                  <a:lnTo>
                    <a:pt x="1" y="502"/>
                  </a:lnTo>
                  <a:lnTo>
                    <a:pt x="8" y="499"/>
                  </a:lnTo>
                  <a:lnTo>
                    <a:pt x="17" y="494"/>
                  </a:lnTo>
                  <a:lnTo>
                    <a:pt x="32" y="491"/>
                  </a:lnTo>
                  <a:lnTo>
                    <a:pt x="39" y="488"/>
                  </a:lnTo>
                  <a:lnTo>
                    <a:pt x="49" y="485"/>
                  </a:lnTo>
                  <a:lnTo>
                    <a:pt x="57" y="481"/>
                  </a:lnTo>
                  <a:lnTo>
                    <a:pt x="65" y="480"/>
                  </a:lnTo>
                  <a:lnTo>
                    <a:pt x="74" y="477"/>
                  </a:lnTo>
                  <a:lnTo>
                    <a:pt x="83" y="477"/>
                  </a:lnTo>
                  <a:lnTo>
                    <a:pt x="92" y="475"/>
                  </a:lnTo>
                  <a:lnTo>
                    <a:pt x="102" y="475"/>
                  </a:lnTo>
                  <a:lnTo>
                    <a:pt x="109" y="474"/>
                  </a:lnTo>
                  <a:lnTo>
                    <a:pt x="118" y="474"/>
                  </a:lnTo>
                  <a:lnTo>
                    <a:pt x="127" y="475"/>
                  </a:lnTo>
                  <a:lnTo>
                    <a:pt x="136" y="478"/>
                  </a:lnTo>
                  <a:lnTo>
                    <a:pt x="150" y="485"/>
                  </a:lnTo>
                  <a:lnTo>
                    <a:pt x="165" y="494"/>
                  </a:lnTo>
                  <a:lnTo>
                    <a:pt x="175" y="502"/>
                  </a:lnTo>
                  <a:lnTo>
                    <a:pt x="184" y="510"/>
                  </a:lnTo>
                  <a:lnTo>
                    <a:pt x="190" y="514"/>
                  </a:lnTo>
                  <a:lnTo>
                    <a:pt x="192" y="517"/>
                  </a:lnTo>
                  <a:lnTo>
                    <a:pt x="190" y="513"/>
                  </a:lnTo>
                  <a:lnTo>
                    <a:pt x="187" y="505"/>
                  </a:lnTo>
                  <a:lnTo>
                    <a:pt x="181" y="491"/>
                  </a:lnTo>
                  <a:lnTo>
                    <a:pt x="176" y="477"/>
                  </a:lnTo>
                  <a:lnTo>
                    <a:pt x="172" y="467"/>
                  </a:lnTo>
                  <a:lnTo>
                    <a:pt x="169" y="460"/>
                  </a:lnTo>
                  <a:lnTo>
                    <a:pt x="165" y="450"/>
                  </a:lnTo>
                  <a:lnTo>
                    <a:pt x="162" y="442"/>
                  </a:lnTo>
                  <a:lnTo>
                    <a:pt x="153" y="427"/>
                  </a:lnTo>
                  <a:lnTo>
                    <a:pt x="149" y="414"/>
                  </a:lnTo>
                  <a:lnTo>
                    <a:pt x="141" y="400"/>
                  </a:lnTo>
                  <a:lnTo>
                    <a:pt x="137" y="388"/>
                  </a:lnTo>
                  <a:lnTo>
                    <a:pt x="133" y="377"/>
                  </a:lnTo>
                  <a:lnTo>
                    <a:pt x="131" y="367"/>
                  </a:lnTo>
                  <a:lnTo>
                    <a:pt x="130" y="358"/>
                  </a:lnTo>
                  <a:lnTo>
                    <a:pt x="130" y="352"/>
                  </a:lnTo>
                  <a:lnTo>
                    <a:pt x="130" y="347"/>
                  </a:lnTo>
                  <a:lnTo>
                    <a:pt x="173" y="355"/>
                  </a:lnTo>
                  <a:lnTo>
                    <a:pt x="171" y="352"/>
                  </a:lnTo>
                  <a:lnTo>
                    <a:pt x="163" y="344"/>
                  </a:lnTo>
                  <a:lnTo>
                    <a:pt x="156" y="331"/>
                  </a:lnTo>
                  <a:lnTo>
                    <a:pt x="149" y="320"/>
                  </a:lnTo>
                  <a:lnTo>
                    <a:pt x="141" y="306"/>
                  </a:lnTo>
                  <a:lnTo>
                    <a:pt x="137" y="294"/>
                  </a:lnTo>
                  <a:lnTo>
                    <a:pt x="134" y="286"/>
                  </a:lnTo>
                  <a:lnTo>
                    <a:pt x="134" y="283"/>
                  </a:lnTo>
                  <a:lnTo>
                    <a:pt x="137" y="283"/>
                  </a:lnTo>
                  <a:lnTo>
                    <a:pt x="144" y="284"/>
                  </a:lnTo>
                  <a:lnTo>
                    <a:pt x="156" y="288"/>
                  </a:lnTo>
                  <a:lnTo>
                    <a:pt x="169" y="292"/>
                  </a:lnTo>
                  <a:lnTo>
                    <a:pt x="182" y="294"/>
                  </a:lnTo>
                  <a:lnTo>
                    <a:pt x="195" y="297"/>
                  </a:lnTo>
                  <a:lnTo>
                    <a:pt x="204" y="297"/>
                  </a:lnTo>
                  <a:lnTo>
                    <a:pt x="211" y="298"/>
                  </a:lnTo>
                  <a:lnTo>
                    <a:pt x="211" y="294"/>
                  </a:lnTo>
                  <a:lnTo>
                    <a:pt x="207" y="289"/>
                  </a:lnTo>
                  <a:lnTo>
                    <a:pt x="198" y="281"/>
                  </a:lnTo>
                  <a:lnTo>
                    <a:pt x="191" y="275"/>
                  </a:lnTo>
                  <a:lnTo>
                    <a:pt x="179" y="264"/>
                  </a:lnTo>
                  <a:lnTo>
                    <a:pt x="169" y="253"/>
                  </a:lnTo>
                  <a:lnTo>
                    <a:pt x="159" y="241"/>
                  </a:lnTo>
                  <a:lnTo>
                    <a:pt x="153" y="228"/>
                  </a:lnTo>
                  <a:lnTo>
                    <a:pt x="147" y="214"/>
                  </a:lnTo>
                  <a:lnTo>
                    <a:pt x="147" y="200"/>
                  </a:lnTo>
                  <a:lnTo>
                    <a:pt x="149" y="186"/>
                  </a:lnTo>
                  <a:lnTo>
                    <a:pt x="152" y="175"/>
                  </a:lnTo>
                  <a:lnTo>
                    <a:pt x="155" y="164"/>
                  </a:lnTo>
                  <a:lnTo>
                    <a:pt x="157" y="156"/>
                  </a:lnTo>
                  <a:lnTo>
                    <a:pt x="160" y="150"/>
                  </a:lnTo>
                  <a:lnTo>
                    <a:pt x="162" y="150"/>
                  </a:lnTo>
                  <a:lnTo>
                    <a:pt x="228" y="150"/>
                  </a:lnTo>
                  <a:lnTo>
                    <a:pt x="225" y="148"/>
                  </a:lnTo>
                  <a:lnTo>
                    <a:pt x="222" y="148"/>
                  </a:lnTo>
                  <a:lnTo>
                    <a:pt x="214" y="145"/>
                  </a:lnTo>
                  <a:lnTo>
                    <a:pt x="207" y="142"/>
                  </a:lnTo>
                  <a:lnTo>
                    <a:pt x="198" y="136"/>
                  </a:lnTo>
                  <a:lnTo>
                    <a:pt x="190" y="130"/>
                  </a:lnTo>
                  <a:lnTo>
                    <a:pt x="182" y="119"/>
                  </a:lnTo>
                  <a:lnTo>
                    <a:pt x="176" y="108"/>
                  </a:lnTo>
                  <a:lnTo>
                    <a:pt x="172" y="98"/>
                  </a:lnTo>
                  <a:lnTo>
                    <a:pt x="171" y="90"/>
                  </a:lnTo>
                  <a:lnTo>
                    <a:pt x="168" y="81"/>
                  </a:lnTo>
                  <a:lnTo>
                    <a:pt x="166" y="73"/>
                  </a:lnTo>
                  <a:lnTo>
                    <a:pt x="165" y="64"/>
                  </a:lnTo>
                  <a:lnTo>
                    <a:pt x="163" y="54"/>
                  </a:lnTo>
                  <a:lnTo>
                    <a:pt x="163" y="47"/>
                  </a:lnTo>
                  <a:lnTo>
                    <a:pt x="163" y="39"/>
                  </a:lnTo>
                  <a:lnTo>
                    <a:pt x="163" y="22"/>
                  </a:lnTo>
                  <a:lnTo>
                    <a:pt x="163" y="11"/>
                  </a:lnTo>
                  <a:lnTo>
                    <a:pt x="163" y="1"/>
                  </a:lnTo>
                  <a:lnTo>
                    <a:pt x="165" y="0"/>
                  </a:lnTo>
                  <a:close/>
                </a:path>
              </a:pathLst>
            </a:custGeom>
            <a:solidFill>
              <a:srgbClr val="8FCCF0"/>
            </a:solidFill>
            <a:ln w="9525">
              <a:noFill/>
              <a:round/>
              <a:headEnd/>
              <a:tailEnd/>
            </a:ln>
          </p:spPr>
          <p:txBody>
            <a:bodyPr>
              <a:prstTxWarp prst="textNoShape">
                <a:avLst/>
              </a:prstTxWarp>
            </a:bodyPr>
            <a:lstStyle/>
            <a:p>
              <a:endParaRPr lang="en-US"/>
            </a:p>
          </p:txBody>
        </p:sp>
        <p:sp>
          <p:nvSpPr>
            <p:cNvPr id="174096" name="Freeform 18"/>
            <p:cNvSpPr>
              <a:spLocks/>
            </p:cNvSpPr>
            <p:nvPr/>
          </p:nvSpPr>
          <p:spPr bwMode="auto">
            <a:xfrm>
              <a:off x="4139" y="3820"/>
              <a:ext cx="119" cy="134"/>
            </a:xfrm>
            <a:custGeom>
              <a:avLst/>
              <a:gdLst>
                <a:gd name="T0" fmla="*/ 8 w 238"/>
                <a:gd name="T1" fmla="*/ 6 h 269"/>
                <a:gd name="T2" fmla="*/ 8 w 238"/>
                <a:gd name="T3" fmla="*/ 6 h 269"/>
                <a:gd name="T4" fmla="*/ 7 w 238"/>
                <a:gd name="T5" fmla="*/ 7 h 269"/>
                <a:gd name="T6" fmla="*/ 6 w 238"/>
                <a:gd name="T7" fmla="*/ 9 h 269"/>
                <a:gd name="T8" fmla="*/ 5 w 238"/>
                <a:gd name="T9" fmla="*/ 10 h 269"/>
                <a:gd name="T10" fmla="*/ 3 w 238"/>
                <a:gd name="T11" fmla="*/ 11 h 269"/>
                <a:gd name="T12" fmla="*/ 1 w 238"/>
                <a:gd name="T13" fmla="*/ 12 h 269"/>
                <a:gd name="T14" fmla="*/ 1 w 238"/>
                <a:gd name="T15" fmla="*/ 13 h 269"/>
                <a:gd name="T16" fmla="*/ 6 w 238"/>
                <a:gd name="T17" fmla="*/ 12 h 269"/>
                <a:gd name="T18" fmla="*/ 3 w 238"/>
                <a:gd name="T19" fmla="*/ 16 h 269"/>
                <a:gd name="T20" fmla="*/ 4 w 238"/>
                <a:gd name="T21" fmla="*/ 16 h 269"/>
                <a:gd name="T22" fmla="*/ 5 w 238"/>
                <a:gd name="T23" fmla="*/ 15 h 269"/>
                <a:gd name="T24" fmla="*/ 7 w 238"/>
                <a:gd name="T25" fmla="*/ 14 h 269"/>
                <a:gd name="T26" fmla="*/ 8 w 238"/>
                <a:gd name="T27" fmla="*/ 13 h 269"/>
                <a:gd name="T28" fmla="*/ 9 w 238"/>
                <a:gd name="T29" fmla="*/ 12 h 269"/>
                <a:gd name="T30" fmla="*/ 9 w 238"/>
                <a:gd name="T31" fmla="*/ 10 h 269"/>
                <a:gd name="T32" fmla="*/ 9 w 238"/>
                <a:gd name="T33" fmla="*/ 10 h 269"/>
                <a:gd name="T34" fmla="*/ 10 w 238"/>
                <a:gd name="T35" fmla="*/ 11 h 269"/>
                <a:gd name="T36" fmla="*/ 11 w 238"/>
                <a:gd name="T37" fmla="*/ 11 h 269"/>
                <a:gd name="T38" fmla="*/ 12 w 238"/>
                <a:gd name="T39" fmla="*/ 12 h 269"/>
                <a:gd name="T40" fmla="*/ 14 w 238"/>
                <a:gd name="T41" fmla="*/ 13 h 269"/>
                <a:gd name="T42" fmla="*/ 15 w 238"/>
                <a:gd name="T43" fmla="*/ 13 h 269"/>
                <a:gd name="T44" fmla="*/ 15 w 238"/>
                <a:gd name="T45" fmla="*/ 13 h 269"/>
                <a:gd name="T46" fmla="*/ 14 w 238"/>
                <a:gd name="T47" fmla="*/ 12 h 269"/>
                <a:gd name="T48" fmla="*/ 13 w 238"/>
                <a:gd name="T49" fmla="*/ 11 h 269"/>
                <a:gd name="T50" fmla="*/ 11 w 238"/>
                <a:gd name="T51" fmla="*/ 9 h 269"/>
                <a:gd name="T52" fmla="*/ 10 w 238"/>
                <a:gd name="T53" fmla="*/ 7 h 269"/>
                <a:gd name="T54" fmla="*/ 10 w 238"/>
                <a:gd name="T55" fmla="*/ 6 h 269"/>
                <a:gd name="T56" fmla="*/ 11 w 238"/>
                <a:gd name="T57" fmla="*/ 4 h 269"/>
                <a:gd name="T58" fmla="*/ 11 w 238"/>
                <a:gd name="T59" fmla="*/ 4 h 269"/>
                <a:gd name="T60" fmla="*/ 12 w 238"/>
                <a:gd name="T61" fmla="*/ 5 h 269"/>
                <a:gd name="T62" fmla="*/ 14 w 238"/>
                <a:gd name="T63" fmla="*/ 6 h 269"/>
                <a:gd name="T64" fmla="*/ 15 w 238"/>
                <a:gd name="T65" fmla="*/ 6 h 269"/>
                <a:gd name="T66" fmla="*/ 15 w 238"/>
                <a:gd name="T67" fmla="*/ 6 h 269"/>
                <a:gd name="T68" fmla="*/ 14 w 238"/>
                <a:gd name="T69" fmla="*/ 5 h 269"/>
                <a:gd name="T70" fmla="*/ 13 w 238"/>
                <a:gd name="T71" fmla="*/ 4 h 269"/>
                <a:gd name="T72" fmla="*/ 12 w 238"/>
                <a:gd name="T73" fmla="*/ 3 h 269"/>
                <a:gd name="T74" fmla="*/ 11 w 238"/>
                <a:gd name="T75" fmla="*/ 2 h 269"/>
                <a:gd name="T76" fmla="*/ 11 w 238"/>
                <a:gd name="T77" fmla="*/ 1 h 269"/>
                <a:gd name="T78" fmla="*/ 12 w 238"/>
                <a:gd name="T79" fmla="*/ 0 h 269"/>
                <a:gd name="T80" fmla="*/ 12 w 238"/>
                <a:gd name="T81" fmla="*/ 0 h 269"/>
                <a:gd name="T82" fmla="*/ 11 w 238"/>
                <a:gd name="T83" fmla="*/ 1 h 269"/>
                <a:gd name="T84" fmla="*/ 9 w 238"/>
                <a:gd name="T85" fmla="*/ 2 h 269"/>
                <a:gd name="T86" fmla="*/ 8 w 238"/>
                <a:gd name="T87" fmla="*/ 3 h 269"/>
                <a:gd name="T88" fmla="*/ 6 w 238"/>
                <a:gd name="T89" fmla="*/ 4 h 269"/>
                <a:gd name="T90" fmla="*/ 5 w 238"/>
                <a:gd name="T91" fmla="*/ 5 h 269"/>
                <a:gd name="T92" fmla="*/ 4 w 238"/>
                <a:gd name="T93" fmla="*/ 5 h 269"/>
                <a:gd name="T94" fmla="*/ 8 w 238"/>
                <a:gd name="T95" fmla="*/ 6 h 2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8"/>
                <a:gd name="T145" fmla="*/ 0 h 269"/>
                <a:gd name="T146" fmla="*/ 238 w 238"/>
                <a:gd name="T147" fmla="*/ 269 h 2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8" h="269">
                  <a:moveTo>
                    <a:pt x="127" y="98"/>
                  </a:moveTo>
                  <a:lnTo>
                    <a:pt x="125" y="98"/>
                  </a:lnTo>
                  <a:lnTo>
                    <a:pt x="122" y="103"/>
                  </a:lnTo>
                  <a:lnTo>
                    <a:pt x="118" y="109"/>
                  </a:lnTo>
                  <a:lnTo>
                    <a:pt x="116" y="118"/>
                  </a:lnTo>
                  <a:lnTo>
                    <a:pt x="109" y="126"/>
                  </a:lnTo>
                  <a:lnTo>
                    <a:pt x="102" y="137"/>
                  </a:lnTo>
                  <a:lnTo>
                    <a:pt x="92" y="147"/>
                  </a:lnTo>
                  <a:lnTo>
                    <a:pt x="81" y="159"/>
                  </a:lnTo>
                  <a:lnTo>
                    <a:pt x="68" y="169"/>
                  </a:lnTo>
                  <a:lnTo>
                    <a:pt x="55" y="178"/>
                  </a:lnTo>
                  <a:lnTo>
                    <a:pt x="40" y="186"/>
                  </a:lnTo>
                  <a:lnTo>
                    <a:pt x="27" y="195"/>
                  </a:lnTo>
                  <a:lnTo>
                    <a:pt x="16" y="200"/>
                  </a:lnTo>
                  <a:lnTo>
                    <a:pt x="7" y="205"/>
                  </a:lnTo>
                  <a:lnTo>
                    <a:pt x="1" y="208"/>
                  </a:lnTo>
                  <a:lnTo>
                    <a:pt x="0" y="209"/>
                  </a:lnTo>
                  <a:lnTo>
                    <a:pt x="87" y="197"/>
                  </a:lnTo>
                  <a:lnTo>
                    <a:pt x="35" y="269"/>
                  </a:lnTo>
                  <a:lnTo>
                    <a:pt x="36" y="267"/>
                  </a:lnTo>
                  <a:lnTo>
                    <a:pt x="42" y="264"/>
                  </a:lnTo>
                  <a:lnTo>
                    <a:pt x="51" y="259"/>
                  </a:lnTo>
                  <a:lnTo>
                    <a:pt x="62" y="255"/>
                  </a:lnTo>
                  <a:lnTo>
                    <a:pt x="76" y="247"/>
                  </a:lnTo>
                  <a:lnTo>
                    <a:pt x="89" y="239"/>
                  </a:lnTo>
                  <a:lnTo>
                    <a:pt x="102" y="230"/>
                  </a:lnTo>
                  <a:lnTo>
                    <a:pt x="116" y="222"/>
                  </a:lnTo>
                  <a:lnTo>
                    <a:pt x="122" y="211"/>
                  </a:lnTo>
                  <a:lnTo>
                    <a:pt x="130" y="201"/>
                  </a:lnTo>
                  <a:lnTo>
                    <a:pt x="133" y="192"/>
                  </a:lnTo>
                  <a:lnTo>
                    <a:pt x="137" y="186"/>
                  </a:lnTo>
                  <a:lnTo>
                    <a:pt x="137" y="173"/>
                  </a:lnTo>
                  <a:lnTo>
                    <a:pt x="138" y="170"/>
                  </a:lnTo>
                  <a:lnTo>
                    <a:pt x="141" y="172"/>
                  </a:lnTo>
                  <a:lnTo>
                    <a:pt x="152" y="178"/>
                  </a:lnTo>
                  <a:lnTo>
                    <a:pt x="157" y="181"/>
                  </a:lnTo>
                  <a:lnTo>
                    <a:pt x="166" y="186"/>
                  </a:lnTo>
                  <a:lnTo>
                    <a:pt x="175" y="190"/>
                  </a:lnTo>
                  <a:lnTo>
                    <a:pt x="184" y="195"/>
                  </a:lnTo>
                  <a:lnTo>
                    <a:pt x="192" y="200"/>
                  </a:lnTo>
                  <a:lnTo>
                    <a:pt x="201" y="205"/>
                  </a:lnTo>
                  <a:lnTo>
                    <a:pt x="209" y="209"/>
                  </a:lnTo>
                  <a:lnTo>
                    <a:pt x="217" y="214"/>
                  </a:lnTo>
                  <a:lnTo>
                    <a:pt x="229" y="220"/>
                  </a:lnTo>
                  <a:lnTo>
                    <a:pt x="238" y="225"/>
                  </a:lnTo>
                  <a:lnTo>
                    <a:pt x="238" y="222"/>
                  </a:lnTo>
                  <a:lnTo>
                    <a:pt x="232" y="215"/>
                  </a:lnTo>
                  <a:lnTo>
                    <a:pt x="222" y="206"/>
                  </a:lnTo>
                  <a:lnTo>
                    <a:pt x="210" y="195"/>
                  </a:lnTo>
                  <a:lnTo>
                    <a:pt x="195" y="179"/>
                  </a:lnTo>
                  <a:lnTo>
                    <a:pt x="181" y="165"/>
                  </a:lnTo>
                  <a:lnTo>
                    <a:pt x="168" y="151"/>
                  </a:lnTo>
                  <a:lnTo>
                    <a:pt x="159" y="137"/>
                  </a:lnTo>
                  <a:lnTo>
                    <a:pt x="152" y="123"/>
                  </a:lnTo>
                  <a:lnTo>
                    <a:pt x="150" y="111"/>
                  </a:lnTo>
                  <a:lnTo>
                    <a:pt x="150" y="100"/>
                  </a:lnTo>
                  <a:lnTo>
                    <a:pt x="154" y="92"/>
                  </a:lnTo>
                  <a:lnTo>
                    <a:pt x="162" y="79"/>
                  </a:lnTo>
                  <a:lnTo>
                    <a:pt x="166" y="76"/>
                  </a:lnTo>
                  <a:lnTo>
                    <a:pt x="168" y="76"/>
                  </a:lnTo>
                  <a:lnTo>
                    <a:pt x="175" y="81"/>
                  </a:lnTo>
                  <a:lnTo>
                    <a:pt x="185" y="86"/>
                  </a:lnTo>
                  <a:lnTo>
                    <a:pt x="198" y="93"/>
                  </a:lnTo>
                  <a:lnTo>
                    <a:pt x="210" y="98"/>
                  </a:lnTo>
                  <a:lnTo>
                    <a:pt x="222" y="104"/>
                  </a:lnTo>
                  <a:lnTo>
                    <a:pt x="230" y="108"/>
                  </a:lnTo>
                  <a:lnTo>
                    <a:pt x="238" y="111"/>
                  </a:lnTo>
                  <a:lnTo>
                    <a:pt x="235" y="108"/>
                  </a:lnTo>
                  <a:lnTo>
                    <a:pt x="230" y="103"/>
                  </a:lnTo>
                  <a:lnTo>
                    <a:pt x="222" y="95"/>
                  </a:lnTo>
                  <a:lnTo>
                    <a:pt x="213" y="87"/>
                  </a:lnTo>
                  <a:lnTo>
                    <a:pt x="201" y="76"/>
                  </a:lnTo>
                  <a:lnTo>
                    <a:pt x="191" y="67"/>
                  </a:lnTo>
                  <a:lnTo>
                    <a:pt x="181" y="56"/>
                  </a:lnTo>
                  <a:lnTo>
                    <a:pt x="175" y="47"/>
                  </a:lnTo>
                  <a:lnTo>
                    <a:pt x="169" y="36"/>
                  </a:lnTo>
                  <a:lnTo>
                    <a:pt x="169" y="26"/>
                  </a:lnTo>
                  <a:lnTo>
                    <a:pt x="169" y="18"/>
                  </a:lnTo>
                  <a:lnTo>
                    <a:pt x="173" y="12"/>
                  </a:lnTo>
                  <a:lnTo>
                    <a:pt x="178" y="3"/>
                  </a:lnTo>
                  <a:lnTo>
                    <a:pt x="182" y="0"/>
                  </a:lnTo>
                  <a:lnTo>
                    <a:pt x="178" y="3"/>
                  </a:lnTo>
                  <a:lnTo>
                    <a:pt x="169" y="15"/>
                  </a:lnTo>
                  <a:lnTo>
                    <a:pt x="162" y="22"/>
                  </a:lnTo>
                  <a:lnTo>
                    <a:pt x="154" y="31"/>
                  </a:lnTo>
                  <a:lnTo>
                    <a:pt x="144" y="40"/>
                  </a:lnTo>
                  <a:lnTo>
                    <a:pt x="134" y="51"/>
                  </a:lnTo>
                  <a:lnTo>
                    <a:pt x="119" y="59"/>
                  </a:lnTo>
                  <a:lnTo>
                    <a:pt x="106" y="68"/>
                  </a:lnTo>
                  <a:lnTo>
                    <a:pt x="92" y="75"/>
                  </a:lnTo>
                  <a:lnTo>
                    <a:pt x="81" y="83"/>
                  </a:lnTo>
                  <a:lnTo>
                    <a:pt x="68" y="86"/>
                  </a:lnTo>
                  <a:lnTo>
                    <a:pt x="61" y="90"/>
                  </a:lnTo>
                  <a:lnTo>
                    <a:pt x="55" y="93"/>
                  </a:lnTo>
                  <a:lnTo>
                    <a:pt x="55" y="95"/>
                  </a:lnTo>
                  <a:lnTo>
                    <a:pt x="127" y="98"/>
                  </a:lnTo>
                  <a:close/>
                </a:path>
              </a:pathLst>
            </a:custGeom>
            <a:solidFill>
              <a:srgbClr val="8FCCF0"/>
            </a:solidFill>
            <a:ln w="9525">
              <a:noFill/>
              <a:round/>
              <a:headEnd/>
              <a:tailEnd/>
            </a:ln>
          </p:spPr>
          <p:txBody>
            <a:bodyPr>
              <a:prstTxWarp prst="textNoShape">
                <a:avLst/>
              </a:prstTxWarp>
            </a:bodyPr>
            <a:lstStyle/>
            <a:p>
              <a:endParaRPr lang="en-US"/>
            </a:p>
          </p:txBody>
        </p:sp>
        <p:sp>
          <p:nvSpPr>
            <p:cNvPr id="174097" name="Freeform 19"/>
            <p:cNvSpPr>
              <a:spLocks/>
            </p:cNvSpPr>
            <p:nvPr/>
          </p:nvSpPr>
          <p:spPr bwMode="auto">
            <a:xfrm>
              <a:off x="4148" y="3838"/>
              <a:ext cx="240" cy="187"/>
            </a:xfrm>
            <a:custGeom>
              <a:avLst/>
              <a:gdLst>
                <a:gd name="T0" fmla="*/ 14 w 481"/>
                <a:gd name="T1" fmla="*/ 3 h 373"/>
                <a:gd name="T2" fmla="*/ 15 w 481"/>
                <a:gd name="T3" fmla="*/ 4 h 373"/>
                <a:gd name="T4" fmla="*/ 16 w 481"/>
                <a:gd name="T5" fmla="*/ 4 h 373"/>
                <a:gd name="T6" fmla="*/ 17 w 481"/>
                <a:gd name="T7" fmla="*/ 5 h 373"/>
                <a:gd name="T8" fmla="*/ 19 w 481"/>
                <a:gd name="T9" fmla="*/ 5 h 373"/>
                <a:gd name="T10" fmla="*/ 19 w 481"/>
                <a:gd name="T11" fmla="*/ 2 h 373"/>
                <a:gd name="T12" fmla="*/ 20 w 481"/>
                <a:gd name="T13" fmla="*/ 3 h 373"/>
                <a:gd name="T14" fmla="*/ 21 w 481"/>
                <a:gd name="T15" fmla="*/ 5 h 373"/>
                <a:gd name="T16" fmla="*/ 22 w 481"/>
                <a:gd name="T17" fmla="*/ 7 h 373"/>
                <a:gd name="T18" fmla="*/ 24 w 481"/>
                <a:gd name="T19" fmla="*/ 8 h 373"/>
                <a:gd name="T20" fmla="*/ 25 w 481"/>
                <a:gd name="T21" fmla="*/ 9 h 373"/>
                <a:gd name="T22" fmla="*/ 25 w 481"/>
                <a:gd name="T23" fmla="*/ 9 h 373"/>
                <a:gd name="T24" fmla="*/ 20 w 481"/>
                <a:gd name="T25" fmla="*/ 8 h 373"/>
                <a:gd name="T26" fmla="*/ 22 w 481"/>
                <a:gd name="T27" fmla="*/ 15 h 373"/>
                <a:gd name="T28" fmla="*/ 30 w 481"/>
                <a:gd name="T29" fmla="*/ 21 h 373"/>
                <a:gd name="T30" fmla="*/ 10 w 481"/>
                <a:gd name="T31" fmla="*/ 24 h 373"/>
                <a:gd name="T32" fmla="*/ 10 w 481"/>
                <a:gd name="T33" fmla="*/ 23 h 373"/>
                <a:gd name="T34" fmla="*/ 11 w 481"/>
                <a:gd name="T35" fmla="*/ 22 h 373"/>
                <a:gd name="T36" fmla="*/ 12 w 481"/>
                <a:gd name="T37" fmla="*/ 21 h 373"/>
                <a:gd name="T38" fmla="*/ 13 w 481"/>
                <a:gd name="T39" fmla="*/ 21 h 373"/>
                <a:gd name="T40" fmla="*/ 13 w 481"/>
                <a:gd name="T41" fmla="*/ 21 h 373"/>
                <a:gd name="T42" fmla="*/ 12 w 481"/>
                <a:gd name="T43" fmla="*/ 21 h 373"/>
                <a:gd name="T44" fmla="*/ 10 w 481"/>
                <a:gd name="T45" fmla="*/ 22 h 373"/>
                <a:gd name="T46" fmla="*/ 9 w 481"/>
                <a:gd name="T47" fmla="*/ 22 h 373"/>
                <a:gd name="T48" fmla="*/ 8 w 481"/>
                <a:gd name="T49" fmla="*/ 23 h 373"/>
                <a:gd name="T50" fmla="*/ 6 w 481"/>
                <a:gd name="T51" fmla="*/ 23 h 373"/>
                <a:gd name="T52" fmla="*/ 5 w 481"/>
                <a:gd name="T53" fmla="*/ 23 h 373"/>
                <a:gd name="T54" fmla="*/ 4 w 481"/>
                <a:gd name="T55" fmla="*/ 23 h 373"/>
                <a:gd name="T56" fmla="*/ 2 w 481"/>
                <a:gd name="T57" fmla="*/ 23 h 373"/>
                <a:gd name="T58" fmla="*/ 1 w 481"/>
                <a:gd name="T59" fmla="*/ 22 h 373"/>
                <a:gd name="T60" fmla="*/ 0 w 481"/>
                <a:gd name="T61" fmla="*/ 22 h 373"/>
                <a:gd name="T62" fmla="*/ 0 w 481"/>
                <a:gd name="T63" fmla="*/ 22 h 373"/>
                <a:gd name="T64" fmla="*/ 0 w 481"/>
                <a:gd name="T65" fmla="*/ 22 h 373"/>
                <a:gd name="T66" fmla="*/ 1 w 481"/>
                <a:gd name="T67" fmla="*/ 22 h 373"/>
                <a:gd name="T68" fmla="*/ 2 w 481"/>
                <a:gd name="T69" fmla="*/ 22 h 373"/>
                <a:gd name="T70" fmla="*/ 3 w 481"/>
                <a:gd name="T71" fmla="*/ 21 h 373"/>
                <a:gd name="T72" fmla="*/ 4 w 481"/>
                <a:gd name="T73" fmla="*/ 21 h 373"/>
                <a:gd name="T74" fmla="*/ 6 w 481"/>
                <a:gd name="T75" fmla="*/ 20 h 373"/>
                <a:gd name="T76" fmla="*/ 7 w 481"/>
                <a:gd name="T77" fmla="*/ 20 h 373"/>
                <a:gd name="T78" fmla="*/ 8 w 481"/>
                <a:gd name="T79" fmla="*/ 19 h 373"/>
                <a:gd name="T80" fmla="*/ 9 w 481"/>
                <a:gd name="T81" fmla="*/ 19 h 373"/>
                <a:gd name="T82" fmla="*/ 11 w 481"/>
                <a:gd name="T83" fmla="*/ 17 h 373"/>
                <a:gd name="T84" fmla="*/ 13 w 481"/>
                <a:gd name="T85" fmla="*/ 16 h 373"/>
                <a:gd name="T86" fmla="*/ 12 w 481"/>
                <a:gd name="T87" fmla="*/ 13 h 373"/>
                <a:gd name="T88" fmla="*/ 13 w 481"/>
                <a:gd name="T89" fmla="*/ 14 h 373"/>
                <a:gd name="T90" fmla="*/ 14 w 481"/>
                <a:gd name="T91" fmla="*/ 14 h 373"/>
                <a:gd name="T92" fmla="*/ 16 w 481"/>
                <a:gd name="T93" fmla="*/ 14 h 373"/>
                <a:gd name="T94" fmla="*/ 17 w 481"/>
                <a:gd name="T95" fmla="*/ 14 h 373"/>
                <a:gd name="T96" fmla="*/ 18 w 481"/>
                <a:gd name="T97" fmla="*/ 14 h 373"/>
                <a:gd name="T98" fmla="*/ 20 w 481"/>
                <a:gd name="T99" fmla="*/ 14 h 373"/>
                <a:gd name="T100" fmla="*/ 20 w 481"/>
                <a:gd name="T101" fmla="*/ 14 h 373"/>
                <a:gd name="T102" fmla="*/ 19 w 481"/>
                <a:gd name="T103" fmla="*/ 14 h 373"/>
                <a:gd name="T104" fmla="*/ 17 w 481"/>
                <a:gd name="T105" fmla="*/ 13 h 373"/>
                <a:gd name="T106" fmla="*/ 16 w 481"/>
                <a:gd name="T107" fmla="*/ 12 h 373"/>
                <a:gd name="T108" fmla="*/ 14 w 481"/>
                <a:gd name="T109" fmla="*/ 10 h 373"/>
                <a:gd name="T110" fmla="*/ 13 w 481"/>
                <a:gd name="T111" fmla="*/ 8 h 373"/>
                <a:gd name="T112" fmla="*/ 13 w 481"/>
                <a:gd name="T113" fmla="*/ 7 h 373"/>
                <a:gd name="T114" fmla="*/ 13 w 481"/>
                <a:gd name="T115" fmla="*/ 6 h 373"/>
                <a:gd name="T116" fmla="*/ 17 w 481"/>
                <a:gd name="T117" fmla="*/ 8 h 373"/>
                <a:gd name="T118" fmla="*/ 14 w 481"/>
                <a:gd name="T119" fmla="*/ 3 h 3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1"/>
                <a:gd name="T181" fmla="*/ 0 h 373"/>
                <a:gd name="T182" fmla="*/ 481 w 481"/>
                <a:gd name="T183" fmla="*/ 373 h 37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1" h="373">
                  <a:moveTo>
                    <a:pt x="225" y="45"/>
                  </a:moveTo>
                  <a:lnTo>
                    <a:pt x="229" y="48"/>
                  </a:lnTo>
                  <a:lnTo>
                    <a:pt x="235" y="51"/>
                  </a:lnTo>
                  <a:lnTo>
                    <a:pt x="244" y="56"/>
                  </a:lnTo>
                  <a:lnTo>
                    <a:pt x="251" y="59"/>
                  </a:lnTo>
                  <a:lnTo>
                    <a:pt x="262" y="64"/>
                  </a:lnTo>
                  <a:lnTo>
                    <a:pt x="270" y="67"/>
                  </a:lnTo>
                  <a:lnTo>
                    <a:pt x="281" y="72"/>
                  </a:lnTo>
                  <a:lnTo>
                    <a:pt x="294" y="75"/>
                  </a:lnTo>
                  <a:lnTo>
                    <a:pt x="311" y="75"/>
                  </a:lnTo>
                  <a:lnTo>
                    <a:pt x="300" y="0"/>
                  </a:lnTo>
                  <a:lnTo>
                    <a:pt x="307" y="17"/>
                  </a:lnTo>
                  <a:lnTo>
                    <a:pt x="316" y="32"/>
                  </a:lnTo>
                  <a:lnTo>
                    <a:pt x="323" y="47"/>
                  </a:lnTo>
                  <a:lnTo>
                    <a:pt x="332" y="64"/>
                  </a:lnTo>
                  <a:lnTo>
                    <a:pt x="342" y="79"/>
                  </a:lnTo>
                  <a:lnTo>
                    <a:pt x="354" y="95"/>
                  </a:lnTo>
                  <a:lnTo>
                    <a:pt x="362" y="106"/>
                  </a:lnTo>
                  <a:lnTo>
                    <a:pt x="374" y="115"/>
                  </a:lnTo>
                  <a:lnTo>
                    <a:pt x="384" y="123"/>
                  </a:lnTo>
                  <a:lnTo>
                    <a:pt x="395" y="129"/>
                  </a:lnTo>
                  <a:lnTo>
                    <a:pt x="402" y="133"/>
                  </a:lnTo>
                  <a:lnTo>
                    <a:pt x="409" y="136"/>
                  </a:lnTo>
                  <a:lnTo>
                    <a:pt x="412" y="137"/>
                  </a:lnTo>
                  <a:lnTo>
                    <a:pt x="415" y="139"/>
                  </a:lnTo>
                  <a:lnTo>
                    <a:pt x="327" y="123"/>
                  </a:lnTo>
                  <a:lnTo>
                    <a:pt x="421" y="203"/>
                  </a:lnTo>
                  <a:lnTo>
                    <a:pt x="360" y="233"/>
                  </a:lnTo>
                  <a:lnTo>
                    <a:pt x="417" y="297"/>
                  </a:lnTo>
                  <a:lnTo>
                    <a:pt x="481" y="331"/>
                  </a:lnTo>
                  <a:lnTo>
                    <a:pt x="313" y="353"/>
                  </a:lnTo>
                  <a:lnTo>
                    <a:pt x="165" y="373"/>
                  </a:lnTo>
                  <a:lnTo>
                    <a:pt x="165" y="370"/>
                  </a:lnTo>
                  <a:lnTo>
                    <a:pt x="170" y="366"/>
                  </a:lnTo>
                  <a:lnTo>
                    <a:pt x="175" y="358"/>
                  </a:lnTo>
                  <a:lnTo>
                    <a:pt x="184" y="350"/>
                  </a:lnTo>
                  <a:lnTo>
                    <a:pt x="192" y="341"/>
                  </a:lnTo>
                  <a:lnTo>
                    <a:pt x="199" y="333"/>
                  </a:lnTo>
                  <a:lnTo>
                    <a:pt x="205" y="326"/>
                  </a:lnTo>
                  <a:lnTo>
                    <a:pt x="209" y="323"/>
                  </a:lnTo>
                  <a:lnTo>
                    <a:pt x="209" y="322"/>
                  </a:lnTo>
                  <a:lnTo>
                    <a:pt x="208" y="323"/>
                  </a:lnTo>
                  <a:lnTo>
                    <a:pt x="202" y="326"/>
                  </a:lnTo>
                  <a:lnTo>
                    <a:pt x="194" y="331"/>
                  </a:lnTo>
                  <a:lnTo>
                    <a:pt x="181" y="336"/>
                  </a:lnTo>
                  <a:lnTo>
                    <a:pt x="168" y="342"/>
                  </a:lnTo>
                  <a:lnTo>
                    <a:pt x="159" y="344"/>
                  </a:lnTo>
                  <a:lnTo>
                    <a:pt x="151" y="347"/>
                  </a:lnTo>
                  <a:lnTo>
                    <a:pt x="142" y="350"/>
                  </a:lnTo>
                  <a:lnTo>
                    <a:pt x="133" y="353"/>
                  </a:lnTo>
                  <a:lnTo>
                    <a:pt x="121" y="353"/>
                  </a:lnTo>
                  <a:lnTo>
                    <a:pt x="110" y="353"/>
                  </a:lnTo>
                  <a:lnTo>
                    <a:pt x="99" y="353"/>
                  </a:lnTo>
                  <a:lnTo>
                    <a:pt x="88" y="355"/>
                  </a:lnTo>
                  <a:lnTo>
                    <a:pt x="78" y="353"/>
                  </a:lnTo>
                  <a:lnTo>
                    <a:pt x="64" y="353"/>
                  </a:lnTo>
                  <a:lnTo>
                    <a:pt x="53" y="353"/>
                  </a:lnTo>
                  <a:lnTo>
                    <a:pt x="44" y="353"/>
                  </a:lnTo>
                  <a:lnTo>
                    <a:pt x="35" y="352"/>
                  </a:lnTo>
                  <a:lnTo>
                    <a:pt x="26" y="350"/>
                  </a:lnTo>
                  <a:lnTo>
                    <a:pt x="18" y="350"/>
                  </a:lnTo>
                  <a:lnTo>
                    <a:pt x="10" y="350"/>
                  </a:lnTo>
                  <a:lnTo>
                    <a:pt x="3" y="348"/>
                  </a:lnTo>
                  <a:lnTo>
                    <a:pt x="0" y="348"/>
                  </a:lnTo>
                  <a:lnTo>
                    <a:pt x="3" y="347"/>
                  </a:lnTo>
                  <a:lnTo>
                    <a:pt x="10" y="345"/>
                  </a:lnTo>
                  <a:lnTo>
                    <a:pt x="16" y="344"/>
                  </a:lnTo>
                  <a:lnTo>
                    <a:pt x="23" y="342"/>
                  </a:lnTo>
                  <a:lnTo>
                    <a:pt x="31" y="341"/>
                  </a:lnTo>
                  <a:lnTo>
                    <a:pt x="41" y="339"/>
                  </a:lnTo>
                  <a:lnTo>
                    <a:pt x="50" y="336"/>
                  </a:lnTo>
                  <a:lnTo>
                    <a:pt x="59" y="333"/>
                  </a:lnTo>
                  <a:lnTo>
                    <a:pt x="67" y="330"/>
                  </a:lnTo>
                  <a:lnTo>
                    <a:pt x="79" y="328"/>
                  </a:lnTo>
                  <a:lnTo>
                    <a:pt x="89" y="323"/>
                  </a:lnTo>
                  <a:lnTo>
                    <a:pt x="99" y="319"/>
                  </a:lnTo>
                  <a:lnTo>
                    <a:pt x="110" y="314"/>
                  </a:lnTo>
                  <a:lnTo>
                    <a:pt x="121" y="311"/>
                  </a:lnTo>
                  <a:lnTo>
                    <a:pt x="130" y="305"/>
                  </a:lnTo>
                  <a:lnTo>
                    <a:pt x="140" y="298"/>
                  </a:lnTo>
                  <a:lnTo>
                    <a:pt x="149" y="294"/>
                  </a:lnTo>
                  <a:lnTo>
                    <a:pt x="159" y="289"/>
                  </a:lnTo>
                  <a:lnTo>
                    <a:pt x="174" y="276"/>
                  </a:lnTo>
                  <a:lnTo>
                    <a:pt x="189" y="267"/>
                  </a:lnTo>
                  <a:lnTo>
                    <a:pt x="199" y="258"/>
                  </a:lnTo>
                  <a:lnTo>
                    <a:pt x="216" y="245"/>
                  </a:lnTo>
                  <a:lnTo>
                    <a:pt x="136" y="255"/>
                  </a:lnTo>
                  <a:lnTo>
                    <a:pt x="197" y="208"/>
                  </a:lnTo>
                  <a:lnTo>
                    <a:pt x="203" y="209"/>
                  </a:lnTo>
                  <a:lnTo>
                    <a:pt x="211" y="211"/>
                  </a:lnTo>
                  <a:lnTo>
                    <a:pt x="222" y="214"/>
                  </a:lnTo>
                  <a:lnTo>
                    <a:pt x="234" y="215"/>
                  </a:lnTo>
                  <a:lnTo>
                    <a:pt x="247" y="219"/>
                  </a:lnTo>
                  <a:lnTo>
                    <a:pt x="260" y="220"/>
                  </a:lnTo>
                  <a:lnTo>
                    <a:pt x="273" y="223"/>
                  </a:lnTo>
                  <a:lnTo>
                    <a:pt x="284" y="223"/>
                  </a:lnTo>
                  <a:lnTo>
                    <a:pt x="294" y="223"/>
                  </a:lnTo>
                  <a:lnTo>
                    <a:pt x="301" y="223"/>
                  </a:lnTo>
                  <a:lnTo>
                    <a:pt x="310" y="223"/>
                  </a:lnTo>
                  <a:lnTo>
                    <a:pt x="320" y="220"/>
                  </a:lnTo>
                  <a:lnTo>
                    <a:pt x="324" y="220"/>
                  </a:lnTo>
                  <a:lnTo>
                    <a:pt x="322" y="219"/>
                  </a:lnTo>
                  <a:lnTo>
                    <a:pt x="316" y="215"/>
                  </a:lnTo>
                  <a:lnTo>
                    <a:pt x="305" y="211"/>
                  </a:lnTo>
                  <a:lnTo>
                    <a:pt x="295" y="206"/>
                  </a:lnTo>
                  <a:lnTo>
                    <a:pt x="282" y="197"/>
                  </a:lnTo>
                  <a:lnTo>
                    <a:pt x="270" y="189"/>
                  </a:lnTo>
                  <a:lnTo>
                    <a:pt x="257" y="178"/>
                  </a:lnTo>
                  <a:lnTo>
                    <a:pt x="246" y="169"/>
                  </a:lnTo>
                  <a:lnTo>
                    <a:pt x="234" y="154"/>
                  </a:lnTo>
                  <a:lnTo>
                    <a:pt x="227" y="140"/>
                  </a:lnTo>
                  <a:lnTo>
                    <a:pt x="219" y="125"/>
                  </a:lnTo>
                  <a:lnTo>
                    <a:pt x="216" y="112"/>
                  </a:lnTo>
                  <a:lnTo>
                    <a:pt x="212" y="100"/>
                  </a:lnTo>
                  <a:lnTo>
                    <a:pt x="211" y="92"/>
                  </a:lnTo>
                  <a:lnTo>
                    <a:pt x="209" y="86"/>
                  </a:lnTo>
                  <a:lnTo>
                    <a:pt x="209" y="84"/>
                  </a:lnTo>
                  <a:lnTo>
                    <a:pt x="281" y="118"/>
                  </a:lnTo>
                  <a:lnTo>
                    <a:pt x="225" y="45"/>
                  </a:lnTo>
                  <a:close/>
                </a:path>
              </a:pathLst>
            </a:custGeom>
            <a:solidFill>
              <a:srgbClr val="66A3A3"/>
            </a:solidFill>
            <a:ln w="9525">
              <a:noFill/>
              <a:round/>
              <a:headEnd/>
              <a:tailEnd/>
            </a:ln>
          </p:spPr>
          <p:txBody>
            <a:bodyPr>
              <a:prstTxWarp prst="textNoShape">
                <a:avLst/>
              </a:prstTxWarp>
            </a:bodyPr>
            <a:lstStyle/>
            <a:p>
              <a:endParaRPr lang="en-US"/>
            </a:p>
          </p:txBody>
        </p:sp>
        <p:sp>
          <p:nvSpPr>
            <p:cNvPr id="174098" name="Freeform 20"/>
            <p:cNvSpPr>
              <a:spLocks/>
            </p:cNvSpPr>
            <p:nvPr/>
          </p:nvSpPr>
          <p:spPr bwMode="auto">
            <a:xfrm>
              <a:off x="3754" y="4087"/>
              <a:ext cx="792" cy="79"/>
            </a:xfrm>
            <a:custGeom>
              <a:avLst/>
              <a:gdLst>
                <a:gd name="T0" fmla="*/ 17 w 1583"/>
                <a:gd name="T1" fmla="*/ 2 h 158"/>
                <a:gd name="T2" fmla="*/ 99 w 1583"/>
                <a:gd name="T3" fmla="*/ 10 h 158"/>
                <a:gd name="T4" fmla="*/ 99 w 1583"/>
                <a:gd name="T5" fmla="*/ 10 h 158"/>
                <a:gd name="T6" fmla="*/ 97 w 1583"/>
                <a:gd name="T7" fmla="*/ 10 h 158"/>
                <a:gd name="T8" fmla="*/ 96 w 1583"/>
                <a:gd name="T9" fmla="*/ 10 h 158"/>
                <a:gd name="T10" fmla="*/ 94 w 1583"/>
                <a:gd name="T11" fmla="*/ 10 h 158"/>
                <a:gd name="T12" fmla="*/ 92 w 1583"/>
                <a:gd name="T13" fmla="*/ 10 h 158"/>
                <a:gd name="T14" fmla="*/ 89 w 1583"/>
                <a:gd name="T15" fmla="*/ 10 h 158"/>
                <a:gd name="T16" fmla="*/ 87 w 1583"/>
                <a:gd name="T17" fmla="*/ 10 h 158"/>
                <a:gd name="T18" fmla="*/ 86 w 1583"/>
                <a:gd name="T19" fmla="*/ 10 h 158"/>
                <a:gd name="T20" fmla="*/ 84 w 1583"/>
                <a:gd name="T21" fmla="*/ 10 h 158"/>
                <a:gd name="T22" fmla="*/ 82 w 1583"/>
                <a:gd name="T23" fmla="*/ 10 h 158"/>
                <a:gd name="T24" fmla="*/ 80 w 1583"/>
                <a:gd name="T25" fmla="*/ 10 h 158"/>
                <a:gd name="T26" fmla="*/ 77 w 1583"/>
                <a:gd name="T27" fmla="*/ 10 h 158"/>
                <a:gd name="T28" fmla="*/ 75 w 1583"/>
                <a:gd name="T29" fmla="*/ 10 h 158"/>
                <a:gd name="T30" fmla="*/ 74 w 1583"/>
                <a:gd name="T31" fmla="*/ 10 h 158"/>
                <a:gd name="T32" fmla="*/ 72 w 1583"/>
                <a:gd name="T33" fmla="*/ 10 h 158"/>
                <a:gd name="T34" fmla="*/ 70 w 1583"/>
                <a:gd name="T35" fmla="*/ 10 h 158"/>
                <a:gd name="T36" fmla="*/ 69 w 1583"/>
                <a:gd name="T37" fmla="*/ 9 h 158"/>
                <a:gd name="T38" fmla="*/ 67 w 1583"/>
                <a:gd name="T39" fmla="*/ 9 h 158"/>
                <a:gd name="T40" fmla="*/ 65 w 1583"/>
                <a:gd name="T41" fmla="*/ 8 h 158"/>
                <a:gd name="T42" fmla="*/ 63 w 1583"/>
                <a:gd name="T43" fmla="*/ 8 h 158"/>
                <a:gd name="T44" fmla="*/ 62 w 1583"/>
                <a:gd name="T45" fmla="*/ 7 h 158"/>
                <a:gd name="T46" fmla="*/ 60 w 1583"/>
                <a:gd name="T47" fmla="*/ 7 h 158"/>
                <a:gd name="T48" fmla="*/ 58 w 1583"/>
                <a:gd name="T49" fmla="*/ 7 h 158"/>
                <a:gd name="T50" fmla="*/ 55 w 1583"/>
                <a:gd name="T51" fmla="*/ 7 h 158"/>
                <a:gd name="T52" fmla="*/ 52 w 1583"/>
                <a:gd name="T53" fmla="*/ 7 h 158"/>
                <a:gd name="T54" fmla="*/ 49 w 1583"/>
                <a:gd name="T55" fmla="*/ 7 h 158"/>
                <a:gd name="T56" fmla="*/ 46 w 1583"/>
                <a:gd name="T57" fmla="*/ 7 h 158"/>
                <a:gd name="T58" fmla="*/ 44 w 1583"/>
                <a:gd name="T59" fmla="*/ 7 h 158"/>
                <a:gd name="T60" fmla="*/ 42 w 1583"/>
                <a:gd name="T61" fmla="*/ 7 h 158"/>
                <a:gd name="T62" fmla="*/ 39 w 1583"/>
                <a:gd name="T63" fmla="*/ 7 h 158"/>
                <a:gd name="T64" fmla="*/ 37 w 1583"/>
                <a:gd name="T65" fmla="*/ 7 h 158"/>
                <a:gd name="T66" fmla="*/ 35 w 1583"/>
                <a:gd name="T67" fmla="*/ 7 h 158"/>
                <a:gd name="T68" fmla="*/ 33 w 1583"/>
                <a:gd name="T69" fmla="*/ 7 h 158"/>
                <a:gd name="T70" fmla="*/ 32 w 1583"/>
                <a:gd name="T71" fmla="*/ 6 h 158"/>
                <a:gd name="T72" fmla="*/ 30 w 1583"/>
                <a:gd name="T73" fmla="*/ 6 h 158"/>
                <a:gd name="T74" fmla="*/ 28 w 1583"/>
                <a:gd name="T75" fmla="*/ 6 h 158"/>
                <a:gd name="T76" fmla="*/ 26 w 1583"/>
                <a:gd name="T77" fmla="*/ 5 h 158"/>
                <a:gd name="T78" fmla="*/ 25 w 1583"/>
                <a:gd name="T79" fmla="*/ 5 h 158"/>
                <a:gd name="T80" fmla="*/ 24 w 1583"/>
                <a:gd name="T81" fmla="*/ 5 h 158"/>
                <a:gd name="T82" fmla="*/ 15 w 1583"/>
                <a:gd name="T83" fmla="*/ 3 h 1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83"/>
                <a:gd name="T127" fmla="*/ 0 h 158"/>
                <a:gd name="T128" fmla="*/ 1583 w 1583"/>
                <a:gd name="T129" fmla="*/ 158 h 1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83" h="158">
                  <a:moveTo>
                    <a:pt x="0" y="45"/>
                  </a:moveTo>
                  <a:lnTo>
                    <a:pt x="172" y="0"/>
                  </a:lnTo>
                  <a:lnTo>
                    <a:pt x="271" y="28"/>
                  </a:lnTo>
                  <a:lnTo>
                    <a:pt x="711" y="67"/>
                  </a:lnTo>
                  <a:lnTo>
                    <a:pt x="1247" y="81"/>
                  </a:lnTo>
                  <a:lnTo>
                    <a:pt x="1583" y="145"/>
                  </a:lnTo>
                  <a:lnTo>
                    <a:pt x="1580" y="145"/>
                  </a:lnTo>
                  <a:lnTo>
                    <a:pt x="1578" y="145"/>
                  </a:lnTo>
                  <a:lnTo>
                    <a:pt x="1570" y="145"/>
                  </a:lnTo>
                  <a:lnTo>
                    <a:pt x="1563" y="147"/>
                  </a:lnTo>
                  <a:lnTo>
                    <a:pt x="1556" y="147"/>
                  </a:lnTo>
                  <a:lnTo>
                    <a:pt x="1550" y="147"/>
                  </a:lnTo>
                  <a:lnTo>
                    <a:pt x="1542" y="147"/>
                  </a:lnTo>
                  <a:lnTo>
                    <a:pt x="1535" y="148"/>
                  </a:lnTo>
                  <a:lnTo>
                    <a:pt x="1526" y="148"/>
                  </a:lnTo>
                  <a:lnTo>
                    <a:pt x="1518" y="150"/>
                  </a:lnTo>
                  <a:lnTo>
                    <a:pt x="1507" y="150"/>
                  </a:lnTo>
                  <a:lnTo>
                    <a:pt x="1499" y="151"/>
                  </a:lnTo>
                  <a:lnTo>
                    <a:pt x="1486" y="151"/>
                  </a:lnTo>
                  <a:lnTo>
                    <a:pt x="1472" y="151"/>
                  </a:lnTo>
                  <a:lnTo>
                    <a:pt x="1459" y="151"/>
                  </a:lnTo>
                  <a:lnTo>
                    <a:pt x="1446" y="153"/>
                  </a:lnTo>
                  <a:lnTo>
                    <a:pt x="1430" y="153"/>
                  </a:lnTo>
                  <a:lnTo>
                    <a:pt x="1415" y="153"/>
                  </a:lnTo>
                  <a:lnTo>
                    <a:pt x="1407" y="153"/>
                  </a:lnTo>
                  <a:lnTo>
                    <a:pt x="1398" y="153"/>
                  </a:lnTo>
                  <a:lnTo>
                    <a:pt x="1389" y="153"/>
                  </a:lnTo>
                  <a:lnTo>
                    <a:pt x="1382" y="154"/>
                  </a:lnTo>
                  <a:lnTo>
                    <a:pt x="1372" y="154"/>
                  </a:lnTo>
                  <a:lnTo>
                    <a:pt x="1361" y="154"/>
                  </a:lnTo>
                  <a:lnTo>
                    <a:pt x="1351" y="154"/>
                  </a:lnTo>
                  <a:lnTo>
                    <a:pt x="1342" y="154"/>
                  </a:lnTo>
                  <a:lnTo>
                    <a:pt x="1332" y="154"/>
                  </a:lnTo>
                  <a:lnTo>
                    <a:pt x="1322" y="154"/>
                  </a:lnTo>
                  <a:lnTo>
                    <a:pt x="1312" y="154"/>
                  </a:lnTo>
                  <a:lnTo>
                    <a:pt x="1301" y="156"/>
                  </a:lnTo>
                  <a:lnTo>
                    <a:pt x="1290" y="156"/>
                  </a:lnTo>
                  <a:lnTo>
                    <a:pt x="1278" y="156"/>
                  </a:lnTo>
                  <a:lnTo>
                    <a:pt x="1266" y="156"/>
                  </a:lnTo>
                  <a:lnTo>
                    <a:pt x="1256" y="156"/>
                  </a:lnTo>
                  <a:lnTo>
                    <a:pt x="1243" y="156"/>
                  </a:lnTo>
                  <a:lnTo>
                    <a:pt x="1231" y="156"/>
                  </a:lnTo>
                  <a:lnTo>
                    <a:pt x="1220" y="156"/>
                  </a:lnTo>
                  <a:lnTo>
                    <a:pt x="1208" y="158"/>
                  </a:lnTo>
                  <a:lnTo>
                    <a:pt x="1199" y="156"/>
                  </a:lnTo>
                  <a:lnTo>
                    <a:pt x="1190" y="156"/>
                  </a:lnTo>
                  <a:lnTo>
                    <a:pt x="1182" y="154"/>
                  </a:lnTo>
                  <a:lnTo>
                    <a:pt x="1173" y="154"/>
                  </a:lnTo>
                  <a:lnTo>
                    <a:pt x="1164" y="153"/>
                  </a:lnTo>
                  <a:lnTo>
                    <a:pt x="1155" y="151"/>
                  </a:lnTo>
                  <a:lnTo>
                    <a:pt x="1147" y="150"/>
                  </a:lnTo>
                  <a:lnTo>
                    <a:pt x="1138" y="150"/>
                  </a:lnTo>
                  <a:lnTo>
                    <a:pt x="1128" y="147"/>
                  </a:lnTo>
                  <a:lnTo>
                    <a:pt x="1119" y="145"/>
                  </a:lnTo>
                  <a:lnTo>
                    <a:pt x="1110" y="142"/>
                  </a:lnTo>
                  <a:lnTo>
                    <a:pt x="1101" y="140"/>
                  </a:lnTo>
                  <a:lnTo>
                    <a:pt x="1091" y="137"/>
                  </a:lnTo>
                  <a:lnTo>
                    <a:pt x="1082" y="136"/>
                  </a:lnTo>
                  <a:lnTo>
                    <a:pt x="1073" y="134"/>
                  </a:lnTo>
                  <a:lnTo>
                    <a:pt x="1065" y="132"/>
                  </a:lnTo>
                  <a:lnTo>
                    <a:pt x="1054" y="129"/>
                  </a:lnTo>
                  <a:lnTo>
                    <a:pt x="1044" y="128"/>
                  </a:lnTo>
                  <a:lnTo>
                    <a:pt x="1035" y="125"/>
                  </a:lnTo>
                  <a:lnTo>
                    <a:pt x="1027" y="123"/>
                  </a:lnTo>
                  <a:lnTo>
                    <a:pt x="1016" y="120"/>
                  </a:lnTo>
                  <a:lnTo>
                    <a:pt x="1006" y="118"/>
                  </a:lnTo>
                  <a:lnTo>
                    <a:pt x="998" y="117"/>
                  </a:lnTo>
                  <a:lnTo>
                    <a:pt x="989" y="117"/>
                  </a:lnTo>
                  <a:lnTo>
                    <a:pt x="979" y="114"/>
                  </a:lnTo>
                  <a:lnTo>
                    <a:pt x="968" y="112"/>
                  </a:lnTo>
                  <a:lnTo>
                    <a:pt x="960" y="111"/>
                  </a:lnTo>
                  <a:lnTo>
                    <a:pt x="951" y="111"/>
                  </a:lnTo>
                  <a:lnTo>
                    <a:pt x="941" y="109"/>
                  </a:lnTo>
                  <a:lnTo>
                    <a:pt x="930" y="109"/>
                  </a:lnTo>
                  <a:lnTo>
                    <a:pt x="922" y="109"/>
                  </a:lnTo>
                  <a:lnTo>
                    <a:pt x="913" y="111"/>
                  </a:lnTo>
                  <a:lnTo>
                    <a:pt x="895" y="111"/>
                  </a:lnTo>
                  <a:lnTo>
                    <a:pt x="879" y="111"/>
                  </a:lnTo>
                  <a:lnTo>
                    <a:pt x="860" y="111"/>
                  </a:lnTo>
                  <a:lnTo>
                    <a:pt x="846" y="111"/>
                  </a:lnTo>
                  <a:lnTo>
                    <a:pt x="828" y="111"/>
                  </a:lnTo>
                  <a:lnTo>
                    <a:pt x="813" y="111"/>
                  </a:lnTo>
                  <a:lnTo>
                    <a:pt x="797" y="111"/>
                  </a:lnTo>
                  <a:lnTo>
                    <a:pt x="783" y="112"/>
                  </a:lnTo>
                  <a:lnTo>
                    <a:pt x="767" y="111"/>
                  </a:lnTo>
                  <a:lnTo>
                    <a:pt x="752" y="111"/>
                  </a:lnTo>
                  <a:lnTo>
                    <a:pt x="736" y="111"/>
                  </a:lnTo>
                  <a:lnTo>
                    <a:pt x="723" y="111"/>
                  </a:lnTo>
                  <a:lnTo>
                    <a:pt x="708" y="111"/>
                  </a:lnTo>
                  <a:lnTo>
                    <a:pt x="695" y="111"/>
                  </a:lnTo>
                  <a:lnTo>
                    <a:pt x="682" y="111"/>
                  </a:lnTo>
                  <a:lnTo>
                    <a:pt x="670" y="111"/>
                  </a:lnTo>
                  <a:lnTo>
                    <a:pt x="657" y="109"/>
                  </a:lnTo>
                  <a:lnTo>
                    <a:pt x="644" y="107"/>
                  </a:lnTo>
                  <a:lnTo>
                    <a:pt x="632" y="107"/>
                  </a:lnTo>
                  <a:lnTo>
                    <a:pt x="621" y="107"/>
                  </a:lnTo>
                  <a:lnTo>
                    <a:pt x="607" y="106"/>
                  </a:lnTo>
                  <a:lnTo>
                    <a:pt x="597" y="104"/>
                  </a:lnTo>
                  <a:lnTo>
                    <a:pt x="585" y="104"/>
                  </a:lnTo>
                  <a:lnTo>
                    <a:pt x="577" y="104"/>
                  </a:lnTo>
                  <a:lnTo>
                    <a:pt x="565" y="103"/>
                  </a:lnTo>
                  <a:lnTo>
                    <a:pt x="555" y="101"/>
                  </a:lnTo>
                  <a:lnTo>
                    <a:pt x="546" y="101"/>
                  </a:lnTo>
                  <a:lnTo>
                    <a:pt x="537" y="101"/>
                  </a:lnTo>
                  <a:lnTo>
                    <a:pt x="527" y="100"/>
                  </a:lnTo>
                  <a:lnTo>
                    <a:pt x="518" y="98"/>
                  </a:lnTo>
                  <a:lnTo>
                    <a:pt x="510" y="98"/>
                  </a:lnTo>
                  <a:lnTo>
                    <a:pt x="502" y="98"/>
                  </a:lnTo>
                  <a:lnTo>
                    <a:pt x="493" y="97"/>
                  </a:lnTo>
                  <a:lnTo>
                    <a:pt x="485" y="95"/>
                  </a:lnTo>
                  <a:lnTo>
                    <a:pt x="477" y="93"/>
                  </a:lnTo>
                  <a:lnTo>
                    <a:pt x="470" y="93"/>
                  </a:lnTo>
                  <a:lnTo>
                    <a:pt x="455" y="90"/>
                  </a:lnTo>
                  <a:lnTo>
                    <a:pt x="444" y="90"/>
                  </a:lnTo>
                  <a:lnTo>
                    <a:pt x="431" y="87"/>
                  </a:lnTo>
                  <a:lnTo>
                    <a:pt x="422" y="86"/>
                  </a:lnTo>
                  <a:lnTo>
                    <a:pt x="412" y="82"/>
                  </a:lnTo>
                  <a:lnTo>
                    <a:pt x="404" y="82"/>
                  </a:lnTo>
                  <a:lnTo>
                    <a:pt x="396" y="81"/>
                  </a:lnTo>
                  <a:lnTo>
                    <a:pt x="390" y="79"/>
                  </a:lnTo>
                  <a:lnTo>
                    <a:pt x="384" y="78"/>
                  </a:lnTo>
                  <a:lnTo>
                    <a:pt x="379" y="78"/>
                  </a:lnTo>
                  <a:lnTo>
                    <a:pt x="374" y="76"/>
                  </a:lnTo>
                  <a:lnTo>
                    <a:pt x="372" y="76"/>
                  </a:lnTo>
                  <a:lnTo>
                    <a:pt x="252" y="75"/>
                  </a:lnTo>
                  <a:lnTo>
                    <a:pt x="225" y="45"/>
                  </a:lnTo>
                  <a:lnTo>
                    <a:pt x="0" y="45"/>
                  </a:lnTo>
                  <a:close/>
                </a:path>
              </a:pathLst>
            </a:custGeom>
            <a:solidFill>
              <a:srgbClr val="80BB80"/>
            </a:solidFill>
            <a:ln w="9525">
              <a:noFill/>
              <a:round/>
              <a:headEnd/>
              <a:tailEnd/>
            </a:ln>
          </p:spPr>
          <p:txBody>
            <a:bodyPr>
              <a:prstTxWarp prst="textNoShape">
                <a:avLst/>
              </a:prstTxWarp>
            </a:bodyPr>
            <a:lstStyle/>
            <a:p>
              <a:endParaRPr lang="en-US"/>
            </a:p>
          </p:txBody>
        </p:sp>
        <p:sp>
          <p:nvSpPr>
            <p:cNvPr id="174099" name="Freeform 21"/>
            <p:cNvSpPr>
              <a:spLocks/>
            </p:cNvSpPr>
            <p:nvPr/>
          </p:nvSpPr>
          <p:spPr bwMode="auto">
            <a:xfrm>
              <a:off x="3754" y="4126"/>
              <a:ext cx="265" cy="40"/>
            </a:xfrm>
            <a:custGeom>
              <a:avLst/>
              <a:gdLst>
                <a:gd name="T0" fmla="*/ 25 w 530"/>
                <a:gd name="T1" fmla="*/ 0 h 82"/>
                <a:gd name="T2" fmla="*/ 25 w 530"/>
                <a:gd name="T3" fmla="*/ 2 h 82"/>
                <a:gd name="T4" fmla="*/ 5 w 530"/>
                <a:gd name="T5" fmla="*/ 3 h 82"/>
                <a:gd name="T6" fmla="*/ 0 w 530"/>
                <a:gd name="T7" fmla="*/ 4 h 82"/>
                <a:gd name="T8" fmla="*/ 3 w 530"/>
                <a:gd name="T9" fmla="*/ 5 h 82"/>
                <a:gd name="T10" fmla="*/ 9 w 530"/>
                <a:gd name="T11" fmla="*/ 3 h 82"/>
                <a:gd name="T12" fmla="*/ 26 w 530"/>
                <a:gd name="T13" fmla="*/ 3 h 82"/>
                <a:gd name="T14" fmla="*/ 34 w 530"/>
                <a:gd name="T15" fmla="*/ 0 h 82"/>
                <a:gd name="T16" fmla="*/ 25 w 530"/>
                <a:gd name="T17" fmla="*/ 0 h 82"/>
                <a:gd name="T18" fmla="*/ 25 w 530"/>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0"/>
                <a:gd name="T31" fmla="*/ 0 h 82"/>
                <a:gd name="T32" fmla="*/ 530 w 530"/>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0" h="82">
                  <a:moveTo>
                    <a:pt x="396" y="0"/>
                  </a:moveTo>
                  <a:lnTo>
                    <a:pt x="400" y="38"/>
                  </a:lnTo>
                  <a:lnTo>
                    <a:pt x="80" y="55"/>
                  </a:lnTo>
                  <a:lnTo>
                    <a:pt x="0" y="69"/>
                  </a:lnTo>
                  <a:lnTo>
                    <a:pt x="49" y="82"/>
                  </a:lnTo>
                  <a:lnTo>
                    <a:pt x="143" y="63"/>
                  </a:lnTo>
                  <a:lnTo>
                    <a:pt x="404" y="55"/>
                  </a:lnTo>
                  <a:lnTo>
                    <a:pt x="530" y="11"/>
                  </a:lnTo>
                  <a:lnTo>
                    <a:pt x="396" y="0"/>
                  </a:lnTo>
                  <a:close/>
                </a:path>
              </a:pathLst>
            </a:custGeom>
            <a:solidFill>
              <a:srgbClr val="80BB80"/>
            </a:solidFill>
            <a:ln w="9525">
              <a:noFill/>
              <a:round/>
              <a:headEnd/>
              <a:tailEnd/>
            </a:ln>
          </p:spPr>
          <p:txBody>
            <a:bodyPr>
              <a:prstTxWarp prst="textNoShape">
                <a:avLst/>
              </a:prstTxWarp>
            </a:bodyPr>
            <a:lstStyle/>
            <a:p>
              <a:endParaRPr lang="en-US"/>
            </a:p>
          </p:txBody>
        </p:sp>
        <p:sp>
          <p:nvSpPr>
            <p:cNvPr id="174100" name="Freeform 22"/>
            <p:cNvSpPr>
              <a:spLocks/>
            </p:cNvSpPr>
            <p:nvPr/>
          </p:nvSpPr>
          <p:spPr bwMode="auto">
            <a:xfrm>
              <a:off x="3856" y="4081"/>
              <a:ext cx="82" cy="48"/>
            </a:xfrm>
            <a:custGeom>
              <a:avLst/>
              <a:gdLst>
                <a:gd name="T0" fmla="*/ 6 w 164"/>
                <a:gd name="T1" fmla="*/ 1 h 95"/>
                <a:gd name="T2" fmla="*/ 0 w 164"/>
                <a:gd name="T3" fmla="*/ 4 h 95"/>
                <a:gd name="T4" fmla="*/ 1 w 164"/>
                <a:gd name="T5" fmla="*/ 6 h 95"/>
                <a:gd name="T6" fmla="*/ 1 w 164"/>
                <a:gd name="T7" fmla="*/ 6 h 95"/>
                <a:gd name="T8" fmla="*/ 1 w 164"/>
                <a:gd name="T9" fmla="*/ 6 h 95"/>
                <a:gd name="T10" fmla="*/ 2 w 164"/>
                <a:gd name="T11" fmla="*/ 6 h 95"/>
                <a:gd name="T12" fmla="*/ 2 w 164"/>
                <a:gd name="T13" fmla="*/ 6 h 95"/>
                <a:gd name="T14" fmla="*/ 3 w 164"/>
                <a:gd name="T15" fmla="*/ 6 h 95"/>
                <a:gd name="T16" fmla="*/ 3 w 164"/>
                <a:gd name="T17" fmla="*/ 6 h 95"/>
                <a:gd name="T18" fmla="*/ 4 w 164"/>
                <a:gd name="T19" fmla="*/ 6 h 95"/>
                <a:gd name="T20" fmla="*/ 4 w 164"/>
                <a:gd name="T21" fmla="*/ 6 h 95"/>
                <a:gd name="T22" fmla="*/ 5 w 164"/>
                <a:gd name="T23" fmla="*/ 6 h 95"/>
                <a:gd name="T24" fmla="*/ 5 w 164"/>
                <a:gd name="T25" fmla="*/ 6 h 95"/>
                <a:gd name="T26" fmla="*/ 6 w 164"/>
                <a:gd name="T27" fmla="*/ 6 h 95"/>
                <a:gd name="T28" fmla="*/ 6 w 164"/>
                <a:gd name="T29" fmla="*/ 6 h 95"/>
                <a:gd name="T30" fmla="*/ 7 w 164"/>
                <a:gd name="T31" fmla="*/ 6 h 95"/>
                <a:gd name="T32" fmla="*/ 8 w 164"/>
                <a:gd name="T33" fmla="*/ 6 h 95"/>
                <a:gd name="T34" fmla="*/ 9 w 164"/>
                <a:gd name="T35" fmla="*/ 6 h 95"/>
                <a:gd name="T36" fmla="*/ 9 w 164"/>
                <a:gd name="T37" fmla="*/ 6 h 95"/>
                <a:gd name="T38" fmla="*/ 10 w 164"/>
                <a:gd name="T39" fmla="*/ 5 h 95"/>
                <a:gd name="T40" fmla="*/ 10 w 164"/>
                <a:gd name="T41" fmla="*/ 5 h 95"/>
                <a:gd name="T42" fmla="*/ 11 w 164"/>
                <a:gd name="T43" fmla="*/ 4 h 95"/>
                <a:gd name="T44" fmla="*/ 11 w 164"/>
                <a:gd name="T45" fmla="*/ 4 h 95"/>
                <a:gd name="T46" fmla="*/ 10 w 164"/>
                <a:gd name="T47" fmla="*/ 0 h 95"/>
                <a:gd name="T48" fmla="*/ 6 w 164"/>
                <a:gd name="T49" fmla="*/ 1 h 95"/>
                <a:gd name="T50" fmla="*/ 6 w 164"/>
                <a:gd name="T51" fmla="*/ 1 h 9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4"/>
                <a:gd name="T79" fmla="*/ 0 h 95"/>
                <a:gd name="T80" fmla="*/ 164 w 164"/>
                <a:gd name="T81" fmla="*/ 95 h 9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4" h="95">
                  <a:moveTo>
                    <a:pt x="92" y="6"/>
                  </a:moveTo>
                  <a:lnTo>
                    <a:pt x="0" y="64"/>
                  </a:lnTo>
                  <a:lnTo>
                    <a:pt x="3" y="89"/>
                  </a:lnTo>
                  <a:lnTo>
                    <a:pt x="6" y="89"/>
                  </a:lnTo>
                  <a:lnTo>
                    <a:pt x="15" y="91"/>
                  </a:lnTo>
                  <a:lnTo>
                    <a:pt x="19" y="91"/>
                  </a:lnTo>
                  <a:lnTo>
                    <a:pt x="26" y="91"/>
                  </a:lnTo>
                  <a:lnTo>
                    <a:pt x="35" y="92"/>
                  </a:lnTo>
                  <a:lnTo>
                    <a:pt x="44" y="94"/>
                  </a:lnTo>
                  <a:lnTo>
                    <a:pt x="53" y="94"/>
                  </a:lnTo>
                  <a:lnTo>
                    <a:pt x="62" y="94"/>
                  </a:lnTo>
                  <a:lnTo>
                    <a:pt x="70" y="94"/>
                  </a:lnTo>
                  <a:lnTo>
                    <a:pt x="80" y="95"/>
                  </a:lnTo>
                  <a:lnTo>
                    <a:pt x="89" y="94"/>
                  </a:lnTo>
                  <a:lnTo>
                    <a:pt x="98" y="94"/>
                  </a:lnTo>
                  <a:lnTo>
                    <a:pt x="107" y="92"/>
                  </a:lnTo>
                  <a:lnTo>
                    <a:pt x="116" y="92"/>
                  </a:lnTo>
                  <a:lnTo>
                    <a:pt x="129" y="86"/>
                  </a:lnTo>
                  <a:lnTo>
                    <a:pt x="139" y="81"/>
                  </a:lnTo>
                  <a:lnTo>
                    <a:pt x="148" y="75"/>
                  </a:lnTo>
                  <a:lnTo>
                    <a:pt x="155" y="70"/>
                  </a:lnTo>
                  <a:lnTo>
                    <a:pt x="161" y="58"/>
                  </a:lnTo>
                  <a:lnTo>
                    <a:pt x="164" y="55"/>
                  </a:lnTo>
                  <a:lnTo>
                    <a:pt x="146" y="0"/>
                  </a:lnTo>
                  <a:lnTo>
                    <a:pt x="92" y="6"/>
                  </a:lnTo>
                  <a:close/>
                </a:path>
              </a:pathLst>
            </a:custGeom>
            <a:solidFill>
              <a:srgbClr val="756969"/>
            </a:solidFill>
            <a:ln w="9525">
              <a:noFill/>
              <a:round/>
              <a:headEnd/>
              <a:tailEnd/>
            </a:ln>
          </p:spPr>
          <p:txBody>
            <a:bodyPr>
              <a:prstTxWarp prst="textNoShape">
                <a:avLst/>
              </a:prstTxWarp>
            </a:bodyPr>
            <a:lstStyle/>
            <a:p>
              <a:endParaRPr lang="en-US"/>
            </a:p>
          </p:txBody>
        </p:sp>
        <p:sp>
          <p:nvSpPr>
            <p:cNvPr id="174101" name="Freeform 23"/>
            <p:cNvSpPr>
              <a:spLocks/>
            </p:cNvSpPr>
            <p:nvPr/>
          </p:nvSpPr>
          <p:spPr bwMode="auto">
            <a:xfrm>
              <a:off x="3748" y="4067"/>
              <a:ext cx="105" cy="48"/>
            </a:xfrm>
            <a:custGeom>
              <a:avLst/>
              <a:gdLst>
                <a:gd name="T0" fmla="*/ 9 w 210"/>
                <a:gd name="T1" fmla="*/ 0 h 95"/>
                <a:gd name="T2" fmla="*/ 0 w 210"/>
                <a:gd name="T3" fmla="*/ 4 h 95"/>
                <a:gd name="T4" fmla="*/ 0 w 210"/>
                <a:gd name="T5" fmla="*/ 5 h 95"/>
                <a:gd name="T6" fmla="*/ 1 w 210"/>
                <a:gd name="T7" fmla="*/ 5 h 95"/>
                <a:gd name="T8" fmla="*/ 1 w 210"/>
                <a:gd name="T9" fmla="*/ 6 h 95"/>
                <a:gd name="T10" fmla="*/ 2 w 210"/>
                <a:gd name="T11" fmla="*/ 6 h 95"/>
                <a:gd name="T12" fmla="*/ 2 w 210"/>
                <a:gd name="T13" fmla="*/ 6 h 95"/>
                <a:gd name="T14" fmla="*/ 3 w 210"/>
                <a:gd name="T15" fmla="*/ 6 h 95"/>
                <a:gd name="T16" fmla="*/ 4 w 210"/>
                <a:gd name="T17" fmla="*/ 6 h 95"/>
                <a:gd name="T18" fmla="*/ 4 w 210"/>
                <a:gd name="T19" fmla="*/ 6 h 95"/>
                <a:gd name="T20" fmla="*/ 5 w 210"/>
                <a:gd name="T21" fmla="*/ 6 h 95"/>
                <a:gd name="T22" fmla="*/ 5 w 210"/>
                <a:gd name="T23" fmla="*/ 6 h 95"/>
                <a:gd name="T24" fmla="*/ 6 w 210"/>
                <a:gd name="T25" fmla="*/ 6 h 95"/>
                <a:gd name="T26" fmla="*/ 6 w 210"/>
                <a:gd name="T27" fmla="*/ 6 h 95"/>
                <a:gd name="T28" fmla="*/ 7 w 210"/>
                <a:gd name="T29" fmla="*/ 6 h 95"/>
                <a:gd name="T30" fmla="*/ 7 w 210"/>
                <a:gd name="T31" fmla="*/ 6 h 95"/>
                <a:gd name="T32" fmla="*/ 8 w 210"/>
                <a:gd name="T33" fmla="*/ 6 h 95"/>
                <a:gd name="T34" fmla="*/ 9 w 210"/>
                <a:gd name="T35" fmla="*/ 5 h 95"/>
                <a:gd name="T36" fmla="*/ 10 w 210"/>
                <a:gd name="T37" fmla="*/ 5 h 95"/>
                <a:gd name="T38" fmla="*/ 10 w 210"/>
                <a:gd name="T39" fmla="*/ 5 h 95"/>
                <a:gd name="T40" fmla="*/ 10 w 210"/>
                <a:gd name="T41" fmla="*/ 5 h 95"/>
                <a:gd name="T42" fmla="*/ 13 w 210"/>
                <a:gd name="T43" fmla="*/ 5 h 95"/>
                <a:gd name="T44" fmla="*/ 14 w 210"/>
                <a:gd name="T45" fmla="*/ 4 h 95"/>
                <a:gd name="T46" fmla="*/ 14 w 210"/>
                <a:gd name="T47" fmla="*/ 3 h 95"/>
                <a:gd name="T48" fmla="*/ 14 w 210"/>
                <a:gd name="T49" fmla="*/ 2 h 95"/>
                <a:gd name="T50" fmla="*/ 13 w 210"/>
                <a:gd name="T51" fmla="*/ 2 h 95"/>
                <a:gd name="T52" fmla="*/ 13 w 210"/>
                <a:gd name="T53" fmla="*/ 1 h 95"/>
                <a:gd name="T54" fmla="*/ 12 w 210"/>
                <a:gd name="T55" fmla="*/ 1 h 95"/>
                <a:gd name="T56" fmla="*/ 11 w 210"/>
                <a:gd name="T57" fmla="*/ 1 h 95"/>
                <a:gd name="T58" fmla="*/ 11 w 210"/>
                <a:gd name="T59" fmla="*/ 1 h 95"/>
                <a:gd name="T60" fmla="*/ 10 w 210"/>
                <a:gd name="T61" fmla="*/ 0 h 95"/>
                <a:gd name="T62" fmla="*/ 10 w 210"/>
                <a:gd name="T63" fmla="*/ 0 h 95"/>
                <a:gd name="T64" fmla="*/ 9 w 210"/>
                <a:gd name="T65" fmla="*/ 0 h 95"/>
                <a:gd name="T66" fmla="*/ 9 w 210"/>
                <a:gd name="T67" fmla="*/ 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0"/>
                <a:gd name="T103" fmla="*/ 0 h 95"/>
                <a:gd name="T104" fmla="*/ 210 w 210"/>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0" h="95">
                  <a:moveTo>
                    <a:pt x="139" y="0"/>
                  </a:moveTo>
                  <a:lnTo>
                    <a:pt x="0" y="53"/>
                  </a:lnTo>
                  <a:lnTo>
                    <a:pt x="0" y="78"/>
                  </a:lnTo>
                  <a:lnTo>
                    <a:pt x="3" y="80"/>
                  </a:lnTo>
                  <a:lnTo>
                    <a:pt x="13" y="87"/>
                  </a:lnTo>
                  <a:lnTo>
                    <a:pt x="20" y="91"/>
                  </a:lnTo>
                  <a:lnTo>
                    <a:pt x="31" y="94"/>
                  </a:lnTo>
                  <a:lnTo>
                    <a:pt x="42" y="94"/>
                  </a:lnTo>
                  <a:lnTo>
                    <a:pt x="57" y="95"/>
                  </a:lnTo>
                  <a:lnTo>
                    <a:pt x="63" y="94"/>
                  </a:lnTo>
                  <a:lnTo>
                    <a:pt x="71" y="92"/>
                  </a:lnTo>
                  <a:lnTo>
                    <a:pt x="79" y="91"/>
                  </a:lnTo>
                  <a:lnTo>
                    <a:pt x="88" y="89"/>
                  </a:lnTo>
                  <a:lnTo>
                    <a:pt x="95" y="86"/>
                  </a:lnTo>
                  <a:lnTo>
                    <a:pt x="104" y="86"/>
                  </a:lnTo>
                  <a:lnTo>
                    <a:pt x="112" y="83"/>
                  </a:lnTo>
                  <a:lnTo>
                    <a:pt x="121" y="83"/>
                  </a:lnTo>
                  <a:lnTo>
                    <a:pt x="133" y="78"/>
                  </a:lnTo>
                  <a:lnTo>
                    <a:pt x="145" y="75"/>
                  </a:lnTo>
                  <a:lnTo>
                    <a:pt x="152" y="73"/>
                  </a:lnTo>
                  <a:lnTo>
                    <a:pt x="156" y="73"/>
                  </a:lnTo>
                  <a:lnTo>
                    <a:pt x="207" y="66"/>
                  </a:lnTo>
                  <a:lnTo>
                    <a:pt x="209" y="59"/>
                  </a:lnTo>
                  <a:lnTo>
                    <a:pt x="210" y="47"/>
                  </a:lnTo>
                  <a:lnTo>
                    <a:pt x="209" y="31"/>
                  </a:lnTo>
                  <a:lnTo>
                    <a:pt x="203" y="19"/>
                  </a:lnTo>
                  <a:lnTo>
                    <a:pt x="193" y="11"/>
                  </a:lnTo>
                  <a:lnTo>
                    <a:pt x="184" y="8"/>
                  </a:lnTo>
                  <a:lnTo>
                    <a:pt x="172" y="3"/>
                  </a:lnTo>
                  <a:lnTo>
                    <a:pt x="164" y="1"/>
                  </a:lnTo>
                  <a:lnTo>
                    <a:pt x="152" y="0"/>
                  </a:lnTo>
                  <a:lnTo>
                    <a:pt x="145" y="0"/>
                  </a:lnTo>
                  <a:lnTo>
                    <a:pt x="139" y="0"/>
                  </a:lnTo>
                  <a:close/>
                </a:path>
              </a:pathLst>
            </a:custGeom>
            <a:solidFill>
              <a:srgbClr val="756969"/>
            </a:solidFill>
            <a:ln w="9525">
              <a:noFill/>
              <a:round/>
              <a:headEnd/>
              <a:tailEnd/>
            </a:ln>
          </p:spPr>
          <p:txBody>
            <a:bodyPr>
              <a:prstTxWarp prst="textNoShape">
                <a:avLst/>
              </a:prstTxWarp>
            </a:bodyPr>
            <a:lstStyle/>
            <a:p>
              <a:endParaRPr lang="en-US"/>
            </a:p>
          </p:txBody>
        </p:sp>
        <p:sp>
          <p:nvSpPr>
            <p:cNvPr id="174102" name="Freeform 24"/>
            <p:cNvSpPr>
              <a:spLocks/>
            </p:cNvSpPr>
            <p:nvPr/>
          </p:nvSpPr>
          <p:spPr bwMode="auto">
            <a:xfrm>
              <a:off x="3763" y="3720"/>
              <a:ext cx="209" cy="369"/>
            </a:xfrm>
            <a:custGeom>
              <a:avLst/>
              <a:gdLst>
                <a:gd name="T0" fmla="*/ 25 w 417"/>
                <a:gd name="T1" fmla="*/ 1 h 739"/>
                <a:gd name="T2" fmla="*/ 26 w 417"/>
                <a:gd name="T3" fmla="*/ 4 h 739"/>
                <a:gd name="T4" fmla="*/ 27 w 417"/>
                <a:gd name="T5" fmla="*/ 6 h 739"/>
                <a:gd name="T6" fmla="*/ 26 w 417"/>
                <a:gd name="T7" fmla="*/ 9 h 739"/>
                <a:gd name="T8" fmla="*/ 26 w 417"/>
                <a:gd name="T9" fmla="*/ 11 h 739"/>
                <a:gd name="T10" fmla="*/ 25 w 417"/>
                <a:gd name="T11" fmla="*/ 14 h 739"/>
                <a:gd name="T12" fmla="*/ 23 w 417"/>
                <a:gd name="T13" fmla="*/ 16 h 739"/>
                <a:gd name="T14" fmla="*/ 22 w 417"/>
                <a:gd name="T15" fmla="*/ 18 h 739"/>
                <a:gd name="T16" fmla="*/ 21 w 417"/>
                <a:gd name="T17" fmla="*/ 21 h 739"/>
                <a:gd name="T18" fmla="*/ 20 w 417"/>
                <a:gd name="T19" fmla="*/ 23 h 739"/>
                <a:gd name="T20" fmla="*/ 22 w 417"/>
                <a:gd name="T21" fmla="*/ 25 h 739"/>
                <a:gd name="T22" fmla="*/ 21 w 417"/>
                <a:gd name="T23" fmla="*/ 27 h 739"/>
                <a:gd name="T24" fmla="*/ 20 w 417"/>
                <a:gd name="T25" fmla="*/ 29 h 739"/>
                <a:gd name="T26" fmla="*/ 21 w 417"/>
                <a:gd name="T27" fmla="*/ 31 h 739"/>
                <a:gd name="T28" fmla="*/ 22 w 417"/>
                <a:gd name="T29" fmla="*/ 33 h 739"/>
                <a:gd name="T30" fmla="*/ 22 w 417"/>
                <a:gd name="T31" fmla="*/ 36 h 739"/>
                <a:gd name="T32" fmla="*/ 22 w 417"/>
                <a:gd name="T33" fmla="*/ 40 h 739"/>
                <a:gd name="T34" fmla="*/ 22 w 417"/>
                <a:gd name="T35" fmla="*/ 42 h 739"/>
                <a:gd name="T36" fmla="*/ 23 w 417"/>
                <a:gd name="T37" fmla="*/ 46 h 739"/>
                <a:gd name="T38" fmla="*/ 16 w 417"/>
                <a:gd name="T39" fmla="*/ 42 h 739"/>
                <a:gd name="T40" fmla="*/ 16 w 417"/>
                <a:gd name="T41" fmla="*/ 41 h 739"/>
                <a:gd name="T42" fmla="*/ 16 w 417"/>
                <a:gd name="T43" fmla="*/ 38 h 739"/>
                <a:gd name="T44" fmla="*/ 15 w 417"/>
                <a:gd name="T45" fmla="*/ 35 h 739"/>
                <a:gd name="T46" fmla="*/ 14 w 417"/>
                <a:gd name="T47" fmla="*/ 33 h 739"/>
                <a:gd name="T48" fmla="*/ 13 w 417"/>
                <a:gd name="T49" fmla="*/ 31 h 739"/>
                <a:gd name="T50" fmla="*/ 12 w 417"/>
                <a:gd name="T51" fmla="*/ 29 h 739"/>
                <a:gd name="T52" fmla="*/ 11 w 417"/>
                <a:gd name="T53" fmla="*/ 25 h 739"/>
                <a:gd name="T54" fmla="*/ 10 w 417"/>
                <a:gd name="T55" fmla="*/ 27 h 739"/>
                <a:gd name="T56" fmla="*/ 9 w 417"/>
                <a:gd name="T57" fmla="*/ 29 h 739"/>
                <a:gd name="T58" fmla="*/ 10 w 417"/>
                <a:gd name="T59" fmla="*/ 31 h 739"/>
                <a:gd name="T60" fmla="*/ 10 w 417"/>
                <a:gd name="T61" fmla="*/ 33 h 739"/>
                <a:gd name="T62" fmla="*/ 11 w 417"/>
                <a:gd name="T63" fmla="*/ 36 h 739"/>
                <a:gd name="T64" fmla="*/ 11 w 417"/>
                <a:gd name="T65" fmla="*/ 39 h 739"/>
                <a:gd name="T66" fmla="*/ 11 w 417"/>
                <a:gd name="T67" fmla="*/ 43 h 739"/>
                <a:gd name="T68" fmla="*/ 4 w 417"/>
                <a:gd name="T69" fmla="*/ 44 h 739"/>
                <a:gd name="T70" fmla="*/ 4 w 417"/>
                <a:gd name="T71" fmla="*/ 43 h 739"/>
                <a:gd name="T72" fmla="*/ 4 w 417"/>
                <a:gd name="T73" fmla="*/ 40 h 739"/>
                <a:gd name="T74" fmla="*/ 3 w 417"/>
                <a:gd name="T75" fmla="*/ 36 h 739"/>
                <a:gd name="T76" fmla="*/ 3 w 417"/>
                <a:gd name="T77" fmla="*/ 33 h 739"/>
                <a:gd name="T78" fmla="*/ 2 w 417"/>
                <a:gd name="T79" fmla="*/ 30 h 739"/>
                <a:gd name="T80" fmla="*/ 2 w 417"/>
                <a:gd name="T81" fmla="*/ 28 h 739"/>
                <a:gd name="T82" fmla="*/ 1 w 417"/>
                <a:gd name="T83" fmla="*/ 25 h 739"/>
                <a:gd name="T84" fmla="*/ 1 w 417"/>
                <a:gd name="T85" fmla="*/ 22 h 739"/>
                <a:gd name="T86" fmla="*/ 3 w 417"/>
                <a:gd name="T87" fmla="*/ 18 h 739"/>
                <a:gd name="T88" fmla="*/ 6 w 417"/>
                <a:gd name="T89" fmla="*/ 14 h 739"/>
                <a:gd name="T90" fmla="*/ 8 w 417"/>
                <a:gd name="T91" fmla="*/ 11 h 739"/>
                <a:gd name="T92" fmla="*/ 8 w 417"/>
                <a:gd name="T93" fmla="*/ 8 h 739"/>
                <a:gd name="T94" fmla="*/ 23 w 417"/>
                <a:gd name="T95" fmla="*/ 0 h 7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7"/>
                <a:gd name="T145" fmla="*/ 0 h 739"/>
                <a:gd name="T146" fmla="*/ 417 w 417"/>
                <a:gd name="T147" fmla="*/ 739 h 7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7" h="739">
                  <a:moveTo>
                    <a:pt x="365" y="0"/>
                  </a:moveTo>
                  <a:lnTo>
                    <a:pt x="371" y="7"/>
                  </a:lnTo>
                  <a:lnTo>
                    <a:pt x="378" y="14"/>
                  </a:lnTo>
                  <a:lnTo>
                    <a:pt x="387" y="27"/>
                  </a:lnTo>
                  <a:lnTo>
                    <a:pt x="394" y="40"/>
                  </a:lnTo>
                  <a:lnTo>
                    <a:pt x="403" y="57"/>
                  </a:lnTo>
                  <a:lnTo>
                    <a:pt x="406" y="65"/>
                  </a:lnTo>
                  <a:lnTo>
                    <a:pt x="410" y="72"/>
                  </a:lnTo>
                  <a:lnTo>
                    <a:pt x="413" y="82"/>
                  </a:lnTo>
                  <a:lnTo>
                    <a:pt x="416" y="91"/>
                  </a:lnTo>
                  <a:lnTo>
                    <a:pt x="416" y="101"/>
                  </a:lnTo>
                  <a:lnTo>
                    <a:pt x="417" y="110"/>
                  </a:lnTo>
                  <a:lnTo>
                    <a:pt x="417" y="119"/>
                  </a:lnTo>
                  <a:lnTo>
                    <a:pt x="417" y="129"/>
                  </a:lnTo>
                  <a:lnTo>
                    <a:pt x="416" y="138"/>
                  </a:lnTo>
                  <a:lnTo>
                    <a:pt x="415" y="147"/>
                  </a:lnTo>
                  <a:lnTo>
                    <a:pt x="413" y="157"/>
                  </a:lnTo>
                  <a:lnTo>
                    <a:pt x="412" y="166"/>
                  </a:lnTo>
                  <a:lnTo>
                    <a:pt x="407" y="176"/>
                  </a:lnTo>
                  <a:lnTo>
                    <a:pt x="404" y="185"/>
                  </a:lnTo>
                  <a:lnTo>
                    <a:pt x="400" y="194"/>
                  </a:lnTo>
                  <a:lnTo>
                    <a:pt x="397" y="205"/>
                  </a:lnTo>
                  <a:lnTo>
                    <a:pt x="393" y="215"/>
                  </a:lnTo>
                  <a:lnTo>
                    <a:pt x="388" y="224"/>
                  </a:lnTo>
                  <a:lnTo>
                    <a:pt x="384" y="233"/>
                  </a:lnTo>
                  <a:lnTo>
                    <a:pt x="379" y="244"/>
                  </a:lnTo>
                  <a:lnTo>
                    <a:pt x="372" y="252"/>
                  </a:lnTo>
                  <a:lnTo>
                    <a:pt x="368" y="262"/>
                  </a:lnTo>
                  <a:lnTo>
                    <a:pt x="360" y="271"/>
                  </a:lnTo>
                  <a:lnTo>
                    <a:pt x="356" y="280"/>
                  </a:lnTo>
                  <a:lnTo>
                    <a:pt x="350" y="288"/>
                  </a:lnTo>
                  <a:lnTo>
                    <a:pt x="346" y="298"/>
                  </a:lnTo>
                  <a:lnTo>
                    <a:pt x="341" y="307"/>
                  </a:lnTo>
                  <a:lnTo>
                    <a:pt x="337" y="316"/>
                  </a:lnTo>
                  <a:lnTo>
                    <a:pt x="327" y="330"/>
                  </a:lnTo>
                  <a:lnTo>
                    <a:pt x="321" y="346"/>
                  </a:lnTo>
                  <a:lnTo>
                    <a:pt x="315" y="357"/>
                  </a:lnTo>
                  <a:lnTo>
                    <a:pt x="315" y="368"/>
                  </a:lnTo>
                  <a:lnTo>
                    <a:pt x="314" y="374"/>
                  </a:lnTo>
                  <a:lnTo>
                    <a:pt x="315" y="380"/>
                  </a:lnTo>
                  <a:lnTo>
                    <a:pt x="318" y="385"/>
                  </a:lnTo>
                  <a:lnTo>
                    <a:pt x="324" y="390"/>
                  </a:lnTo>
                  <a:lnTo>
                    <a:pt x="333" y="396"/>
                  </a:lnTo>
                  <a:lnTo>
                    <a:pt x="337" y="406"/>
                  </a:lnTo>
                  <a:lnTo>
                    <a:pt x="334" y="410"/>
                  </a:lnTo>
                  <a:lnTo>
                    <a:pt x="331" y="418"/>
                  </a:lnTo>
                  <a:lnTo>
                    <a:pt x="327" y="426"/>
                  </a:lnTo>
                  <a:lnTo>
                    <a:pt x="322" y="435"/>
                  </a:lnTo>
                  <a:lnTo>
                    <a:pt x="317" y="443"/>
                  </a:lnTo>
                  <a:lnTo>
                    <a:pt x="312" y="452"/>
                  </a:lnTo>
                  <a:lnTo>
                    <a:pt x="308" y="460"/>
                  </a:lnTo>
                  <a:lnTo>
                    <a:pt x="308" y="470"/>
                  </a:lnTo>
                  <a:lnTo>
                    <a:pt x="309" y="477"/>
                  </a:lnTo>
                  <a:lnTo>
                    <a:pt x="318" y="488"/>
                  </a:lnTo>
                  <a:lnTo>
                    <a:pt x="322" y="495"/>
                  </a:lnTo>
                  <a:lnTo>
                    <a:pt x="328" y="506"/>
                  </a:lnTo>
                  <a:lnTo>
                    <a:pt x="331" y="510"/>
                  </a:lnTo>
                  <a:lnTo>
                    <a:pt x="334" y="520"/>
                  </a:lnTo>
                  <a:lnTo>
                    <a:pt x="337" y="528"/>
                  </a:lnTo>
                  <a:lnTo>
                    <a:pt x="340" y="538"/>
                  </a:lnTo>
                  <a:lnTo>
                    <a:pt x="341" y="548"/>
                  </a:lnTo>
                  <a:lnTo>
                    <a:pt x="343" y="560"/>
                  </a:lnTo>
                  <a:lnTo>
                    <a:pt x="344" y="573"/>
                  </a:lnTo>
                  <a:lnTo>
                    <a:pt x="346" y="587"/>
                  </a:lnTo>
                  <a:lnTo>
                    <a:pt x="346" y="599"/>
                  </a:lnTo>
                  <a:lnTo>
                    <a:pt x="347" y="614"/>
                  </a:lnTo>
                  <a:lnTo>
                    <a:pt x="349" y="628"/>
                  </a:lnTo>
                  <a:lnTo>
                    <a:pt x="350" y="642"/>
                  </a:lnTo>
                  <a:lnTo>
                    <a:pt x="350" y="653"/>
                  </a:lnTo>
                  <a:lnTo>
                    <a:pt x="350" y="665"/>
                  </a:lnTo>
                  <a:lnTo>
                    <a:pt x="350" y="675"/>
                  </a:lnTo>
                  <a:lnTo>
                    <a:pt x="352" y="685"/>
                  </a:lnTo>
                  <a:lnTo>
                    <a:pt x="352" y="698"/>
                  </a:lnTo>
                  <a:lnTo>
                    <a:pt x="353" y="704"/>
                  </a:lnTo>
                  <a:lnTo>
                    <a:pt x="368" y="704"/>
                  </a:lnTo>
                  <a:lnTo>
                    <a:pt x="360" y="739"/>
                  </a:lnTo>
                  <a:lnTo>
                    <a:pt x="255" y="739"/>
                  </a:lnTo>
                  <a:lnTo>
                    <a:pt x="244" y="706"/>
                  </a:lnTo>
                  <a:lnTo>
                    <a:pt x="252" y="692"/>
                  </a:lnTo>
                  <a:lnTo>
                    <a:pt x="251" y="687"/>
                  </a:lnTo>
                  <a:lnTo>
                    <a:pt x="251" y="679"/>
                  </a:lnTo>
                  <a:lnTo>
                    <a:pt x="249" y="671"/>
                  </a:lnTo>
                  <a:lnTo>
                    <a:pt x="249" y="665"/>
                  </a:lnTo>
                  <a:lnTo>
                    <a:pt x="248" y="656"/>
                  </a:lnTo>
                  <a:lnTo>
                    <a:pt x="248" y="648"/>
                  </a:lnTo>
                  <a:lnTo>
                    <a:pt x="245" y="637"/>
                  </a:lnTo>
                  <a:lnTo>
                    <a:pt x="245" y="628"/>
                  </a:lnTo>
                  <a:lnTo>
                    <a:pt x="242" y="617"/>
                  </a:lnTo>
                  <a:lnTo>
                    <a:pt x="242" y="606"/>
                  </a:lnTo>
                  <a:lnTo>
                    <a:pt x="239" y="595"/>
                  </a:lnTo>
                  <a:lnTo>
                    <a:pt x="238" y="584"/>
                  </a:lnTo>
                  <a:lnTo>
                    <a:pt x="235" y="574"/>
                  </a:lnTo>
                  <a:lnTo>
                    <a:pt x="233" y="565"/>
                  </a:lnTo>
                  <a:lnTo>
                    <a:pt x="229" y="554"/>
                  </a:lnTo>
                  <a:lnTo>
                    <a:pt x="225" y="543"/>
                  </a:lnTo>
                  <a:lnTo>
                    <a:pt x="220" y="534"/>
                  </a:lnTo>
                  <a:lnTo>
                    <a:pt x="217" y="526"/>
                  </a:lnTo>
                  <a:lnTo>
                    <a:pt x="213" y="517"/>
                  </a:lnTo>
                  <a:lnTo>
                    <a:pt x="209" y="509"/>
                  </a:lnTo>
                  <a:lnTo>
                    <a:pt x="204" y="501"/>
                  </a:lnTo>
                  <a:lnTo>
                    <a:pt x="200" y="496"/>
                  </a:lnTo>
                  <a:lnTo>
                    <a:pt x="191" y="484"/>
                  </a:lnTo>
                  <a:lnTo>
                    <a:pt x="185" y="476"/>
                  </a:lnTo>
                  <a:lnTo>
                    <a:pt x="181" y="470"/>
                  </a:lnTo>
                  <a:lnTo>
                    <a:pt x="188" y="379"/>
                  </a:lnTo>
                  <a:lnTo>
                    <a:pt x="185" y="382"/>
                  </a:lnTo>
                  <a:lnTo>
                    <a:pt x="178" y="395"/>
                  </a:lnTo>
                  <a:lnTo>
                    <a:pt x="173" y="401"/>
                  </a:lnTo>
                  <a:lnTo>
                    <a:pt x="169" y="410"/>
                  </a:lnTo>
                  <a:lnTo>
                    <a:pt x="165" y="418"/>
                  </a:lnTo>
                  <a:lnTo>
                    <a:pt x="160" y="427"/>
                  </a:lnTo>
                  <a:lnTo>
                    <a:pt x="150" y="440"/>
                  </a:lnTo>
                  <a:lnTo>
                    <a:pt x="143" y="451"/>
                  </a:lnTo>
                  <a:lnTo>
                    <a:pt x="138" y="457"/>
                  </a:lnTo>
                  <a:lnTo>
                    <a:pt x="140" y="465"/>
                  </a:lnTo>
                  <a:lnTo>
                    <a:pt x="143" y="471"/>
                  </a:lnTo>
                  <a:lnTo>
                    <a:pt x="150" y="481"/>
                  </a:lnTo>
                  <a:lnTo>
                    <a:pt x="156" y="488"/>
                  </a:lnTo>
                  <a:lnTo>
                    <a:pt x="160" y="496"/>
                  </a:lnTo>
                  <a:lnTo>
                    <a:pt x="157" y="506"/>
                  </a:lnTo>
                  <a:lnTo>
                    <a:pt x="153" y="515"/>
                  </a:lnTo>
                  <a:lnTo>
                    <a:pt x="147" y="524"/>
                  </a:lnTo>
                  <a:lnTo>
                    <a:pt x="146" y="534"/>
                  </a:lnTo>
                  <a:lnTo>
                    <a:pt x="149" y="543"/>
                  </a:lnTo>
                  <a:lnTo>
                    <a:pt x="156" y="554"/>
                  </a:lnTo>
                  <a:lnTo>
                    <a:pt x="159" y="560"/>
                  </a:lnTo>
                  <a:lnTo>
                    <a:pt x="163" y="570"/>
                  </a:lnTo>
                  <a:lnTo>
                    <a:pt x="168" y="581"/>
                  </a:lnTo>
                  <a:lnTo>
                    <a:pt x="172" y="595"/>
                  </a:lnTo>
                  <a:lnTo>
                    <a:pt x="172" y="607"/>
                  </a:lnTo>
                  <a:lnTo>
                    <a:pt x="173" y="623"/>
                  </a:lnTo>
                  <a:lnTo>
                    <a:pt x="175" y="639"/>
                  </a:lnTo>
                  <a:lnTo>
                    <a:pt x="176" y="656"/>
                  </a:lnTo>
                  <a:lnTo>
                    <a:pt x="176" y="668"/>
                  </a:lnTo>
                  <a:lnTo>
                    <a:pt x="176" y="681"/>
                  </a:lnTo>
                  <a:lnTo>
                    <a:pt x="176" y="689"/>
                  </a:lnTo>
                  <a:lnTo>
                    <a:pt x="176" y="692"/>
                  </a:lnTo>
                  <a:lnTo>
                    <a:pt x="192" y="704"/>
                  </a:lnTo>
                  <a:lnTo>
                    <a:pt x="188" y="723"/>
                  </a:lnTo>
                  <a:lnTo>
                    <a:pt x="58" y="717"/>
                  </a:lnTo>
                  <a:lnTo>
                    <a:pt x="57" y="714"/>
                  </a:lnTo>
                  <a:lnTo>
                    <a:pt x="57" y="711"/>
                  </a:lnTo>
                  <a:lnTo>
                    <a:pt x="55" y="703"/>
                  </a:lnTo>
                  <a:lnTo>
                    <a:pt x="55" y="695"/>
                  </a:lnTo>
                  <a:lnTo>
                    <a:pt x="54" y="684"/>
                  </a:lnTo>
                  <a:lnTo>
                    <a:pt x="52" y="671"/>
                  </a:lnTo>
                  <a:lnTo>
                    <a:pt x="51" y="657"/>
                  </a:lnTo>
                  <a:lnTo>
                    <a:pt x="51" y="645"/>
                  </a:lnTo>
                  <a:lnTo>
                    <a:pt x="48" y="628"/>
                  </a:lnTo>
                  <a:lnTo>
                    <a:pt x="48" y="614"/>
                  </a:lnTo>
                  <a:lnTo>
                    <a:pt x="45" y="596"/>
                  </a:lnTo>
                  <a:lnTo>
                    <a:pt x="45" y="582"/>
                  </a:lnTo>
                  <a:lnTo>
                    <a:pt x="43" y="567"/>
                  </a:lnTo>
                  <a:lnTo>
                    <a:pt x="42" y="553"/>
                  </a:lnTo>
                  <a:lnTo>
                    <a:pt x="40" y="538"/>
                  </a:lnTo>
                  <a:lnTo>
                    <a:pt x="40" y="529"/>
                  </a:lnTo>
                  <a:lnTo>
                    <a:pt x="38" y="517"/>
                  </a:lnTo>
                  <a:lnTo>
                    <a:pt x="35" y="507"/>
                  </a:lnTo>
                  <a:lnTo>
                    <a:pt x="32" y="498"/>
                  </a:lnTo>
                  <a:lnTo>
                    <a:pt x="30" y="488"/>
                  </a:lnTo>
                  <a:lnTo>
                    <a:pt x="27" y="479"/>
                  </a:lnTo>
                  <a:lnTo>
                    <a:pt x="24" y="470"/>
                  </a:lnTo>
                  <a:lnTo>
                    <a:pt x="21" y="462"/>
                  </a:lnTo>
                  <a:lnTo>
                    <a:pt x="19" y="456"/>
                  </a:lnTo>
                  <a:lnTo>
                    <a:pt x="11" y="441"/>
                  </a:lnTo>
                  <a:lnTo>
                    <a:pt x="7" y="429"/>
                  </a:lnTo>
                  <a:lnTo>
                    <a:pt x="2" y="416"/>
                  </a:lnTo>
                  <a:lnTo>
                    <a:pt x="1" y="406"/>
                  </a:lnTo>
                  <a:lnTo>
                    <a:pt x="0" y="391"/>
                  </a:lnTo>
                  <a:lnTo>
                    <a:pt x="1" y="379"/>
                  </a:lnTo>
                  <a:lnTo>
                    <a:pt x="4" y="366"/>
                  </a:lnTo>
                  <a:lnTo>
                    <a:pt x="11" y="354"/>
                  </a:lnTo>
                  <a:lnTo>
                    <a:pt x="17" y="340"/>
                  </a:lnTo>
                  <a:lnTo>
                    <a:pt x="27" y="326"/>
                  </a:lnTo>
                  <a:lnTo>
                    <a:pt x="36" y="312"/>
                  </a:lnTo>
                  <a:lnTo>
                    <a:pt x="48" y="299"/>
                  </a:lnTo>
                  <a:lnTo>
                    <a:pt x="57" y="284"/>
                  </a:lnTo>
                  <a:lnTo>
                    <a:pt x="68" y="268"/>
                  </a:lnTo>
                  <a:lnTo>
                    <a:pt x="77" y="252"/>
                  </a:lnTo>
                  <a:lnTo>
                    <a:pt x="89" y="237"/>
                  </a:lnTo>
                  <a:lnTo>
                    <a:pt x="96" y="221"/>
                  </a:lnTo>
                  <a:lnTo>
                    <a:pt x="105" y="207"/>
                  </a:lnTo>
                  <a:lnTo>
                    <a:pt x="112" y="193"/>
                  </a:lnTo>
                  <a:lnTo>
                    <a:pt x="118" y="180"/>
                  </a:lnTo>
                  <a:lnTo>
                    <a:pt x="121" y="166"/>
                  </a:lnTo>
                  <a:lnTo>
                    <a:pt x="122" y="155"/>
                  </a:lnTo>
                  <a:lnTo>
                    <a:pt x="122" y="144"/>
                  </a:lnTo>
                  <a:lnTo>
                    <a:pt x="122" y="136"/>
                  </a:lnTo>
                  <a:lnTo>
                    <a:pt x="119" y="124"/>
                  </a:lnTo>
                  <a:lnTo>
                    <a:pt x="118" y="121"/>
                  </a:lnTo>
                  <a:lnTo>
                    <a:pt x="365" y="0"/>
                  </a:lnTo>
                  <a:close/>
                </a:path>
              </a:pathLst>
            </a:custGeom>
            <a:solidFill>
              <a:srgbClr val="96ABBA"/>
            </a:solidFill>
            <a:ln w="9525">
              <a:noFill/>
              <a:round/>
              <a:headEnd/>
              <a:tailEnd/>
            </a:ln>
          </p:spPr>
          <p:txBody>
            <a:bodyPr>
              <a:prstTxWarp prst="textNoShape">
                <a:avLst/>
              </a:prstTxWarp>
            </a:bodyPr>
            <a:lstStyle/>
            <a:p>
              <a:endParaRPr lang="en-US"/>
            </a:p>
          </p:txBody>
        </p:sp>
        <p:sp>
          <p:nvSpPr>
            <p:cNvPr id="174103" name="Freeform 25"/>
            <p:cNvSpPr>
              <a:spLocks/>
            </p:cNvSpPr>
            <p:nvPr/>
          </p:nvSpPr>
          <p:spPr bwMode="auto">
            <a:xfrm>
              <a:off x="3774" y="3735"/>
              <a:ext cx="184" cy="352"/>
            </a:xfrm>
            <a:custGeom>
              <a:avLst/>
              <a:gdLst>
                <a:gd name="T0" fmla="*/ 22 w 370"/>
                <a:gd name="T1" fmla="*/ 1 h 706"/>
                <a:gd name="T2" fmla="*/ 20 w 370"/>
                <a:gd name="T3" fmla="*/ 4 h 706"/>
                <a:gd name="T4" fmla="*/ 22 w 370"/>
                <a:gd name="T5" fmla="*/ 5 h 706"/>
                <a:gd name="T6" fmla="*/ 22 w 370"/>
                <a:gd name="T7" fmla="*/ 8 h 706"/>
                <a:gd name="T8" fmla="*/ 21 w 370"/>
                <a:gd name="T9" fmla="*/ 11 h 706"/>
                <a:gd name="T10" fmla="*/ 19 w 370"/>
                <a:gd name="T11" fmla="*/ 16 h 706"/>
                <a:gd name="T12" fmla="*/ 17 w 370"/>
                <a:gd name="T13" fmla="*/ 19 h 706"/>
                <a:gd name="T14" fmla="*/ 17 w 370"/>
                <a:gd name="T15" fmla="*/ 22 h 706"/>
                <a:gd name="T16" fmla="*/ 16 w 370"/>
                <a:gd name="T17" fmla="*/ 23 h 706"/>
                <a:gd name="T18" fmla="*/ 18 w 370"/>
                <a:gd name="T19" fmla="*/ 24 h 706"/>
                <a:gd name="T20" fmla="*/ 16 w 370"/>
                <a:gd name="T21" fmla="*/ 27 h 706"/>
                <a:gd name="T22" fmla="*/ 17 w 370"/>
                <a:gd name="T23" fmla="*/ 28 h 706"/>
                <a:gd name="T24" fmla="*/ 19 w 370"/>
                <a:gd name="T25" fmla="*/ 31 h 706"/>
                <a:gd name="T26" fmla="*/ 19 w 370"/>
                <a:gd name="T27" fmla="*/ 35 h 706"/>
                <a:gd name="T28" fmla="*/ 20 w 370"/>
                <a:gd name="T29" fmla="*/ 39 h 706"/>
                <a:gd name="T30" fmla="*/ 20 w 370"/>
                <a:gd name="T31" fmla="*/ 42 h 706"/>
                <a:gd name="T32" fmla="*/ 18 w 370"/>
                <a:gd name="T33" fmla="*/ 42 h 706"/>
                <a:gd name="T34" fmla="*/ 16 w 370"/>
                <a:gd name="T35" fmla="*/ 40 h 706"/>
                <a:gd name="T36" fmla="*/ 17 w 370"/>
                <a:gd name="T37" fmla="*/ 35 h 706"/>
                <a:gd name="T38" fmla="*/ 14 w 370"/>
                <a:gd name="T39" fmla="*/ 31 h 706"/>
                <a:gd name="T40" fmla="*/ 11 w 370"/>
                <a:gd name="T41" fmla="*/ 28 h 706"/>
                <a:gd name="T42" fmla="*/ 12 w 370"/>
                <a:gd name="T43" fmla="*/ 27 h 706"/>
                <a:gd name="T44" fmla="*/ 13 w 370"/>
                <a:gd name="T45" fmla="*/ 25 h 706"/>
                <a:gd name="T46" fmla="*/ 13 w 370"/>
                <a:gd name="T47" fmla="*/ 21 h 706"/>
                <a:gd name="T48" fmla="*/ 13 w 370"/>
                <a:gd name="T49" fmla="*/ 18 h 706"/>
                <a:gd name="T50" fmla="*/ 14 w 370"/>
                <a:gd name="T51" fmla="*/ 14 h 706"/>
                <a:gd name="T52" fmla="*/ 15 w 370"/>
                <a:gd name="T53" fmla="*/ 11 h 706"/>
                <a:gd name="T54" fmla="*/ 18 w 370"/>
                <a:gd name="T55" fmla="*/ 9 h 706"/>
                <a:gd name="T56" fmla="*/ 12 w 370"/>
                <a:gd name="T57" fmla="*/ 11 h 706"/>
                <a:gd name="T58" fmla="*/ 11 w 370"/>
                <a:gd name="T59" fmla="*/ 14 h 706"/>
                <a:gd name="T60" fmla="*/ 11 w 370"/>
                <a:gd name="T61" fmla="*/ 17 h 706"/>
                <a:gd name="T62" fmla="*/ 10 w 370"/>
                <a:gd name="T63" fmla="*/ 19 h 706"/>
                <a:gd name="T64" fmla="*/ 10 w 370"/>
                <a:gd name="T65" fmla="*/ 21 h 706"/>
                <a:gd name="T66" fmla="*/ 8 w 370"/>
                <a:gd name="T67" fmla="*/ 24 h 706"/>
                <a:gd name="T68" fmla="*/ 6 w 370"/>
                <a:gd name="T69" fmla="*/ 27 h 706"/>
                <a:gd name="T70" fmla="*/ 6 w 370"/>
                <a:gd name="T71" fmla="*/ 28 h 706"/>
                <a:gd name="T72" fmla="*/ 5 w 370"/>
                <a:gd name="T73" fmla="*/ 29 h 706"/>
                <a:gd name="T74" fmla="*/ 8 w 370"/>
                <a:gd name="T75" fmla="*/ 29 h 706"/>
                <a:gd name="T76" fmla="*/ 7 w 370"/>
                <a:gd name="T77" fmla="*/ 30 h 706"/>
                <a:gd name="T78" fmla="*/ 7 w 370"/>
                <a:gd name="T79" fmla="*/ 32 h 706"/>
                <a:gd name="T80" fmla="*/ 8 w 370"/>
                <a:gd name="T81" fmla="*/ 35 h 706"/>
                <a:gd name="T82" fmla="*/ 8 w 370"/>
                <a:gd name="T83" fmla="*/ 39 h 706"/>
                <a:gd name="T84" fmla="*/ 8 w 370"/>
                <a:gd name="T85" fmla="*/ 41 h 706"/>
                <a:gd name="T86" fmla="*/ 6 w 370"/>
                <a:gd name="T87" fmla="*/ 41 h 706"/>
                <a:gd name="T88" fmla="*/ 4 w 370"/>
                <a:gd name="T89" fmla="*/ 38 h 706"/>
                <a:gd name="T90" fmla="*/ 4 w 370"/>
                <a:gd name="T91" fmla="*/ 35 h 706"/>
                <a:gd name="T92" fmla="*/ 3 w 370"/>
                <a:gd name="T93" fmla="*/ 31 h 706"/>
                <a:gd name="T94" fmla="*/ 2 w 370"/>
                <a:gd name="T95" fmla="*/ 28 h 706"/>
                <a:gd name="T96" fmla="*/ 0 w 370"/>
                <a:gd name="T97" fmla="*/ 25 h 706"/>
                <a:gd name="T98" fmla="*/ 0 w 370"/>
                <a:gd name="T99" fmla="*/ 23 h 706"/>
                <a:gd name="T100" fmla="*/ 2 w 370"/>
                <a:gd name="T101" fmla="*/ 23 h 706"/>
                <a:gd name="T102" fmla="*/ 5 w 370"/>
                <a:gd name="T103" fmla="*/ 22 h 706"/>
                <a:gd name="T104" fmla="*/ 6 w 370"/>
                <a:gd name="T105" fmla="*/ 18 h 706"/>
                <a:gd name="T106" fmla="*/ 7 w 370"/>
                <a:gd name="T107" fmla="*/ 15 h 706"/>
                <a:gd name="T108" fmla="*/ 7 w 370"/>
                <a:gd name="T109" fmla="*/ 11 h 706"/>
                <a:gd name="T110" fmla="*/ 7 w 370"/>
                <a:gd name="T111" fmla="*/ 9 h 7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0"/>
                <a:gd name="T169" fmla="*/ 0 h 706"/>
                <a:gd name="T170" fmla="*/ 370 w 370"/>
                <a:gd name="T171" fmla="*/ 706 h 70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0" h="706">
                  <a:moveTo>
                    <a:pt x="345" y="0"/>
                  </a:moveTo>
                  <a:lnTo>
                    <a:pt x="346" y="2"/>
                  </a:lnTo>
                  <a:lnTo>
                    <a:pt x="352" y="8"/>
                  </a:lnTo>
                  <a:lnTo>
                    <a:pt x="355" y="16"/>
                  </a:lnTo>
                  <a:lnTo>
                    <a:pt x="355" y="27"/>
                  </a:lnTo>
                  <a:lnTo>
                    <a:pt x="343" y="35"/>
                  </a:lnTo>
                  <a:lnTo>
                    <a:pt x="332" y="44"/>
                  </a:lnTo>
                  <a:lnTo>
                    <a:pt x="323" y="52"/>
                  </a:lnTo>
                  <a:lnTo>
                    <a:pt x="323" y="60"/>
                  </a:lnTo>
                  <a:lnTo>
                    <a:pt x="330" y="64"/>
                  </a:lnTo>
                  <a:lnTo>
                    <a:pt x="345" y="71"/>
                  </a:lnTo>
                  <a:lnTo>
                    <a:pt x="358" y="74"/>
                  </a:lnTo>
                  <a:lnTo>
                    <a:pt x="365" y="77"/>
                  </a:lnTo>
                  <a:lnTo>
                    <a:pt x="367" y="83"/>
                  </a:lnTo>
                  <a:lnTo>
                    <a:pt x="368" y="91"/>
                  </a:lnTo>
                  <a:lnTo>
                    <a:pt x="370" y="103"/>
                  </a:lnTo>
                  <a:lnTo>
                    <a:pt x="368" y="108"/>
                  </a:lnTo>
                  <a:lnTo>
                    <a:pt x="368" y="116"/>
                  </a:lnTo>
                  <a:lnTo>
                    <a:pt x="368" y="125"/>
                  </a:lnTo>
                  <a:lnTo>
                    <a:pt x="368" y="135"/>
                  </a:lnTo>
                  <a:lnTo>
                    <a:pt x="365" y="144"/>
                  </a:lnTo>
                  <a:lnTo>
                    <a:pt x="364" y="155"/>
                  </a:lnTo>
                  <a:lnTo>
                    <a:pt x="359" y="166"/>
                  </a:lnTo>
                  <a:lnTo>
                    <a:pt x="357" y="180"/>
                  </a:lnTo>
                  <a:lnTo>
                    <a:pt x="349" y="191"/>
                  </a:lnTo>
                  <a:lnTo>
                    <a:pt x="343" y="205"/>
                  </a:lnTo>
                  <a:lnTo>
                    <a:pt x="338" y="219"/>
                  </a:lnTo>
                  <a:lnTo>
                    <a:pt x="332" y="233"/>
                  </a:lnTo>
                  <a:lnTo>
                    <a:pt x="323" y="246"/>
                  </a:lnTo>
                  <a:lnTo>
                    <a:pt x="316" y="260"/>
                  </a:lnTo>
                  <a:lnTo>
                    <a:pt x="308" y="274"/>
                  </a:lnTo>
                  <a:lnTo>
                    <a:pt x="302" y="288"/>
                  </a:lnTo>
                  <a:lnTo>
                    <a:pt x="294" y="299"/>
                  </a:lnTo>
                  <a:lnTo>
                    <a:pt x="288" y="310"/>
                  </a:lnTo>
                  <a:lnTo>
                    <a:pt x="282" y="319"/>
                  </a:lnTo>
                  <a:lnTo>
                    <a:pt x="278" y="329"/>
                  </a:lnTo>
                  <a:lnTo>
                    <a:pt x="269" y="341"/>
                  </a:lnTo>
                  <a:lnTo>
                    <a:pt x="267" y="346"/>
                  </a:lnTo>
                  <a:lnTo>
                    <a:pt x="281" y="363"/>
                  </a:lnTo>
                  <a:lnTo>
                    <a:pt x="275" y="365"/>
                  </a:lnTo>
                  <a:lnTo>
                    <a:pt x="264" y="371"/>
                  </a:lnTo>
                  <a:lnTo>
                    <a:pt x="254" y="377"/>
                  </a:lnTo>
                  <a:lnTo>
                    <a:pt x="251" y="383"/>
                  </a:lnTo>
                  <a:lnTo>
                    <a:pt x="253" y="383"/>
                  </a:lnTo>
                  <a:lnTo>
                    <a:pt x="259" y="383"/>
                  </a:lnTo>
                  <a:lnTo>
                    <a:pt x="266" y="383"/>
                  </a:lnTo>
                  <a:lnTo>
                    <a:pt x="275" y="385"/>
                  </a:lnTo>
                  <a:lnTo>
                    <a:pt x="288" y="383"/>
                  </a:lnTo>
                  <a:lnTo>
                    <a:pt x="295" y="383"/>
                  </a:lnTo>
                  <a:lnTo>
                    <a:pt x="294" y="385"/>
                  </a:lnTo>
                  <a:lnTo>
                    <a:pt x="292" y="393"/>
                  </a:lnTo>
                  <a:lnTo>
                    <a:pt x="288" y="402"/>
                  </a:lnTo>
                  <a:lnTo>
                    <a:pt x="283" y="418"/>
                  </a:lnTo>
                  <a:lnTo>
                    <a:pt x="276" y="432"/>
                  </a:lnTo>
                  <a:lnTo>
                    <a:pt x="269" y="446"/>
                  </a:lnTo>
                  <a:lnTo>
                    <a:pt x="262" y="457"/>
                  </a:lnTo>
                  <a:lnTo>
                    <a:pt x="260" y="462"/>
                  </a:lnTo>
                  <a:lnTo>
                    <a:pt x="264" y="458"/>
                  </a:lnTo>
                  <a:lnTo>
                    <a:pt x="278" y="458"/>
                  </a:lnTo>
                  <a:lnTo>
                    <a:pt x="285" y="462"/>
                  </a:lnTo>
                  <a:lnTo>
                    <a:pt x="292" y="469"/>
                  </a:lnTo>
                  <a:lnTo>
                    <a:pt x="295" y="474"/>
                  </a:lnTo>
                  <a:lnTo>
                    <a:pt x="300" y="480"/>
                  </a:lnTo>
                  <a:lnTo>
                    <a:pt x="304" y="488"/>
                  </a:lnTo>
                  <a:lnTo>
                    <a:pt x="308" y="499"/>
                  </a:lnTo>
                  <a:lnTo>
                    <a:pt x="310" y="508"/>
                  </a:lnTo>
                  <a:lnTo>
                    <a:pt x="313" y="521"/>
                  </a:lnTo>
                  <a:lnTo>
                    <a:pt x="314" y="535"/>
                  </a:lnTo>
                  <a:lnTo>
                    <a:pt x="317" y="549"/>
                  </a:lnTo>
                  <a:lnTo>
                    <a:pt x="317" y="563"/>
                  </a:lnTo>
                  <a:lnTo>
                    <a:pt x="319" y="579"/>
                  </a:lnTo>
                  <a:lnTo>
                    <a:pt x="320" y="593"/>
                  </a:lnTo>
                  <a:lnTo>
                    <a:pt x="321" y="609"/>
                  </a:lnTo>
                  <a:lnTo>
                    <a:pt x="321" y="621"/>
                  </a:lnTo>
                  <a:lnTo>
                    <a:pt x="321" y="635"/>
                  </a:lnTo>
                  <a:lnTo>
                    <a:pt x="321" y="646"/>
                  </a:lnTo>
                  <a:lnTo>
                    <a:pt x="323" y="657"/>
                  </a:lnTo>
                  <a:lnTo>
                    <a:pt x="323" y="665"/>
                  </a:lnTo>
                  <a:lnTo>
                    <a:pt x="323" y="673"/>
                  </a:lnTo>
                  <a:lnTo>
                    <a:pt x="323" y="676"/>
                  </a:lnTo>
                  <a:lnTo>
                    <a:pt x="324" y="679"/>
                  </a:lnTo>
                  <a:lnTo>
                    <a:pt x="343" y="679"/>
                  </a:lnTo>
                  <a:lnTo>
                    <a:pt x="333" y="706"/>
                  </a:lnTo>
                  <a:lnTo>
                    <a:pt x="264" y="706"/>
                  </a:lnTo>
                  <a:lnTo>
                    <a:pt x="289" y="679"/>
                  </a:lnTo>
                  <a:lnTo>
                    <a:pt x="248" y="671"/>
                  </a:lnTo>
                  <a:lnTo>
                    <a:pt x="248" y="668"/>
                  </a:lnTo>
                  <a:lnTo>
                    <a:pt x="253" y="663"/>
                  </a:lnTo>
                  <a:lnTo>
                    <a:pt x="257" y="654"/>
                  </a:lnTo>
                  <a:lnTo>
                    <a:pt x="263" y="643"/>
                  </a:lnTo>
                  <a:lnTo>
                    <a:pt x="267" y="629"/>
                  </a:lnTo>
                  <a:lnTo>
                    <a:pt x="273" y="616"/>
                  </a:lnTo>
                  <a:lnTo>
                    <a:pt x="276" y="602"/>
                  </a:lnTo>
                  <a:lnTo>
                    <a:pt x="279" y="588"/>
                  </a:lnTo>
                  <a:lnTo>
                    <a:pt x="275" y="574"/>
                  </a:lnTo>
                  <a:lnTo>
                    <a:pt x="269" y="560"/>
                  </a:lnTo>
                  <a:lnTo>
                    <a:pt x="259" y="546"/>
                  </a:lnTo>
                  <a:lnTo>
                    <a:pt x="250" y="535"/>
                  </a:lnTo>
                  <a:lnTo>
                    <a:pt x="238" y="521"/>
                  </a:lnTo>
                  <a:lnTo>
                    <a:pt x="228" y="510"/>
                  </a:lnTo>
                  <a:lnTo>
                    <a:pt x="218" y="498"/>
                  </a:lnTo>
                  <a:lnTo>
                    <a:pt x="209" y="488"/>
                  </a:lnTo>
                  <a:lnTo>
                    <a:pt x="200" y="477"/>
                  </a:lnTo>
                  <a:lnTo>
                    <a:pt x="194" y="468"/>
                  </a:lnTo>
                  <a:lnTo>
                    <a:pt x="189" y="458"/>
                  </a:lnTo>
                  <a:lnTo>
                    <a:pt x="187" y="454"/>
                  </a:lnTo>
                  <a:lnTo>
                    <a:pt x="184" y="443"/>
                  </a:lnTo>
                  <a:lnTo>
                    <a:pt x="184" y="440"/>
                  </a:lnTo>
                  <a:lnTo>
                    <a:pt x="187" y="438"/>
                  </a:lnTo>
                  <a:lnTo>
                    <a:pt x="194" y="438"/>
                  </a:lnTo>
                  <a:lnTo>
                    <a:pt x="205" y="435"/>
                  </a:lnTo>
                  <a:lnTo>
                    <a:pt x="213" y="432"/>
                  </a:lnTo>
                  <a:lnTo>
                    <a:pt x="218" y="426"/>
                  </a:lnTo>
                  <a:lnTo>
                    <a:pt x="219" y="415"/>
                  </a:lnTo>
                  <a:lnTo>
                    <a:pt x="219" y="405"/>
                  </a:lnTo>
                  <a:lnTo>
                    <a:pt x="219" y="396"/>
                  </a:lnTo>
                  <a:lnTo>
                    <a:pt x="219" y="382"/>
                  </a:lnTo>
                  <a:lnTo>
                    <a:pt x="221" y="368"/>
                  </a:lnTo>
                  <a:lnTo>
                    <a:pt x="221" y="358"/>
                  </a:lnTo>
                  <a:lnTo>
                    <a:pt x="221" y="349"/>
                  </a:lnTo>
                  <a:lnTo>
                    <a:pt x="221" y="338"/>
                  </a:lnTo>
                  <a:lnTo>
                    <a:pt x="221" y="329"/>
                  </a:lnTo>
                  <a:lnTo>
                    <a:pt x="221" y="316"/>
                  </a:lnTo>
                  <a:lnTo>
                    <a:pt x="221" y="305"/>
                  </a:lnTo>
                  <a:lnTo>
                    <a:pt x="222" y="294"/>
                  </a:lnTo>
                  <a:lnTo>
                    <a:pt x="225" y="283"/>
                  </a:lnTo>
                  <a:lnTo>
                    <a:pt x="225" y="271"/>
                  </a:lnTo>
                  <a:lnTo>
                    <a:pt x="227" y="260"/>
                  </a:lnTo>
                  <a:lnTo>
                    <a:pt x="228" y="247"/>
                  </a:lnTo>
                  <a:lnTo>
                    <a:pt x="231" y="238"/>
                  </a:lnTo>
                  <a:lnTo>
                    <a:pt x="232" y="227"/>
                  </a:lnTo>
                  <a:lnTo>
                    <a:pt x="235" y="218"/>
                  </a:lnTo>
                  <a:lnTo>
                    <a:pt x="240" y="208"/>
                  </a:lnTo>
                  <a:lnTo>
                    <a:pt x="244" y="202"/>
                  </a:lnTo>
                  <a:lnTo>
                    <a:pt x="250" y="186"/>
                  </a:lnTo>
                  <a:lnTo>
                    <a:pt x="259" y="174"/>
                  </a:lnTo>
                  <a:lnTo>
                    <a:pt x="267" y="164"/>
                  </a:lnTo>
                  <a:lnTo>
                    <a:pt x="276" y="158"/>
                  </a:lnTo>
                  <a:lnTo>
                    <a:pt x="289" y="150"/>
                  </a:lnTo>
                  <a:lnTo>
                    <a:pt x="295" y="149"/>
                  </a:lnTo>
                  <a:lnTo>
                    <a:pt x="212" y="153"/>
                  </a:lnTo>
                  <a:lnTo>
                    <a:pt x="210" y="155"/>
                  </a:lnTo>
                  <a:lnTo>
                    <a:pt x="209" y="161"/>
                  </a:lnTo>
                  <a:lnTo>
                    <a:pt x="205" y="171"/>
                  </a:lnTo>
                  <a:lnTo>
                    <a:pt x="202" y="186"/>
                  </a:lnTo>
                  <a:lnTo>
                    <a:pt x="199" y="193"/>
                  </a:lnTo>
                  <a:lnTo>
                    <a:pt x="197" y="200"/>
                  </a:lnTo>
                  <a:lnTo>
                    <a:pt x="194" y="210"/>
                  </a:lnTo>
                  <a:lnTo>
                    <a:pt x="193" y="219"/>
                  </a:lnTo>
                  <a:lnTo>
                    <a:pt x="190" y="228"/>
                  </a:lnTo>
                  <a:lnTo>
                    <a:pt x="189" y="238"/>
                  </a:lnTo>
                  <a:lnTo>
                    <a:pt x="186" y="247"/>
                  </a:lnTo>
                  <a:lnTo>
                    <a:pt x="184" y="257"/>
                  </a:lnTo>
                  <a:lnTo>
                    <a:pt x="181" y="264"/>
                  </a:lnTo>
                  <a:lnTo>
                    <a:pt x="180" y="274"/>
                  </a:lnTo>
                  <a:lnTo>
                    <a:pt x="177" y="282"/>
                  </a:lnTo>
                  <a:lnTo>
                    <a:pt x="175" y="291"/>
                  </a:lnTo>
                  <a:lnTo>
                    <a:pt x="174" y="299"/>
                  </a:lnTo>
                  <a:lnTo>
                    <a:pt x="172" y="307"/>
                  </a:lnTo>
                  <a:lnTo>
                    <a:pt x="171" y="315"/>
                  </a:lnTo>
                  <a:lnTo>
                    <a:pt x="171" y="322"/>
                  </a:lnTo>
                  <a:lnTo>
                    <a:pt x="168" y="333"/>
                  </a:lnTo>
                  <a:lnTo>
                    <a:pt x="168" y="343"/>
                  </a:lnTo>
                  <a:lnTo>
                    <a:pt x="168" y="347"/>
                  </a:lnTo>
                  <a:lnTo>
                    <a:pt x="168" y="350"/>
                  </a:lnTo>
                  <a:lnTo>
                    <a:pt x="165" y="352"/>
                  </a:lnTo>
                  <a:lnTo>
                    <a:pt x="159" y="358"/>
                  </a:lnTo>
                  <a:lnTo>
                    <a:pt x="151" y="366"/>
                  </a:lnTo>
                  <a:lnTo>
                    <a:pt x="142" y="379"/>
                  </a:lnTo>
                  <a:lnTo>
                    <a:pt x="130" y="390"/>
                  </a:lnTo>
                  <a:lnTo>
                    <a:pt x="121" y="402"/>
                  </a:lnTo>
                  <a:lnTo>
                    <a:pt x="113" y="415"/>
                  </a:lnTo>
                  <a:lnTo>
                    <a:pt x="108" y="427"/>
                  </a:lnTo>
                  <a:lnTo>
                    <a:pt x="102" y="435"/>
                  </a:lnTo>
                  <a:lnTo>
                    <a:pt x="102" y="441"/>
                  </a:lnTo>
                  <a:lnTo>
                    <a:pt x="102" y="444"/>
                  </a:lnTo>
                  <a:lnTo>
                    <a:pt x="105" y="449"/>
                  </a:lnTo>
                  <a:lnTo>
                    <a:pt x="110" y="451"/>
                  </a:lnTo>
                  <a:lnTo>
                    <a:pt x="114" y="452"/>
                  </a:lnTo>
                  <a:lnTo>
                    <a:pt x="107" y="454"/>
                  </a:lnTo>
                  <a:lnTo>
                    <a:pt x="95" y="458"/>
                  </a:lnTo>
                  <a:lnTo>
                    <a:pt x="83" y="465"/>
                  </a:lnTo>
                  <a:lnTo>
                    <a:pt x="82" y="471"/>
                  </a:lnTo>
                  <a:lnTo>
                    <a:pt x="85" y="471"/>
                  </a:lnTo>
                  <a:lnTo>
                    <a:pt x="91" y="471"/>
                  </a:lnTo>
                  <a:lnTo>
                    <a:pt x="99" y="469"/>
                  </a:lnTo>
                  <a:lnTo>
                    <a:pt x="110" y="468"/>
                  </a:lnTo>
                  <a:lnTo>
                    <a:pt x="117" y="466"/>
                  </a:lnTo>
                  <a:lnTo>
                    <a:pt x="126" y="465"/>
                  </a:lnTo>
                  <a:lnTo>
                    <a:pt x="130" y="465"/>
                  </a:lnTo>
                  <a:lnTo>
                    <a:pt x="133" y="465"/>
                  </a:lnTo>
                  <a:lnTo>
                    <a:pt x="130" y="466"/>
                  </a:lnTo>
                  <a:lnTo>
                    <a:pt x="127" y="474"/>
                  </a:lnTo>
                  <a:lnTo>
                    <a:pt x="121" y="482"/>
                  </a:lnTo>
                  <a:lnTo>
                    <a:pt x="117" y="491"/>
                  </a:lnTo>
                  <a:lnTo>
                    <a:pt x="107" y="501"/>
                  </a:lnTo>
                  <a:lnTo>
                    <a:pt x="108" y="508"/>
                  </a:lnTo>
                  <a:lnTo>
                    <a:pt x="110" y="513"/>
                  </a:lnTo>
                  <a:lnTo>
                    <a:pt x="115" y="523"/>
                  </a:lnTo>
                  <a:lnTo>
                    <a:pt x="118" y="527"/>
                  </a:lnTo>
                  <a:lnTo>
                    <a:pt x="123" y="533"/>
                  </a:lnTo>
                  <a:lnTo>
                    <a:pt x="127" y="540"/>
                  </a:lnTo>
                  <a:lnTo>
                    <a:pt x="132" y="551"/>
                  </a:lnTo>
                  <a:lnTo>
                    <a:pt x="133" y="560"/>
                  </a:lnTo>
                  <a:lnTo>
                    <a:pt x="136" y="571"/>
                  </a:lnTo>
                  <a:lnTo>
                    <a:pt x="137" y="584"/>
                  </a:lnTo>
                  <a:lnTo>
                    <a:pt x="140" y="596"/>
                  </a:lnTo>
                  <a:lnTo>
                    <a:pt x="142" y="609"/>
                  </a:lnTo>
                  <a:lnTo>
                    <a:pt x="143" y="621"/>
                  </a:lnTo>
                  <a:lnTo>
                    <a:pt x="143" y="630"/>
                  </a:lnTo>
                  <a:lnTo>
                    <a:pt x="145" y="641"/>
                  </a:lnTo>
                  <a:lnTo>
                    <a:pt x="143" y="654"/>
                  </a:lnTo>
                  <a:lnTo>
                    <a:pt x="142" y="662"/>
                  </a:lnTo>
                  <a:lnTo>
                    <a:pt x="140" y="663"/>
                  </a:lnTo>
                  <a:lnTo>
                    <a:pt x="140" y="665"/>
                  </a:lnTo>
                  <a:lnTo>
                    <a:pt x="168" y="676"/>
                  </a:lnTo>
                  <a:lnTo>
                    <a:pt x="161" y="688"/>
                  </a:lnTo>
                  <a:lnTo>
                    <a:pt x="66" y="687"/>
                  </a:lnTo>
                  <a:lnTo>
                    <a:pt x="76" y="659"/>
                  </a:lnTo>
                  <a:lnTo>
                    <a:pt x="98" y="657"/>
                  </a:lnTo>
                  <a:lnTo>
                    <a:pt x="94" y="654"/>
                  </a:lnTo>
                  <a:lnTo>
                    <a:pt x="85" y="646"/>
                  </a:lnTo>
                  <a:lnTo>
                    <a:pt x="76" y="634"/>
                  </a:lnTo>
                  <a:lnTo>
                    <a:pt x="73" y="623"/>
                  </a:lnTo>
                  <a:lnTo>
                    <a:pt x="72" y="615"/>
                  </a:lnTo>
                  <a:lnTo>
                    <a:pt x="73" y="609"/>
                  </a:lnTo>
                  <a:lnTo>
                    <a:pt x="75" y="601"/>
                  </a:lnTo>
                  <a:lnTo>
                    <a:pt x="77" y="593"/>
                  </a:lnTo>
                  <a:lnTo>
                    <a:pt x="77" y="582"/>
                  </a:lnTo>
                  <a:lnTo>
                    <a:pt x="79" y="571"/>
                  </a:lnTo>
                  <a:lnTo>
                    <a:pt x="77" y="555"/>
                  </a:lnTo>
                  <a:lnTo>
                    <a:pt x="76" y="541"/>
                  </a:lnTo>
                  <a:lnTo>
                    <a:pt x="72" y="530"/>
                  </a:lnTo>
                  <a:lnTo>
                    <a:pt x="67" y="521"/>
                  </a:lnTo>
                  <a:lnTo>
                    <a:pt x="63" y="510"/>
                  </a:lnTo>
                  <a:lnTo>
                    <a:pt x="58" y="501"/>
                  </a:lnTo>
                  <a:lnTo>
                    <a:pt x="53" y="490"/>
                  </a:lnTo>
                  <a:lnTo>
                    <a:pt x="48" y="479"/>
                  </a:lnTo>
                  <a:lnTo>
                    <a:pt x="42" y="468"/>
                  </a:lnTo>
                  <a:lnTo>
                    <a:pt x="38" y="458"/>
                  </a:lnTo>
                  <a:lnTo>
                    <a:pt x="32" y="446"/>
                  </a:lnTo>
                  <a:lnTo>
                    <a:pt x="26" y="435"/>
                  </a:lnTo>
                  <a:lnTo>
                    <a:pt x="22" y="426"/>
                  </a:lnTo>
                  <a:lnTo>
                    <a:pt x="18" y="418"/>
                  </a:lnTo>
                  <a:lnTo>
                    <a:pt x="13" y="408"/>
                  </a:lnTo>
                  <a:lnTo>
                    <a:pt x="9" y="401"/>
                  </a:lnTo>
                  <a:lnTo>
                    <a:pt x="6" y="394"/>
                  </a:lnTo>
                  <a:lnTo>
                    <a:pt x="4" y="390"/>
                  </a:lnTo>
                  <a:lnTo>
                    <a:pt x="0" y="380"/>
                  </a:lnTo>
                  <a:lnTo>
                    <a:pt x="1" y="376"/>
                  </a:lnTo>
                  <a:lnTo>
                    <a:pt x="3" y="374"/>
                  </a:lnTo>
                  <a:lnTo>
                    <a:pt x="9" y="376"/>
                  </a:lnTo>
                  <a:lnTo>
                    <a:pt x="15" y="376"/>
                  </a:lnTo>
                  <a:lnTo>
                    <a:pt x="23" y="379"/>
                  </a:lnTo>
                  <a:lnTo>
                    <a:pt x="32" y="379"/>
                  </a:lnTo>
                  <a:lnTo>
                    <a:pt x="44" y="380"/>
                  </a:lnTo>
                  <a:lnTo>
                    <a:pt x="53" y="376"/>
                  </a:lnTo>
                  <a:lnTo>
                    <a:pt x="64" y="371"/>
                  </a:lnTo>
                  <a:lnTo>
                    <a:pt x="73" y="363"/>
                  </a:lnTo>
                  <a:lnTo>
                    <a:pt x="85" y="355"/>
                  </a:lnTo>
                  <a:lnTo>
                    <a:pt x="92" y="341"/>
                  </a:lnTo>
                  <a:lnTo>
                    <a:pt x="101" y="327"/>
                  </a:lnTo>
                  <a:lnTo>
                    <a:pt x="104" y="318"/>
                  </a:lnTo>
                  <a:lnTo>
                    <a:pt x="108" y="310"/>
                  </a:lnTo>
                  <a:lnTo>
                    <a:pt x="111" y="300"/>
                  </a:lnTo>
                  <a:lnTo>
                    <a:pt x="114" y="291"/>
                  </a:lnTo>
                  <a:lnTo>
                    <a:pt x="115" y="279"/>
                  </a:lnTo>
                  <a:lnTo>
                    <a:pt x="117" y="268"/>
                  </a:lnTo>
                  <a:lnTo>
                    <a:pt x="118" y="255"/>
                  </a:lnTo>
                  <a:lnTo>
                    <a:pt x="120" y="244"/>
                  </a:lnTo>
                  <a:lnTo>
                    <a:pt x="120" y="232"/>
                  </a:lnTo>
                  <a:lnTo>
                    <a:pt x="121" y="221"/>
                  </a:lnTo>
                  <a:lnTo>
                    <a:pt x="121" y="208"/>
                  </a:lnTo>
                  <a:lnTo>
                    <a:pt x="123" y="199"/>
                  </a:lnTo>
                  <a:lnTo>
                    <a:pt x="121" y="186"/>
                  </a:lnTo>
                  <a:lnTo>
                    <a:pt x="121" y="177"/>
                  </a:lnTo>
                  <a:lnTo>
                    <a:pt x="121" y="167"/>
                  </a:lnTo>
                  <a:lnTo>
                    <a:pt x="121" y="161"/>
                  </a:lnTo>
                  <a:lnTo>
                    <a:pt x="121" y="152"/>
                  </a:lnTo>
                  <a:lnTo>
                    <a:pt x="121" y="149"/>
                  </a:lnTo>
                  <a:lnTo>
                    <a:pt x="101" y="121"/>
                  </a:lnTo>
                  <a:lnTo>
                    <a:pt x="133" y="56"/>
                  </a:lnTo>
                  <a:lnTo>
                    <a:pt x="345" y="0"/>
                  </a:lnTo>
                  <a:close/>
                </a:path>
              </a:pathLst>
            </a:custGeom>
            <a:solidFill>
              <a:srgbClr val="8A8AA8"/>
            </a:solidFill>
            <a:ln w="9525">
              <a:noFill/>
              <a:round/>
              <a:headEnd/>
              <a:tailEnd/>
            </a:ln>
          </p:spPr>
          <p:txBody>
            <a:bodyPr>
              <a:prstTxWarp prst="textNoShape">
                <a:avLst/>
              </a:prstTxWarp>
            </a:bodyPr>
            <a:lstStyle/>
            <a:p>
              <a:endParaRPr lang="en-US"/>
            </a:p>
          </p:txBody>
        </p:sp>
        <p:sp>
          <p:nvSpPr>
            <p:cNvPr id="174104" name="Freeform 26"/>
            <p:cNvSpPr>
              <a:spLocks/>
            </p:cNvSpPr>
            <p:nvPr/>
          </p:nvSpPr>
          <p:spPr bwMode="auto">
            <a:xfrm>
              <a:off x="3746" y="3858"/>
              <a:ext cx="52" cy="308"/>
            </a:xfrm>
            <a:custGeom>
              <a:avLst/>
              <a:gdLst>
                <a:gd name="T0" fmla="*/ 5 w 102"/>
                <a:gd name="T1" fmla="*/ 0 h 617"/>
                <a:gd name="T2" fmla="*/ 5 w 102"/>
                <a:gd name="T3" fmla="*/ 34 h 617"/>
                <a:gd name="T4" fmla="*/ 5 w 102"/>
                <a:gd name="T5" fmla="*/ 34 h 617"/>
                <a:gd name="T6" fmla="*/ 5 w 102"/>
                <a:gd name="T7" fmla="*/ 34 h 617"/>
                <a:gd name="T8" fmla="*/ 5 w 102"/>
                <a:gd name="T9" fmla="*/ 34 h 617"/>
                <a:gd name="T10" fmla="*/ 5 w 102"/>
                <a:gd name="T11" fmla="*/ 34 h 617"/>
                <a:gd name="T12" fmla="*/ 5 w 102"/>
                <a:gd name="T13" fmla="*/ 34 h 617"/>
                <a:gd name="T14" fmla="*/ 4 w 102"/>
                <a:gd name="T15" fmla="*/ 34 h 617"/>
                <a:gd name="T16" fmla="*/ 4 w 102"/>
                <a:gd name="T17" fmla="*/ 34 h 617"/>
                <a:gd name="T18" fmla="*/ 3 w 102"/>
                <a:gd name="T19" fmla="*/ 35 h 617"/>
                <a:gd name="T20" fmla="*/ 2 w 102"/>
                <a:gd name="T21" fmla="*/ 35 h 617"/>
                <a:gd name="T22" fmla="*/ 2 w 102"/>
                <a:gd name="T23" fmla="*/ 35 h 617"/>
                <a:gd name="T24" fmla="*/ 1 w 102"/>
                <a:gd name="T25" fmla="*/ 35 h 617"/>
                <a:gd name="T26" fmla="*/ 1 w 102"/>
                <a:gd name="T27" fmla="*/ 35 h 617"/>
                <a:gd name="T28" fmla="*/ 1 w 102"/>
                <a:gd name="T29" fmla="*/ 35 h 617"/>
                <a:gd name="T30" fmla="*/ 1 w 102"/>
                <a:gd name="T31" fmla="*/ 36 h 617"/>
                <a:gd name="T32" fmla="*/ 0 w 102"/>
                <a:gd name="T33" fmla="*/ 37 h 617"/>
                <a:gd name="T34" fmla="*/ 1 w 102"/>
                <a:gd name="T35" fmla="*/ 38 h 617"/>
                <a:gd name="T36" fmla="*/ 7 w 102"/>
                <a:gd name="T37" fmla="*/ 36 h 617"/>
                <a:gd name="T38" fmla="*/ 7 w 102"/>
                <a:gd name="T39" fmla="*/ 34 h 617"/>
                <a:gd name="T40" fmla="*/ 6 w 102"/>
                <a:gd name="T41" fmla="*/ 34 h 617"/>
                <a:gd name="T42" fmla="*/ 6 w 102"/>
                <a:gd name="T43" fmla="*/ 1 h 617"/>
                <a:gd name="T44" fmla="*/ 5 w 102"/>
                <a:gd name="T45" fmla="*/ 0 h 617"/>
                <a:gd name="T46" fmla="*/ 5 w 102"/>
                <a:gd name="T47" fmla="*/ 0 h 6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2"/>
                <a:gd name="T73" fmla="*/ 0 h 617"/>
                <a:gd name="T74" fmla="*/ 102 w 102"/>
                <a:gd name="T75" fmla="*/ 617 h 6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2" h="617">
                  <a:moveTo>
                    <a:pt x="70" y="0"/>
                  </a:moveTo>
                  <a:lnTo>
                    <a:pt x="76" y="552"/>
                  </a:lnTo>
                  <a:lnTo>
                    <a:pt x="76" y="551"/>
                  </a:lnTo>
                  <a:lnTo>
                    <a:pt x="76" y="552"/>
                  </a:lnTo>
                  <a:lnTo>
                    <a:pt x="73" y="552"/>
                  </a:lnTo>
                  <a:lnTo>
                    <a:pt x="72" y="552"/>
                  </a:lnTo>
                  <a:lnTo>
                    <a:pt x="66" y="554"/>
                  </a:lnTo>
                  <a:lnTo>
                    <a:pt x="60" y="557"/>
                  </a:lnTo>
                  <a:lnTo>
                    <a:pt x="50" y="559"/>
                  </a:lnTo>
                  <a:lnTo>
                    <a:pt x="41" y="562"/>
                  </a:lnTo>
                  <a:lnTo>
                    <a:pt x="32" y="565"/>
                  </a:lnTo>
                  <a:lnTo>
                    <a:pt x="23" y="568"/>
                  </a:lnTo>
                  <a:lnTo>
                    <a:pt x="15" y="570"/>
                  </a:lnTo>
                  <a:lnTo>
                    <a:pt x="9" y="573"/>
                  </a:lnTo>
                  <a:lnTo>
                    <a:pt x="4" y="574"/>
                  </a:lnTo>
                  <a:lnTo>
                    <a:pt x="4" y="576"/>
                  </a:lnTo>
                  <a:lnTo>
                    <a:pt x="0" y="598"/>
                  </a:lnTo>
                  <a:lnTo>
                    <a:pt x="12" y="617"/>
                  </a:lnTo>
                  <a:lnTo>
                    <a:pt x="102" y="576"/>
                  </a:lnTo>
                  <a:lnTo>
                    <a:pt x="99" y="552"/>
                  </a:lnTo>
                  <a:lnTo>
                    <a:pt x="86" y="546"/>
                  </a:lnTo>
                  <a:lnTo>
                    <a:pt x="83" y="27"/>
                  </a:lnTo>
                  <a:lnTo>
                    <a:pt x="70" y="0"/>
                  </a:lnTo>
                  <a:close/>
                </a:path>
              </a:pathLst>
            </a:custGeom>
            <a:solidFill>
              <a:srgbClr val="E8FFFF"/>
            </a:solidFill>
            <a:ln w="9525">
              <a:noFill/>
              <a:round/>
              <a:headEnd/>
              <a:tailEnd/>
            </a:ln>
          </p:spPr>
          <p:txBody>
            <a:bodyPr>
              <a:prstTxWarp prst="textNoShape">
                <a:avLst/>
              </a:prstTxWarp>
            </a:bodyPr>
            <a:lstStyle/>
            <a:p>
              <a:endParaRPr lang="en-US"/>
            </a:p>
          </p:txBody>
        </p:sp>
        <p:sp>
          <p:nvSpPr>
            <p:cNvPr id="174105" name="Freeform 27"/>
            <p:cNvSpPr>
              <a:spLocks/>
            </p:cNvSpPr>
            <p:nvPr/>
          </p:nvSpPr>
          <p:spPr bwMode="auto">
            <a:xfrm>
              <a:off x="3708" y="3742"/>
              <a:ext cx="87" cy="155"/>
            </a:xfrm>
            <a:custGeom>
              <a:avLst/>
              <a:gdLst>
                <a:gd name="T0" fmla="*/ 1 w 175"/>
                <a:gd name="T1" fmla="*/ 1 h 309"/>
                <a:gd name="T2" fmla="*/ 1 w 175"/>
                <a:gd name="T3" fmla="*/ 0 h 309"/>
                <a:gd name="T4" fmla="*/ 2 w 175"/>
                <a:gd name="T5" fmla="*/ 1 h 309"/>
                <a:gd name="T6" fmla="*/ 2 w 175"/>
                <a:gd name="T7" fmla="*/ 1 h 309"/>
                <a:gd name="T8" fmla="*/ 3 w 175"/>
                <a:gd name="T9" fmla="*/ 1 h 309"/>
                <a:gd name="T10" fmla="*/ 3 w 175"/>
                <a:gd name="T11" fmla="*/ 2 h 309"/>
                <a:gd name="T12" fmla="*/ 4 w 175"/>
                <a:gd name="T13" fmla="*/ 3 h 309"/>
                <a:gd name="T14" fmla="*/ 4 w 175"/>
                <a:gd name="T15" fmla="*/ 3 h 309"/>
                <a:gd name="T16" fmla="*/ 5 w 175"/>
                <a:gd name="T17" fmla="*/ 4 h 309"/>
                <a:gd name="T18" fmla="*/ 5 w 175"/>
                <a:gd name="T19" fmla="*/ 4 h 309"/>
                <a:gd name="T20" fmla="*/ 5 w 175"/>
                <a:gd name="T21" fmla="*/ 5 h 309"/>
                <a:gd name="T22" fmla="*/ 6 w 175"/>
                <a:gd name="T23" fmla="*/ 6 h 309"/>
                <a:gd name="T24" fmla="*/ 6 w 175"/>
                <a:gd name="T25" fmla="*/ 6 h 309"/>
                <a:gd name="T26" fmla="*/ 6 w 175"/>
                <a:gd name="T27" fmla="*/ 7 h 309"/>
                <a:gd name="T28" fmla="*/ 7 w 175"/>
                <a:gd name="T29" fmla="*/ 8 h 309"/>
                <a:gd name="T30" fmla="*/ 7 w 175"/>
                <a:gd name="T31" fmla="*/ 8 h 309"/>
                <a:gd name="T32" fmla="*/ 7 w 175"/>
                <a:gd name="T33" fmla="*/ 9 h 309"/>
                <a:gd name="T34" fmla="*/ 7 w 175"/>
                <a:gd name="T35" fmla="*/ 9 h 309"/>
                <a:gd name="T36" fmla="*/ 8 w 175"/>
                <a:gd name="T37" fmla="*/ 10 h 309"/>
                <a:gd name="T38" fmla="*/ 8 w 175"/>
                <a:gd name="T39" fmla="*/ 11 h 309"/>
                <a:gd name="T40" fmla="*/ 8 w 175"/>
                <a:gd name="T41" fmla="*/ 11 h 309"/>
                <a:gd name="T42" fmla="*/ 10 w 175"/>
                <a:gd name="T43" fmla="*/ 11 h 309"/>
                <a:gd name="T44" fmla="*/ 10 w 175"/>
                <a:gd name="T45" fmla="*/ 20 h 309"/>
                <a:gd name="T46" fmla="*/ 10 w 175"/>
                <a:gd name="T47" fmla="*/ 20 h 309"/>
                <a:gd name="T48" fmla="*/ 9 w 175"/>
                <a:gd name="T49" fmla="*/ 19 h 309"/>
                <a:gd name="T50" fmla="*/ 9 w 175"/>
                <a:gd name="T51" fmla="*/ 19 h 309"/>
                <a:gd name="T52" fmla="*/ 8 w 175"/>
                <a:gd name="T53" fmla="*/ 19 h 309"/>
                <a:gd name="T54" fmla="*/ 8 w 175"/>
                <a:gd name="T55" fmla="*/ 18 h 309"/>
                <a:gd name="T56" fmla="*/ 7 w 175"/>
                <a:gd name="T57" fmla="*/ 18 h 309"/>
                <a:gd name="T58" fmla="*/ 7 w 175"/>
                <a:gd name="T59" fmla="*/ 17 h 309"/>
                <a:gd name="T60" fmla="*/ 6 w 175"/>
                <a:gd name="T61" fmla="*/ 16 h 309"/>
                <a:gd name="T62" fmla="*/ 6 w 175"/>
                <a:gd name="T63" fmla="*/ 16 h 309"/>
                <a:gd name="T64" fmla="*/ 6 w 175"/>
                <a:gd name="T65" fmla="*/ 15 h 309"/>
                <a:gd name="T66" fmla="*/ 6 w 175"/>
                <a:gd name="T67" fmla="*/ 14 h 309"/>
                <a:gd name="T68" fmla="*/ 6 w 175"/>
                <a:gd name="T69" fmla="*/ 13 h 309"/>
                <a:gd name="T70" fmla="*/ 6 w 175"/>
                <a:gd name="T71" fmla="*/ 13 h 309"/>
                <a:gd name="T72" fmla="*/ 6 w 175"/>
                <a:gd name="T73" fmla="*/ 12 h 309"/>
                <a:gd name="T74" fmla="*/ 6 w 175"/>
                <a:gd name="T75" fmla="*/ 12 h 309"/>
                <a:gd name="T76" fmla="*/ 6 w 175"/>
                <a:gd name="T77" fmla="*/ 12 h 309"/>
                <a:gd name="T78" fmla="*/ 6 w 175"/>
                <a:gd name="T79" fmla="*/ 12 h 309"/>
                <a:gd name="T80" fmla="*/ 5 w 175"/>
                <a:gd name="T81" fmla="*/ 11 h 309"/>
                <a:gd name="T82" fmla="*/ 4 w 175"/>
                <a:gd name="T83" fmla="*/ 11 h 309"/>
                <a:gd name="T84" fmla="*/ 3 w 175"/>
                <a:gd name="T85" fmla="*/ 10 h 309"/>
                <a:gd name="T86" fmla="*/ 3 w 175"/>
                <a:gd name="T87" fmla="*/ 10 h 309"/>
                <a:gd name="T88" fmla="*/ 2 w 175"/>
                <a:gd name="T89" fmla="*/ 9 h 309"/>
                <a:gd name="T90" fmla="*/ 2 w 175"/>
                <a:gd name="T91" fmla="*/ 9 h 309"/>
                <a:gd name="T92" fmla="*/ 1 w 175"/>
                <a:gd name="T93" fmla="*/ 8 h 309"/>
                <a:gd name="T94" fmla="*/ 0 w 175"/>
                <a:gd name="T95" fmla="*/ 7 h 309"/>
                <a:gd name="T96" fmla="*/ 0 w 175"/>
                <a:gd name="T97" fmla="*/ 6 h 309"/>
                <a:gd name="T98" fmla="*/ 0 w 175"/>
                <a:gd name="T99" fmla="*/ 6 h 309"/>
                <a:gd name="T100" fmla="*/ 0 w 175"/>
                <a:gd name="T101" fmla="*/ 5 h 309"/>
                <a:gd name="T102" fmla="*/ 0 w 175"/>
                <a:gd name="T103" fmla="*/ 5 h 309"/>
                <a:gd name="T104" fmla="*/ 0 w 175"/>
                <a:gd name="T105" fmla="*/ 4 h 309"/>
                <a:gd name="T106" fmla="*/ 0 w 175"/>
                <a:gd name="T107" fmla="*/ 3 h 309"/>
                <a:gd name="T108" fmla="*/ 0 w 175"/>
                <a:gd name="T109" fmla="*/ 2 h 309"/>
                <a:gd name="T110" fmla="*/ 0 w 175"/>
                <a:gd name="T111" fmla="*/ 1 h 309"/>
                <a:gd name="T112" fmla="*/ 1 w 175"/>
                <a:gd name="T113" fmla="*/ 1 h 309"/>
                <a:gd name="T114" fmla="*/ 1 w 175"/>
                <a:gd name="T115" fmla="*/ 1 h 309"/>
                <a:gd name="T116" fmla="*/ 1 w 175"/>
                <a:gd name="T117" fmla="*/ 1 h 309"/>
                <a:gd name="T118" fmla="*/ 1 w 175"/>
                <a:gd name="T119" fmla="*/ 1 h 3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5"/>
                <a:gd name="T181" fmla="*/ 0 h 309"/>
                <a:gd name="T182" fmla="*/ 175 w 175"/>
                <a:gd name="T183" fmla="*/ 309 h 3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5" h="309">
                  <a:moveTo>
                    <a:pt x="24" y="1"/>
                  </a:moveTo>
                  <a:lnTo>
                    <a:pt x="27" y="0"/>
                  </a:lnTo>
                  <a:lnTo>
                    <a:pt x="38" y="1"/>
                  </a:lnTo>
                  <a:lnTo>
                    <a:pt x="43" y="4"/>
                  </a:lnTo>
                  <a:lnTo>
                    <a:pt x="52" y="11"/>
                  </a:lnTo>
                  <a:lnTo>
                    <a:pt x="61" y="20"/>
                  </a:lnTo>
                  <a:lnTo>
                    <a:pt x="73" y="34"/>
                  </a:lnTo>
                  <a:lnTo>
                    <a:pt x="77" y="40"/>
                  </a:lnTo>
                  <a:lnTo>
                    <a:pt x="81" y="50"/>
                  </a:lnTo>
                  <a:lnTo>
                    <a:pt x="87" y="61"/>
                  </a:lnTo>
                  <a:lnTo>
                    <a:pt x="93" y="72"/>
                  </a:lnTo>
                  <a:lnTo>
                    <a:pt x="97" y="81"/>
                  </a:lnTo>
                  <a:lnTo>
                    <a:pt x="103" y="94"/>
                  </a:lnTo>
                  <a:lnTo>
                    <a:pt x="109" y="103"/>
                  </a:lnTo>
                  <a:lnTo>
                    <a:pt x="115" y="116"/>
                  </a:lnTo>
                  <a:lnTo>
                    <a:pt x="118" y="125"/>
                  </a:lnTo>
                  <a:lnTo>
                    <a:pt x="122" y="134"/>
                  </a:lnTo>
                  <a:lnTo>
                    <a:pt x="125" y="142"/>
                  </a:lnTo>
                  <a:lnTo>
                    <a:pt x="130" y="151"/>
                  </a:lnTo>
                  <a:lnTo>
                    <a:pt x="134" y="162"/>
                  </a:lnTo>
                  <a:lnTo>
                    <a:pt x="137" y="167"/>
                  </a:lnTo>
                  <a:lnTo>
                    <a:pt x="175" y="172"/>
                  </a:lnTo>
                  <a:lnTo>
                    <a:pt x="163" y="309"/>
                  </a:lnTo>
                  <a:lnTo>
                    <a:pt x="160" y="306"/>
                  </a:lnTo>
                  <a:lnTo>
                    <a:pt x="156" y="303"/>
                  </a:lnTo>
                  <a:lnTo>
                    <a:pt x="149" y="297"/>
                  </a:lnTo>
                  <a:lnTo>
                    <a:pt x="141" y="292"/>
                  </a:lnTo>
                  <a:lnTo>
                    <a:pt x="131" y="283"/>
                  </a:lnTo>
                  <a:lnTo>
                    <a:pt x="122" y="273"/>
                  </a:lnTo>
                  <a:lnTo>
                    <a:pt x="115" y="263"/>
                  </a:lnTo>
                  <a:lnTo>
                    <a:pt x="109" y="253"/>
                  </a:lnTo>
                  <a:lnTo>
                    <a:pt x="103" y="241"/>
                  </a:lnTo>
                  <a:lnTo>
                    <a:pt x="100" y="228"/>
                  </a:lnTo>
                  <a:lnTo>
                    <a:pt x="97" y="216"/>
                  </a:lnTo>
                  <a:lnTo>
                    <a:pt x="97" y="206"/>
                  </a:lnTo>
                  <a:lnTo>
                    <a:pt x="97" y="197"/>
                  </a:lnTo>
                  <a:lnTo>
                    <a:pt x="99" y="191"/>
                  </a:lnTo>
                  <a:lnTo>
                    <a:pt x="99" y="184"/>
                  </a:lnTo>
                  <a:lnTo>
                    <a:pt x="100" y="184"/>
                  </a:lnTo>
                  <a:lnTo>
                    <a:pt x="96" y="181"/>
                  </a:lnTo>
                  <a:lnTo>
                    <a:pt x="87" y="175"/>
                  </a:lnTo>
                  <a:lnTo>
                    <a:pt x="74" y="166"/>
                  </a:lnTo>
                  <a:lnTo>
                    <a:pt x="59" y="155"/>
                  </a:lnTo>
                  <a:lnTo>
                    <a:pt x="51" y="147"/>
                  </a:lnTo>
                  <a:lnTo>
                    <a:pt x="42" y="139"/>
                  </a:lnTo>
                  <a:lnTo>
                    <a:pt x="33" y="131"/>
                  </a:lnTo>
                  <a:lnTo>
                    <a:pt x="27" y="125"/>
                  </a:lnTo>
                  <a:lnTo>
                    <a:pt x="14" y="108"/>
                  </a:lnTo>
                  <a:lnTo>
                    <a:pt x="5" y="92"/>
                  </a:lnTo>
                  <a:lnTo>
                    <a:pt x="1" y="83"/>
                  </a:lnTo>
                  <a:lnTo>
                    <a:pt x="0" y="73"/>
                  </a:lnTo>
                  <a:lnTo>
                    <a:pt x="0" y="65"/>
                  </a:lnTo>
                  <a:lnTo>
                    <a:pt x="0" y="58"/>
                  </a:lnTo>
                  <a:lnTo>
                    <a:pt x="2" y="40"/>
                  </a:lnTo>
                  <a:lnTo>
                    <a:pt x="8" y="28"/>
                  </a:lnTo>
                  <a:lnTo>
                    <a:pt x="13" y="15"/>
                  </a:lnTo>
                  <a:lnTo>
                    <a:pt x="19" y="8"/>
                  </a:lnTo>
                  <a:lnTo>
                    <a:pt x="21" y="1"/>
                  </a:lnTo>
                  <a:lnTo>
                    <a:pt x="24" y="1"/>
                  </a:lnTo>
                  <a:close/>
                </a:path>
              </a:pathLst>
            </a:custGeom>
            <a:solidFill>
              <a:srgbClr val="FFB5A8"/>
            </a:solidFill>
            <a:ln w="9525">
              <a:noFill/>
              <a:round/>
              <a:headEnd/>
              <a:tailEnd/>
            </a:ln>
          </p:spPr>
          <p:txBody>
            <a:bodyPr>
              <a:prstTxWarp prst="textNoShape">
                <a:avLst/>
              </a:prstTxWarp>
            </a:bodyPr>
            <a:lstStyle/>
            <a:p>
              <a:endParaRPr lang="en-US"/>
            </a:p>
          </p:txBody>
        </p:sp>
        <p:sp>
          <p:nvSpPr>
            <p:cNvPr id="174106" name="Freeform 28"/>
            <p:cNvSpPr>
              <a:spLocks/>
            </p:cNvSpPr>
            <p:nvPr/>
          </p:nvSpPr>
          <p:spPr bwMode="auto">
            <a:xfrm>
              <a:off x="3698" y="3605"/>
              <a:ext cx="255" cy="195"/>
            </a:xfrm>
            <a:custGeom>
              <a:avLst/>
              <a:gdLst>
                <a:gd name="T0" fmla="*/ 7 w 509"/>
                <a:gd name="T1" fmla="*/ 1 h 392"/>
                <a:gd name="T2" fmla="*/ 8 w 509"/>
                <a:gd name="T3" fmla="*/ 0 h 392"/>
                <a:gd name="T4" fmla="*/ 10 w 509"/>
                <a:gd name="T5" fmla="*/ 0 h 392"/>
                <a:gd name="T6" fmla="*/ 12 w 509"/>
                <a:gd name="T7" fmla="*/ 0 h 392"/>
                <a:gd name="T8" fmla="*/ 14 w 509"/>
                <a:gd name="T9" fmla="*/ 0 h 392"/>
                <a:gd name="T10" fmla="*/ 16 w 509"/>
                <a:gd name="T11" fmla="*/ 0 h 392"/>
                <a:gd name="T12" fmla="*/ 18 w 509"/>
                <a:gd name="T13" fmla="*/ 1 h 392"/>
                <a:gd name="T14" fmla="*/ 21 w 509"/>
                <a:gd name="T15" fmla="*/ 2 h 392"/>
                <a:gd name="T16" fmla="*/ 23 w 509"/>
                <a:gd name="T17" fmla="*/ 4 h 392"/>
                <a:gd name="T18" fmla="*/ 25 w 509"/>
                <a:gd name="T19" fmla="*/ 6 h 392"/>
                <a:gd name="T20" fmla="*/ 27 w 509"/>
                <a:gd name="T21" fmla="*/ 8 h 392"/>
                <a:gd name="T22" fmla="*/ 28 w 509"/>
                <a:gd name="T23" fmla="*/ 10 h 392"/>
                <a:gd name="T24" fmla="*/ 29 w 509"/>
                <a:gd name="T25" fmla="*/ 11 h 392"/>
                <a:gd name="T26" fmla="*/ 31 w 509"/>
                <a:gd name="T27" fmla="*/ 12 h 392"/>
                <a:gd name="T28" fmla="*/ 32 w 509"/>
                <a:gd name="T29" fmla="*/ 13 h 392"/>
                <a:gd name="T30" fmla="*/ 32 w 509"/>
                <a:gd name="T31" fmla="*/ 14 h 392"/>
                <a:gd name="T32" fmla="*/ 32 w 509"/>
                <a:gd name="T33" fmla="*/ 16 h 392"/>
                <a:gd name="T34" fmla="*/ 27 w 509"/>
                <a:gd name="T35" fmla="*/ 19 h 392"/>
                <a:gd name="T36" fmla="*/ 21 w 509"/>
                <a:gd name="T37" fmla="*/ 23 h 392"/>
                <a:gd name="T38" fmla="*/ 19 w 509"/>
                <a:gd name="T39" fmla="*/ 23 h 392"/>
                <a:gd name="T40" fmla="*/ 18 w 509"/>
                <a:gd name="T41" fmla="*/ 23 h 392"/>
                <a:gd name="T42" fmla="*/ 16 w 509"/>
                <a:gd name="T43" fmla="*/ 23 h 392"/>
                <a:gd name="T44" fmla="*/ 15 w 509"/>
                <a:gd name="T45" fmla="*/ 24 h 392"/>
                <a:gd name="T46" fmla="*/ 15 w 509"/>
                <a:gd name="T47" fmla="*/ 23 h 392"/>
                <a:gd name="T48" fmla="*/ 14 w 509"/>
                <a:gd name="T49" fmla="*/ 21 h 392"/>
                <a:gd name="T50" fmla="*/ 13 w 509"/>
                <a:gd name="T51" fmla="*/ 19 h 392"/>
                <a:gd name="T52" fmla="*/ 11 w 509"/>
                <a:gd name="T53" fmla="*/ 19 h 392"/>
                <a:gd name="T54" fmla="*/ 9 w 509"/>
                <a:gd name="T55" fmla="*/ 20 h 392"/>
                <a:gd name="T56" fmla="*/ 10 w 509"/>
                <a:gd name="T57" fmla="*/ 24 h 392"/>
                <a:gd name="T58" fmla="*/ 8 w 509"/>
                <a:gd name="T59" fmla="*/ 24 h 392"/>
                <a:gd name="T60" fmla="*/ 6 w 509"/>
                <a:gd name="T61" fmla="*/ 23 h 392"/>
                <a:gd name="T62" fmla="*/ 5 w 509"/>
                <a:gd name="T63" fmla="*/ 23 h 392"/>
                <a:gd name="T64" fmla="*/ 3 w 509"/>
                <a:gd name="T65" fmla="*/ 23 h 392"/>
                <a:gd name="T66" fmla="*/ 2 w 509"/>
                <a:gd name="T67" fmla="*/ 22 h 392"/>
                <a:gd name="T68" fmla="*/ 1 w 509"/>
                <a:gd name="T69" fmla="*/ 21 h 392"/>
                <a:gd name="T70" fmla="*/ 1 w 509"/>
                <a:gd name="T71" fmla="*/ 20 h 392"/>
                <a:gd name="T72" fmla="*/ 1 w 509"/>
                <a:gd name="T73" fmla="*/ 18 h 392"/>
                <a:gd name="T74" fmla="*/ 2 w 509"/>
                <a:gd name="T75" fmla="*/ 16 h 392"/>
                <a:gd name="T76" fmla="*/ 2 w 509"/>
                <a:gd name="T77" fmla="*/ 14 h 392"/>
                <a:gd name="T78" fmla="*/ 2 w 509"/>
                <a:gd name="T79" fmla="*/ 12 h 392"/>
                <a:gd name="T80" fmla="*/ 3 w 509"/>
                <a:gd name="T81" fmla="*/ 10 h 392"/>
                <a:gd name="T82" fmla="*/ 3 w 509"/>
                <a:gd name="T83" fmla="*/ 8 h 392"/>
                <a:gd name="T84" fmla="*/ 3 w 509"/>
                <a:gd name="T85" fmla="*/ 6 h 392"/>
                <a:gd name="T86" fmla="*/ 6 w 509"/>
                <a:gd name="T87" fmla="*/ 1 h 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9"/>
                <a:gd name="T133" fmla="*/ 0 h 392"/>
                <a:gd name="T134" fmla="*/ 509 w 509"/>
                <a:gd name="T135" fmla="*/ 392 h 3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9" h="392">
                  <a:moveTo>
                    <a:pt x="90" y="24"/>
                  </a:moveTo>
                  <a:lnTo>
                    <a:pt x="92" y="21"/>
                  </a:lnTo>
                  <a:lnTo>
                    <a:pt x="99" y="16"/>
                  </a:lnTo>
                  <a:lnTo>
                    <a:pt x="103" y="13"/>
                  </a:lnTo>
                  <a:lnTo>
                    <a:pt x="114" y="10"/>
                  </a:lnTo>
                  <a:lnTo>
                    <a:pt x="124" y="7"/>
                  </a:lnTo>
                  <a:lnTo>
                    <a:pt x="138" y="5"/>
                  </a:lnTo>
                  <a:lnTo>
                    <a:pt x="144" y="4"/>
                  </a:lnTo>
                  <a:lnTo>
                    <a:pt x="153" y="2"/>
                  </a:lnTo>
                  <a:lnTo>
                    <a:pt x="162" y="0"/>
                  </a:lnTo>
                  <a:lnTo>
                    <a:pt x="172" y="0"/>
                  </a:lnTo>
                  <a:lnTo>
                    <a:pt x="181" y="0"/>
                  </a:lnTo>
                  <a:lnTo>
                    <a:pt x="192" y="0"/>
                  </a:lnTo>
                  <a:lnTo>
                    <a:pt x="203" y="0"/>
                  </a:lnTo>
                  <a:lnTo>
                    <a:pt x="216" y="2"/>
                  </a:lnTo>
                  <a:lnTo>
                    <a:pt x="226" y="2"/>
                  </a:lnTo>
                  <a:lnTo>
                    <a:pt x="238" y="4"/>
                  </a:lnTo>
                  <a:lnTo>
                    <a:pt x="248" y="5"/>
                  </a:lnTo>
                  <a:lnTo>
                    <a:pt x="261" y="10"/>
                  </a:lnTo>
                  <a:lnTo>
                    <a:pt x="273" y="15"/>
                  </a:lnTo>
                  <a:lnTo>
                    <a:pt x="286" y="19"/>
                  </a:lnTo>
                  <a:lnTo>
                    <a:pt x="298" y="24"/>
                  </a:lnTo>
                  <a:lnTo>
                    <a:pt x="311" y="33"/>
                  </a:lnTo>
                  <a:lnTo>
                    <a:pt x="321" y="38"/>
                  </a:lnTo>
                  <a:lnTo>
                    <a:pt x="334" y="47"/>
                  </a:lnTo>
                  <a:lnTo>
                    <a:pt x="344" y="57"/>
                  </a:lnTo>
                  <a:lnTo>
                    <a:pt x="358" y="66"/>
                  </a:lnTo>
                  <a:lnTo>
                    <a:pt x="368" y="76"/>
                  </a:lnTo>
                  <a:lnTo>
                    <a:pt x="378" y="87"/>
                  </a:lnTo>
                  <a:lnTo>
                    <a:pt x="388" y="97"/>
                  </a:lnTo>
                  <a:lnTo>
                    <a:pt x="400" y="110"/>
                  </a:lnTo>
                  <a:lnTo>
                    <a:pt x="409" y="119"/>
                  </a:lnTo>
                  <a:lnTo>
                    <a:pt x="417" y="130"/>
                  </a:lnTo>
                  <a:lnTo>
                    <a:pt x="426" y="141"/>
                  </a:lnTo>
                  <a:lnTo>
                    <a:pt x="435" y="152"/>
                  </a:lnTo>
                  <a:lnTo>
                    <a:pt x="442" y="162"/>
                  </a:lnTo>
                  <a:lnTo>
                    <a:pt x="450" y="171"/>
                  </a:lnTo>
                  <a:lnTo>
                    <a:pt x="455" y="179"/>
                  </a:lnTo>
                  <a:lnTo>
                    <a:pt x="463" y="187"/>
                  </a:lnTo>
                  <a:lnTo>
                    <a:pt x="471" y="196"/>
                  </a:lnTo>
                  <a:lnTo>
                    <a:pt x="480" y="204"/>
                  </a:lnTo>
                  <a:lnTo>
                    <a:pt x="486" y="207"/>
                  </a:lnTo>
                  <a:lnTo>
                    <a:pt x="492" y="212"/>
                  </a:lnTo>
                  <a:lnTo>
                    <a:pt x="498" y="212"/>
                  </a:lnTo>
                  <a:lnTo>
                    <a:pt x="502" y="213"/>
                  </a:lnTo>
                  <a:lnTo>
                    <a:pt x="505" y="215"/>
                  </a:lnTo>
                  <a:lnTo>
                    <a:pt x="508" y="223"/>
                  </a:lnTo>
                  <a:lnTo>
                    <a:pt x="509" y="234"/>
                  </a:lnTo>
                  <a:lnTo>
                    <a:pt x="509" y="246"/>
                  </a:lnTo>
                  <a:lnTo>
                    <a:pt x="504" y="254"/>
                  </a:lnTo>
                  <a:lnTo>
                    <a:pt x="498" y="263"/>
                  </a:lnTo>
                  <a:lnTo>
                    <a:pt x="492" y="270"/>
                  </a:lnTo>
                  <a:lnTo>
                    <a:pt x="490" y="273"/>
                  </a:lnTo>
                  <a:lnTo>
                    <a:pt x="431" y="310"/>
                  </a:lnTo>
                  <a:lnTo>
                    <a:pt x="334" y="376"/>
                  </a:lnTo>
                  <a:lnTo>
                    <a:pt x="331" y="376"/>
                  </a:lnTo>
                  <a:lnTo>
                    <a:pt x="328" y="376"/>
                  </a:lnTo>
                  <a:lnTo>
                    <a:pt x="321" y="376"/>
                  </a:lnTo>
                  <a:lnTo>
                    <a:pt x="314" y="376"/>
                  </a:lnTo>
                  <a:lnTo>
                    <a:pt x="303" y="376"/>
                  </a:lnTo>
                  <a:lnTo>
                    <a:pt x="293" y="376"/>
                  </a:lnTo>
                  <a:lnTo>
                    <a:pt x="283" y="377"/>
                  </a:lnTo>
                  <a:lnTo>
                    <a:pt x="274" y="379"/>
                  </a:lnTo>
                  <a:lnTo>
                    <a:pt x="264" y="379"/>
                  </a:lnTo>
                  <a:lnTo>
                    <a:pt x="255" y="382"/>
                  </a:lnTo>
                  <a:lnTo>
                    <a:pt x="246" y="384"/>
                  </a:lnTo>
                  <a:lnTo>
                    <a:pt x="241" y="387"/>
                  </a:lnTo>
                  <a:lnTo>
                    <a:pt x="230" y="388"/>
                  </a:lnTo>
                  <a:lnTo>
                    <a:pt x="227" y="392"/>
                  </a:lnTo>
                  <a:lnTo>
                    <a:pt x="226" y="388"/>
                  </a:lnTo>
                  <a:lnTo>
                    <a:pt x="226" y="382"/>
                  </a:lnTo>
                  <a:lnTo>
                    <a:pt x="225" y="373"/>
                  </a:lnTo>
                  <a:lnTo>
                    <a:pt x="223" y="363"/>
                  </a:lnTo>
                  <a:lnTo>
                    <a:pt x="219" y="351"/>
                  </a:lnTo>
                  <a:lnTo>
                    <a:pt x="216" y="341"/>
                  </a:lnTo>
                  <a:lnTo>
                    <a:pt x="210" y="331"/>
                  </a:lnTo>
                  <a:lnTo>
                    <a:pt x="204" y="324"/>
                  </a:lnTo>
                  <a:lnTo>
                    <a:pt x="194" y="318"/>
                  </a:lnTo>
                  <a:lnTo>
                    <a:pt x="184" y="318"/>
                  </a:lnTo>
                  <a:lnTo>
                    <a:pt x="172" y="318"/>
                  </a:lnTo>
                  <a:lnTo>
                    <a:pt x="162" y="320"/>
                  </a:lnTo>
                  <a:lnTo>
                    <a:pt x="151" y="321"/>
                  </a:lnTo>
                  <a:lnTo>
                    <a:pt x="144" y="324"/>
                  </a:lnTo>
                  <a:lnTo>
                    <a:pt x="138" y="326"/>
                  </a:lnTo>
                  <a:lnTo>
                    <a:pt x="138" y="327"/>
                  </a:lnTo>
                  <a:lnTo>
                    <a:pt x="150" y="392"/>
                  </a:lnTo>
                  <a:lnTo>
                    <a:pt x="146" y="390"/>
                  </a:lnTo>
                  <a:lnTo>
                    <a:pt x="137" y="390"/>
                  </a:lnTo>
                  <a:lnTo>
                    <a:pt x="130" y="388"/>
                  </a:lnTo>
                  <a:lnTo>
                    <a:pt x="122" y="388"/>
                  </a:lnTo>
                  <a:lnTo>
                    <a:pt x="114" y="387"/>
                  </a:lnTo>
                  <a:lnTo>
                    <a:pt x="106" y="387"/>
                  </a:lnTo>
                  <a:lnTo>
                    <a:pt x="96" y="384"/>
                  </a:lnTo>
                  <a:lnTo>
                    <a:pt x="87" y="384"/>
                  </a:lnTo>
                  <a:lnTo>
                    <a:pt x="78" y="381"/>
                  </a:lnTo>
                  <a:lnTo>
                    <a:pt x="70" y="381"/>
                  </a:lnTo>
                  <a:lnTo>
                    <a:pt x="61" y="377"/>
                  </a:lnTo>
                  <a:lnTo>
                    <a:pt x="52" y="377"/>
                  </a:lnTo>
                  <a:lnTo>
                    <a:pt x="43" y="374"/>
                  </a:lnTo>
                  <a:lnTo>
                    <a:pt x="39" y="374"/>
                  </a:lnTo>
                  <a:lnTo>
                    <a:pt x="27" y="366"/>
                  </a:lnTo>
                  <a:lnTo>
                    <a:pt x="19" y="362"/>
                  </a:lnTo>
                  <a:lnTo>
                    <a:pt x="11" y="354"/>
                  </a:lnTo>
                  <a:lnTo>
                    <a:pt x="7" y="349"/>
                  </a:lnTo>
                  <a:lnTo>
                    <a:pt x="1" y="340"/>
                  </a:lnTo>
                  <a:lnTo>
                    <a:pt x="0" y="337"/>
                  </a:lnTo>
                  <a:lnTo>
                    <a:pt x="0" y="334"/>
                  </a:lnTo>
                  <a:lnTo>
                    <a:pt x="2" y="331"/>
                  </a:lnTo>
                  <a:lnTo>
                    <a:pt x="5" y="323"/>
                  </a:lnTo>
                  <a:lnTo>
                    <a:pt x="10" y="313"/>
                  </a:lnTo>
                  <a:lnTo>
                    <a:pt x="14" y="299"/>
                  </a:lnTo>
                  <a:lnTo>
                    <a:pt x="20" y="285"/>
                  </a:lnTo>
                  <a:lnTo>
                    <a:pt x="21" y="276"/>
                  </a:lnTo>
                  <a:lnTo>
                    <a:pt x="24" y="266"/>
                  </a:lnTo>
                  <a:lnTo>
                    <a:pt x="27" y="257"/>
                  </a:lnTo>
                  <a:lnTo>
                    <a:pt x="30" y="248"/>
                  </a:lnTo>
                  <a:lnTo>
                    <a:pt x="30" y="235"/>
                  </a:lnTo>
                  <a:lnTo>
                    <a:pt x="30" y="223"/>
                  </a:lnTo>
                  <a:lnTo>
                    <a:pt x="30" y="210"/>
                  </a:lnTo>
                  <a:lnTo>
                    <a:pt x="32" y="199"/>
                  </a:lnTo>
                  <a:lnTo>
                    <a:pt x="32" y="185"/>
                  </a:lnTo>
                  <a:lnTo>
                    <a:pt x="33" y="173"/>
                  </a:lnTo>
                  <a:lnTo>
                    <a:pt x="33" y="160"/>
                  </a:lnTo>
                  <a:lnTo>
                    <a:pt x="35" y="151"/>
                  </a:lnTo>
                  <a:lnTo>
                    <a:pt x="35" y="138"/>
                  </a:lnTo>
                  <a:lnTo>
                    <a:pt x="35" y="129"/>
                  </a:lnTo>
                  <a:lnTo>
                    <a:pt x="35" y="119"/>
                  </a:lnTo>
                  <a:lnTo>
                    <a:pt x="35" y="113"/>
                  </a:lnTo>
                  <a:lnTo>
                    <a:pt x="35" y="102"/>
                  </a:lnTo>
                  <a:lnTo>
                    <a:pt x="35" y="99"/>
                  </a:lnTo>
                  <a:lnTo>
                    <a:pt x="90" y="24"/>
                  </a:lnTo>
                  <a:close/>
                </a:path>
              </a:pathLst>
            </a:custGeom>
            <a:solidFill>
              <a:srgbClr val="C89FE9"/>
            </a:solidFill>
            <a:ln w="9525">
              <a:noFill/>
              <a:round/>
              <a:headEnd/>
              <a:tailEnd/>
            </a:ln>
          </p:spPr>
          <p:txBody>
            <a:bodyPr>
              <a:prstTxWarp prst="textNoShape">
                <a:avLst/>
              </a:prstTxWarp>
            </a:bodyPr>
            <a:lstStyle/>
            <a:p>
              <a:endParaRPr lang="en-US"/>
            </a:p>
          </p:txBody>
        </p:sp>
        <p:sp>
          <p:nvSpPr>
            <p:cNvPr id="174107" name="Freeform 29"/>
            <p:cNvSpPr>
              <a:spLocks/>
            </p:cNvSpPr>
            <p:nvPr/>
          </p:nvSpPr>
          <p:spPr bwMode="auto">
            <a:xfrm>
              <a:off x="3722" y="3634"/>
              <a:ext cx="228" cy="162"/>
            </a:xfrm>
            <a:custGeom>
              <a:avLst/>
              <a:gdLst>
                <a:gd name="T0" fmla="*/ 1 w 456"/>
                <a:gd name="T1" fmla="*/ 17 h 326"/>
                <a:gd name="T2" fmla="*/ 2 w 456"/>
                <a:gd name="T3" fmla="*/ 15 h 326"/>
                <a:gd name="T4" fmla="*/ 4 w 456"/>
                <a:gd name="T5" fmla="*/ 13 h 326"/>
                <a:gd name="T6" fmla="*/ 4 w 456"/>
                <a:gd name="T7" fmla="*/ 10 h 326"/>
                <a:gd name="T8" fmla="*/ 5 w 456"/>
                <a:gd name="T9" fmla="*/ 9 h 326"/>
                <a:gd name="T10" fmla="*/ 8 w 456"/>
                <a:gd name="T11" fmla="*/ 11 h 326"/>
                <a:gd name="T12" fmla="*/ 8 w 456"/>
                <a:gd name="T13" fmla="*/ 3 h 326"/>
                <a:gd name="T14" fmla="*/ 9 w 456"/>
                <a:gd name="T15" fmla="*/ 5 h 326"/>
                <a:gd name="T16" fmla="*/ 11 w 456"/>
                <a:gd name="T17" fmla="*/ 5 h 326"/>
                <a:gd name="T18" fmla="*/ 10 w 456"/>
                <a:gd name="T19" fmla="*/ 3 h 326"/>
                <a:gd name="T20" fmla="*/ 10 w 456"/>
                <a:gd name="T21" fmla="*/ 1 h 326"/>
                <a:gd name="T22" fmla="*/ 11 w 456"/>
                <a:gd name="T23" fmla="*/ 0 h 326"/>
                <a:gd name="T24" fmla="*/ 11 w 456"/>
                <a:gd name="T25" fmla="*/ 1 h 326"/>
                <a:gd name="T26" fmla="*/ 12 w 456"/>
                <a:gd name="T27" fmla="*/ 1 h 326"/>
                <a:gd name="T28" fmla="*/ 15 w 456"/>
                <a:gd name="T29" fmla="*/ 1 h 326"/>
                <a:gd name="T30" fmla="*/ 16 w 456"/>
                <a:gd name="T31" fmla="*/ 0 h 326"/>
                <a:gd name="T32" fmla="*/ 16 w 456"/>
                <a:gd name="T33" fmla="*/ 1 h 326"/>
                <a:gd name="T34" fmla="*/ 16 w 456"/>
                <a:gd name="T35" fmla="*/ 3 h 326"/>
                <a:gd name="T36" fmla="*/ 16 w 456"/>
                <a:gd name="T37" fmla="*/ 4 h 326"/>
                <a:gd name="T38" fmla="*/ 15 w 456"/>
                <a:gd name="T39" fmla="*/ 6 h 326"/>
                <a:gd name="T40" fmla="*/ 15 w 456"/>
                <a:gd name="T41" fmla="*/ 8 h 326"/>
                <a:gd name="T42" fmla="*/ 16 w 456"/>
                <a:gd name="T43" fmla="*/ 10 h 326"/>
                <a:gd name="T44" fmla="*/ 16 w 456"/>
                <a:gd name="T45" fmla="*/ 12 h 326"/>
                <a:gd name="T46" fmla="*/ 16 w 456"/>
                <a:gd name="T47" fmla="*/ 14 h 326"/>
                <a:gd name="T48" fmla="*/ 17 w 456"/>
                <a:gd name="T49" fmla="*/ 13 h 326"/>
                <a:gd name="T50" fmla="*/ 19 w 456"/>
                <a:gd name="T51" fmla="*/ 12 h 326"/>
                <a:gd name="T52" fmla="*/ 20 w 456"/>
                <a:gd name="T53" fmla="*/ 11 h 326"/>
                <a:gd name="T54" fmla="*/ 23 w 456"/>
                <a:gd name="T55" fmla="*/ 11 h 326"/>
                <a:gd name="T56" fmla="*/ 24 w 456"/>
                <a:gd name="T57" fmla="*/ 11 h 326"/>
                <a:gd name="T58" fmla="*/ 26 w 456"/>
                <a:gd name="T59" fmla="*/ 10 h 326"/>
                <a:gd name="T60" fmla="*/ 28 w 456"/>
                <a:gd name="T61" fmla="*/ 10 h 326"/>
                <a:gd name="T62" fmla="*/ 29 w 456"/>
                <a:gd name="T63" fmla="*/ 11 h 326"/>
                <a:gd name="T64" fmla="*/ 29 w 456"/>
                <a:gd name="T65" fmla="*/ 11 h 326"/>
                <a:gd name="T66" fmla="*/ 27 w 456"/>
                <a:gd name="T67" fmla="*/ 13 h 326"/>
                <a:gd name="T68" fmla="*/ 26 w 456"/>
                <a:gd name="T69" fmla="*/ 14 h 326"/>
                <a:gd name="T70" fmla="*/ 24 w 456"/>
                <a:gd name="T71" fmla="*/ 15 h 326"/>
                <a:gd name="T72" fmla="*/ 22 w 456"/>
                <a:gd name="T73" fmla="*/ 16 h 326"/>
                <a:gd name="T74" fmla="*/ 21 w 456"/>
                <a:gd name="T75" fmla="*/ 17 h 326"/>
                <a:gd name="T76" fmla="*/ 19 w 456"/>
                <a:gd name="T77" fmla="*/ 18 h 326"/>
                <a:gd name="T78" fmla="*/ 12 w 456"/>
                <a:gd name="T79" fmla="*/ 19 h 326"/>
                <a:gd name="T80" fmla="*/ 11 w 456"/>
                <a:gd name="T81" fmla="*/ 18 h 326"/>
                <a:gd name="T82" fmla="*/ 10 w 456"/>
                <a:gd name="T83" fmla="*/ 17 h 326"/>
                <a:gd name="T84" fmla="*/ 8 w 456"/>
                <a:gd name="T85" fmla="*/ 16 h 326"/>
                <a:gd name="T86" fmla="*/ 7 w 456"/>
                <a:gd name="T87" fmla="*/ 19 h 326"/>
                <a:gd name="T88" fmla="*/ 6 w 456"/>
                <a:gd name="T89" fmla="*/ 19 h 326"/>
                <a:gd name="T90" fmla="*/ 5 w 456"/>
                <a:gd name="T91" fmla="*/ 19 h 326"/>
                <a:gd name="T92" fmla="*/ 3 w 456"/>
                <a:gd name="T93" fmla="*/ 19 h 326"/>
                <a:gd name="T94" fmla="*/ 1 w 456"/>
                <a:gd name="T95" fmla="*/ 18 h 326"/>
                <a:gd name="T96" fmla="*/ 0 w 456"/>
                <a:gd name="T97" fmla="*/ 17 h 3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6"/>
                <a:gd name="T148" fmla="*/ 0 h 326"/>
                <a:gd name="T149" fmla="*/ 456 w 456"/>
                <a:gd name="T150" fmla="*/ 326 h 32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6" h="326">
                  <a:moveTo>
                    <a:pt x="0" y="287"/>
                  </a:moveTo>
                  <a:lnTo>
                    <a:pt x="0" y="283"/>
                  </a:lnTo>
                  <a:lnTo>
                    <a:pt x="6" y="279"/>
                  </a:lnTo>
                  <a:lnTo>
                    <a:pt x="12" y="269"/>
                  </a:lnTo>
                  <a:lnTo>
                    <a:pt x="21" y="262"/>
                  </a:lnTo>
                  <a:lnTo>
                    <a:pt x="30" y="249"/>
                  </a:lnTo>
                  <a:lnTo>
                    <a:pt x="38" y="237"/>
                  </a:lnTo>
                  <a:lnTo>
                    <a:pt x="46" y="224"/>
                  </a:lnTo>
                  <a:lnTo>
                    <a:pt x="53" y="212"/>
                  </a:lnTo>
                  <a:lnTo>
                    <a:pt x="56" y="197"/>
                  </a:lnTo>
                  <a:lnTo>
                    <a:pt x="59" y="185"/>
                  </a:lnTo>
                  <a:lnTo>
                    <a:pt x="62" y="171"/>
                  </a:lnTo>
                  <a:lnTo>
                    <a:pt x="65" y="161"/>
                  </a:lnTo>
                  <a:lnTo>
                    <a:pt x="66" y="151"/>
                  </a:lnTo>
                  <a:lnTo>
                    <a:pt x="68" y="144"/>
                  </a:lnTo>
                  <a:lnTo>
                    <a:pt x="68" y="138"/>
                  </a:lnTo>
                  <a:lnTo>
                    <a:pt x="69" y="138"/>
                  </a:lnTo>
                  <a:lnTo>
                    <a:pt x="120" y="182"/>
                  </a:lnTo>
                  <a:lnTo>
                    <a:pt x="105" y="130"/>
                  </a:lnTo>
                  <a:lnTo>
                    <a:pt x="113" y="61"/>
                  </a:lnTo>
                  <a:lnTo>
                    <a:pt x="114" y="63"/>
                  </a:lnTo>
                  <a:lnTo>
                    <a:pt x="122" y="68"/>
                  </a:lnTo>
                  <a:lnTo>
                    <a:pt x="129" y="74"/>
                  </a:lnTo>
                  <a:lnTo>
                    <a:pt x="141" y="82"/>
                  </a:lnTo>
                  <a:lnTo>
                    <a:pt x="149" y="85"/>
                  </a:lnTo>
                  <a:lnTo>
                    <a:pt x="160" y="88"/>
                  </a:lnTo>
                  <a:lnTo>
                    <a:pt x="164" y="85"/>
                  </a:lnTo>
                  <a:lnTo>
                    <a:pt x="165" y="79"/>
                  </a:lnTo>
                  <a:lnTo>
                    <a:pt x="161" y="66"/>
                  </a:lnTo>
                  <a:lnTo>
                    <a:pt x="160" y="54"/>
                  </a:lnTo>
                  <a:lnTo>
                    <a:pt x="160" y="39"/>
                  </a:lnTo>
                  <a:lnTo>
                    <a:pt x="160" y="30"/>
                  </a:lnTo>
                  <a:lnTo>
                    <a:pt x="160" y="19"/>
                  </a:lnTo>
                  <a:lnTo>
                    <a:pt x="160" y="13"/>
                  </a:lnTo>
                  <a:lnTo>
                    <a:pt x="160" y="7"/>
                  </a:lnTo>
                  <a:lnTo>
                    <a:pt x="161" y="7"/>
                  </a:lnTo>
                  <a:lnTo>
                    <a:pt x="160" y="8"/>
                  </a:lnTo>
                  <a:lnTo>
                    <a:pt x="161" y="14"/>
                  </a:lnTo>
                  <a:lnTo>
                    <a:pt x="162" y="18"/>
                  </a:lnTo>
                  <a:lnTo>
                    <a:pt x="168" y="22"/>
                  </a:lnTo>
                  <a:lnTo>
                    <a:pt x="176" y="25"/>
                  </a:lnTo>
                  <a:lnTo>
                    <a:pt x="189" y="30"/>
                  </a:lnTo>
                  <a:lnTo>
                    <a:pt x="202" y="30"/>
                  </a:lnTo>
                  <a:lnTo>
                    <a:pt x="215" y="25"/>
                  </a:lnTo>
                  <a:lnTo>
                    <a:pt x="227" y="19"/>
                  </a:lnTo>
                  <a:lnTo>
                    <a:pt x="240" y="13"/>
                  </a:lnTo>
                  <a:lnTo>
                    <a:pt x="249" y="5"/>
                  </a:lnTo>
                  <a:lnTo>
                    <a:pt x="256" y="2"/>
                  </a:lnTo>
                  <a:lnTo>
                    <a:pt x="260" y="0"/>
                  </a:lnTo>
                  <a:lnTo>
                    <a:pt x="260" y="7"/>
                  </a:lnTo>
                  <a:lnTo>
                    <a:pt x="255" y="19"/>
                  </a:lnTo>
                  <a:lnTo>
                    <a:pt x="252" y="30"/>
                  </a:lnTo>
                  <a:lnTo>
                    <a:pt x="249" y="39"/>
                  </a:lnTo>
                  <a:lnTo>
                    <a:pt x="249" y="50"/>
                  </a:lnTo>
                  <a:lnTo>
                    <a:pt x="247" y="58"/>
                  </a:lnTo>
                  <a:lnTo>
                    <a:pt x="246" y="68"/>
                  </a:lnTo>
                  <a:lnTo>
                    <a:pt x="244" y="77"/>
                  </a:lnTo>
                  <a:lnTo>
                    <a:pt x="241" y="86"/>
                  </a:lnTo>
                  <a:lnTo>
                    <a:pt x="241" y="91"/>
                  </a:lnTo>
                  <a:lnTo>
                    <a:pt x="241" y="99"/>
                  </a:lnTo>
                  <a:lnTo>
                    <a:pt x="241" y="108"/>
                  </a:lnTo>
                  <a:lnTo>
                    <a:pt x="243" y="121"/>
                  </a:lnTo>
                  <a:lnTo>
                    <a:pt x="243" y="130"/>
                  </a:lnTo>
                  <a:lnTo>
                    <a:pt x="244" y="143"/>
                  </a:lnTo>
                  <a:lnTo>
                    <a:pt x="246" y="155"/>
                  </a:lnTo>
                  <a:lnTo>
                    <a:pt x="247" y="169"/>
                  </a:lnTo>
                  <a:lnTo>
                    <a:pt x="247" y="180"/>
                  </a:lnTo>
                  <a:lnTo>
                    <a:pt x="247" y="191"/>
                  </a:lnTo>
                  <a:lnTo>
                    <a:pt x="247" y="201"/>
                  </a:lnTo>
                  <a:lnTo>
                    <a:pt x="249" y="212"/>
                  </a:lnTo>
                  <a:lnTo>
                    <a:pt x="249" y="219"/>
                  </a:lnTo>
                  <a:lnTo>
                    <a:pt x="250" y="226"/>
                  </a:lnTo>
                  <a:lnTo>
                    <a:pt x="250" y="229"/>
                  </a:lnTo>
                  <a:lnTo>
                    <a:pt x="252" y="232"/>
                  </a:lnTo>
                  <a:lnTo>
                    <a:pt x="262" y="218"/>
                  </a:lnTo>
                  <a:lnTo>
                    <a:pt x="274" y="208"/>
                  </a:lnTo>
                  <a:lnTo>
                    <a:pt x="284" y="199"/>
                  </a:lnTo>
                  <a:lnTo>
                    <a:pt x="294" y="194"/>
                  </a:lnTo>
                  <a:lnTo>
                    <a:pt x="301" y="188"/>
                  </a:lnTo>
                  <a:lnTo>
                    <a:pt x="310" y="185"/>
                  </a:lnTo>
                  <a:lnTo>
                    <a:pt x="319" y="182"/>
                  </a:lnTo>
                  <a:lnTo>
                    <a:pt x="328" y="182"/>
                  </a:lnTo>
                  <a:lnTo>
                    <a:pt x="342" y="180"/>
                  </a:lnTo>
                  <a:lnTo>
                    <a:pt x="357" y="182"/>
                  </a:lnTo>
                  <a:lnTo>
                    <a:pt x="364" y="182"/>
                  </a:lnTo>
                  <a:lnTo>
                    <a:pt x="373" y="182"/>
                  </a:lnTo>
                  <a:lnTo>
                    <a:pt x="382" y="182"/>
                  </a:lnTo>
                  <a:lnTo>
                    <a:pt x="392" y="182"/>
                  </a:lnTo>
                  <a:lnTo>
                    <a:pt x="399" y="179"/>
                  </a:lnTo>
                  <a:lnTo>
                    <a:pt x="409" y="176"/>
                  </a:lnTo>
                  <a:lnTo>
                    <a:pt x="418" y="172"/>
                  </a:lnTo>
                  <a:lnTo>
                    <a:pt x="430" y="169"/>
                  </a:lnTo>
                  <a:lnTo>
                    <a:pt x="437" y="166"/>
                  </a:lnTo>
                  <a:lnTo>
                    <a:pt x="446" y="168"/>
                  </a:lnTo>
                  <a:lnTo>
                    <a:pt x="452" y="169"/>
                  </a:lnTo>
                  <a:lnTo>
                    <a:pt x="456" y="177"/>
                  </a:lnTo>
                  <a:lnTo>
                    <a:pt x="455" y="177"/>
                  </a:lnTo>
                  <a:lnTo>
                    <a:pt x="453" y="183"/>
                  </a:lnTo>
                  <a:lnTo>
                    <a:pt x="449" y="190"/>
                  </a:lnTo>
                  <a:lnTo>
                    <a:pt x="446" y="199"/>
                  </a:lnTo>
                  <a:lnTo>
                    <a:pt x="437" y="208"/>
                  </a:lnTo>
                  <a:lnTo>
                    <a:pt x="428" y="219"/>
                  </a:lnTo>
                  <a:lnTo>
                    <a:pt x="421" y="222"/>
                  </a:lnTo>
                  <a:lnTo>
                    <a:pt x="415" y="227"/>
                  </a:lnTo>
                  <a:lnTo>
                    <a:pt x="408" y="232"/>
                  </a:lnTo>
                  <a:lnTo>
                    <a:pt x="401" y="237"/>
                  </a:lnTo>
                  <a:lnTo>
                    <a:pt x="390" y="238"/>
                  </a:lnTo>
                  <a:lnTo>
                    <a:pt x="380" y="243"/>
                  </a:lnTo>
                  <a:lnTo>
                    <a:pt x="371" y="247"/>
                  </a:lnTo>
                  <a:lnTo>
                    <a:pt x="363" y="252"/>
                  </a:lnTo>
                  <a:lnTo>
                    <a:pt x="352" y="257"/>
                  </a:lnTo>
                  <a:lnTo>
                    <a:pt x="344" y="262"/>
                  </a:lnTo>
                  <a:lnTo>
                    <a:pt x="335" y="268"/>
                  </a:lnTo>
                  <a:lnTo>
                    <a:pt x="328" y="274"/>
                  </a:lnTo>
                  <a:lnTo>
                    <a:pt x="313" y="282"/>
                  </a:lnTo>
                  <a:lnTo>
                    <a:pt x="301" y="291"/>
                  </a:lnTo>
                  <a:lnTo>
                    <a:pt x="294" y="298"/>
                  </a:lnTo>
                  <a:lnTo>
                    <a:pt x="293" y="301"/>
                  </a:lnTo>
                  <a:lnTo>
                    <a:pt x="181" y="326"/>
                  </a:lnTo>
                  <a:lnTo>
                    <a:pt x="179" y="319"/>
                  </a:lnTo>
                  <a:lnTo>
                    <a:pt x="174" y="307"/>
                  </a:lnTo>
                  <a:lnTo>
                    <a:pt x="170" y="299"/>
                  </a:lnTo>
                  <a:lnTo>
                    <a:pt x="165" y="291"/>
                  </a:lnTo>
                  <a:lnTo>
                    <a:pt x="160" y="283"/>
                  </a:lnTo>
                  <a:lnTo>
                    <a:pt x="154" y="279"/>
                  </a:lnTo>
                  <a:lnTo>
                    <a:pt x="145" y="273"/>
                  </a:lnTo>
                  <a:lnTo>
                    <a:pt x="138" y="268"/>
                  </a:lnTo>
                  <a:lnTo>
                    <a:pt x="129" y="263"/>
                  </a:lnTo>
                  <a:lnTo>
                    <a:pt x="123" y="262"/>
                  </a:lnTo>
                  <a:lnTo>
                    <a:pt x="111" y="257"/>
                  </a:lnTo>
                  <a:lnTo>
                    <a:pt x="108" y="257"/>
                  </a:lnTo>
                  <a:lnTo>
                    <a:pt x="105" y="318"/>
                  </a:lnTo>
                  <a:lnTo>
                    <a:pt x="103" y="316"/>
                  </a:lnTo>
                  <a:lnTo>
                    <a:pt x="100" y="316"/>
                  </a:lnTo>
                  <a:lnTo>
                    <a:pt x="94" y="316"/>
                  </a:lnTo>
                  <a:lnTo>
                    <a:pt x="86" y="316"/>
                  </a:lnTo>
                  <a:lnTo>
                    <a:pt x="76" y="315"/>
                  </a:lnTo>
                  <a:lnTo>
                    <a:pt x="68" y="313"/>
                  </a:lnTo>
                  <a:lnTo>
                    <a:pt x="57" y="312"/>
                  </a:lnTo>
                  <a:lnTo>
                    <a:pt x="49" y="310"/>
                  </a:lnTo>
                  <a:lnTo>
                    <a:pt x="38" y="305"/>
                  </a:lnTo>
                  <a:lnTo>
                    <a:pt x="28" y="302"/>
                  </a:lnTo>
                  <a:lnTo>
                    <a:pt x="19" y="299"/>
                  </a:lnTo>
                  <a:lnTo>
                    <a:pt x="13" y="296"/>
                  </a:lnTo>
                  <a:lnTo>
                    <a:pt x="3" y="288"/>
                  </a:lnTo>
                  <a:lnTo>
                    <a:pt x="0" y="287"/>
                  </a:lnTo>
                  <a:close/>
                </a:path>
              </a:pathLst>
            </a:custGeom>
            <a:solidFill>
              <a:srgbClr val="A879B4"/>
            </a:solidFill>
            <a:ln w="9525">
              <a:noFill/>
              <a:round/>
              <a:headEnd/>
              <a:tailEnd/>
            </a:ln>
          </p:spPr>
          <p:txBody>
            <a:bodyPr>
              <a:prstTxWarp prst="textNoShape">
                <a:avLst/>
              </a:prstTxWarp>
            </a:bodyPr>
            <a:lstStyle/>
            <a:p>
              <a:endParaRPr lang="en-US"/>
            </a:p>
          </p:txBody>
        </p:sp>
        <p:sp>
          <p:nvSpPr>
            <p:cNvPr id="174108" name="Freeform 30"/>
            <p:cNvSpPr>
              <a:spLocks/>
            </p:cNvSpPr>
            <p:nvPr/>
          </p:nvSpPr>
          <p:spPr bwMode="auto">
            <a:xfrm>
              <a:off x="3834" y="4168"/>
              <a:ext cx="104" cy="15"/>
            </a:xfrm>
            <a:custGeom>
              <a:avLst/>
              <a:gdLst>
                <a:gd name="T0" fmla="*/ 6 w 208"/>
                <a:gd name="T1" fmla="*/ 0 h 29"/>
                <a:gd name="T2" fmla="*/ 6 w 208"/>
                <a:gd name="T3" fmla="*/ 0 h 29"/>
                <a:gd name="T4" fmla="*/ 6 w 208"/>
                <a:gd name="T5" fmla="*/ 0 h 29"/>
                <a:gd name="T6" fmla="*/ 5 w 208"/>
                <a:gd name="T7" fmla="*/ 0 h 29"/>
                <a:gd name="T8" fmla="*/ 5 w 208"/>
                <a:gd name="T9" fmla="*/ 0 h 29"/>
                <a:gd name="T10" fmla="*/ 4 w 208"/>
                <a:gd name="T11" fmla="*/ 0 h 29"/>
                <a:gd name="T12" fmla="*/ 3 w 208"/>
                <a:gd name="T13" fmla="*/ 0 h 29"/>
                <a:gd name="T14" fmla="*/ 2 w 208"/>
                <a:gd name="T15" fmla="*/ 1 h 29"/>
                <a:gd name="T16" fmla="*/ 2 w 208"/>
                <a:gd name="T17" fmla="*/ 1 h 29"/>
                <a:gd name="T18" fmla="*/ 1 w 208"/>
                <a:gd name="T19" fmla="*/ 1 h 29"/>
                <a:gd name="T20" fmla="*/ 1 w 208"/>
                <a:gd name="T21" fmla="*/ 1 h 29"/>
                <a:gd name="T22" fmla="*/ 0 w 208"/>
                <a:gd name="T23" fmla="*/ 1 h 29"/>
                <a:gd name="T24" fmla="*/ 1 w 208"/>
                <a:gd name="T25" fmla="*/ 1 h 29"/>
                <a:gd name="T26" fmla="*/ 1 w 208"/>
                <a:gd name="T27" fmla="*/ 1 h 29"/>
                <a:gd name="T28" fmla="*/ 1 w 208"/>
                <a:gd name="T29" fmla="*/ 2 h 29"/>
                <a:gd name="T30" fmla="*/ 2 w 208"/>
                <a:gd name="T31" fmla="*/ 2 h 29"/>
                <a:gd name="T32" fmla="*/ 3 w 208"/>
                <a:gd name="T33" fmla="*/ 2 h 29"/>
                <a:gd name="T34" fmla="*/ 3 w 208"/>
                <a:gd name="T35" fmla="*/ 2 h 29"/>
                <a:gd name="T36" fmla="*/ 4 w 208"/>
                <a:gd name="T37" fmla="*/ 2 h 29"/>
                <a:gd name="T38" fmla="*/ 4 w 208"/>
                <a:gd name="T39" fmla="*/ 2 h 29"/>
                <a:gd name="T40" fmla="*/ 5 w 208"/>
                <a:gd name="T41" fmla="*/ 2 h 29"/>
                <a:gd name="T42" fmla="*/ 5 w 208"/>
                <a:gd name="T43" fmla="*/ 2 h 29"/>
                <a:gd name="T44" fmla="*/ 6 w 208"/>
                <a:gd name="T45" fmla="*/ 2 h 29"/>
                <a:gd name="T46" fmla="*/ 7 w 208"/>
                <a:gd name="T47" fmla="*/ 2 h 29"/>
                <a:gd name="T48" fmla="*/ 7 w 208"/>
                <a:gd name="T49" fmla="*/ 2 h 29"/>
                <a:gd name="T50" fmla="*/ 8 w 208"/>
                <a:gd name="T51" fmla="*/ 2 h 29"/>
                <a:gd name="T52" fmla="*/ 9 w 208"/>
                <a:gd name="T53" fmla="*/ 2 h 29"/>
                <a:gd name="T54" fmla="*/ 9 w 208"/>
                <a:gd name="T55" fmla="*/ 2 h 29"/>
                <a:gd name="T56" fmla="*/ 10 w 208"/>
                <a:gd name="T57" fmla="*/ 2 h 29"/>
                <a:gd name="T58" fmla="*/ 11 w 208"/>
                <a:gd name="T59" fmla="*/ 2 h 29"/>
                <a:gd name="T60" fmla="*/ 11 w 208"/>
                <a:gd name="T61" fmla="*/ 2 h 29"/>
                <a:gd name="T62" fmla="*/ 12 w 208"/>
                <a:gd name="T63" fmla="*/ 2 h 29"/>
                <a:gd name="T64" fmla="*/ 12 w 208"/>
                <a:gd name="T65" fmla="*/ 2 h 29"/>
                <a:gd name="T66" fmla="*/ 13 w 208"/>
                <a:gd name="T67" fmla="*/ 2 h 29"/>
                <a:gd name="T68" fmla="*/ 13 w 208"/>
                <a:gd name="T69" fmla="*/ 2 h 29"/>
                <a:gd name="T70" fmla="*/ 13 w 208"/>
                <a:gd name="T71" fmla="*/ 2 h 29"/>
                <a:gd name="T72" fmla="*/ 13 w 208"/>
                <a:gd name="T73" fmla="*/ 1 h 29"/>
                <a:gd name="T74" fmla="*/ 13 w 208"/>
                <a:gd name="T75" fmla="*/ 1 h 29"/>
                <a:gd name="T76" fmla="*/ 12 w 208"/>
                <a:gd name="T77" fmla="*/ 1 h 29"/>
                <a:gd name="T78" fmla="*/ 12 w 208"/>
                <a:gd name="T79" fmla="*/ 1 h 29"/>
                <a:gd name="T80" fmla="*/ 12 w 208"/>
                <a:gd name="T81" fmla="*/ 1 h 29"/>
                <a:gd name="T82" fmla="*/ 11 w 208"/>
                <a:gd name="T83" fmla="*/ 1 h 29"/>
                <a:gd name="T84" fmla="*/ 11 w 208"/>
                <a:gd name="T85" fmla="*/ 1 h 29"/>
                <a:gd name="T86" fmla="*/ 10 w 208"/>
                <a:gd name="T87" fmla="*/ 1 h 29"/>
                <a:gd name="T88" fmla="*/ 9 w 208"/>
                <a:gd name="T89" fmla="*/ 1 h 29"/>
                <a:gd name="T90" fmla="*/ 8 w 208"/>
                <a:gd name="T91" fmla="*/ 1 h 29"/>
                <a:gd name="T92" fmla="*/ 8 w 208"/>
                <a:gd name="T93" fmla="*/ 1 h 29"/>
                <a:gd name="T94" fmla="*/ 7 w 208"/>
                <a:gd name="T95" fmla="*/ 0 h 29"/>
                <a:gd name="T96" fmla="*/ 7 w 208"/>
                <a:gd name="T97" fmla="*/ 0 h 29"/>
                <a:gd name="T98" fmla="*/ 6 w 208"/>
                <a:gd name="T99" fmla="*/ 0 h 29"/>
                <a:gd name="T100" fmla="*/ 6 w 208"/>
                <a:gd name="T101" fmla="*/ 0 h 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8"/>
                <a:gd name="T154" fmla="*/ 0 h 29"/>
                <a:gd name="T155" fmla="*/ 208 w 208"/>
                <a:gd name="T156" fmla="*/ 29 h 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8" h="29">
                  <a:moveTo>
                    <a:pt x="92" y="0"/>
                  </a:moveTo>
                  <a:lnTo>
                    <a:pt x="89" y="0"/>
                  </a:lnTo>
                  <a:lnTo>
                    <a:pt x="84" y="0"/>
                  </a:lnTo>
                  <a:lnTo>
                    <a:pt x="75" y="0"/>
                  </a:lnTo>
                  <a:lnTo>
                    <a:pt x="66" y="0"/>
                  </a:lnTo>
                  <a:lnTo>
                    <a:pt x="53" y="0"/>
                  </a:lnTo>
                  <a:lnTo>
                    <a:pt x="41" y="0"/>
                  </a:lnTo>
                  <a:lnTo>
                    <a:pt x="30" y="1"/>
                  </a:lnTo>
                  <a:lnTo>
                    <a:pt x="19" y="3"/>
                  </a:lnTo>
                  <a:lnTo>
                    <a:pt x="9" y="3"/>
                  </a:lnTo>
                  <a:lnTo>
                    <a:pt x="5" y="4"/>
                  </a:lnTo>
                  <a:lnTo>
                    <a:pt x="0" y="6"/>
                  </a:lnTo>
                  <a:lnTo>
                    <a:pt x="2" y="9"/>
                  </a:lnTo>
                  <a:lnTo>
                    <a:pt x="5" y="14"/>
                  </a:lnTo>
                  <a:lnTo>
                    <a:pt x="16" y="20"/>
                  </a:lnTo>
                  <a:lnTo>
                    <a:pt x="27" y="20"/>
                  </a:lnTo>
                  <a:lnTo>
                    <a:pt x="37" y="23"/>
                  </a:lnTo>
                  <a:lnTo>
                    <a:pt x="41" y="23"/>
                  </a:lnTo>
                  <a:lnTo>
                    <a:pt x="49" y="23"/>
                  </a:lnTo>
                  <a:lnTo>
                    <a:pt x="57" y="25"/>
                  </a:lnTo>
                  <a:lnTo>
                    <a:pt x="68" y="26"/>
                  </a:lnTo>
                  <a:lnTo>
                    <a:pt x="76" y="26"/>
                  </a:lnTo>
                  <a:lnTo>
                    <a:pt x="88" y="26"/>
                  </a:lnTo>
                  <a:lnTo>
                    <a:pt x="98" y="26"/>
                  </a:lnTo>
                  <a:lnTo>
                    <a:pt x="110" y="28"/>
                  </a:lnTo>
                  <a:lnTo>
                    <a:pt x="119" y="28"/>
                  </a:lnTo>
                  <a:lnTo>
                    <a:pt x="130" y="28"/>
                  </a:lnTo>
                  <a:lnTo>
                    <a:pt x="141" y="28"/>
                  </a:lnTo>
                  <a:lnTo>
                    <a:pt x="152" y="29"/>
                  </a:lnTo>
                  <a:lnTo>
                    <a:pt x="161" y="28"/>
                  </a:lnTo>
                  <a:lnTo>
                    <a:pt x="170" y="26"/>
                  </a:lnTo>
                  <a:lnTo>
                    <a:pt x="177" y="25"/>
                  </a:lnTo>
                  <a:lnTo>
                    <a:pt x="184" y="25"/>
                  </a:lnTo>
                  <a:lnTo>
                    <a:pt x="195" y="23"/>
                  </a:lnTo>
                  <a:lnTo>
                    <a:pt x="203" y="22"/>
                  </a:lnTo>
                  <a:lnTo>
                    <a:pt x="208" y="17"/>
                  </a:lnTo>
                  <a:lnTo>
                    <a:pt x="203" y="12"/>
                  </a:lnTo>
                  <a:lnTo>
                    <a:pt x="196" y="9"/>
                  </a:lnTo>
                  <a:lnTo>
                    <a:pt x="190" y="7"/>
                  </a:lnTo>
                  <a:lnTo>
                    <a:pt x="184" y="6"/>
                  </a:lnTo>
                  <a:lnTo>
                    <a:pt x="179" y="6"/>
                  </a:lnTo>
                  <a:lnTo>
                    <a:pt x="171" y="4"/>
                  </a:lnTo>
                  <a:lnTo>
                    <a:pt x="162" y="4"/>
                  </a:lnTo>
                  <a:lnTo>
                    <a:pt x="149" y="3"/>
                  </a:lnTo>
                  <a:lnTo>
                    <a:pt x="138" y="1"/>
                  </a:lnTo>
                  <a:lnTo>
                    <a:pt x="124" y="1"/>
                  </a:lnTo>
                  <a:lnTo>
                    <a:pt x="116" y="1"/>
                  </a:lnTo>
                  <a:lnTo>
                    <a:pt x="106" y="0"/>
                  </a:lnTo>
                  <a:lnTo>
                    <a:pt x="98" y="0"/>
                  </a:lnTo>
                  <a:lnTo>
                    <a:pt x="92" y="0"/>
                  </a:lnTo>
                  <a:close/>
                </a:path>
              </a:pathLst>
            </a:custGeom>
            <a:solidFill>
              <a:srgbClr val="80BB80"/>
            </a:solidFill>
            <a:ln w="9525">
              <a:noFill/>
              <a:round/>
              <a:headEnd/>
              <a:tailEnd/>
            </a:ln>
          </p:spPr>
          <p:txBody>
            <a:bodyPr>
              <a:prstTxWarp prst="textNoShape">
                <a:avLst/>
              </a:prstTxWarp>
            </a:bodyPr>
            <a:lstStyle/>
            <a:p>
              <a:endParaRPr lang="en-US"/>
            </a:p>
          </p:txBody>
        </p:sp>
        <p:sp>
          <p:nvSpPr>
            <p:cNvPr id="174109" name="Freeform 31"/>
            <p:cNvSpPr>
              <a:spLocks/>
            </p:cNvSpPr>
            <p:nvPr/>
          </p:nvSpPr>
          <p:spPr bwMode="auto">
            <a:xfrm>
              <a:off x="3749" y="3901"/>
              <a:ext cx="44" cy="263"/>
            </a:xfrm>
            <a:custGeom>
              <a:avLst/>
              <a:gdLst>
                <a:gd name="T0" fmla="*/ 5 w 88"/>
                <a:gd name="T1" fmla="*/ 2 h 526"/>
                <a:gd name="T2" fmla="*/ 5 w 88"/>
                <a:gd name="T3" fmla="*/ 30 h 526"/>
                <a:gd name="T4" fmla="*/ 5 w 88"/>
                <a:gd name="T5" fmla="*/ 30 h 526"/>
                <a:gd name="T6" fmla="*/ 4 w 88"/>
                <a:gd name="T7" fmla="*/ 30 h 526"/>
                <a:gd name="T8" fmla="*/ 3 w 88"/>
                <a:gd name="T9" fmla="*/ 30 h 526"/>
                <a:gd name="T10" fmla="*/ 3 w 88"/>
                <a:gd name="T11" fmla="*/ 31 h 526"/>
                <a:gd name="T12" fmla="*/ 2 w 88"/>
                <a:gd name="T13" fmla="*/ 31 h 526"/>
                <a:gd name="T14" fmla="*/ 1 w 88"/>
                <a:gd name="T15" fmla="*/ 31 h 526"/>
                <a:gd name="T16" fmla="*/ 1 w 88"/>
                <a:gd name="T17" fmla="*/ 32 h 526"/>
                <a:gd name="T18" fmla="*/ 0 w 88"/>
                <a:gd name="T19" fmla="*/ 32 h 526"/>
                <a:gd name="T20" fmla="*/ 0 w 88"/>
                <a:gd name="T21" fmla="*/ 33 h 526"/>
                <a:gd name="T22" fmla="*/ 1 w 88"/>
                <a:gd name="T23" fmla="*/ 33 h 526"/>
                <a:gd name="T24" fmla="*/ 1 w 88"/>
                <a:gd name="T25" fmla="*/ 33 h 526"/>
                <a:gd name="T26" fmla="*/ 1 w 88"/>
                <a:gd name="T27" fmla="*/ 33 h 526"/>
                <a:gd name="T28" fmla="*/ 6 w 88"/>
                <a:gd name="T29" fmla="*/ 31 h 526"/>
                <a:gd name="T30" fmla="*/ 6 w 88"/>
                <a:gd name="T31" fmla="*/ 30 h 526"/>
                <a:gd name="T32" fmla="*/ 6 w 88"/>
                <a:gd name="T33" fmla="*/ 30 h 526"/>
                <a:gd name="T34" fmla="*/ 5 w 88"/>
                <a:gd name="T35" fmla="*/ 0 h 526"/>
                <a:gd name="T36" fmla="*/ 5 w 88"/>
                <a:gd name="T37" fmla="*/ 2 h 526"/>
                <a:gd name="T38" fmla="*/ 5 w 88"/>
                <a:gd name="T39" fmla="*/ 2 h 5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8"/>
                <a:gd name="T61" fmla="*/ 0 h 526"/>
                <a:gd name="T62" fmla="*/ 88 w 88"/>
                <a:gd name="T63" fmla="*/ 526 h 5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8" h="526">
                  <a:moveTo>
                    <a:pt x="70" y="21"/>
                  </a:moveTo>
                  <a:lnTo>
                    <a:pt x="75" y="471"/>
                  </a:lnTo>
                  <a:lnTo>
                    <a:pt x="70" y="471"/>
                  </a:lnTo>
                  <a:lnTo>
                    <a:pt x="62" y="474"/>
                  </a:lnTo>
                  <a:lnTo>
                    <a:pt x="50" y="479"/>
                  </a:lnTo>
                  <a:lnTo>
                    <a:pt x="37" y="485"/>
                  </a:lnTo>
                  <a:lnTo>
                    <a:pt x="22" y="490"/>
                  </a:lnTo>
                  <a:lnTo>
                    <a:pt x="11" y="498"/>
                  </a:lnTo>
                  <a:lnTo>
                    <a:pt x="3" y="504"/>
                  </a:lnTo>
                  <a:lnTo>
                    <a:pt x="0" y="512"/>
                  </a:lnTo>
                  <a:lnTo>
                    <a:pt x="0" y="518"/>
                  </a:lnTo>
                  <a:lnTo>
                    <a:pt x="3" y="523"/>
                  </a:lnTo>
                  <a:lnTo>
                    <a:pt x="5" y="524"/>
                  </a:lnTo>
                  <a:lnTo>
                    <a:pt x="8" y="526"/>
                  </a:lnTo>
                  <a:lnTo>
                    <a:pt x="88" y="495"/>
                  </a:lnTo>
                  <a:lnTo>
                    <a:pt x="88" y="470"/>
                  </a:lnTo>
                  <a:lnTo>
                    <a:pt x="82" y="470"/>
                  </a:lnTo>
                  <a:lnTo>
                    <a:pt x="79" y="0"/>
                  </a:lnTo>
                  <a:lnTo>
                    <a:pt x="70" y="21"/>
                  </a:lnTo>
                  <a:close/>
                </a:path>
              </a:pathLst>
            </a:custGeom>
            <a:solidFill>
              <a:srgbClr val="999999"/>
            </a:solidFill>
            <a:ln w="9525">
              <a:noFill/>
              <a:round/>
              <a:headEnd/>
              <a:tailEnd/>
            </a:ln>
          </p:spPr>
          <p:txBody>
            <a:bodyPr>
              <a:prstTxWarp prst="textNoShape">
                <a:avLst/>
              </a:prstTxWarp>
            </a:bodyPr>
            <a:lstStyle/>
            <a:p>
              <a:endParaRPr lang="en-US"/>
            </a:p>
          </p:txBody>
        </p:sp>
        <p:sp>
          <p:nvSpPr>
            <p:cNvPr id="174110" name="Freeform 32"/>
            <p:cNvSpPr>
              <a:spLocks/>
            </p:cNvSpPr>
            <p:nvPr/>
          </p:nvSpPr>
          <p:spPr bwMode="auto">
            <a:xfrm>
              <a:off x="3776" y="3730"/>
              <a:ext cx="149" cy="186"/>
            </a:xfrm>
            <a:custGeom>
              <a:avLst/>
              <a:gdLst>
                <a:gd name="T0" fmla="*/ 3 w 298"/>
                <a:gd name="T1" fmla="*/ 13 h 372"/>
                <a:gd name="T2" fmla="*/ 5 w 298"/>
                <a:gd name="T3" fmla="*/ 14 h 372"/>
                <a:gd name="T4" fmla="*/ 5 w 298"/>
                <a:gd name="T5" fmla="*/ 15 h 372"/>
                <a:gd name="T6" fmla="*/ 6 w 298"/>
                <a:gd name="T7" fmla="*/ 14 h 372"/>
                <a:gd name="T8" fmla="*/ 7 w 298"/>
                <a:gd name="T9" fmla="*/ 12 h 372"/>
                <a:gd name="T10" fmla="*/ 7 w 298"/>
                <a:gd name="T11" fmla="*/ 11 h 372"/>
                <a:gd name="T12" fmla="*/ 8 w 298"/>
                <a:gd name="T13" fmla="*/ 9 h 372"/>
                <a:gd name="T14" fmla="*/ 9 w 298"/>
                <a:gd name="T15" fmla="*/ 7 h 372"/>
                <a:gd name="T16" fmla="*/ 9 w 298"/>
                <a:gd name="T17" fmla="*/ 6 h 372"/>
                <a:gd name="T18" fmla="*/ 10 w 298"/>
                <a:gd name="T19" fmla="*/ 5 h 372"/>
                <a:gd name="T20" fmla="*/ 10 w 298"/>
                <a:gd name="T21" fmla="*/ 3 h 372"/>
                <a:gd name="T22" fmla="*/ 10 w 298"/>
                <a:gd name="T23" fmla="*/ 3 h 372"/>
                <a:gd name="T24" fmla="*/ 11 w 298"/>
                <a:gd name="T25" fmla="*/ 2 h 372"/>
                <a:gd name="T26" fmla="*/ 12 w 298"/>
                <a:gd name="T27" fmla="*/ 1 h 372"/>
                <a:gd name="T28" fmla="*/ 14 w 298"/>
                <a:gd name="T29" fmla="*/ 1 h 372"/>
                <a:gd name="T30" fmla="*/ 15 w 298"/>
                <a:gd name="T31" fmla="*/ 0 h 372"/>
                <a:gd name="T32" fmla="*/ 17 w 298"/>
                <a:gd name="T33" fmla="*/ 1 h 372"/>
                <a:gd name="T34" fmla="*/ 18 w 298"/>
                <a:gd name="T35" fmla="*/ 1 h 372"/>
                <a:gd name="T36" fmla="*/ 19 w 298"/>
                <a:gd name="T37" fmla="*/ 1 h 372"/>
                <a:gd name="T38" fmla="*/ 19 w 298"/>
                <a:gd name="T39" fmla="*/ 2 h 372"/>
                <a:gd name="T40" fmla="*/ 19 w 298"/>
                <a:gd name="T41" fmla="*/ 3 h 372"/>
                <a:gd name="T42" fmla="*/ 19 w 298"/>
                <a:gd name="T43" fmla="*/ 4 h 372"/>
                <a:gd name="T44" fmla="*/ 18 w 298"/>
                <a:gd name="T45" fmla="*/ 6 h 372"/>
                <a:gd name="T46" fmla="*/ 17 w 298"/>
                <a:gd name="T47" fmla="*/ 7 h 372"/>
                <a:gd name="T48" fmla="*/ 16 w 298"/>
                <a:gd name="T49" fmla="*/ 8 h 372"/>
                <a:gd name="T50" fmla="*/ 15 w 298"/>
                <a:gd name="T51" fmla="*/ 9 h 372"/>
                <a:gd name="T52" fmla="*/ 14 w 298"/>
                <a:gd name="T53" fmla="*/ 11 h 372"/>
                <a:gd name="T54" fmla="*/ 12 w 298"/>
                <a:gd name="T55" fmla="*/ 12 h 372"/>
                <a:gd name="T56" fmla="*/ 11 w 298"/>
                <a:gd name="T57" fmla="*/ 13 h 372"/>
                <a:gd name="T58" fmla="*/ 10 w 298"/>
                <a:gd name="T59" fmla="*/ 14 h 372"/>
                <a:gd name="T60" fmla="*/ 8 w 298"/>
                <a:gd name="T61" fmla="*/ 15 h 372"/>
                <a:gd name="T62" fmla="*/ 7 w 298"/>
                <a:gd name="T63" fmla="*/ 17 h 372"/>
                <a:gd name="T64" fmla="*/ 6 w 298"/>
                <a:gd name="T65" fmla="*/ 18 h 372"/>
                <a:gd name="T66" fmla="*/ 5 w 298"/>
                <a:gd name="T67" fmla="*/ 19 h 372"/>
                <a:gd name="T68" fmla="*/ 4 w 298"/>
                <a:gd name="T69" fmla="*/ 20 h 372"/>
                <a:gd name="T70" fmla="*/ 3 w 298"/>
                <a:gd name="T71" fmla="*/ 22 h 372"/>
                <a:gd name="T72" fmla="*/ 3 w 298"/>
                <a:gd name="T73" fmla="*/ 23 h 372"/>
                <a:gd name="T74" fmla="*/ 2 w 298"/>
                <a:gd name="T75" fmla="*/ 24 h 372"/>
                <a:gd name="T76" fmla="*/ 0 w 298"/>
                <a:gd name="T77" fmla="*/ 13 h 3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8"/>
                <a:gd name="T118" fmla="*/ 0 h 372"/>
                <a:gd name="T119" fmla="*/ 298 w 298"/>
                <a:gd name="T120" fmla="*/ 372 h 3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8" h="372">
                  <a:moveTo>
                    <a:pt x="0" y="206"/>
                  </a:moveTo>
                  <a:lnTo>
                    <a:pt x="42" y="202"/>
                  </a:lnTo>
                  <a:lnTo>
                    <a:pt x="67" y="223"/>
                  </a:lnTo>
                  <a:lnTo>
                    <a:pt x="69" y="227"/>
                  </a:lnTo>
                  <a:lnTo>
                    <a:pt x="74" y="230"/>
                  </a:lnTo>
                  <a:lnTo>
                    <a:pt x="77" y="228"/>
                  </a:lnTo>
                  <a:lnTo>
                    <a:pt x="83" y="223"/>
                  </a:lnTo>
                  <a:lnTo>
                    <a:pt x="90" y="214"/>
                  </a:lnTo>
                  <a:lnTo>
                    <a:pt x="99" y="200"/>
                  </a:lnTo>
                  <a:lnTo>
                    <a:pt x="104" y="189"/>
                  </a:lnTo>
                  <a:lnTo>
                    <a:pt x="108" y="178"/>
                  </a:lnTo>
                  <a:lnTo>
                    <a:pt x="112" y="166"/>
                  </a:lnTo>
                  <a:lnTo>
                    <a:pt x="117" y="153"/>
                  </a:lnTo>
                  <a:lnTo>
                    <a:pt x="121" y="141"/>
                  </a:lnTo>
                  <a:lnTo>
                    <a:pt x="126" y="128"/>
                  </a:lnTo>
                  <a:lnTo>
                    <a:pt x="130" y="114"/>
                  </a:lnTo>
                  <a:lnTo>
                    <a:pt x="136" y="103"/>
                  </a:lnTo>
                  <a:lnTo>
                    <a:pt x="139" y="89"/>
                  </a:lnTo>
                  <a:lnTo>
                    <a:pt x="142" y="80"/>
                  </a:lnTo>
                  <a:lnTo>
                    <a:pt x="145" y="69"/>
                  </a:lnTo>
                  <a:lnTo>
                    <a:pt x="149" y="61"/>
                  </a:lnTo>
                  <a:lnTo>
                    <a:pt x="152" y="47"/>
                  </a:lnTo>
                  <a:lnTo>
                    <a:pt x="155" y="44"/>
                  </a:lnTo>
                  <a:lnTo>
                    <a:pt x="155" y="40"/>
                  </a:lnTo>
                  <a:lnTo>
                    <a:pt x="161" y="36"/>
                  </a:lnTo>
                  <a:lnTo>
                    <a:pt x="166" y="29"/>
                  </a:lnTo>
                  <a:lnTo>
                    <a:pt x="177" y="23"/>
                  </a:lnTo>
                  <a:lnTo>
                    <a:pt x="187" y="14"/>
                  </a:lnTo>
                  <a:lnTo>
                    <a:pt x="199" y="8"/>
                  </a:lnTo>
                  <a:lnTo>
                    <a:pt x="212" y="3"/>
                  </a:lnTo>
                  <a:lnTo>
                    <a:pt x="226" y="1"/>
                  </a:lnTo>
                  <a:lnTo>
                    <a:pt x="238" y="0"/>
                  </a:lnTo>
                  <a:lnTo>
                    <a:pt x="251" y="1"/>
                  </a:lnTo>
                  <a:lnTo>
                    <a:pt x="263" y="3"/>
                  </a:lnTo>
                  <a:lnTo>
                    <a:pt x="275" y="6"/>
                  </a:lnTo>
                  <a:lnTo>
                    <a:pt x="282" y="9"/>
                  </a:lnTo>
                  <a:lnTo>
                    <a:pt x="291" y="12"/>
                  </a:lnTo>
                  <a:lnTo>
                    <a:pt x="295" y="15"/>
                  </a:lnTo>
                  <a:lnTo>
                    <a:pt x="298" y="17"/>
                  </a:lnTo>
                  <a:lnTo>
                    <a:pt x="296" y="17"/>
                  </a:lnTo>
                  <a:lnTo>
                    <a:pt x="296" y="23"/>
                  </a:lnTo>
                  <a:lnTo>
                    <a:pt x="295" y="33"/>
                  </a:lnTo>
                  <a:lnTo>
                    <a:pt x="295" y="45"/>
                  </a:lnTo>
                  <a:lnTo>
                    <a:pt x="289" y="58"/>
                  </a:lnTo>
                  <a:lnTo>
                    <a:pt x="283" y="75"/>
                  </a:lnTo>
                  <a:lnTo>
                    <a:pt x="279" y="84"/>
                  </a:lnTo>
                  <a:lnTo>
                    <a:pt x="275" y="94"/>
                  </a:lnTo>
                  <a:lnTo>
                    <a:pt x="269" y="105"/>
                  </a:lnTo>
                  <a:lnTo>
                    <a:pt x="263" y="115"/>
                  </a:lnTo>
                  <a:lnTo>
                    <a:pt x="254" y="125"/>
                  </a:lnTo>
                  <a:lnTo>
                    <a:pt x="245" y="134"/>
                  </a:lnTo>
                  <a:lnTo>
                    <a:pt x="237" y="144"/>
                  </a:lnTo>
                  <a:lnTo>
                    <a:pt x="228" y="153"/>
                  </a:lnTo>
                  <a:lnTo>
                    <a:pt x="216" y="162"/>
                  </a:lnTo>
                  <a:lnTo>
                    <a:pt x="206" y="173"/>
                  </a:lnTo>
                  <a:lnTo>
                    <a:pt x="194" y="183"/>
                  </a:lnTo>
                  <a:lnTo>
                    <a:pt x="184" y="194"/>
                  </a:lnTo>
                  <a:lnTo>
                    <a:pt x="171" y="203"/>
                  </a:lnTo>
                  <a:lnTo>
                    <a:pt x="161" y="212"/>
                  </a:lnTo>
                  <a:lnTo>
                    <a:pt x="149" y="222"/>
                  </a:lnTo>
                  <a:lnTo>
                    <a:pt x="139" y="231"/>
                  </a:lnTo>
                  <a:lnTo>
                    <a:pt x="127" y="241"/>
                  </a:lnTo>
                  <a:lnTo>
                    <a:pt x="117" y="250"/>
                  </a:lnTo>
                  <a:lnTo>
                    <a:pt x="108" y="259"/>
                  </a:lnTo>
                  <a:lnTo>
                    <a:pt x="99" y="269"/>
                  </a:lnTo>
                  <a:lnTo>
                    <a:pt x="90" y="277"/>
                  </a:lnTo>
                  <a:lnTo>
                    <a:pt x="82" y="284"/>
                  </a:lnTo>
                  <a:lnTo>
                    <a:pt x="74" y="292"/>
                  </a:lnTo>
                  <a:lnTo>
                    <a:pt x="70" y="302"/>
                  </a:lnTo>
                  <a:lnTo>
                    <a:pt x="60" y="316"/>
                  </a:lnTo>
                  <a:lnTo>
                    <a:pt x="52" y="330"/>
                  </a:lnTo>
                  <a:lnTo>
                    <a:pt x="47" y="341"/>
                  </a:lnTo>
                  <a:lnTo>
                    <a:pt x="44" y="350"/>
                  </a:lnTo>
                  <a:lnTo>
                    <a:pt x="42" y="355"/>
                  </a:lnTo>
                  <a:lnTo>
                    <a:pt x="42" y="358"/>
                  </a:lnTo>
                  <a:lnTo>
                    <a:pt x="22" y="372"/>
                  </a:lnTo>
                  <a:lnTo>
                    <a:pt x="0" y="206"/>
                  </a:lnTo>
                  <a:close/>
                </a:path>
              </a:pathLst>
            </a:custGeom>
            <a:solidFill>
              <a:srgbClr val="FFB5A8"/>
            </a:solidFill>
            <a:ln w="9525">
              <a:noFill/>
              <a:round/>
              <a:headEnd/>
              <a:tailEnd/>
            </a:ln>
          </p:spPr>
          <p:txBody>
            <a:bodyPr>
              <a:prstTxWarp prst="textNoShape">
                <a:avLst/>
              </a:prstTxWarp>
            </a:bodyPr>
            <a:lstStyle/>
            <a:p>
              <a:endParaRPr lang="en-US"/>
            </a:p>
          </p:txBody>
        </p:sp>
        <p:sp>
          <p:nvSpPr>
            <p:cNvPr id="174111" name="Freeform 33"/>
            <p:cNvSpPr>
              <a:spLocks/>
            </p:cNvSpPr>
            <p:nvPr/>
          </p:nvSpPr>
          <p:spPr bwMode="auto">
            <a:xfrm>
              <a:off x="3824" y="4148"/>
              <a:ext cx="23" cy="26"/>
            </a:xfrm>
            <a:custGeom>
              <a:avLst/>
              <a:gdLst>
                <a:gd name="T0" fmla="*/ 1 w 47"/>
                <a:gd name="T1" fmla="*/ 0 h 51"/>
                <a:gd name="T2" fmla="*/ 1 w 47"/>
                <a:gd name="T3" fmla="*/ 0 h 51"/>
                <a:gd name="T4" fmla="*/ 1 w 47"/>
                <a:gd name="T5" fmla="*/ 0 h 51"/>
                <a:gd name="T6" fmla="*/ 0 w 47"/>
                <a:gd name="T7" fmla="*/ 0 h 51"/>
                <a:gd name="T8" fmla="*/ 0 w 47"/>
                <a:gd name="T9" fmla="*/ 1 h 51"/>
                <a:gd name="T10" fmla="*/ 0 w 47"/>
                <a:gd name="T11" fmla="*/ 1 h 51"/>
                <a:gd name="T12" fmla="*/ 0 w 47"/>
                <a:gd name="T13" fmla="*/ 2 h 51"/>
                <a:gd name="T14" fmla="*/ 0 w 47"/>
                <a:gd name="T15" fmla="*/ 2 h 51"/>
                <a:gd name="T16" fmla="*/ 0 w 47"/>
                <a:gd name="T17" fmla="*/ 3 h 51"/>
                <a:gd name="T18" fmla="*/ 0 w 47"/>
                <a:gd name="T19" fmla="*/ 3 h 51"/>
                <a:gd name="T20" fmla="*/ 0 w 47"/>
                <a:gd name="T21" fmla="*/ 4 h 51"/>
                <a:gd name="T22" fmla="*/ 1 w 47"/>
                <a:gd name="T23" fmla="*/ 4 h 51"/>
                <a:gd name="T24" fmla="*/ 2 w 47"/>
                <a:gd name="T25" fmla="*/ 4 h 51"/>
                <a:gd name="T26" fmla="*/ 2 w 47"/>
                <a:gd name="T27" fmla="*/ 3 h 51"/>
                <a:gd name="T28" fmla="*/ 2 w 47"/>
                <a:gd name="T29" fmla="*/ 3 h 51"/>
                <a:gd name="T30" fmla="*/ 2 w 47"/>
                <a:gd name="T31" fmla="*/ 2 h 51"/>
                <a:gd name="T32" fmla="*/ 2 w 47"/>
                <a:gd name="T33" fmla="*/ 2 h 51"/>
                <a:gd name="T34" fmla="*/ 2 w 47"/>
                <a:gd name="T35" fmla="*/ 1 h 51"/>
                <a:gd name="T36" fmla="*/ 2 w 47"/>
                <a:gd name="T37" fmla="*/ 1 h 51"/>
                <a:gd name="T38" fmla="*/ 1 w 47"/>
                <a:gd name="T39" fmla="*/ 0 h 51"/>
                <a:gd name="T40" fmla="*/ 1 w 47"/>
                <a:gd name="T41" fmla="*/ 0 h 51"/>
                <a:gd name="T42" fmla="*/ 1 w 4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51"/>
                <a:gd name="T68" fmla="*/ 47 w 4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51">
                  <a:moveTo>
                    <a:pt x="23" y="0"/>
                  </a:moveTo>
                  <a:lnTo>
                    <a:pt x="20" y="0"/>
                  </a:lnTo>
                  <a:lnTo>
                    <a:pt x="16" y="0"/>
                  </a:lnTo>
                  <a:lnTo>
                    <a:pt x="10" y="0"/>
                  </a:lnTo>
                  <a:lnTo>
                    <a:pt x="7" y="4"/>
                  </a:lnTo>
                  <a:lnTo>
                    <a:pt x="1" y="10"/>
                  </a:lnTo>
                  <a:lnTo>
                    <a:pt x="0" y="20"/>
                  </a:lnTo>
                  <a:lnTo>
                    <a:pt x="0" y="29"/>
                  </a:lnTo>
                  <a:lnTo>
                    <a:pt x="3" y="39"/>
                  </a:lnTo>
                  <a:lnTo>
                    <a:pt x="6" y="46"/>
                  </a:lnTo>
                  <a:lnTo>
                    <a:pt x="13" y="51"/>
                  </a:lnTo>
                  <a:lnTo>
                    <a:pt x="23" y="51"/>
                  </a:lnTo>
                  <a:lnTo>
                    <a:pt x="35" y="51"/>
                  </a:lnTo>
                  <a:lnTo>
                    <a:pt x="42" y="43"/>
                  </a:lnTo>
                  <a:lnTo>
                    <a:pt x="47" y="34"/>
                  </a:lnTo>
                  <a:lnTo>
                    <a:pt x="47" y="25"/>
                  </a:lnTo>
                  <a:lnTo>
                    <a:pt x="47" y="17"/>
                  </a:lnTo>
                  <a:lnTo>
                    <a:pt x="44" y="7"/>
                  </a:lnTo>
                  <a:lnTo>
                    <a:pt x="36" y="4"/>
                  </a:lnTo>
                  <a:lnTo>
                    <a:pt x="28" y="0"/>
                  </a:lnTo>
                  <a:lnTo>
                    <a:pt x="23" y="0"/>
                  </a:lnTo>
                  <a:close/>
                </a:path>
              </a:pathLst>
            </a:custGeom>
            <a:solidFill>
              <a:srgbClr val="FFFFFF"/>
            </a:solidFill>
            <a:ln w="9525">
              <a:noFill/>
              <a:round/>
              <a:headEnd/>
              <a:tailEnd/>
            </a:ln>
          </p:spPr>
          <p:txBody>
            <a:bodyPr>
              <a:prstTxWarp prst="textNoShape">
                <a:avLst/>
              </a:prstTxWarp>
            </a:bodyPr>
            <a:lstStyle/>
            <a:p>
              <a:endParaRPr lang="en-US"/>
            </a:p>
          </p:txBody>
        </p:sp>
        <p:sp>
          <p:nvSpPr>
            <p:cNvPr id="174112" name="Freeform 34"/>
            <p:cNvSpPr>
              <a:spLocks/>
            </p:cNvSpPr>
            <p:nvPr/>
          </p:nvSpPr>
          <p:spPr bwMode="auto">
            <a:xfrm>
              <a:off x="3708" y="3653"/>
              <a:ext cx="34" cy="118"/>
            </a:xfrm>
            <a:custGeom>
              <a:avLst/>
              <a:gdLst>
                <a:gd name="T0" fmla="*/ 1 w 68"/>
                <a:gd name="T1" fmla="*/ 0 h 235"/>
                <a:gd name="T2" fmla="*/ 1 w 68"/>
                <a:gd name="T3" fmla="*/ 1 h 235"/>
                <a:gd name="T4" fmla="*/ 1 w 68"/>
                <a:gd name="T5" fmla="*/ 1 h 235"/>
                <a:gd name="T6" fmla="*/ 1 w 68"/>
                <a:gd name="T7" fmla="*/ 2 h 235"/>
                <a:gd name="T8" fmla="*/ 2 w 68"/>
                <a:gd name="T9" fmla="*/ 3 h 235"/>
                <a:gd name="T10" fmla="*/ 2 w 68"/>
                <a:gd name="T11" fmla="*/ 3 h 235"/>
                <a:gd name="T12" fmla="*/ 2 w 68"/>
                <a:gd name="T13" fmla="*/ 4 h 235"/>
                <a:gd name="T14" fmla="*/ 2 w 68"/>
                <a:gd name="T15" fmla="*/ 4 h 235"/>
                <a:gd name="T16" fmla="*/ 2 w 68"/>
                <a:gd name="T17" fmla="*/ 5 h 235"/>
                <a:gd name="T18" fmla="*/ 2 w 68"/>
                <a:gd name="T19" fmla="*/ 5 h 235"/>
                <a:gd name="T20" fmla="*/ 2 w 68"/>
                <a:gd name="T21" fmla="*/ 6 h 235"/>
                <a:gd name="T22" fmla="*/ 2 w 68"/>
                <a:gd name="T23" fmla="*/ 7 h 235"/>
                <a:gd name="T24" fmla="*/ 2 w 68"/>
                <a:gd name="T25" fmla="*/ 8 h 235"/>
                <a:gd name="T26" fmla="*/ 2 w 68"/>
                <a:gd name="T27" fmla="*/ 8 h 235"/>
                <a:gd name="T28" fmla="*/ 2 w 68"/>
                <a:gd name="T29" fmla="*/ 9 h 235"/>
                <a:gd name="T30" fmla="*/ 2 w 68"/>
                <a:gd name="T31" fmla="*/ 9 h 235"/>
                <a:gd name="T32" fmla="*/ 2 w 68"/>
                <a:gd name="T33" fmla="*/ 10 h 235"/>
                <a:gd name="T34" fmla="*/ 1 w 68"/>
                <a:gd name="T35" fmla="*/ 11 h 235"/>
                <a:gd name="T36" fmla="*/ 1 w 68"/>
                <a:gd name="T37" fmla="*/ 11 h 235"/>
                <a:gd name="T38" fmla="*/ 1 w 68"/>
                <a:gd name="T39" fmla="*/ 12 h 235"/>
                <a:gd name="T40" fmla="*/ 1 w 68"/>
                <a:gd name="T41" fmla="*/ 13 h 235"/>
                <a:gd name="T42" fmla="*/ 1 w 68"/>
                <a:gd name="T43" fmla="*/ 14 h 235"/>
                <a:gd name="T44" fmla="*/ 1 w 68"/>
                <a:gd name="T45" fmla="*/ 14 h 235"/>
                <a:gd name="T46" fmla="*/ 0 w 68"/>
                <a:gd name="T47" fmla="*/ 15 h 235"/>
                <a:gd name="T48" fmla="*/ 0 w 68"/>
                <a:gd name="T49" fmla="*/ 15 h 235"/>
                <a:gd name="T50" fmla="*/ 1 w 68"/>
                <a:gd name="T51" fmla="*/ 15 h 235"/>
                <a:gd name="T52" fmla="*/ 1 w 68"/>
                <a:gd name="T53" fmla="*/ 15 h 235"/>
                <a:gd name="T54" fmla="*/ 1 w 68"/>
                <a:gd name="T55" fmla="*/ 14 h 235"/>
                <a:gd name="T56" fmla="*/ 2 w 68"/>
                <a:gd name="T57" fmla="*/ 13 h 235"/>
                <a:gd name="T58" fmla="*/ 3 w 68"/>
                <a:gd name="T59" fmla="*/ 12 h 235"/>
                <a:gd name="T60" fmla="*/ 3 w 68"/>
                <a:gd name="T61" fmla="*/ 11 h 235"/>
                <a:gd name="T62" fmla="*/ 4 w 68"/>
                <a:gd name="T63" fmla="*/ 10 h 235"/>
                <a:gd name="T64" fmla="*/ 5 w 68"/>
                <a:gd name="T65" fmla="*/ 9 h 235"/>
                <a:gd name="T66" fmla="*/ 5 w 68"/>
                <a:gd name="T67" fmla="*/ 9 h 235"/>
                <a:gd name="T68" fmla="*/ 5 w 68"/>
                <a:gd name="T69" fmla="*/ 8 h 235"/>
                <a:gd name="T70" fmla="*/ 5 w 68"/>
                <a:gd name="T71" fmla="*/ 8 h 235"/>
                <a:gd name="T72" fmla="*/ 5 w 68"/>
                <a:gd name="T73" fmla="*/ 7 h 235"/>
                <a:gd name="T74" fmla="*/ 5 w 68"/>
                <a:gd name="T75" fmla="*/ 6 h 235"/>
                <a:gd name="T76" fmla="*/ 4 w 68"/>
                <a:gd name="T77" fmla="*/ 6 h 235"/>
                <a:gd name="T78" fmla="*/ 4 w 68"/>
                <a:gd name="T79" fmla="*/ 5 h 235"/>
                <a:gd name="T80" fmla="*/ 4 w 68"/>
                <a:gd name="T81" fmla="*/ 4 h 235"/>
                <a:gd name="T82" fmla="*/ 3 w 68"/>
                <a:gd name="T83" fmla="*/ 4 h 235"/>
                <a:gd name="T84" fmla="*/ 1 w 68"/>
                <a:gd name="T85" fmla="*/ 0 h 235"/>
                <a:gd name="T86" fmla="*/ 1 w 68"/>
                <a:gd name="T87" fmla="*/ 0 h 2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235"/>
                <a:gd name="T134" fmla="*/ 68 w 68"/>
                <a:gd name="T135" fmla="*/ 235 h 2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235">
                  <a:moveTo>
                    <a:pt x="13" y="0"/>
                  </a:moveTo>
                  <a:lnTo>
                    <a:pt x="13" y="2"/>
                  </a:lnTo>
                  <a:lnTo>
                    <a:pt x="14" y="8"/>
                  </a:lnTo>
                  <a:lnTo>
                    <a:pt x="17" y="19"/>
                  </a:lnTo>
                  <a:lnTo>
                    <a:pt x="21" y="35"/>
                  </a:lnTo>
                  <a:lnTo>
                    <a:pt x="21" y="41"/>
                  </a:lnTo>
                  <a:lnTo>
                    <a:pt x="23" y="51"/>
                  </a:lnTo>
                  <a:lnTo>
                    <a:pt x="24" y="60"/>
                  </a:lnTo>
                  <a:lnTo>
                    <a:pt x="26" y="69"/>
                  </a:lnTo>
                  <a:lnTo>
                    <a:pt x="26" y="79"/>
                  </a:lnTo>
                  <a:lnTo>
                    <a:pt x="26" y="90"/>
                  </a:lnTo>
                  <a:lnTo>
                    <a:pt x="26" y="101"/>
                  </a:lnTo>
                  <a:lnTo>
                    <a:pt x="27" y="113"/>
                  </a:lnTo>
                  <a:lnTo>
                    <a:pt x="26" y="122"/>
                  </a:lnTo>
                  <a:lnTo>
                    <a:pt x="24" y="133"/>
                  </a:lnTo>
                  <a:lnTo>
                    <a:pt x="23" y="144"/>
                  </a:lnTo>
                  <a:lnTo>
                    <a:pt x="21" y="155"/>
                  </a:lnTo>
                  <a:lnTo>
                    <a:pt x="19" y="165"/>
                  </a:lnTo>
                  <a:lnTo>
                    <a:pt x="16" y="176"/>
                  </a:lnTo>
                  <a:lnTo>
                    <a:pt x="13" y="185"/>
                  </a:lnTo>
                  <a:lnTo>
                    <a:pt x="11" y="194"/>
                  </a:lnTo>
                  <a:lnTo>
                    <a:pt x="7" y="210"/>
                  </a:lnTo>
                  <a:lnTo>
                    <a:pt x="2" y="223"/>
                  </a:lnTo>
                  <a:lnTo>
                    <a:pt x="0" y="230"/>
                  </a:lnTo>
                  <a:lnTo>
                    <a:pt x="0" y="235"/>
                  </a:lnTo>
                  <a:lnTo>
                    <a:pt x="1" y="232"/>
                  </a:lnTo>
                  <a:lnTo>
                    <a:pt x="7" y="226"/>
                  </a:lnTo>
                  <a:lnTo>
                    <a:pt x="16" y="215"/>
                  </a:lnTo>
                  <a:lnTo>
                    <a:pt x="27" y="204"/>
                  </a:lnTo>
                  <a:lnTo>
                    <a:pt x="38" y="188"/>
                  </a:lnTo>
                  <a:lnTo>
                    <a:pt x="49" y="173"/>
                  </a:lnTo>
                  <a:lnTo>
                    <a:pt x="58" y="155"/>
                  </a:lnTo>
                  <a:lnTo>
                    <a:pt x="65" y="141"/>
                  </a:lnTo>
                  <a:lnTo>
                    <a:pt x="67" y="132"/>
                  </a:lnTo>
                  <a:lnTo>
                    <a:pt x="68" y="122"/>
                  </a:lnTo>
                  <a:lnTo>
                    <a:pt x="68" y="115"/>
                  </a:lnTo>
                  <a:lnTo>
                    <a:pt x="68" y="108"/>
                  </a:lnTo>
                  <a:lnTo>
                    <a:pt x="65" y="93"/>
                  </a:lnTo>
                  <a:lnTo>
                    <a:pt x="62" y="82"/>
                  </a:lnTo>
                  <a:lnTo>
                    <a:pt x="57" y="71"/>
                  </a:lnTo>
                  <a:lnTo>
                    <a:pt x="54" y="63"/>
                  </a:lnTo>
                  <a:lnTo>
                    <a:pt x="49" y="57"/>
                  </a:lnTo>
                  <a:lnTo>
                    <a:pt x="13" y="0"/>
                  </a:lnTo>
                  <a:close/>
                </a:path>
              </a:pathLst>
            </a:custGeom>
            <a:solidFill>
              <a:srgbClr val="E0C9FF"/>
            </a:solidFill>
            <a:ln w="9525">
              <a:noFill/>
              <a:round/>
              <a:headEnd/>
              <a:tailEnd/>
            </a:ln>
          </p:spPr>
          <p:txBody>
            <a:bodyPr>
              <a:prstTxWarp prst="textNoShape">
                <a:avLst/>
              </a:prstTxWarp>
            </a:bodyPr>
            <a:lstStyle/>
            <a:p>
              <a:endParaRPr lang="en-US"/>
            </a:p>
          </p:txBody>
        </p:sp>
        <p:sp>
          <p:nvSpPr>
            <p:cNvPr id="174113" name="Freeform 35"/>
            <p:cNvSpPr>
              <a:spLocks/>
            </p:cNvSpPr>
            <p:nvPr/>
          </p:nvSpPr>
          <p:spPr bwMode="auto">
            <a:xfrm>
              <a:off x="3762" y="3610"/>
              <a:ext cx="82" cy="48"/>
            </a:xfrm>
            <a:custGeom>
              <a:avLst/>
              <a:gdLst>
                <a:gd name="T0" fmla="*/ 0 w 165"/>
                <a:gd name="T1" fmla="*/ 1 h 96"/>
                <a:gd name="T2" fmla="*/ 0 w 165"/>
                <a:gd name="T3" fmla="*/ 1 h 96"/>
                <a:gd name="T4" fmla="*/ 0 w 165"/>
                <a:gd name="T5" fmla="*/ 2 h 96"/>
                <a:gd name="T6" fmla="*/ 1 w 165"/>
                <a:gd name="T7" fmla="*/ 3 h 96"/>
                <a:gd name="T8" fmla="*/ 2 w 165"/>
                <a:gd name="T9" fmla="*/ 3 h 96"/>
                <a:gd name="T10" fmla="*/ 3 w 165"/>
                <a:gd name="T11" fmla="*/ 5 h 96"/>
                <a:gd name="T12" fmla="*/ 3 w 165"/>
                <a:gd name="T13" fmla="*/ 5 h 96"/>
                <a:gd name="T14" fmla="*/ 4 w 165"/>
                <a:gd name="T15" fmla="*/ 6 h 96"/>
                <a:gd name="T16" fmla="*/ 4 w 165"/>
                <a:gd name="T17" fmla="*/ 6 h 96"/>
                <a:gd name="T18" fmla="*/ 4 w 165"/>
                <a:gd name="T19" fmla="*/ 3 h 96"/>
                <a:gd name="T20" fmla="*/ 4 w 165"/>
                <a:gd name="T21" fmla="*/ 3 h 96"/>
                <a:gd name="T22" fmla="*/ 5 w 165"/>
                <a:gd name="T23" fmla="*/ 3 h 96"/>
                <a:gd name="T24" fmla="*/ 5 w 165"/>
                <a:gd name="T25" fmla="*/ 3 h 96"/>
                <a:gd name="T26" fmla="*/ 5 w 165"/>
                <a:gd name="T27" fmla="*/ 4 h 96"/>
                <a:gd name="T28" fmla="*/ 6 w 165"/>
                <a:gd name="T29" fmla="*/ 4 h 96"/>
                <a:gd name="T30" fmla="*/ 6 w 165"/>
                <a:gd name="T31" fmla="*/ 4 h 96"/>
                <a:gd name="T32" fmla="*/ 7 w 165"/>
                <a:gd name="T33" fmla="*/ 4 h 96"/>
                <a:gd name="T34" fmla="*/ 8 w 165"/>
                <a:gd name="T35" fmla="*/ 3 h 96"/>
                <a:gd name="T36" fmla="*/ 8 w 165"/>
                <a:gd name="T37" fmla="*/ 3 h 96"/>
                <a:gd name="T38" fmla="*/ 9 w 165"/>
                <a:gd name="T39" fmla="*/ 3 h 96"/>
                <a:gd name="T40" fmla="*/ 9 w 165"/>
                <a:gd name="T41" fmla="*/ 2 h 96"/>
                <a:gd name="T42" fmla="*/ 9 w 165"/>
                <a:gd name="T43" fmla="*/ 2 h 96"/>
                <a:gd name="T44" fmla="*/ 10 w 165"/>
                <a:gd name="T45" fmla="*/ 2 h 96"/>
                <a:gd name="T46" fmla="*/ 10 w 165"/>
                <a:gd name="T47" fmla="*/ 2 h 96"/>
                <a:gd name="T48" fmla="*/ 10 w 165"/>
                <a:gd name="T49" fmla="*/ 2 h 96"/>
                <a:gd name="T50" fmla="*/ 9 w 165"/>
                <a:gd name="T51" fmla="*/ 2 h 96"/>
                <a:gd name="T52" fmla="*/ 9 w 165"/>
                <a:gd name="T53" fmla="*/ 1 h 96"/>
                <a:gd name="T54" fmla="*/ 8 w 165"/>
                <a:gd name="T55" fmla="*/ 1 h 96"/>
                <a:gd name="T56" fmla="*/ 7 w 165"/>
                <a:gd name="T57" fmla="*/ 1 h 96"/>
                <a:gd name="T58" fmla="*/ 7 w 165"/>
                <a:gd name="T59" fmla="*/ 1 h 96"/>
                <a:gd name="T60" fmla="*/ 6 w 165"/>
                <a:gd name="T61" fmla="*/ 1 h 96"/>
                <a:gd name="T62" fmla="*/ 6 w 165"/>
                <a:gd name="T63" fmla="*/ 1 h 96"/>
                <a:gd name="T64" fmla="*/ 5 w 165"/>
                <a:gd name="T65" fmla="*/ 1 h 96"/>
                <a:gd name="T66" fmla="*/ 4 w 165"/>
                <a:gd name="T67" fmla="*/ 1 h 96"/>
                <a:gd name="T68" fmla="*/ 3 w 165"/>
                <a:gd name="T69" fmla="*/ 0 h 96"/>
                <a:gd name="T70" fmla="*/ 2 w 165"/>
                <a:gd name="T71" fmla="*/ 0 h 96"/>
                <a:gd name="T72" fmla="*/ 1 w 165"/>
                <a:gd name="T73" fmla="*/ 1 h 96"/>
                <a:gd name="T74" fmla="*/ 1 w 165"/>
                <a:gd name="T75" fmla="*/ 1 h 96"/>
                <a:gd name="T76" fmla="*/ 0 w 165"/>
                <a:gd name="T77" fmla="*/ 1 h 96"/>
                <a:gd name="T78" fmla="*/ 0 w 165"/>
                <a:gd name="T79" fmla="*/ 1 h 96"/>
                <a:gd name="T80" fmla="*/ 0 w 165"/>
                <a:gd name="T81" fmla="*/ 1 h 96"/>
                <a:gd name="T82" fmla="*/ 0 w 165"/>
                <a:gd name="T83" fmla="*/ 1 h 96"/>
                <a:gd name="T84" fmla="*/ 0 w 165"/>
                <a:gd name="T85" fmla="*/ 1 h 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
                <a:gd name="T130" fmla="*/ 0 h 96"/>
                <a:gd name="T131" fmla="*/ 165 w 165"/>
                <a:gd name="T132" fmla="*/ 96 h 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 h="96">
                  <a:moveTo>
                    <a:pt x="0" y="13"/>
                  </a:moveTo>
                  <a:lnTo>
                    <a:pt x="3" y="15"/>
                  </a:lnTo>
                  <a:lnTo>
                    <a:pt x="13" y="24"/>
                  </a:lnTo>
                  <a:lnTo>
                    <a:pt x="26" y="35"/>
                  </a:lnTo>
                  <a:lnTo>
                    <a:pt x="41" y="49"/>
                  </a:lnTo>
                  <a:lnTo>
                    <a:pt x="51" y="65"/>
                  </a:lnTo>
                  <a:lnTo>
                    <a:pt x="60" y="80"/>
                  </a:lnTo>
                  <a:lnTo>
                    <a:pt x="65" y="91"/>
                  </a:lnTo>
                  <a:lnTo>
                    <a:pt x="68" y="96"/>
                  </a:lnTo>
                  <a:lnTo>
                    <a:pt x="67" y="35"/>
                  </a:lnTo>
                  <a:lnTo>
                    <a:pt x="70" y="38"/>
                  </a:lnTo>
                  <a:lnTo>
                    <a:pt x="80" y="46"/>
                  </a:lnTo>
                  <a:lnTo>
                    <a:pt x="84" y="49"/>
                  </a:lnTo>
                  <a:lnTo>
                    <a:pt x="93" y="54"/>
                  </a:lnTo>
                  <a:lnTo>
                    <a:pt x="102" y="55"/>
                  </a:lnTo>
                  <a:lnTo>
                    <a:pt x="111" y="57"/>
                  </a:lnTo>
                  <a:lnTo>
                    <a:pt x="119" y="52"/>
                  </a:lnTo>
                  <a:lnTo>
                    <a:pt x="128" y="49"/>
                  </a:lnTo>
                  <a:lnTo>
                    <a:pt x="137" y="43"/>
                  </a:lnTo>
                  <a:lnTo>
                    <a:pt x="146" y="38"/>
                  </a:lnTo>
                  <a:lnTo>
                    <a:pt x="153" y="32"/>
                  </a:lnTo>
                  <a:lnTo>
                    <a:pt x="159" y="27"/>
                  </a:lnTo>
                  <a:lnTo>
                    <a:pt x="162" y="24"/>
                  </a:lnTo>
                  <a:lnTo>
                    <a:pt x="165" y="24"/>
                  </a:lnTo>
                  <a:lnTo>
                    <a:pt x="162" y="22"/>
                  </a:lnTo>
                  <a:lnTo>
                    <a:pt x="156" y="21"/>
                  </a:lnTo>
                  <a:lnTo>
                    <a:pt x="146" y="16"/>
                  </a:lnTo>
                  <a:lnTo>
                    <a:pt x="134" y="13"/>
                  </a:lnTo>
                  <a:lnTo>
                    <a:pt x="127" y="10"/>
                  </a:lnTo>
                  <a:lnTo>
                    <a:pt x="119" y="8"/>
                  </a:lnTo>
                  <a:lnTo>
                    <a:pt x="111" y="7"/>
                  </a:lnTo>
                  <a:lnTo>
                    <a:pt x="103" y="5"/>
                  </a:lnTo>
                  <a:lnTo>
                    <a:pt x="87" y="2"/>
                  </a:lnTo>
                  <a:lnTo>
                    <a:pt x="73" y="2"/>
                  </a:lnTo>
                  <a:lnTo>
                    <a:pt x="57" y="0"/>
                  </a:lnTo>
                  <a:lnTo>
                    <a:pt x="43" y="0"/>
                  </a:lnTo>
                  <a:lnTo>
                    <a:pt x="30" y="2"/>
                  </a:lnTo>
                  <a:lnTo>
                    <a:pt x="20" y="5"/>
                  </a:lnTo>
                  <a:lnTo>
                    <a:pt x="10" y="7"/>
                  </a:lnTo>
                  <a:lnTo>
                    <a:pt x="4" y="10"/>
                  </a:lnTo>
                  <a:lnTo>
                    <a:pt x="0" y="11"/>
                  </a:lnTo>
                  <a:lnTo>
                    <a:pt x="0" y="13"/>
                  </a:lnTo>
                  <a:close/>
                </a:path>
              </a:pathLst>
            </a:custGeom>
            <a:solidFill>
              <a:srgbClr val="E0C9FF"/>
            </a:solidFill>
            <a:ln w="9525">
              <a:noFill/>
              <a:round/>
              <a:headEnd/>
              <a:tailEnd/>
            </a:ln>
          </p:spPr>
          <p:txBody>
            <a:bodyPr>
              <a:prstTxWarp prst="textNoShape">
                <a:avLst/>
              </a:prstTxWarp>
            </a:bodyPr>
            <a:lstStyle/>
            <a:p>
              <a:endParaRPr lang="en-US"/>
            </a:p>
          </p:txBody>
        </p:sp>
        <p:sp>
          <p:nvSpPr>
            <p:cNvPr id="174114" name="Freeform 36"/>
            <p:cNvSpPr>
              <a:spLocks/>
            </p:cNvSpPr>
            <p:nvPr/>
          </p:nvSpPr>
          <p:spPr bwMode="auto">
            <a:xfrm>
              <a:off x="3852" y="3642"/>
              <a:ext cx="56" cy="76"/>
            </a:xfrm>
            <a:custGeom>
              <a:avLst/>
              <a:gdLst>
                <a:gd name="T0" fmla="*/ 1 w 113"/>
                <a:gd name="T1" fmla="*/ 0 h 151"/>
                <a:gd name="T2" fmla="*/ 1 w 113"/>
                <a:gd name="T3" fmla="*/ 1 h 151"/>
                <a:gd name="T4" fmla="*/ 0 w 113"/>
                <a:gd name="T5" fmla="*/ 1 h 151"/>
                <a:gd name="T6" fmla="*/ 0 w 113"/>
                <a:gd name="T7" fmla="*/ 2 h 151"/>
                <a:gd name="T8" fmla="*/ 0 w 113"/>
                <a:gd name="T9" fmla="*/ 2 h 151"/>
                <a:gd name="T10" fmla="*/ 0 w 113"/>
                <a:gd name="T11" fmla="*/ 3 h 151"/>
                <a:gd name="T12" fmla="*/ 0 w 113"/>
                <a:gd name="T13" fmla="*/ 4 h 151"/>
                <a:gd name="T14" fmla="*/ 0 w 113"/>
                <a:gd name="T15" fmla="*/ 5 h 151"/>
                <a:gd name="T16" fmla="*/ 0 w 113"/>
                <a:gd name="T17" fmla="*/ 6 h 151"/>
                <a:gd name="T18" fmla="*/ 0 w 113"/>
                <a:gd name="T19" fmla="*/ 7 h 151"/>
                <a:gd name="T20" fmla="*/ 0 w 113"/>
                <a:gd name="T21" fmla="*/ 8 h 151"/>
                <a:gd name="T22" fmla="*/ 0 w 113"/>
                <a:gd name="T23" fmla="*/ 9 h 151"/>
                <a:gd name="T24" fmla="*/ 0 w 113"/>
                <a:gd name="T25" fmla="*/ 9 h 151"/>
                <a:gd name="T26" fmla="*/ 0 w 113"/>
                <a:gd name="T27" fmla="*/ 10 h 151"/>
                <a:gd name="T28" fmla="*/ 0 w 113"/>
                <a:gd name="T29" fmla="*/ 10 h 151"/>
                <a:gd name="T30" fmla="*/ 0 w 113"/>
                <a:gd name="T31" fmla="*/ 10 h 151"/>
                <a:gd name="T32" fmla="*/ 0 w 113"/>
                <a:gd name="T33" fmla="*/ 9 h 151"/>
                <a:gd name="T34" fmla="*/ 1 w 113"/>
                <a:gd name="T35" fmla="*/ 9 h 151"/>
                <a:gd name="T36" fmla="*/ 1 w 113"/>
                <a:gd name="T37" fmla="*/ 9 h 151"/>
                <a:gd name="T38" fmla="*/ 1 w 113"/>
                <a:gd name="T39" fmla="*/ 8 h 151"/>
                <a:gd name="T40" fmla="*/ 2 w 113"/>
                <a:gd name="T41" fmla="*/ 8 h 151"/>
                <a:gd name="T42" fmla="*/ 3 w 113"/>
                <a:gd name="T43" fmla="*/ 8 h 151"/>
                <a:gd name="T44" fmla="*/ 3 w 113"/>
                <a:gd name="T45" fmla="*/ 8 h 151"/>
                <a:gd name="T46" fmla="*/ 4 w 113"/>
                <a:gd name="T47" fmla="*/ 8 h 151"/>
                <a:gd name="T48" fmla="*/ 5 w 113"/>
                <a:gd name="T49" fmla="*/ 8 h 151"/>
                <a:gd name="T50" fmla="*/ 5 w 113"/>
                <a:gd name="T51" fmla="*/ 8 h 151"/>
                <a:gd name="T52" fmla="*/ 6 w 113"/>
                <a:gd name="T53" fmla="*/ 8 h 151"/>
                <a:gd name="T54" fmla="*/ 6 w 113"/>
                <a:gd name="T55" fmla="*/ 8 h 151"/>
                <a:gd name="T56" fmla="*/ 7 w 113"/>
                <a:gd name="T57" fmla="*/ 9 h 151"/>
                <a:gd name="T58" fmla="*/ 6 w 113"/>
                <a:gd name="T59" fmla="*/ 8 h 151"/>
                <a:gd name="T60" fmla="*/ 6 w 113"/>
                <a:gd name="T61" fmla="*/ 7 h 151"/>
                <a:gd name="T62" fmla="*/ 5 w 113"/>
                <a:gd name="T63" fmla="*/ 7 h 151"/>
                <a:gd name="T64" fmla="*/ 5 w 113"/>
                <a:gd name="T65" fmla="*/ 6 h 151"/>
                <a:gd name="T66" fmla="*/ 4 w 113"/>
                <a:gd name="T67" fmla="*/ 6 h 151"/>
                <a:gd name="T68" fmla="*/ 4 w 113"/>
                <a:gd name="T69" fmla="*/ 5 h 151"/>
                <a:gd name="T70" fmla="*/ 4 w 113"/>
                <a:gd name="T71" fmla="*/ 4 h 151"/>
                <a:gd name="T72" fmla="*/ 4 w 113"/>
                <a:gd name="T73" fmla="*/ 4 h 151"/>
                <a:gd name="T74" fmla="*/ 4 w 113"/>
                <a:gd name="T75" fmla="*/ 3 h 151"/>
                <a:gd name="T76" fmla="*/ 4 w 113"/>
                <a:gd name="T77" fmla="*/ 3 h 151"/>
                <a:gd name="T78" fmla="*/ 1 w 113"/>
                <a:gd name="T79" fmla="*/ 0 h 151"/>
                <a:gd name="T80" fmla="*/ 1 w 113"/>
                <a:gd name="T81" fmla="*/ 0 h 1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3"/>
                <a:gd name="T124" fmla="*/ 0 h 151"/>
                <a:gd name="T125" fmla="*/ 113 w 113"/>
                <a:gd name="T126" fmla="*/ 151 h 1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3" h="151">
                  <a:moveTo>
                    <a:pt x="21" y="0"/>
                  </a:moveTo>
                  <a:lnTo>
                    <a:pt x="18" y="3"/>
                  </a:lnTo>
                  <a:lnTo>
                    <a:pt x="12" y="15"/>
                  </a:lnTo>
                  <a:lnTo>
                    <a:pt x="8" y="23"/>
                  </a:lnTo>
                  <a:lnTo>
                    <a:pt x="5" y="32"/>
                  </a:lnTo>
                  <a:lnTo>
                    <a:pt x="2" y="45"/>
                  </a:lnTo>
                  <a:lnTo>
                    <a:pt x="2" y="61"/>
                  </a:lnTo>
                  <a:lnTo>
                    <a:pt x="0" y="75"/>
                  </a:lnTo>
                  <a:lnTo>
                    <a:pt x="2" y="90"/>
                  </a:lnTo>
                  <a:lnTo>
                    <a:pt x="3" y="104"/>
                  </a:lnTo>
                  <a:lnTo>
                    <a:pt x="6" y="120"/>
                  </a:lnTo>
                  <a:lnTo>
                    <a:pt x="8" y="131"/>
                  </a:lnTo>
                  <a:lnTo>
                    <a:pt x="9" y="142"/>
                  </a:lnTo>
                  <a:lnTo>
                    <a:pt x="11" y="148"/>
                  </a:lnTo>
                  <a:lnTo>
                    <a:pt x="12" y="151"/>
                  </a:lnTo>
                  <a:lnTo>
                    <a:pt x="12" y="147"/>
                  </a:lnTo>
                  <a:lnTo>
                    <a:pt x="15" y="139"/>
                  </a:lnTo>
                  <a:lnTo>
                    <a:pt x="18" y="134"/>
                  </a:lnTo>
                  <a:lnTo>
                    <a:pt x="24" y="129"/>
                  </a:lnTo>
                  <a:lnTo>
                    <a:pt x="30" y="125"/>
                  </a:lnTo>
                  <a:lnTo>
                    <a:pt x="40" y="125"/>
                  </a:lnTo>
                  <a:lnTo>
                    <a:pt x="49" y="122"/>
                  </a:lnTo>
                  <a:lnTo>
                    <a:pt x="60" y="122"/>
                  </a:lnTo>
                  <a:lnTo>
                    <a:pt x="72" y="122"/>
                  </a:lnTo>
                  <a:lnTo>
                    <a:pt x="85" y="123"/>
                  </a:lnTo>
                  <a:lnTo>
                    <a:pt x="94" y="125"/>
                  </a:lnTo>
                  <a:lnTo>
                    <a:pt x="104" y="126"/>
                  </a:lnTo>
                  <a:lnTo>
                    <a:pt x="110" y="128"/>
                  </a:lnTo>
                  <a:lnTo>
                    <a:pt x="113" y="129"/>
                  </a:lnTo>
                  <a:lnTo>
                    <a:pt x="107" y="123"/>
                  </a:lnTo>
                  <a:lnTo>
                    <a:pt x="97" y="111"/>
                  </a:lnTo>
                  <a:lnTo>
                    <a:pt x="89" y="101"/>
                  </a:lnTo>
                  <a:lnTo>
                    <a:pt x="84" y="93"/>
                  </a:lnTo>
                  <a:lnTo>
                    <a:pt x="78" y="86"/>
                  </a:lnTo>
                  <a:lnTo>
                    <a:pt x="73" y="78"/>
                  </a:lnTo>
                  <a:lnTo>
                    <a:pt x="68" y="61"/>
                  </a:lnTo>
                  <a:lnTo>
                    <a:pt x="68" y="50"/>
                  </a:lnTo>
                  <a:lnTo>
                    <a:pt x="68" y="40"/>
                  </a:lnTo>
                  <a:lnTo>
                    <a:pt x="69" y="39"/>
                  </a:lnTo>
                  <a:lnTo>
                    <a:pt x="21" y="0"/>
                  </a:lnTo>
                  <a:close/>
                </a:path>
              </a:pathLst>
            </a:custGeom>
            <a:solidFill>
              <a:srgbClr val="E0C9FF"/>
            </a:solidFill>
            <a:ln w="9525">
              <a:noFill/>
              <a:round/>
              <a:headEnd/>
              <a:tailEnd/>
            </a:ln>
          </p:spPr>
          <p:txBody>
            <a:bodyPr>
              <a:prstTxWarp prst="textNoShape">
                <a:avLst/>
              </a:prstTxWarp>
            </a:bodyPr>
            <a:lstStyle/>
            <a:p>
              <a:endParaRPr lang="en-US"/>
            </a:p>
          </p:txBody>
        </p:sp>
        <p:sp>
          <p:nvSpPr>
            <p:cNvPr id="174115" name="Freeform 37"/>
            <p:cNvSpPr>
              <a:spLocks/>
            </p:cNvSpPr>
            <p:nvPr/>
          </p:nvSpPr>
          <p:spPr bwMode="auto">
            <a:xfrm>
              <a:off x="3672" y="3578"/>
              <a:ext cx="103" cy="121"/>
            </a:xfrm>
            <a:custGeom>
              <a:avLst/>
              <a:gdLst>
                <a:gd name="T0" fmla="*/ 6 w 206"/>
                <a:gd name="T1" fmla="*/ 0 h 241"/>
                <a:gd name="T2" fmla="*/ 8 w 206"/>
                <a:gd name="T3" fmla="*/ 2 h 241"/>
                <a:gd name="T4" fmla="*/ 9 w 206"/>
                <a:gd name="T5" fmla="*/ 0 h 241"/>
                <a:gd name="T6" fmla="*/ 11 w 206"/>
                <a:gd name="T7" fmla="*/ 3 h 241"/>
                <a:gd name="T8" fmla="*/ 11 w 206"/>
                <a:gd name="T9" fmla="*/ 5 h 241"/>
                <a:gd name="T10" fmla="*/ 11 w 206"/>
                <a:gd name="T11" fmla="*/ 5 h 241"/>
                <a:gd name="T12" fmla="*/ 11 w 206"/>
                <a:gd name="T13" fmla="*/ 6 h 241"/>
                <a:gd name="T14" fmla="*/ 12 w 206"/>
                <a:gd name="T15" fmla="*/ 6 h 241"/>
                <a:gd name="T16" fmla="*/ 12 w 206"/>
                <a:gd name="T17" fmla="*/ 6 h 241"/>
                <a:gd name="T18" fmla="*/ 12 w 206"/>
                <a:gd name="T19" fmla="*/ 7 h 241"/>
                <a:gd name="T20" fmla="*/ 13 w 206"/>
                <a:gd name="T21" fmla="*/ 8 h 241"/>
                <a:gd name="T22" fmla="*/ 13 w 206"/>
                <a:gd name="T23" fmla="*/ 9 h 241"/>
                <a:gd name="T24" fmla="*/ 13 w 206"/>
                <a:gd name="T25" fmla="*/ 10 h 241"/>
                <a:gd name="T26" fmla="*/ 13 w 206"/>
                <a:gd name="T27" fmla="*/ 11 h 241"/>
                <a:gd name="T28" fmla="*/ 13 w 206"/>
                <a:gd name="T29" fmla="*/ 12 h 241"/>
                <a:gd name="T30" fmla="*/ 13 w 206"/>
                <a:gd name="T31" fmla="*/ 13 h 241"/>
                <a:gd name="T32" fmla="*/ 13 w 206"/>
                <a:gd name="T33" fmla="*/ 13 h 241"/>
                <a:gd name="T34" fmla="*/ 13 w 206"/>
                <a:gd name="T35" fmla="*/ 14 h 241"/>
                <a:gd name="T36" fmla="*/ 13 w 206"/>
                <a:gd name="T37" fmla="*/ 15 h 241"/>
                <a:gd name="T38" fmla="*/ 13 w 206"/>
                <a:gd name="T39" fmla="*/ 15 h 241"/>
                <a:gd name="T40" fmla="*/ 12 w 206"/>
                <a:gd name="T41" fmla="*/ 15 h 241"/>
                <a:gd name="T42" fmla="*/ 12 w 206"/>
                <a:gd name="T43" fmla="*/ 15 h 241"/>
                <a:gd name="T44" fmla="*/ 11 w 206"/>
                <a:gd name="T45" fmla="*/ 16 h 241"/>
                <a:gd name="T46" fmla="*/ 11 w 206"/>
                <a:gd name="T47" fmla="*/ 15 h 241"/>
                <a:gd name="T48" fmla="*/ 10 w 206"/>
                <a:gd name="T49" fmla="*/ 15 h 241"/>
                <a:gd name="T50" fmla="*/ 10 w 206"/>
                <a:gd name="T51" fmla="*/ 15 h 241"/>
                <a:gd name="T52" fmla="*/ 10 w 206"/>
                <a:gd name="T53" fmla="*/ 15 h 241"/>
                <a:gd name="T54" fmla="*/ 9 w 206"/>
                <a:gd name="T55" fmla="*/ 15 h 241"/>
                <a:gd name="T56" fmla="*/ 9 w 206"/>
                <a:gd name="T57" fmla="*/ 15 h 241"/>
                <a:gd name="T58" fmla="*/ 8 w 206"/>
                <a:gd name="T59" fmla="*/ 15 h 241"/>
                <a:gd name="T60" fmla="*/ 7 w 206"/>
                <a:gd name="T61" fmla="*/ 15 h 241"/>
                <a:gd name="T62" fmla="*/ 7 w 206"/>
                <a:gd name="T63" fmla="*/ 15 h 241"/>
                <a:gd name="T64" fmla="*/ 6 w 206"/>
                <a:gd name="T65" fmla="*/ 14 h 241"/>
                <a:gd name="T66" fmla="*/ 6 w 206"/>
                <a:gd name="T67" fmla="*/ 14 h 241"/>
                <a:gd name="T68" fmla="*/ 5 w 206"/>
                <a:gd name="T69" fmla="*/ 14 h 241"/>
                <a:gd name="T70" fmla="*/ 5 w 206"/>
                <a:gd name="T71" fmla="*/ 14 h 241"/>
                <a:gd name="T72" fmla="*/ 4 w 206"/>
                <a:gd name="T73" fmla="*/ 13 h 241"/>
                <a:gd name="T74" fmla="*/ 4 w 206"/>
                <a:gd name="T75" fmla="*/ 13 h 241"/>
                <a:gd name="T76" fmla="*/ 4 w 206"/>
                <a:gd name="T77" fmla="*/ 12 h 241"/>
                <a:gd name="T78" fmla="*/ 0 w 206"/>
                <a:gd name="T79" fmla="*/ 8 h 241"/>
                <a:gd name="T80" fmla="*/ 6 w 206"/>
                <a:gd name="T81" fmla="*/ 0 h 241"/>
                <a:gd name="T82" fmla="*/ 6 w 206"/>
                <a:gd name="T83" fmla="*/ 0 h 2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6"/>
                <a:gd name="T127" fmla="*/ 0 h 241"/>
                <a:gd name="T128" fmla="*/ 206 w 206"/>
                <a:gd name="T129" fmla="*/ 241 h 24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6" h="241">
                  <a:moveTo>
                    <a:pt x="89" y="0"/>
                  </a:moveTo>
                  <a:lnTo>
                    <a:pt x="121" y="22"/>
                  </a:lnTo>
                  <a:lnTo>
                    <a:pt x="129" y="0"/>
                  </a:lnTo>
                  <a:lnTo>
                    <a:pt x="161" y="39"/>
                  </a:lnTo>
                  <a:lnTo>
                    <a:pt x="164" y="74"/>
                  </a:lnTo>
                  <a:lnTo>
                    <a:pt x="167" y="75"/>
                  </a:lnTo>
                  <a:lnTo>
                    <a:pt x="174" y="82"/>
                  </a:lnTo>
                  <a:lnTo>
                    <a:pt x="178" y="86"/>
                  </a:lnTo>
                  <a:lnTo>
                    <a:pt x="183" y="96"/>
                  </a:lnTo>
                  <a:lnTo>
                    <a:pt x="187" y="105"/>
                  </a:lnTo>
                  <a:lnTo>
                    <a:pt x="193" y="118"/>
                  </a:lnTo>
                  <a:lnTo>
                    <a:pt x="197" y="132"/>
                  </a:lnTo>
                  <a:lnTo>
                    <a:pt x="202" y="147"/>
                  </a:lnTo>
                  <a:lnTo>
                    <a:pt x="203" y="161"/>
                  </a:lnTo>
                  <a:lnTo>
                    <a:pt x="206" y="179"/>
                  </a:lnTo>
                  <a:lnTo>
                    <a:pt x="206" y="193"/>
                  </a:lnTo>
                  <a:lnTo>
                    <a:pt x="206" y="207"/>
                  </a:lnTo>
                  <a:lnTo>
                    <a:pt x="204" y="218"/>
                  </a:lnTo>
                  <a:lnTo>
                    <a:pt x="203" y="229"/>
                  </a:lnTo>
                  <a:lnTo>
                    <a:pt x="196" y="235"/>
                  </a:lnTo>
                  <a:lnTo>
                    <a:pt x="188" y="240"/>
                  </a:lnTo>
                  <a:lnTo>
                    <a:pt x="180" y="240"/>
                  </a:lnTo>
                  <a:lnTo>
                    <a:pt x="171" y="241"/>
                  </a:lnTo>
                  <a:lnTo>
                    <a:pt x="162" y="238"/>
                  </a:lnTo>
                  <a:lnTo>
                    <a:pt x="155" y="238"/>
                  </a:lnTo>
                  <a:lnTo>
                    <a:pt x="149" y="236"/>
                  </a:lnTo>
                  <a:lnTo>
                    <a:pt x="146" y="236"/>
                  </a:lnTo>
                  <a:lnTo>
                    <a:pt x="140" y="236"/>
                  </a:lnTo>
                  <a:lnTo>
                    <a:pt x="130" y="235"/>
                  </a:lnTo>
                  <a:lnTo>
                    <a:pt x="117" y="232"/>
                  </a:lnTo>
                  <a:lnTo>
                    <a:pt x="108" y="227"/>
                  </a:lnTo>
                  <a:lnTo>
                    <a:pt x="101" y="226"/>
                  </a:lnTo>
                  <a:lnTo>
                    <a:pt x="93" y="222"/>
                  </a:lnTo>
                  <a:lnTo>
                    <a:pt x="89" y="221"/>
                  </a:lnTo>
                  <a:lnTo>
                    <a:pt x="80" y="215"/>
                  </a:lnTo>
                  <a:lnTo>
                    <a:pt x="72" y="210"/>
                  </a:lnTo>
                  <a:lnTo>
                    <a:pt x="61" y="201"/>
                  </a:lnTo>
                  <a:lnTo>
                    <a:pt x="54" y="194"/>
                  </a:lnTo>
                  <a:lnTo>
                    <a:pt x="50" y="188"/>
                  </a:lnTo>
                  <a:lnTo>
                    <a:pt x="0" y="116"/>
                  </a:lnTo>
                  <a:lnTo>
                    <a:pt x="89" y="0"/>
                  </a:lnTo>
                  <a:close/>
                </a:path>
              </a:pathLst>
            </a:custGeom>
            <a:solidFill>
              <a:srgbClr val="FFB5A8"/>
            </a:solidFill>
            <a:ln w="9525">
              <a:noFill/>
              <a:round/>
              <a:headEnd/>
              <a:tailEnd/>
            </a:ln>
          </p:spPr>
          <p:txBody>
            <a:bodyPr>
              <a:prstTxWarp prst="textNoShape">
                <a:avLst/>
              </a:prstTxWarp>
            </a:bodyPr>
            <a:lstStyle/>
            <a:p>
              <a:endParaRPr lang="en-US"/>
            </a:p>
          </p:txBody>
        </p:sp>
        <p:sp>
          <p:nvSpPr>
            <p:cNvPr id="174116" name="Freeform 38"/>
            <p:cNvSpPr>
              <a:spLocks/>
            </p:cNvSpPr>
            <p:nvPr/>
          </p:nvSpPr>
          <p:spPr bwMode="auto">
            <a:xfrm>
              <a:off x="3686" y="3596"/>
              <a:ext cx="93" cy="109"/>
            </a:xfrm>
            <a:custGeom>
              <a:avLst/>
              <a:gdLst>
                <a:gd name="T0" fmla="*/ 4 w 185"/>
                <a:gd name="T1" fmla="*/ 0 h 218"/>
                <a:gd name="T2" fmla="*/ 4 w 185"/>
                <a:gd name="T3" fmla="*/ 0 h 218"/>
                <a:gd name="T4" fmla="*/ 4 w 185"/>
                <a:gd name="T5" fmla="*/ 1 h 218"/>
                <a:gd name="T6" fmla="*/ 5 w 185"/>
                <a:gd name="T7" fmla="*/ 1 h 218"/>
                <a:gd name="T8" fmla="*/ 5 w 185"/>
                <a:gd name="T9" fmla="*/ 2 h 218"/>
                <a:gd name="T10" fmla="*/ 5 w 185"/>
                <a:gd name="T11" fmla="*/ 3 h 218"/>
                <a:gd name="T12" fmla="*/ 6 w 185"/>
                <a:gd name="T13" fmla="*/ 3 h 218"/>
                <a:gd name="T14" fmla="*/ 6 w 185"/>
                <a:gd name="T15" fmla="*/ 4 h 218"/>
                <a:gd name="T16" fmla="*/ 6 w 185"/>
                <a:gd name="T17" fmla="*/ 4 h 218"/>
                <a:gd name="T18" fmla="*/ 6 w 185"/>
                <a:gd name="T19" fmla="*/ 5 h 218"/>
                <a:gd name="T20" fmla="*/ 6 w 185"/>
                <a:gd name="T21" fmla="*/ 6 h 218"/>
                <a:gd name="T22" fmla="*/ 7 w 185"/>
                <a:gd name="T23" fmla="*/ 5 h 218"/>
                <a:gd name="T24" fmla="*/ 8 w 185"/>
                <a:gd name="T25" fmla="*/ 5 h 218"/>
                <a:gd name="T26" fmla="*/ 7 w 185"/>
                <a:gd name="T27" fmla="*/ 7 h 218"/>
                <a:gd name="T28" fmla="*/ 7 w 185"/>
                <a:gd name="T29" fmla="*/ 8 h 218"/>
                <a:gd name="T30" fmla="*/ 6 w 185"/>
                <a:gd name="T31" fmla="*/ 7 h 218"/>
                <a:gd name="T32" fmla="*/ 8 w 185"/>
                <a:gd name="T33" fmla="*/ 11 h 218"/>
                <a:gd name="T34" fmla="*/ 9 w 185"/>
                <a:gd name="T35" fmla="*/ 10 h 218"/>
                <a:gd name="T36" fmla="*/ 10 w 185"/>
                <a:gd name="T37" fmla="*/ 8 h 218"/>
                <a:gd name="T38" fmla="*/ 10 w 185"/>
                <a:gd name="T39" fmla="*/ 11 h 218"/>
                <a:gd name="T40" fmla="*/ 11 w 185"/>
                <a:gd name="T41" fmla="*/ 9 h 218"/>
                <a:gd name="T42" fmla="*/ 11 w 185"/>
                <a:gd name="T43" fmla="*/ 6 h 218"/>
                <a:gd name="T44" fmla="*/ 12 w 185"/>
                <a:gd name="T45" fmla="*/ 10 h 218"/>
                <a:gd name="T46" fmla="*/ 12 w 185"/>
                <a:gd name="T47" fmla="*/ 13 h 218"/>
                <a:gd name="T48" fmla="*/ 11 w 185"/>
                <a:gd name="T49" fmla="*/ 14 h 218"/>
                <a:gd name="T50" fmla="*/ 9 w 185"/>
                <a:gd name="T51" fmla="*/ 13 h 218"/>
                <a:gd name="T52" fmla="*/ 7 w 185"/>
                <a:gd name="T53" fmla="*/ 13 h 218"/>
                <a:gd name="T54" fmla="*/ 8 w 185"/>
                <a:gd name="T55" fmla="*/ 13 h 218"/>
                <a:gd name="T56" fmla="*/ 8 w 185"/>
                <a:gd name="T57" fmla="*/ 11 h 218"/>
                <a:gd name="T58" fmla="*/ 6 w 185"/>
                <a:gd name="T59" fmla="*/ 11 h 218"/>
                <a:gd name="T60" fmla="*/ 5 w 185"/>
                <a:gd name="T61" fmla="*/ 9 h 218"/>
                <a:gd name="T62" fmla="*/ 3 w 185"/>
                <a:gd name="T63" fmla="*/ 10 h 218"/>
                <a:gd name="T64" fmla="*/ 4 w 185"/>
                <a:gd name="T65" fmla="*/ 9 h 218"/>
                <a:gd name="T66" fmla="*/ 3 w 185"/>
                <a:gd name="T67" fmla="*/ 8 h 218"/>
                <a:gd name="T68" fmla="*/ 3 w 185"/>
                <a:gd name="T69" fmla="*/ 8 h 218"/>
                <a:gd name="T70" fmla="*/ 3 w 185"/>
                <a:gd name="T71" fmla="*/ 8 h 218"/>
                <a:gd name="T72" fmla="*/ 2 w 185"/>
                <a:gd name="T73" fmla="*/ 8 h 218"/>
                <a:gd name="T74" fmla="*/ 1 w 185"/>
                <a:gd name="T75" fmla="*/ 7 h 218"/>
                <a:gd name="T76" fmla="*/ 1 w 185"/>
                <a:gd name="T77" fmla="*/ 6 h 218"/>
                <a:gd name="T78" fmla="*/ 1 w 185"/>
                <a:gd name="T79" fmla="*/ 5 h 218"/>
                <a:gd name="T80" fmla="*/ 0 w 185"/>
                <a:gd name="T81" fmla="*/ 5 h 218"/>
                <a:gd name="T82" fmla="*/ 4 w 185"/>
                <a:gd name="T83" fmla="*/ 0 h 218"/>
                <a:gd name="T84" fmla="*/ 4 w 185"/>
                <a:gd name="T85" fmla="*/ 0 h 2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5"/>
                <a:gd name="T130" fmla="*/ 0 h 218"/>
                <a:gd name="T131" fmla="*/ 185 w 185"/>
                <a:gd name="T132" fmla="*/ 218 h 2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5" h="218">
                  <a:moveTo>
                    <a:pt x="52" y="0"/>
                  </a:moveTo>
                  <a:lnTo>
                    <a:pt x="54" y="0"/>
                  </a:lnTo>
                  <a:lnTo>
                    <a:pt x="60" y="7"/>
                  </a:lnTo>
                  <a:lnTo>
                    <a:pt x="67" y="16"/>
                  </a:lnTo>
                  <a:lnTo>
                    <a:pt x="76" y="28"/>
                  </a:lnTo>
                  <a:lnTo>
                    <a:pt x="79" y="35"/>
                  </a:lnTo>
                  <a:lnTo>
                    <a:pt x="82" y="44"/>
                  </a:lnTo>
                  <a:lnTo>
                    <a:pt x="84" y="52"/>
                  </a:lnTo>
                  <a:lnTo>
                    <a:pt x="87" y="61"/>
                  </a:lnTo>
                  <a:lnTo>
                    <a:pt x="90" y="75"/>
                  </a:lnTo>
                  <a:lnTo>
                    <a:pt x="93" y="82"/>
                  </a:lnTo>
                  <a:lnTo>
                    <a:pt x="105" y="68"/>
                  </a:lnTo>
                  <a:lnTo>
                    <a:pt x="125" y="68"/>
                  </a:lnTo>
                  <a:lnTo>
                    <a:pt x="109" y="99"/>
                  </a:lnTo>
                  <a:lnTo>
                    <a:pt x="109" y="119"/>
                  </a:lnTo>
                  <a:lnTo>
                    <a:pt x="89" y="111"/>
                  </a:lnTo>
                  <a:lnTo>
                    <a:pt x="125" y="161"/>
                  </a:lnTo>
                  <a:lnTo>
                    <a:pt x="140" y="146"/>
                  </a:lnTo>
                  <a:lnTo>
                    <a:pt x="152" y="124"/>
                  </a:lnTo>
                  <a:lnTo>
                    <a:pt x="156" y="169"/>
                  </a:lnTo>
                  <a:lnTo>
                    <a:pt x="168" y="133"/>
                  </a:lnTo>
                  <a:lnTo>
                    <a:pt x="168" y="85"/>
                  </a:lnTo>
                  <a:lnTo>
                    <a:pt x="185" y="149"/>
                  </a:lnTo>
                  <a:lnTo>
                    <a:pt x="179" y="200"/>
                  </a:lnTo>
                  <a:lnTo>
                    <a:pt x="168" y="218"/>
                  </a:lnTo>
                  <a:lnTo>
                    <a:pt x="133" y="208"/>
                  </a:lnTo>
                  <a:lnTo>
                    <a:pt x="101" y="200"/>
                  </a:lnTo>
                  <a:lnTo>
                    <a:pt x="117" y="196"/>
                  </a:lnTo>
                  <a:lnTo>
                    <a:pt x="117" y="174"/>
                  </a:lnTo>
                  <a:lnTo>
                    <a:pt x="87" y="166"/>
                  </a:lnTo>
                  <a:lnTo>
                    <a:pt x="73" y="139"/>
                  </a:lnTo>
                  <a:lnTo>
                    <a:pt x="44" y="158"/>
                  </a:lnTo>
                  <a:lnTo>
                    <a:pt x="49" y="129"/>
                  </a:lnTo>
                  <a:lnTo>
                    <a:pt x="46" y="127"/>
                  </a:lnTo>
                  <a:lnTo>
                    <a:pt x="42" y="127"/>
                  </a:lnTo>
                  <a:lnTo>
                    <a:pt x="35" y="124"/>
                  </a:lnTo>
                  <a:lnTo>
                    <a:pt x="27" y="119"/>
                  </a:lnTo>
                  <a:lnTo>
                    <a:pt x="16" y="108"/>
                  </a:lnTo>
                  <a:lnTo>
                    <a:pt x="7" y="93"/>
                  </a:lnTo>
                  <a:lnTo>
                    <a:pt x="1" y="80"/>
                  </a:lnTo>
                  <a:lnTo>
                    <a:pt x="0" y="75"/>
                  </a:lnTo>
                  <a:lnTo>
                    <a:pt x="52" y="0"/>
                  </a:lnTo>
                  <a:close/>
                </a:path>
              </a:pathLst>
            </a:custGeom>
            <a:solidFill>
              <a:srgbClr val="E79D93"/>
            </a:solidFill>
            <a:ln w="9525">
              <a:noFill/>
              <a:round/>
              <a:headEnd/>
              <a:tailEnd/>
            </a:ln>
          </p:spPr>
          <p:txBody>
            <a:bodyPr>
              <a:prstTxWarp prst="textNoShape">
                <a:avLst/>
              </a:prstTxWarp>
            </a:bodyPr>
            <a:lstStyle/>
            <a:p>
              <a:endParaRPr lang="en-US"/>
            </a:p>
          </p:txBody>
        </p:sp>
        <p:sp>
          <p:nvSpPr>
            <p:cNvPr id="174117" name="Freeform 39"/>
            <p:cNvSpPr>
              <a:spLocks/>
            </p:cNvSpPr>
            <p:nvPr/>
          </p:nvSpPr>
          <p:spPr bwMode="auto">
            <a:xfrm>
              <a:off x="3666" y="3560"/>
              <a:ext cx="70" cy="109"/>
            </a:xfrm>
            <a:custGeom>
              <a:avLst/>
              <a:gdLst>
                <a:gd name="T0" fmla="*/ 5 w 141"/>
                <a:gd name="T1" fmla="*/ 3 h 218"/>
                <a:gd name="T2" fmla="*/ 6 w 141"/>
                <a:gd name="T3" fmla="*/ 4 h 218"/>
                <a:gd name="T4" fmla="*/ 6 w 141"/>
                <a:gd name="T5" fmla="*/ 4 h 218"/>
                <a:gd name="T6" fmla="*/ 6 w 141"/>
                <a:gd name="T7" fmla="*/ 5 h 218"/>
                <a:gd name="T8" fmla="*/ 6 w 141"/>
                <a:gd name="T9" fmla="*/ 6 h 218"/>
                <a:gd name="T10" fmla="*/ 6 w 141"/>
                <a:gd name="T11" fmla="*/ 6 h 218"/>
                <a:gd name="T12" fmla="*/ 5 w 141"/>
                <a:gd name="T13" fmla="*/ 7 h 218"/>
                <a:gd name="T14" fmla="*/ 5 w 141"/>
                <a:gd name="T15" fmla="*/ 8 h 218"/>
                <a:gd name="T16" fmla="*/ 5 w 141"/>
                <a:gd name="T17" fmla="*/ 9 h 218"/>
                <a:gd name="T18" fmla="*/ 4 w 141"/>
                <a:gd name="T19" fmla="*/ 9 h 218"/>
                <a:gd name="T20" fmla="*/ 4 w 141"/>
                <a:gd name="T21" fmla="*/ 10 h 218"/>
                <a:gd name="T22" fmla="*/ 3 w 141"/>
                <a:gd name="T23" fmla="*/ 10 h 218"/>
                <a:gd name="T24" fmla="*/ 2 w 141"/>
                <a:gd name="T25" fmla="*/ 10 h 218"/>
                <a:gd name="T26" fmla="*/ 2 w 141"/>
                <a:gd name="T27" fmla="*/ 11 h 218"/>
                <a:gd name="T28" fmla="*/ 2 w 141"/>
                <a:gd name="T29" fmla="*/ 11 h 218"/>
                <a:gd name="T30" fmla="*/ 2 w 141"/>
                <a:gd name="T31" fmla="*/ 11 h 218"/>
                <a:gd name="T32" fmla="*/ 3 w 141"/>
                <a:gd name="T33" fmla="*/ 14 h 218"/>
                <a:gd name="T34" fmla="*/ 3 w 141"/>
                <a:gd name="T35" fmla="*/ 14 h 218"/>
                <a:gd name="T36" fmla="*/ 2 w 141"/>
                <a:gd name="T37" fmla="*/ 13 h 218"/>
                <a:gd name="T38" fmla="*/ 1 w 141"/>
                <a:gd name="T39" fmla="*/ 13 h 218"/>
                <a:gd name="T40" fmla="*/ 1 w 141"/>
                <a:gd name="T41" fmla="*/ 12 h 218"/>
                <a:gd name="T42" fmla="*/ 0 w 141"/>
                <a:gd name="T43" fmla="*/ 12 h 218"/>
                <a:gd name="T44" fmla="*/ 0 w 141"/>
                <a:gd name="T45" fmla="*/ 11 h 218"/>
                <a:gd name="T46" fmla="*/ 0 w 141"/>
                <a:gd name="T47" fmla="*/ 10 h 218"/>
                <a:gd name="T48" fmla="*/ 0 w 141"/>
                <a:gd name="T49" fmla="*/ 10 h 218"/>
                <a:gd name="T50" fmla="*/ 0 w 141"/>
                <a:gd name="T51" fmla="*/ 10 h 218"/>
                <a:gd name="T52" fmla="*/ 0 w 141"/>
                <a:gd name="T53" fmla="*/ 9 h 218"/>
                <a:gd name="T54" fmla="*/ 0 w 141"/>
                <a:gd name="T55" fmla="*/ 9 h 218"/>
                <a:gd name="T56" fmla="*/ 0 w 141"/>
                <a:gd name="T57" fmla="*/ 8 h 218"/>
                <a:gd name="T58" fmla="*/ 0 w 141"/>
                <a:gd name="T59" fmla="*/ 7 h 218"/>
                <a:gd name="T60" fmla="*/ 0 w 141"/>
                <a:gd name="T61" fmla="*/ 6 h 218"/>
                <a:gd name="T62" fmla="*/ 1 w 141"/>
                <a:gd name="T63" fmla="*/ 5 h 218"/>
                <a:gd name="T64" fmla="*/ 1 w 141"/>
                <a:gd name="T65" fmla="*/ 4 h 218"/>
                <a:gd name="T66" fmla="*/ 2 w 141"/>
                <a:gd name="T67" fmla="*/ 3 h 218"/>
                <a:gd name="T68" fmla="*/ 2 w 141"/>
                <a:gd name="T69" fmla="*/ 2 h 218"/>
                <a:gd name="T70" fmla="*/ 2 w 141"/>
                <a:gd name="T71" fmla="*/ 2 h 218"/>
                <a:gd name="T72" fmla="*/ 3 w 141"/>
                <a:gd name="T73" fmla="*/ 1 h 218"/>
                <a:gd name="T74" fmla="*/ 3 w 141"/>
                <a:gd name="T75" fmla="*/ 1 h 218"/>
                <a:gd name="T76" fmla="*/ 4 w 141"/>
                <a:gd name="T77" fmla="*/ 1 h 218"/>
                <a:gd name="T78" fmla="*/ 4 w 141"/>
                <a:gd name="T79" fmla="*/ 0 h 218"/>
                <a:gd name="T80" fmla="*/ 5 w 141"/>
                <a:gd name="T81" fmla="*/ 1 h 218"/>
                <a:gd name="T82" fmla="*/ 6 w 141"/>
                <a:gd name="T83" fmla="*/ 1 h 218"/>
                <a:gd name="T84" fmla="*/ 6 w 141"/>
                <a:gd name="T85" fmla="*/ 1 h 218"/>
                <a:gd name="T86" fmla="*/ 7 w 141"/>
                <a:gd name="T87" fmla="*/ 2 h 218"/>
                <a:gd name="T88" fmla="*/ 7 w 141"/>
                <a:gd name="T89" fmla="*/ 2 h 218"/>
                <a:gd name="T90" fmla="*/ 8 w 141"/>
                <a:gd name="T91" fmla="*/ 3 h 218"/>
                <a:gd name="T92" fmla="*/ 8 w 141"/>
                <a:gd name="T93" fmla="*/ 3 h 218"/>
                <a:gd name="T94" fmla="*/ 8 w 141"/>
                <a:gd name="T95" fmla="*/ 5 h 218"/>
                <a:gd name="T96" fmla="*/ 5 w 141"/>
                <a:gd name="T97" fmla="*/ 3 h 218"/>
                <a:gd name="T98" fmla="*/ 5 w 141"/>
                <a:gd name="T99" fmla="*/ 3 h 2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1"/>
                <a:gd name="T151" fmla="*/ 0 h 218"/>
                <a:gd name="T152" fmla="*/ 141 w 141"/>
                <a:gd name="T153" fmla="*/ 218 h 2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1" h="218">
                  <a:moveTo>
                    <a:pt x="95" y="47"/>
                  </a:moveTo>
                  <a:lnTo>
                    <a:pt x="97" y="54"/>
                  </a:lnTo>
                  <a:lnTo>
                    <a:pt x="97" y="60"/>
                  </a:lnTo>
                  <a:lnTo>
                    <a:pt x="100" y="71"/>
                  </a:lnTo>
                  <a:lnTo>
                    <a:pt x="98" y="82"/>
                  </a:lnTo>
                  <a:lnTo>
                    <a:pt x="98" y="94"/>
                  </a:lnTo>
                  <a:lnTo>
                    <a:pt x="95" y="107"/>
                  </a:lnTo>
                  <a:lnTo>
                    <a:pt x="92" y="119"/>
                  </a:lnTo>
                  <a:lnTo>
                    <a:pt x="84" y="129"/>
                  </a:lnTo>
                  <a:lnTo>
                    <a:pt x="75" y="138"/>
                  </a:lnTo>
                  <a:lnTo>
                    <a:pt x="65" y="146"/>
                  </a:lnTo>
                  <a:lnTo>
                    <a:pt x="56" y="155"/>
                  </a:lnTo>
                  <a:lnTo>
                    <a:pt x="46" y="160"/>
                  </a:lnTo>
                  <a:lnTo>
                    <a:pt x="38" y="165"/>
                  </a:lnTo>
                  <a:lnTo>
                    <a:pt x="32" y="168"/>
                  </a:lnTo>
                  <a:lnTo>
                    <a:pt x="32" y="169"/>
                  </a:lnTo>
                  <a:lnTo>
                    <a:pt x="60" y="218"/>
                  </a:lnTo>
                  <a:lnTo>
                    <a:pt x="54" y="215"/>
                  </a:lnTo>
                  <a:lnTo>
                    <a:pt x="44" y="208"/>
                  </a:lnTo>
                  <a:lnTo>
                    <a:pt x="29" y="199"/>
                  </a:lnTo>
                  <a:lnTo>
                    <a:pt x="18" y="191"/>
                  </a:lnTo>
                  <a:lnTo>
                    <a:pt x="8" y="177"/>
                  </a:lnTo>
                  <a:lnTo>
                    <a:pt x="2" y="165"/>
                  </a:lnTo>
                  <a:lnTo>
                    <a:pt x="0" y="157"/>
                  </a:lnTo>
                  <a:lnTo>
                    <a:pt x="0" y="154"/>
                  </a:lnTo>
                  <a:lnTo>
                    <a:pt x="0" y="150"/>
                  </a:lnTo>
                  <a:lnTo>
                    <a:pt x="2" y="144"/>
                  </a:lnTo>
                  <a:lnTo>
                    <a:pt x="3" y="133"/>
                  </a:lnTo>
                  <a:lnTo>
                    <a:pt x="8" y="121"/>
                  </a:lnTo>
                  <a:lnTo>
                    <a:pt x="10" y="105"/>
                  </a:lnTo>
                  <a:lnTo>
                    <a:pt x="15" y="89"/>
                  </a:lnTo>
                  <a:lnTo>
                    <a:pt x="21" y="72"/>
                  </a:lnTo>
                  <a:lnTo>
                    <a:pt x="28" y="58"/>
                  </a:lnTo>
                  <a:lnTo>
                    <a:pt x="32" y="43"/>
                  </a:lnTo>
                  <a:lnTo>
                    <a:pt x="38" y="30"/>
                  </a:lnTo>
                  <a:lnTo>
                    <a:pt x="44" y="21"/>
                  </a:lnTo>
                  <a:lnTo>
                    <a:pt x="53" y="13"/>
                  </a:lnTo>
                  <a:lnTo>
                    <a:pt x="62" y="5"/>
                  </a:lnTo>
                  <a:lnTo>
                    <a:pt x="70" y="2"/>
                  </a:lnTo>
                  <a:lnTo>
                    <a:pt x="79" y="0"/>
                  </a:lnTo>
                  <a:lnTo>
                    <a:pt x="88" y="3"/>
                  </a:lnTo>
                  <a:lnTo>
                    <a:pt x="97" y="5"/>
                  </a:lnTo>
                  <a:lnTo>
                    <a:pt x="105" y="11"/>
                  </a:lnTo>
                  <a:lnTo>
                    <a:pt x="114" y="18"/>
                  </a:lnTo>
                  <a:lnTo>
                    <a:pt x="123" y="27"/>
                  </a:lnTo>
                  <a:lnTo>
                    <a:pt x="135" y="39"/>
                  </a:lnTo>
                  <a:lnTo>
                    <a:pt x="141" y="47"/>
                  </a:lnTo>
                  <a:lnTo>
                    <a:pt x="133" y="68"/>
                  </a:lnTo>
                  <a:lnTo>
                    <a:pt x="95" y="47"/>
                  </a:lnTo>
                  <a:close/>
                </a:path>
              </a:pathLst>
            </a:custGeom>
            <a:solidFill>
              <a:srgbClr val="756969"/>
            </a:solidFill>
            <a:ln w="9525">
              <a:noFill/>
              <a:round/>
              <a:headEnd/>
              <a:tailEnd/>
            </a:ln>
          </p:spPr>
          <p:txBody>
            <a:bodyPr>
              <a:prstTxWarp prst="textNoShape">
                <a:avLst/>
              </a:prstTxWarp>
            </a:bodyPr>
            <a:lstStyle/>
            <a:p>
              <a:endParaRPr lang="en-US"/>
            </a:p>
          </p:txBody>
        </p:sp>
        <p:sp>
          <p:nvSpPr>
            <p:cNvPr id="174118" name="Freeform 40"/>
            <p:cNvSpPr>
              <a:spLocks/>
            </p:cNvSpPr>
            <p:nvPr/>
          </p:nvSpPr>
          <p:spPr bwMode="auto">
            <a:xfrm>
              <a:off x="3826" y="4151"/>
              <a:ext cx="20" cy="22"/>
            </a:xfrm>
            <a:custGeom>
              <a:avLst/>
              <a:gdLst>
                <a:gd name="T0" fmla="*/ 0 w 40"/>
                <a:gd name="T1" fmla="*/ 2 h 42"/>
                <a:gd name="T2" fmla="*/ 1 w 40"/>
                <a:gd name="T3" fmla="*/ 2 h 42"/>
                <a:gd name="T4" fmla="*/ 1 w 40"/>
                <a:gd name="T5" fmla="*/ 3 h 42"/>
                <a:gd name="T6" fmla="*/ 2 w 40"/>
                <a:gd name="T7" fmla="*/ 2 h 42"/>
                <a:gd name="T8" fmla="*/ 2 w 40"/>
                <a:gd name="T9" fmla="*/ 2 h 42"/>
                <a:gd name="T10" fmla="*/ 2 w 40"/>
                <a:gd name="T11" fmla="*/ 1 h 42"/>
                <a:gd name="T12" fmla="*/ 2 w 40"/>
                <a:gd name="T13" fmla="*/ 0 h 42"/>
                <a:gd name="T14" fmla="*/ 2 w 40"/>
                <a:gd name="T15" fmla="*/ 1 h 42"/>
                <a:gd name="T16" fmla="*/ 3 w 40"/>
                <a:gd name="T17" fmla="*/ 1 h 42"/>
                <a:gd name="T18" fmla="*/ 3 w 40"/>
                <a:gd name="T19" fmla="*/ 2 h 42"/>
                <a:gd name="T20" fmla="*/ 3 w 40"/>
                <a:gd name="T21" fmla="*/ 3 h 42"/>
                <a:gd name="T22" fmla="*/ 2 w 40"/>
                <a:gd name="T23" fmla="*/ 3 h 42"/>
                <a:gd name="T24" fmla="*/ 2 w 40"/>
                <a:gd name="T25" fmla="*/ 3 h 42"/>
                <a:gd name="T26" fmla="*/ 2 w 40"/>
                <a:gd name="T27" fmla="*/ 3 h 42"/>
                <a:gd name="T28" fmla="*/ 1 w 40"/>
                <a:gd name="T29" fmla="*/ 3 h 42"/>
                <a:gd name="T30" fmla="*/ 1 w 40"/>
                <a:gd name="T31" fmla="*/ 3 h 42"/>
                <a:gd name="T32" fmla="*/ 1 w 40"/>
                <a:gd name="T33" fmla="*/ 3 h 42"/>
                <a:gd name="T34" fmla="*/ 0 w 40"/>
                <a:gd name="T35" fmla="*/ 2 h 42"/>
                <a:gd name="T36" fmla="*/ 0 w 40"/>
                <a:gd name="T37" fmla="*/ 2 h 42"/>
                <a:gd name="T38" fmla="*/ 0 w 40"/>
                <a:gd name="T39" fmla="*/ 2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42"/>
                <a:gd name="T62" fmla="*/ 40 w 40"/>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42">
                  <a:moveTo>
                    <a:pt x="0" y="28"/>
                  </a:moveTo>
                  <a:lnTo>
                    <a:pt x="5" y="28"/>
                  </a:lnTo>
                  <a:lnTo>
                    <a:pt x="15" y="33"/>
                  </a:lnTo>
                  <a:lnTo>
                    <a:pt x="22" y="26"/>
                  </a:lnTo>
                  <a:lnTo>
                    <a:pt x="28" y="17"/>
                  </a:lnTo>
                  <a:lnTo>
                    <a:pt x="27" y="6"/>
                  </a:lnTo>
                  <a:lnTo>
                    <a:pt x="27" y="0"/>
                  </a:lnTo>
                  <a:lnTo>
                    <a:pt x="31" y="3"/>
                  </a:lnTo>
                  <a:lnTo>
                    <a:pt x="37" y="11"/>
                  </a:lnTo>
                  <a:lnTo>
                    <a:pt x="40" y="20"/>
                  </a:lnTo>
                  <a:lnTo>
                    <a:pt x="37" y="33"/>
                  </a:lnTo>
                  <a:lnTo>
                    <a:pt x="31" y="39"/>
                  </a:lnTo>
                  <a:lnTo>
                    <a:pt x="24" y="42"/>
                  </a:lnTo>
                  <a:lnTo>
                    <a:pt x="18" y="42"/>
                  </a:lnTo>
                  <a:lnTo>
                    <a:pt x="13" y="42"/>
                  </a:lnTo>
                  <a:lnTo>
                    <a:pt x="6" y="39"/>
                  </a:lnTo>
                  <a:lnTo>
                    <a:pt x="3" y="36"/>
                  </a:lnTo>
                  <a:lnTo>
                    <a:pt x="0" y="30"/>
                  </a:lnTo>
                  <a:lnTo>
                    <a:pt x="0" y="28"/>
                  </a:lnTo>
                  <a:close/>
                </a:path>
              </a:pathLst>
            </a:custGeom>
            <a:solidFill>
              <a:srgbClr val="80CCCC"/>
            </a:solidFill>
            <a:ln w="9525">
              <a:noFill/>
              <a:round/>
              <a:headEnd/>
              <a:tailEnd/>
            </a:ln>
          </p:spPr>
          <p:txBody>
            <a:bodyPr>
              <a:prstTxWarp prst="textNoShape">
                <a:avLst/>
              </a:prstTxWarp>
            </a:bodyPr>
            <a:lstStyle/>
            <a:p>
              <a:endParaRPr lang="en-US"/>
            </a:p>
          </p:txBody>
        </p:sp>
        <p:sp>
          <p:nvSpPr>
            <p:cNvPr id="174119" name="Freeform 41"/>
            <p:cNvSpPr>
              <a:spLocks/>
            </p:cNvSpPr>
            <p:nvPr/>
          </p:nvSpPr>
          <p:spPr bwMode="auto">
            <a:xfrm>
              <a:off x="3730" y="3730"/>
              <a:ext cx="195" cy="170"/>
            </a:xfrm>
            <a:custGeom>
              <a:avLst/>
              <a:gdLst>
                <a:gd name="T0" fmla="*/ 5 w 390"/>
                <a:gd name="T1" fmla="*/ 9 h 339"/>
                <a:gd name="T2" fmla="*/ 8 w 390"/>
                <a:gd name="T3" fmla="*/ 13 h 339"/>
                <a:gd name="T4" fmla="*/ 13 w 390"/>
                <a:gd name="T5" fmla="*/ 15 h 339"/>
                <a:gd name="T6" fmla="*/ 13 w 390"/>
                <a:gd name="T7" fmla="*/ 15 h 339"/>
                <a:gd name="T8" fmla="*/ 15 w 390"/>
                <a:gd name="T9" fmla="*/ 13 h 339"/>
                <a:gd name="T10" fmla="*/ 16 w 390"/>
                <a:gd name="T11" fmla="*/ 12 h 339"/>
                <a:gd name="T12" fmla="*/ 17 w 390"/>
                <a:gd name="T13" fmla="*/ 11 h 339"/>
                <a:gd name="T14" fmla="*/ 18 w 390"/>
                <a:gd name="T15" fmla="*/ 9 h 339"/>
                <a:gd name="T16" fmla="*/ 18 w 390"/>
                <a:gd name="T17" fmla="*/ 8 h 339"/>
                <a:gd name="T18" fmla="*/ 18 w 390"/>
                <a:gd name="T19" fmla="*/ 7 h 339"/>
                <a:gd name="T20" fmla="*/ 18 w 390"/>
                <a:gd name="T21" fmla="*/ 6 h 339"/>
                <a:gd name="T22" fmla="*/ 18 w 390"/>
                <a:gd name="T23" fmla="*/ 4 h 339"/>
                <a:gd name="T24" fmla="*/ 18 w 390"/>
                <a:gd name="T25" fmla="*/ 4 h 339"/>
                <a:gd name="T26" fmla="*/ 18 w 390"/>
                <a:gd name="T27" fmla="*/ 2 h 339"/>
                <a:gd name="T28" fmla="*/ 17 w 390"/>
                <a:gd name="T29" fmla="*/ 2 h 339"/>
                <a:gd name="T30" fmla="*/ 20 w 390"/>
                <a:gd name="T31" fmla="*/ 0 h 339"/>
                <a:gd name="T32" fmla="*/ 21 w 390"/>
                <a:gd name="T33" fmla="*/ 0 h 339"/>
                <a:gd name="T34" fmla="*/ 22 w 390"/>
                <a:gd name="T35" fmla="*/ 0 h 339"/>
                <a:gd name="T36" fmla="*/ 24 w 390"/>
                <a:gd name="T37" fmla="*/ 1 h 339"/>
                <a:gd name="T38" fmla="*/ 25 w 390"/>
                <a:gd name="T39" fmla="*/ 1 h 339"/>
                <a:gd name="T40" fmla="*/ 25 w 390"/>
                <a:gd name="T41" fmla="*/ 3 h 339"/>
                <a:gd name="T42" fmla="*/ 24 w 390"/>
                <a:gd name="T43" fmla="*/ 3 h 339"/>
                <a:gd name="T44" fmla="*/ 24 w 390"/>
                <a:gd name="T45" fmla="*/ 4 h 339"/>
                <a:gd name="T46" fmla="*/ 23 w 390"/>
                <a:gd name="T47" fmla="*/ 5 h 339"/>
                <a:gd name="T48" fmla="*/ 22 w 390"/>
                <a:gd name="T49" fmla="*/ 6 h 339"/>
                <a:gd name="T50" fmla="*/ 20 w 390"/>
                <a:gd name="T51" fmla="*/ 8 h 339"/>
                <a:gd name="T52" fmla="*/ 19 w 390"/>
                <a:gd name="T53" fmla="*/ 10 h 339"/>
                <a:gd name="T54" fmla="*/ 18 w 390"/>
                <a:gd name="T55" fmla="*/ 11 h 339"/>
                <a:gd name="T56" fmla="*/ 11 w 390"/>
                <a:gd name="T57" fmla="*/ 18 h 339"/>
                <a:gd name="T58" fmla="*/ 8 w 390"/>
                <a:gd name="T59" fmla="*/ 21 h 339"/>
                <a:gd name="T60" fmla="*/ 8 w 390"/>
                <a:gd name="T61" fmla="*/ 20 h 339"/>
                <a:gd name="T62" fmla="*/ 8 w 390"/>
                <a:gd name="T63" fmla="*/ 20 h 339"/>
                <a:gd name="T64" fmla="*/ 7 w 390"/>
                <a:gd name="T65" fmla="*/ 20 h 339"/>
                <a:gd name="T66" fmla="*/ 7 w 390"/>
                <a:gd name="T67" fmla="*/ 20 h 339"/>
                <a:gd name="T68" fmla="*/ 6 w 390"/>
                <a:gd name="T69" fmla="*/ 19 h 339"/>
                <a:gd name="T70" fmla="*/ 6 w 390"/>
                <a:gd name="T71" fmla="*/ 18 h 339"/>
                <a:gd name="T72" fmla="*/ 6 w 390"/>
                <a:gd name="T73" fmla="*/ 17 h 339"/>
                <a:gd name="T74" fmla="*/ 6 w 390"/>
                <a:gd name="T75" fmla="*/ 16 h 339"/>
                <a:gd name="T76" fmla="*/ 7 w 390"/>
                <a:gd name="T77" fmla="*/ 15 h 339"/>
                <a:gd name="T78" fmla="*/ 4 w 390"/>
                <a:gd name="T79" fmla="*/ 13 h 339"/>
                <a:gd name="T80" fmla="*/ 4 w 390"/>
                <a:gd name="T81" fmla="*/ 12 h 339"/>
                <a:gd name="T82" fmla="*/ 4 w 390"/>
                <a:gd name="T83" fmla="*/ 11 h 339"/>
                <a:gd name="T84" fmla="*/ 3 w 390"/>
                <a:gd name="T85" fmla="*/ 11 h 339"/>
                <a:gd name="T86" fmla="*/ 2 w 390"/>
                <a:gd name="T87" fmla="*/ 10 h 339"/>
                <a:gd name="T88" fmla="*/ 1 w 390"/>
                <a:gd name="T89" fmla="*/ 9 h 339"/>
                <a:gd name="T90" fmla="*/ 0 w 390"/>
                <a:gd name="T91" fmla="*/ 8 h 3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339"/>
                <a:gd name="T140" fmla="*/ 390 w 390"/>
                <a:gd name="T141" fmla="*/ 339 h 3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339">
                  <a:moveTo>
                    <a:pt x="0" y="128"/>
                  </a:moveTo>
                  <a:lnTo>
                    <a:pt x="65" y="137"/>
                  </a:lnTo>
                  <a:lnTo>
                    <a:pt x="89" y="194"/>
                  </a:lnTo>
                  <a:lnTo>
                    <a:pt x="122" y="194"/>
                  </a:lnTo>
                  <a:lnTo>
                    <a:pt x="161" y="241"/>
                  </a:lnTo>
                  <a:lnTo>
                    <a:pt x="196" y="239"/>
                  </a:lnTo>
                  <a:lnTo>
                    <a:pt x="199" y="236"/>
                  </a:lnTo>
                  <a:lnTo>
                    <a:pt x="206" y="228"/>
                  </a:lnTo>
                  <a:lnTo>
                    <a:pt x="218" y="214"/>
                  </a:lnTo>
                  <a:lnTo>
                    <a:pt x="234" y="200"/>
                  </a:lnTo>
                  <a:lnTo>
                    <a:pt x="240" y="191"/>
                  </a:lnTo>
                  <a:lnTo>
                    <a:pt x="247" y="181"/>
                  </a:lnTo>
                  <a:lnTo>
                    <a:pt x="255" y="172"/>
                  </a:lnTo>
                  <a:lnTo>
                    <a:pt x="263" y="162"/>
                  </a:lnTo>
                  <a:lnTo>
                    <a:pt x="269" y="151"/>
                  </a:lnTo>
                  <a:lnTo>
                    <a:pt x="275" y="142"/>
                  </a:lnTo>
                  <a:lnTo>
                    <a:pt x="279" y="133"/>
                  </a:lnTo>
                  <a:lnTo>
                    <a:pt x="285" y="123"/>
                  </a:lnTo>
                  <a:lnTo>
                    <a:pt x="287" y="112"/>
                  </a:lnTo>
                  <a:lnTo>
                    <a:pt x="288" y="101"/>
                  </a:lnTo>
                  <a:lnTo>
                    <a:pt x="288" y="92"/>
                  </a:lnTo>
                  <a:lnTo>
                    <a:pt x="288" y="83"/>
                  </a:lnTo>
                  <a:lnTo>
                    <a:pt x="287" y="73"/>
                  </a:lnTo>
                  <a:lnTo>
                    <a:pt x="287" y="64"/>
                  </a:lnTo>
                  <a:lnTo>
                    <a:pt x="285" y="56"/>
                  </a:lnTo>
                  <a:lnTo>
                    <a:pt x="284" y="50"/>
                  </a:lnTo>
                  <a:lnTo>
                    <a:pt x="279" y="36"/>
                  </a:lnTo>
                  <a:lnTo>
                    <a:pt x="275" y="26"/>
                  </a:lnTo>
                  <a:lnTo>
                    <a:pt x="272" y="20"/>
                  </a:lnTo>
                  <a:lnTo>
                    <a:pt x="272" y="19"/>
                  </a:lnTo>
                  <a:lnTo>
                    <a:pt x="309" y="1"/>
                  </a:lnTo>
                  <a:lnTo>
                    <a:pt x="310" y="0"/>
                  </a:lnTo>
                  <a:lnTo>
                    <a:pt x="317" y="0"/>
                  </a:lnTo>
                  <a:lnTo>
                    <a:pt x="326" y="0"/>
                  </a:lnTo>
                  <a:lnTo>
                    <a:pt x="339" y="0"/>
                  </a:lnTo>
                  <a:lnTo>
                    <a:pt x="351" y="0"/>
                  </a:lnTo>
                  <a:lnTo>
                    <a:pt x="363" y="0"/>
                  </a:lnTo>
                  <a:lnTo>
                    <a:pt x="374" y="1"/>
                  </a:lnTo>
                  <a:lnTo>
                    <a:pt x="383" y="6"/>
                  </a:lnTo>
                  <a:lnTo>
                    <a:pt x="390" y="14"/>
                  </a:lnTo>
                  <a:lnTo>
                    <a:pt x="389" y="25"/>
                  </a:lnTo>
                  <a:lnTo>
                    <a:pt x="385" y="33"/>
                  </a:lnTo>
                  <a:lnTo>
                    <a:pt x="383" y="36"/>
                  </a:lnTo>
                  <a:lnTo>
                    <a:pt x="382" y="37"/>
                  </a:lnTo>
                  <a:lnTo>
                    <a:pt x="376" y="45"/>
                  </a:lnTo>
                  <a:lnTo>
                    <a:pt x="370" y="50"/>
                  </a:lnTo>
                  <a:lnTo>
                    <a:pt x="366" y="58"/>
                  </a:lnTo>
                  <a:lnTo>
                    <a:pt x="360" y="67"/>
                  </a:lnTo>
                  <a:lnTo>
                    <a:pt x="352" y="81"/>
                  </a:lnTo>
                  <a:lnTo>
                    <a:pt x="342" y="94"/>
                  </a:lnTo>
                  <a:lnTo>
                    <a:pt x="332" y="111"/>
                  </a:lnTo>
                  <a:lnTo>
                    <a:pt x="320" y="126"/>
                  </a:lnTo>
                  <a:lnTo>
                    <a:pt x="312" y="144"/>
                  </a:lnTo>
                  <a:lnTo>
                    <a:pt x="301" y="156"/>
                  </a:lnTo>
                  <a:lnTo>
                    <a:pt x="294" y="169"/>
                  </a:lnTo>
                  <a:lnTo>
                    <a:pt x="288" y="176"/>
                  </a:lnTo>
                  <a:lnTo>
                    <a:pt x="288" y="181"/>
                  </a:lnTo>
                  <a:lnTo>
                    <a:pt x="168" y="273"/>
                  </a:lnTo>
                  <a:lnTo>
                    <a:pt x="126" y="339"/>
                  </a:lnTo>
                  <a:lnTo>
                    <a:pt x="126" y="334"/>
                  </a:lnTo>
                  <a:lnTo>
                    <a:pt x="127" y="327"/>
                  </a:lnTo>
                  <a:lnTo>
                    <a:pt x="127" y="317"/>
                  </a:lnTo>
                  <a:lnTo>
                    <a:pt x="126" y="311"/>
                  </a:lnTo>
                  <a:lnTo>
                    <a:pt x="119" y="306"/>
                  </a:lnTo>
                  <a:lnTo>
                    <a:pt x="111" y="306"/>
                  </a:lnTo>
                  <a:lnTo>
                    <a:pt x="104" y="306"/>
                  </a:lnTo>
                  <a:lnTo>
                    <a:pt x="101" y="308"/>
                  </a:lnTo>
                  <a:lnTo>
                    <a:pt x="100" y="305"/>
                  </a:lnTo>
                  <a:lnTo>
                    <a:pt x="98" y="300"/>
                  </a:lnTo>
                  <a:lnTo>
                    <a:pt x="95" y="292"/>
                  </a:lnTo>
                  <a:lnTo>
                    <a:pt x="95" y="284"/>
                  </a:lnTo>
                  <a:lnTo>
                    <a:pt x="92" y="275"/>
                  </a:lnTo>
                  <a:lnTo>
                    <a:pt x="92" y="267"/>
                  </a:lnTo>
                  <a:lnTo>
                    <a:pt x="91" y="261"/>
                  </a:lnTo>
                  <a:lnTo>
                    <a:pt x="94" y="258"/>
                  </a:lnTo>
                  <a:lnTo>
                    <a:pt x="98" y="250"/>
                  </a:lnTo>
                  <a:lnTo>
                    <a:pt x="103" y="242"/>
                  </a:lnTo>
                  <a:lnTo>
                    <a:pt x="106" y="234"/>
                  </a:lnTo>
                  <a:lnTo>
                    <a:pt x="108" y="231"/>
                  </a:lnTo>
                  <a:lnTo>
                    <a:pt x="62" y="202"/>
                  </a:lnTo>
                  <a:lnTo>
                    <a:pt x="62" y="198"/>
                  </a:lnTo>
                  <a:lnTo>
                    <a:pt x="63" y="192"/>
                  </a:lnTo>
                  <a:lnTo>
                    <a:pt x="62" y="183"/>
                  </a:lnTo>
                  <a:lnTo>
                    <a:pt x="60" y="175"/>
                  </a:lnTo>
                  <a:lnTo>
                    <a:pt x="52" y="166"/>
                  </a:lnTo>
                  <a:lnTo>
                    <a:pt x="43" y="161"/>
                  </a:lnTo>
                  <a:lnTo>
                    <a:pt x="31" y="153"/>
                  </a:lnTo>
                  <a:lnTo>
                    <a:pt x="21" y="147"/>
                  </a:lnTo>
                  <a:lnTo>
                    <a:pt x="11" y="137"/>
                  </a:lnTo>
                  <a:lnTo>
                    <a:pt x="5" y="133"/>
                  </a:lnTo>
                  <a:lnTo>
                    <a:pt x="0" y="128"/>
                  </a:lnTo>
                  <a:close/>
                </a:path>
              </a:pathLst>
            </a:custGeom>
            <a:solidFill>
              <a:srgbClr val="E79D93"/>
            </a:solidFill>
            <a:ln w="9525">
              <a:noFill/>
              <a:round/>
              <a:headEnd/>
              <a:tailEnd/>
            </a:ln>
          </p:spPr>
          <p:txBody>
            <a:bodyPr>
              <a:prstTxWarp prst="textNoShape">
                <a:avLst/>
              </a:prstTxWarp>
            </a:bodyPr>
            <a:lstStyle/>
            <a:p>
              <a:endParaRPr lang="en-US"/>
            </a:p>
          </p:txBody>
        </p:sp>
        <p:sp>
          <p:nvSpPr>
            <p:cNvPr id="174120" name="Freeform 42"/>
            <p:cNvSpPr>
              <a:spLocks/>
            </p:cNvSpPr>
            <p:nvPr/>
          </p:nvSpPr>
          <p:spPr bwMode="auto">
            <a:xfrm>
              <a:off x="3782" y="3807"/>
              <a:ext cx="12" cy="37"/>
            </a:xfrm>
            <a:custGeom>
              <a:avLst/>
              <a:gdLst>
                <a:gd name="T0" fmla="*/ 0 w 25"/>
                <a:gd name="T1" fmla="*/ 4 h 75"/>
                <a:gd name="T2" fmla="*/ 0 w 25"/>
                <a:gd name="T3" fmla="*/ 0 h 75"/>
                <a:gd name="T4" fmla="*/ 0 w 25"/>
                <a:gd name="T5" fmla="*/ 0 h 75"/>
                <a:gd name="T6" fmla="*/ 1 w 25"/>
                <a:gd name="T7" fmla="*/ 0 h 75"/>
                <a:gd name="T8" fmla="*/ 1 w 25"/>
                <a:gd name="T9" fmla="*/ 4 h 75"/>
                <a:gd name="T10" fmla="*/ 0 w 25"/>
                <a:gd name="T11" fmla="*/ 4 h 75"/>
                <a:gd name="T12" fmla="*/ 0 w 25"/>
                <a:gd name="T13" fmla="*/ 4 h 75"/>
                <a:gd name="T14" fmla="*/ 0 60000 65536"/>
                <a:gd name="T15" fmla="*/ 0 60000 65536"/>
                <a:gd name="T16" fmla="*/ 0 60000 65536"/>
                <a:gd name="T17" fmla="*/ 0 60000 65536"/>
                <a:gd name="T18" fmla="*/ 0 60000 65536"/>
                <a:gd name="T19" fmla="*/ 0 60000 65536"/>
                <a:gd name="T20" fmla="*/ 0 60000 65536"/>
                <a:gd name="T21" fmla="*/ 0 w 25"/>
                <a:gd name="T22" fmla="*/ 0 h 75"/>
                <a:gd name="T23" fmla="*/ 25 w 25"/>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75">
                  <a:moveTo>
                    <a:pt x="2" y="75"/>
                  </a:moveTo>
                  <a:lnTo>
                    <a:pt x="0" y="5"/>
                  </a:lnTo>
                  <a:lnTo>
                    <a:pt x="12" y="0"/>
                  </a:lnTo>
                  <a:lnTo>
                    <a:pt x="25" y="2"/>
                  </a:lnTo>
                  <a:lnTo>
                    <a:pt x="21" y="75"/>
                  </a:lnTo>
                  <a:lnTo>
                    <a:pt x="2" y="75"/>
                  </a:lnTo>
                  <a:close/>
                </a:path>
              </a:pathLst>
            </a:custGeom>
            <a:solidFill>
              <a:srgbClr val="4D4D4D"/>
            </a:solidFill>
            <a:ln w="9525">
              <a:noFill/>
              <a:round/>
              <a:headEnd/>
              <a:tailEnd/>
            </a:ln>
          </p:spPr>
          <p:txBody>
            <a:bodyPr>
              <a:prstTxWarp prst="textNoShape">
                <a:avLst/>
              </a:prstTxWarp>
            </a:bodyPr>
            <a:lstStyle/>
            <a:p>
              <a:endParaRPr lang="en-US"/>
            </a:p>
          </p:txBody>
        </p:sp>
        <p:sp>
          <p:nvSpPr>
            <p:cNvPr id="174121" name="Freeform 43"/>
            <p:cNvSpPr>
              <a:spLocks/>
            </p:cNvSpPr>
            <p:nvPr/>
          </p:nvSpPr>
          <p:spPr bwMode="auto">
            <a:xfrm>
              <a:off x="3779" y="3889"/>
              <a:ext cx="11" cy="29"/>
            </a:xfrm>
            <a:custGeom>
              <a:avLst/>
              <a:gdLst>
                <a:gd name="T0" fmla="*/ 0 w 24"/>
                <a:gd name="T1" fmla="*/ 0 h 60"/>
                <a:gd name="T2" fmla="*/ 1 w 24"/>
                <a:gd name="T3" fmla="*/ 0 h 60"/>
                <a:gd name="T4" fmla="*/ 1 w 24"/>
                <a:gd name="T5" fmla="*/ 3 h 60"/>
                <a:gd name="T6" fmla="*/ 0 w 24"/>
                <a:gd name="T7" fmla="*/ 3 h 60"/>
                <a:gd name="T8" fmla="*/ 0 w 24"/>
                <a:gd name="T9" fmla="*/ 0 h 60"/>
                <a:gd name="T10" fmla="*/ 0 w 24"/>
                <a:gd name="T11" fmla="*/ 0 h 60"/>
                <a:gd name="T12" fmla="*/ 0 60000 65536"/>
                <a:gd name="T13" fmla="*/ 0 60000 65536"/>
                <a:gd name="T14" fmla="*/ 0 60000 65536"/>
                <a:gd name="T15" fmla="*/ 0 60000 65536"/>
                <a:gd name="T16" fmla="*/ 0 60000 65536"/>
                <a:gd name="T17" fmla="*/ 0 60000 65536"/>
                <a:gd name="T18" fmla="*/ 0 w 24"/>
                <a:gd name="T19" fmla="*/ 0 h 60"/>
                <a:gd name="T20" fmla="*/ 24 w 24"/>
                <a:gd name="T21" fmla="*/ 60 h 60"/>
              </a:gdLst>
              <a:ahLst/>
              <a:cxnLst>
                <a:cxn ang="T12">
                  <a:pos x="T0" y="T1"/>
                </a:cxn>
                <a:cxn ang="T13">
                  <a:pos x="T2" y="T3"/>
                </a:cxn>
                <a:cxn ang="T14">
                  <a:pos x="T4" y="T5"/>
                </a:cxn>
                <a:cxn ang="T15">
                  <a:pos x="T6" y="T7"/>
                </a:cxn>
                <a:cxn ang="T16">
                  <a:pos x="T8" y="T9"/>
                </a:cxn>
                <a:cxn ang="T17">
                  <a:pos x="T10" y="T11"/>
                </a:cxn>
              </a:cxnLst>
              <a:rect l="T18" t="T19" r="T20" b="T21"/>
              <a:pathLst>
                <a:path w="24" h="60">
                  <a:moveTo>
                    <a:pt x="0" y="0"/>
                  </a:moveTo>
                  <a:lnTo>
                    <a:pt x="24" y="11"/>
                  </a:lnTo>
                  <a:lnTo>
                    <a:pt x="22" y="60"/>
                  </a:lnTo>
                  <a:lnTo>
                    <a:pt x="6" y="52"/>
                  </a:lnTo>
                  <a:lnTo>
                    <a:pt x="0" y="0"/>
                  </a:lnTo>
                  <a:close/>
                </a:path>
              </a:pathLst>
            </a:custGeom>
            <a:solidFill>
              <a:srgbClr val="4D4D4D"/>
            </a:solidFill>
            <a:ln w="9525">
              <a:noFill/>
              <a:round/>
              <a:headEnd/>
              <a:tailEnd/>
            </a:ln>
          </p:spPr>
          <p:txBody>
            <a:bodyPr>
              <a:prstTxWarp prst="textNoShape">
                <a:avLst/>
              </a:prstTxWarp>
            </a:bodyPr>
            <a:lstStyle/>
            <a:p>
              <a:endParaRPr lang="en-US"/>
            </a:p>
          </p:txBody>
        </p:sp>
        <p:sp>
          <p:nvSpPr>
            <p:cNvPr id="174122" name="Freeform 44"/>
            <p:cNvSpPr>
              <a:spLocks/>
            </p:cNvSpPr>
            <p:nvPr/>
          </p:nvSpPr>
          <p:spPr bwMode="auto">
            <a:xfrm>
              <a:off x="3878" y="3993"/>
              <a:ext cx="28" cy="94"/>
            </a:xfrm>
            <a:custGeom>
              <a:avLst/>
              <a:gdLst>
                <a:gd name="T0" fmla="*/ 0 w 55"/>
                <a:gd name="T1" fmla="*/ 0 h 188"/>
                <a:gd name="T2" fmla="*/ 1 w 55"/>
                <a:gd name="T3" fmla="*/ 1 h 188"/>
                <a:gd name="T4" fmla="*/ 1 w 55"/>
                <a:gd name="T5" fmla="*/ 1 h 188"/>
                <a:gd name="T6" fmla="*/ 2 w 55"/>
                <a:gd name="T7" fmla="*/ 2 h 188"/>
                <a:gd name="T8" fmla="*/ 2 w 55"/>
                <a:gd name="T9" fmla="*/ 3 h 188"/>
                <a:gd name="T10" fmla="*/ 3 w 55"/>
                <a:gd name="T11" fmla="*/ 3 h 188"/>
                <a:gd name="T12" fmla="*/ 3 w 55"/>
                <a:gd name="T13" fmla="*/ 5 h 188"/>
                <a:gd name="T14" fmla="*/ 3 w 55"/>
                <a:gd name="T15" fmla="*/ 6 h 188"/>
                <a:gd name="T16" fmla="*/ 3 w 55"/>
                <a:gd name="T17" fmla="*/ 6 h 188"/>
                <a:gd name="T18" fmla="*/ 3 w 55"/>
                <a:gd name="T19" fmla="*/ 7 h 188"/>
                <a:gd name="T20" fmla="*/ 3 w 55"/>
                <a:gd name="T21" fmla="*/ 8 h 188"/>
                <a:gd name="T22" fmla="*/ 3 w 55"/>
                <a:gd name="T23" fmla="*/ 9 h 188"/>
                <a:gd name="T24" fmla="*/ 3 w 55"/>
                <a:gd name="T25" fmla="*/ 9 h 188"/>
                <a:gd name="T26" fmla="*/ 2 w 55"/>
                <a:gd name="T27" fmla="*/ 10 h 188"/>
                <a:gd name="T28" fmla="*/ 2 w 55"/>
                <a:gd name="T29" fmla="*/ 10 h 188"/>
                <a:gd name="T30" fmla="*/ 2 w 55"/>
                <a:gd name="T31" fmla="*/ 11 h 188"/>
                <a:gd name="T32" fmla="*/ 4 w 55"/>
                <a:gd name="T33" fmla="*/ 11 h 188"/>
                <a:gd name="T34" fmla="*/ 2 w 55"/>
                <a:gd name="T35" fmla="*/ 12 h 188"/>
                <a:gd name="T36" fmla="*/ 1 w 55"/>
                <a:gd name="T37" fmla="*/ 10 h 188"/>
                <a:gd name="T38" fmla="*/ 2 w 55"/>
                <a:gd name="T39" fmla="*/ 9 h 188"/>
                <a:gd name="T40" fmla="*/ 2 w 55"/>
                <a:gd name="T41" fmla="*/ 9 h 188"/>
                <a:gd name="T42" fmla="*/ 2 w 55"/>
                <a:gd name="T43" fmla="*/ 8 h 188"/>
                <a:gd name="T44" fmla="*/ 2 w 55"/>
                <a:gd name="T45" fmla="*/ 7 h 188"/>
                <a:gd name="T46" fmla="*/ 2 w 55"/>
                <a:gd name="T47" fmla="*/ 7 h 188"/>
                <a:gd name="T48" fmla="*/ 1 w 55"/>
                <a:gd name="T49" fmla="*/ 6 h 188"/>
                <a:gd name="T50" fmla="*/ 1 w 55"/>
                <a:gd name="T51" fmla="*/ 6 h 188"/>
                <a:gd name="T52" fmla="*/ 1 w 55"/>
                <a:gd name="T53" fmla="*/ 5 h 188"/>
                <a:gd name="T54" fmla="*/ 1 w 55"/>
                <a:gd name="T55" fmla="*/ 4 h 188"/>
                <a:gd name="T56" fmla="*/ 1 w 55"/>
                <a:gd name="T57" fmla="*/ 3 h 188"/>
                <a:gd name="T58" fmla="*/ 1 w 55"/>
                <a:gd name="T59" fmla="*/ 2 h 188"/>
                <a:gd name="T60" fmla="*/ 1 w 55"/>
                <a:gd name="T61" fmla="*/ 1 h 188"/>
                <a:gd name="T62" fmla="*/ 1 w 55"/>
                <a:gd name="T63" fmla="*/ 1 h 188"/>
                <a:gd name="T64" fmla="*/ 0 w 55"/>
                <a:gd name="T65" fmla="*/ 0 h 188"/>
                <a:gd name="T66" fmla="*/ 0 w 55"/>
                <a:gd name="T67" fmla="*/ 0 h 1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188"/>
                <a:gd name="T104" fmla="*/ 55 w 55"/>
                <a:gd name="T105" fmla="*/ 188 h 1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188">
                  <a:moveTo>
                    <a:pt x="0" y="0"/>
                  </a:moveTo>
                  <a:lnTo>
                    <a:pt x="6" y="6"/>
                  </a:lnTo>
                  <a:lnTo>
                    <a:pt x="12" y="14"/>
                  </a:lnTo>
                  <a:lnTo>
                    <a:pt x="20" y="25"/>
                  </a:lnTo>
                  <a:lnTo>
                    <a:pt x="28" y="36"/>
                  </a:lnTo>
                  <a:lnTo>
                    <a:pt x="35" y="50"/>
                  </a:lnTo>
                  <a:lnTo>
                    <a:pt x="41" y="66"/>
                  </a:lnTo>
                  <a:lnTo>
                    <a:pt x="47" y="81"/>
                  </a:lnTo>
                  <a:lnTo>
                    <a:pt x="47" y="95"/>
                  </a:lnTo>
                  <a:lnTo>
                    <a:pt x="45" y="109"/>
                  </a:lnTo>
                  <a:lnTo>
                    <a:pt x="42" y="122"/>
                  </a:lnTo>
                  <a:lnTo>
                    <a:pt x="39" y="136"/>
                  </a:lnTo>
                  <a:lnTo>
                    <a:pt x="35" y="144"/>
                  </a:lnTo>
                  <a:lnTo>
                    <a:pt x="31" y="153"/>
                  </a:lnTo>
                  <a:lnTo>
                    <a:pt x="28" y="158"/>
                  </a:lnTo>
                  <a:lnTo>
                    <a:pt x="28" y="161"/>
                  </a:lnTo>
                  <a:lnTo>
                    <a:pt x="55" y="169"/>
                  </a:lnTo>
                  <a:lnTo>
                    <a:pt x="23" y="188"/>
                  </a:lnTo>
                  <a:lnTo>
                    <a:pt x="12" y="158"/>
                  </a:lnTo>
                  <a:lnTo>
                    <a:pt x="20" y="141"/>
                  </a:lnTo>
                  <a:lnTo>
                    <a:pt x="19" y="136"/>
                  </a:lnTo>
                  <a:lnTo>
                    <a:pt x="19" y="123"/>
                  </a:lnTo>
                  <a:lnTo>
                    <a:pt x="18" y="114"/>
                  </a:lnTo>
                  <a:lnTo>
                    <a:pt x="18" y="105"/>
                  </a:lnTo>
                  <a:lnTo>
                    <a:pt x="16" y="92"/>
                  </a:lnTo>
                  <a:lnTo>
                    <a:pt x="16" y="81"/>
                  </a:lnTo>
                  <a:lnTo>
                    <a:pt x="13" y="67"/>
                  </a:lnTo>
                  <a:lnTo>
                    <a:pt x="10" y="53"/>
                  </a:lnTo>
                  <a:lnTo>
                    <a:pt x="7" y="39"/>
                  </a:lnTo>
                  <a:lnTo>
                    <a:pt x="6" y="26"/>
                  </a:lnTo>
                  <a:lnTo>
                    <a:pt x="3" y="14"/>
                  </a:lnTo>
                  <a:lnTo>
                    <a:pt x="1" y="6"/>
                  </a:lnTo>
                  <a:lnTo>
                    <a:pt x="0" y="0"/>
                  </a:lnTo>
                  <a:close/>
                </a:path>
              </a:pathLst>
            </a:custGeom>
            <a:solidFill>
              <a:srgbClr val="BFC9FF"/>
            </a:solidFill>
            <a:ln w="9525">
              <a:noFill/>
              <a:round/>
              <a:headEnd/>
              <a:tailEnd/>
            </a:ln>
          </p:spPr>
          <p:txBody>
            <a:bodyPr>
              <a:prstTxWarp prst="textNoShape">
                <a:avLst/>
              </a:prstTxWarp>
            </a:bodyPr>
            <a:lstStyle/>
            <a:p>
              <a:endParaRPr lang="en-US"/>
            </a:p>
          </p:txBody>
        </p:sp>
        <p:sp>
          <p:nvSpPr>
            <p:cNvPr id="174123" name="Freeform 45"/>
            <p:cNvSpPr>
              <a:spLocks/>
            </p:cNvSpPr>
            <p:nvPr/>
          </p:nvSpPr>
          <p:spPr bwMode="auto">
            <a:xfrm>
              <a:off x="3859" y="3835"/>
              <a:ext cx="19" cy="112"/>
            </a:xfrm>
            <a:custGeom>
              <a:avLst/>
              <a:gdLst>
                <a:gd name="T0" fmla="*/ 3 w 38"/>
                <a:gd name="T1" fmla="*/ 0 h 222"/>
                <a:gd name="T2" fmla="*/ 3 w 38"/>
                <a:gd name="T3" fmla="*/ 1 h 222"/>
                <a:gd name="T4" fmla="*/ 3 w 38"/>
                <a:gd name="T5" fmla="*/ 2 h 222"/>
                <a:gd name="T6" fmla="*/ 3 w 38"/>
                <a:gd name="T7" fmla="*/ 2 h 222"/>
                <a:gd name="T8" fmla="*/ 2 w 38"/>
                <a:gd name="T9" fmla="*/ 3 h 222"/>
                <a:gd name="T10" fmla="*/ 2 w 38"/>
                <a:gd name="T11" fmla="*/ 3 h 222"/>
                <a:gd name="T12" fmla="*/ 2 w 38"/>
                <a:gd name="T13" fmla="*/ 4 h 222"/>
                <a:gd name="T14" fmla="*/ 2 w 38"/>
                <a:gd name="T15" fmla="*/ 5 h 222"/>
                <a:gd name="T16" fmla="*/ 2 w 38"/>
                <a:gd name="T17" fmla="*/ 6 h 222"/>
                <a:gd name="T18" fmla="*/ 2 w 38"/>
                <a:gd name="T19" fmla="*/ 7 h 222"/>
                <a:gd name="T20" fmla="*/ 2 w 38"/>
                <a:gd name="T21" fmla="*/ 7 h 222"/>
                <a:gd name="T22" fmla="*/ 2 w 38"/>
                <a:gd name="T23" fmla="*/ 8 h 222"/>
                <a:gd name="T24" fmla="*/ 2 w 38"/>
                <a:gd name="T25" fmla="*/ 9 h 222"/>
                <a:gd name="T26" fmla="*/ 2 w 38"/>
                <a:gd name="T27" fmla="*/ 10 h 222"/>
                <a:gd name="T28" fmla="*/ 2 w 38"/>
                <a:gd name="T29" fmla="*/ 10 h 222"/>
                <a:gd name="T30" fmla="*/ 2 w 38"/>
                <a:gd name="T31" fmla="*/ 11 h 222"/>
                <a:gd name="T32" fmla="*/ 2 w 38"/>
                <a:gd name="T33" fmla="*/ 11 h 222"/>
                <a:gd name="T34" fmla="*/ 2 w 38"/>
                <a:gd name="T35" fmla="*/ 12 h 222"/>
                <a:gd name="T36" fmla="*/ 2 w 38"/>
                <a:gd name="T37" fmla="*/ 12 h 222"/>
                <a:gd name="T38" fmla="*/ 2 w 38"/>
                <a:gd name="T39" fmla="*/ 13 h 222"/>
                <a:gd name="T40" fmla="*/ 2 w 38"/>
                <a:gd name="T41" fmla="*/ 13 h 222"/>
                <a:gd name="T42" fmla="*/ 2 w 38"/>
                <a:gd name="T43" fmla="*/ 13 h 222"/>
                <a:gd name="T44" fmla="*/ 2 w 38"/>
                <a:gd name="T45" fmla="*/ 14 h 222"/>
                <a:gd name="T46" fmla="*/ 1 w 38"/>
                <a:gd name="T47" fmla="*/ 15 h 222"/>
                <a:gd name="T48" fmla="*/ 0 w 38"/>
                <a:gd name="T49" fmla="*/ 14 h 222"/>
                <a:gd name="T50" fmla="*/ 0 w 38"/>
                <a:gd name="T51" fmla="*/ 14 h 222"/>
                <a:gd name="T52" fmla="*/ 0 w 38"/>
                <a:gd name="T53" fmla="*/ 13 h 222"/>
                <a:gd name="T54" fmla="*/ 0 w 38"/>
                <a:gd name="T55" fmla="*/ 12 h 222"/>
                <a:gd name="T56" fmla="*/ 0 w 38"/>
                <a:gd name="T57" fmla="*/ 11 h 222"/>
                <a:gd name="T58" fmla="*/ 0 w 38"/>
                <a:gd name="T59" fmla="*/ 11 h 222"/>
                <a:gd name="T60" fmla="*/ 0 w 38"/>
                <a:gd name="T61" fmla="*/ 10 h 222"/>
                <a:gd name="T62" fmla="*/ 1 w 38"/>
                <a:gd name="T63" fmla="*/ 10 h 222"/>
                <a:gd name="T64" fmla="*/ 1 w 38"/>
                <a:gd name="T65" fmla="*/ 9 h 222"/>
                <a:gd name="T66" fmla="*/ 1 w 38"/>
                <a:gd name="T67" fmla="*/ 8 h 222"/>
                <a:gd name="T68" fmla="*/ 1 w 38"/>
                <a:gd name="T69" fmla="*/ 7 h 222"/>
                <a:gd name="T70" fmla="*/ 1 w 38"/>
                <a:gd name="T71" fmla="*/ 7 h 222"/>
                <a:gd name="T72" fmla="*/ 1 w 38"/>
                <a:gd name="T73" fmla="*/ 6 h 222"/>
                <a:gd name="T74" fmla="*/ 1 w 38"/>
                <a:gd name="T75" fmla="*/ 5 h 222"/>
                <a:gd name="T76" fmla="*/ 1 w 38"/>
                <a:gd name="T77" fmla="*/ 5 h 222"/>
                <a:gd name="T78" fmla="*/ 1 w 38"/>
                <a:gd name="T79" fmla="*/ 4 h 222"/>
                <a:gd name="T80" fmla="*/ 2 w 38"/>
                <a:gd name="T81" fmla="*/ 4 h 222"/>
                <a:gd name="T82" fmla="*/ 2 w 38"/>
                <a:gd name="T83" fmla="*/ 3 h 222"/>
                <a:gd name="T84" fmla="*/ 2 w 38"/>
                <a:gd name="T85" fmla="*/ 3 h 222"/>
                <a:gd name="T86" fmla="*/ 2 w 38"/>
                <a:gd name="T87" fmla="*/ 2 h 222"/>
                <a:gd name="T88" fmla="*/ 2 w 38"/>
                <a:gd name="T89" fmla="*/ 1 h 222"/>
                <a:gd name="T90" fmla="*/ 3 w 38"/>
                <a:gd name="T91" fmla="*/ 1 h 222"/>
                <a:gd name="T92" fmla="*/ 3 w 38"/>
                <a:gd name="T93" fmla="*/ 1 h 222"/>
                <a:gd name="T94" fmla="*/ 3 w 38"/>
                <a:gd name="T95" fmla="*/ 0 h 222"/>
                <a:gd name="T96" fmla="*/ 3 w 38"/>
                <a:gd name="T97" fmla="*/ 0 h 2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8"/>
                <a:gd name="T148" fmla="*/ 0 h 222"/>
                <a:gd name="T149" fmla="*/ 38 w 38"/>
                <a:gd name="T150" fmla="*/ 222 h 2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8" h="222">
                  <a:moveTo>
                    <a:pt x="38" y="0"/>
                  </a:moveTo>
                  <a:lnTo>
                    <a:pt x="37" y="3"/>
                  </a:lnTo>
                  <a:lnTo>
                    <a:pt x="35" y="17"/>
                  </a:lnTo>
                  <a:lnTo>
                    <a:pt x="34" y="25"/>
                  </a:lnTo>
                  <a:lnTo>
                    <a:pt x="32" y="36"/>
                  </a:lnTo>
                  <a:lnTo>
                    <a:pt x="31" y="45"/>
                  </a:lnTo>
                  <a:lnTo>
                    <a:pt x="31" y="59"/>
                  </a:lnTo>
                  <a:lnTo>
                    <a:pt x="28" y="70"/>
                  </a:lnTo>
                  <a:lnTo>
                    <a:pt x="28" y="84"/>
                  </a:lnTo>
                  <a:lnTo>
                    <a:pt x="25" y="97"/>
                  </a:lnTo>
                  <a:lnTo>
                    <a:pt x="25" y="111"/>
                  </a:lnTo>
                  <a:lnTo>
                    <a:pt x="23" y="122"/>
                  </a:lnTo>
                  <a:lnTo>
                    <a:pt x="22" y="134"/>
                  </a:lnTo>
                  <a:lnTo>
                    <a:pt x="22" y="145"/>
                  </a:lnTo>
                  <a:lnTo>
                    <a:pt x="22" y="158"/>
                  </a:lnTo>
                  <a:lnTo>
                    <a:pt x="20" y="166"/>
                  </a:lnTo>
                  <a:lnTo>
                    <a:pt x="20" y="174"/>
                  </a:lnTo>
                  <a:lnTo>
                    <a:pt x="20" y="180"/>
                  </a:lnTo>
                  <a:lnTo>
                    <a:pt x="20" y="188"/>
                  </a:lnTo>
                  <a:lnTo>
                    <a:pt x="22" y="195"/>
                  </a:lnTo>
                  <a:lnTo>
                    <a:pt x="23" y="202"/>
                  </a:lnTo>
                  <a:lnTo>
                    <a:pt x="25" y="206"/>
                  </a:lnTo>
                  <a:lnTo>
                    <a:pt x="26" y="208"/>
                  </a:lnTo>
                  <a:lnTo>
                    <a:pt x="1" y="222"/>
                  </a:lnTo>
                  <a:lnTo>
                    <a:pt x="0" y="217"/>
                  </a:lnTo>
                  <a:lnTo>
                    <a:pt x="0" y="209"/>
                  </a:lnTo>
                  <a:lnTo>
                    <a:pt x="0" y="197"/>
                  </a:lnTo>
                  <a:lnTo>
                    <a:pt x="0" y="183"/>
                  </a:lnTo>
                  <a:lnTo>
                    <a:pt x="0" y="172"/>
                  </a:lnTo>
                  <a:lnTo>
                    <a:pt x="0" y="163"/>
                  </a:lnTo>
                  <a:lnTo>
                    <a:pt x="0" y="153"/>
                  </a:lnTo>
                  <a:lnTo>
                    <a:pt x="1" y="144"/>
                  </a:lnTo>
                  <a:lnTo>
                    <a:pt x="1" y="133"/>
                  </a:lnTo>
                  <a:lnTo>
                    <a:pt x="4" y="122"/>
                  </a:lnTo>
                  <a:lnTo>
                    <a:pt x="6" y="111"/>
                  </a:lnTo>
                  <a:lnTo>
                    <a:pt x="9" y="102"/>
                  </a:lnTo>
                  <a:lnTo>
                    <a:pt x="9" y="91"/>
                  </a:lnTo>
                  <a:lnTo>
                    <a:pt x="12" y="80"/>
                  </a:lnTo>
                  <a:lnTo>
                    <a:pt x="13" y="70"/>
                  </a:lnTo>
                  <a:lnTo>
                    <a:pt x="16" y="61"/>
                  </a:lnTo>
                  <a:lnTo>
                    <a:pt x="18" y="52"/>
                  </a:lnTo>
                  <a:lnTo>
                    <a:pt x="20" y="42"/>
                  </a:lnTo>
                  <a:lnTo>
                    <a:pt x="23" y="34"/>
                  </a:lnTo>
                  <a:lnTo>
                    <a:pt x="26" y="30"/>
                  </a:lnTo>
                  <a:lnTo>
                    <a:pt x="29" y="16"/>
                  </a:lnTo>
                  <a:lnTo>
                    <a:pt x="34" y="8"/>
                  </a:lnTo>
                  <a:lnTo>
                    <a:pt x="37" y="1"/>
                  </a:lnTo>
                  <a:lnTo>
                    <a:pt x="38" y="0"/>
                  </a:lnTo>
                  <a:close/>
                </a:path>
              </a:pathLst>
            </a:custGeom>
            <a:solidFill>
              <a:srgbClr val="BFC9FF"/>
            </a:solidFill>
            <a:ln w="9525">
              <a:noFill/>
              <a:round/>
              <a:headEnd/>
              <a:tailEnd/>
            </a:ln>
          </p:spPr>
          <p:txBody>
            <a:bodyPr>
              <a:prstTxWarp prst="textNoShape">
                <a:avLst/>
              </a:prstTxWarp>
            </a:bodyPr>
            <a:lstStyle/>
            <a:p>
              <a:endParaRPr lang="en-US"/>
            </a:p>
          </p:txBody>
        </p:sp>
      </p:grpSp>
      <p:sp>
        <p:nvSpPr>
          <p:cNvPr id="174088" name="Text Box 46"/>
          <p:cNvSpPr txBox="1">
            <a:spLocks noChangeArrowheads="1"/>
          </p:cNvSpPr>
          <p:nvPr/>
        </p:nvSpPr>
        <p:spPr bwMode="auto">
          <a:xfrm>
            <a:off x="2209800" y="409575"/>
            <a:ext cx="6705600" cy="46166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400" dirty="0" smtClean="0">
                <a:latin typeface="Arial Black" pitchFamily="-102" charset="0"/>
              </a:rPr>
              <a:t>Interdisciplinary Product Demands</a:t>
            </a:r>
            <a:endParaRPr lang="en-US" sz="2400" dirty="0">
              <a:latin typeface="Arial Black" pitchFamily="-102" charset="0"/>
            </a:endParaRPr>
          </a:p>
        </p:txBody>
      </p:sp>
      <p:sp>
        <p:nvSpPr>
          <p:cNvPr id="49" name="TextBox 48"/>
          <p:cNvSpPr txBox="1"/>
          <p:nvPr/>
        </p:nvSpPr>
        <p:spPr>
          <a:xfrm>
            <a:off x="457200" y="2115240"/>
            <a:ext cx="5869743" cy="452431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Align the project work that you have designed for advanced students to show how they </a:t>
            </a:r>
            <a:r>
              <a:rPr lang="en-US" kern="0" dirty="0" smtClean="0">
                <a:solidFill>
                  <a:sysClr val="windowText" lastClr="000000"/>
                </a:solidFill>
              </a:rPr>
              <a:t>connect</a:t>
            </a:r>
            <a:r>
              <a:rPr kumimoji="0" lang="en-US" sz="1800" b="0" i="0" u="none" strike="noStrike" kern="0" cap="none" spc="0" normalizeH="0" baseline="0" noProof="0" dirty="0" smtClean="0">
                <a:ln>
                  <a:noFill/>
                </a:ln>
                <a:solidFill>
                  <a:sysClr val="windowText" lastClr="000000"/>
                </a:solidFill>
                <a:effectLst/>
                <a:uLnTx/>
                <a:uFillTx/>
              </a:rPr>
              <a:t> to the CCSS and how multiple standards could be addressed across content areas.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For example, research projects could be designed that address the </a:t>
            </a:r>
            <a:r>
              <a:rPr kumimoji="0" lang="en-US" sz="1800" b="1" i="0" u="none" strike="noStrike" kern="0" cap="none" spc="0" normalizeH="0" baseline="0" noProof="0" dirty="0" smtClean="0">
                <a:ln>
                  <a:noFill/>
                </a:ln>
                <a:solidFill>
                  <a:srgbClr val="0000FF"/>
                </a:solidFill>
                <a:effectLst/>
                <a:uLnTx/>
                <a:uFillTx/>
              </a:rPr>
              <a:t>research</a:t>
            </a:r>
            <a:r>
              <a:rPr kumimoji="0" lang="en-US" sz="1800" b="1" i="0" u="none" strike="noStrike" kern="0" cap="none" spc="0" normalizeH="0" noProof="0" dirty="0" smtClean="0">
                <a:ln>
                  <a:noFill/>
                </a:ln>
                <a:solidFill>
                  <a:srgbClr val="0000FF"/>
                </a:solidFill>
                <a:effectLst/>
                <a:uLnTx/>
                <a:uFillTx/>
              </a:rPr>
              <a:t> </a:t>
            </a:r>
            <a:r>
              <a:rPr kumimoji="0" lang="en-US" sz="1800" b="1" i="0" u="none" strike="noStrike" kern="0" cap="none" spc="0" normalizeH="0" baseline="0" noProof="0" dirty="0" smtClean="0">
                <a:ln>
                  <a:noFill/>
                </a:ln>
                <a:solidFill>
                  <a:srgbClr val="0000FF"/>
                </a:solidFill>
                <a:effectLst/>
                <a:uLnTx/>
                <a:uFillTx/>
              </a:rPr>
              <a:t>standard in English Language Arts and the data representation standard in Mathematics by delineating a product demand for research on an issue, asking researchable questions, using multiple sources to answer them, and then representing findings in tables, graphs, and other visual displays that are explained in text and presented to an audience with</a:t>
            </a:r>
            <a:r>
              <a:rPr kumimoji="0" lang="en-US" sz="1800" b="1" i="0" u="none" strike="noStrike" kern="0" cap="none" spc="0" normalizeH="0" noProof="0" dirty="0" smtClean="0">
                <a:ln>
                  <a:noFill/>
                </a:ln>
                <a:solidFill>
                  <a:srgbClr val="0000FF"/>
                </a:solidFill>
                <a:effectLst/>
                <a:uLnTx/>
                <a:uFillTx/>
              </a:rPr>
              <a:t> </a:t>
            </a:r>
            <a:r>
              <a:rPr kumimoji="0" lang="en-US" sz="1800" b="1" i="0" u="none" strike="noStrike" kern="0" cap="none" spc="0" normalizeH="0" baseline="0" noProof="0" dirty="0" smtClean="0">
                <a:ln>
                  <a:noFill/>
                </a:ln>
                <a:solidFill>
                  <a:srgbClr val="0000FF"/>
                </a:solidFill>
                <a:effectLst/>
                <a:uLnTx/>
                <a:uFillTx/>
              </a:rPr>
              <a:t>implications for a plan of action.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***Such a project might be possible for the gifted learner at an earlier grade than for a typical learner.***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Number Placeholder 3"/>
          <p:cNvSpPr>
            <a:spLocks noGrp="1"/>
          </p:cNvSpPr>
          <p:nvPr>
            <p:ph type="sldNum" sz="quarter" idx="4294967295"/>
          </p:nvPr>
        </p:nvSpPr>
        <p:spPr bwMode="auto">
          <a:xfrm>
            <a:off x="6553200" y="6248400"/>
            <a:ext cx="1905000" cy="457200"/>
          </a:xfrm>
          <a:prstGeom prst="rect">
            <a:avLst/>
          </a:prstGeom>
          <a:noFill/>
          <a:ln>
            <a:miter lim="800000"/>
            <a:headEnd/>
            <a:tailEnd/>
          </a:ln>
        </p:spPr>
        <p:txBody>
          <a:bodyPr lIns="91435" tIns="45718" rIns="91435" bIns="45718">
            <a:prstTxWarp prst="textNoShape">
              <a:avLst/>
            </a:prstTxWarp>
          </a:bodyPr>
          <a:lstStyle/>
          <a:p>
            <a:fld id="{CDA3BAEA-76F8-014B-B749-FE8C29223C30}" type="slidenum">
              <a:rPr lang="en-US"/>
              <a:pPr/>
              <a:t>77</a:t>
            </a:fld>
            <a:endParaRPr lang="en-US"/>
          </a:p>
        </p:txBody>
      </p:sp>
      <p:pic>
        <p:nvPicPr>
          <p:cNvPr id="389123" name="Picture 2" descr="&#10;Picture 2.pdf                                                  00029152Macintosh HD                   BB752C5B:"/>
          <p:cNvPicPr>
            <a:picLocks noChangeAspect="1" noChangeArrowheads="1"/>
          </p:cNvPicPr>
          <p:nvPr/>
        </p:nvPicPr>
        <p:blipFill>
          <a:blip r:embed="rId3"/>
          <a:srcRect/>
          <a:stretch>
            <a:fillRect/>
          </a:stretch>
        </p:blipFill>
        <p:spPr bwMode="auto">
          <a:xfrm>
            <a:off x="381000" y="381000"/>
            <a:ext cx="8534400" cy="5572125"/>
          </a:xfrm>
          <a:prstGeom prst="rect">
            <a:avLst/>
          </a:prstGeom>
          <a:noFill/>
          <a:ln w="9525">
            <a:noFill/>
            <a:miter lim="800000"/>
            <a:headEnd/>
            <a:tailEnd/>
          </a:ln>
        </p:spPr>
      </p:pic>
      <p:sp>
        <p:nvSpPr>
          <p:cNvPr id="4" name="TextBox 3"/>
          <p:cNvSpPr txBox="1"/>
          <p:nvPr/>
        </p:nvSpPr>
        <p:spPr>
          <a:xfrm>
            <a:off x="381000" y="5953125"/>
            <a:ext cx="8534400" cy="1200329"/>
          </a:xfrm>
          <a:prstGeom prst="rect">
            <a:avLst/>
          </a:prstGeom>
          <a:noFill/>
        </p:spPr>
        <p:txBody>
          <a:bodyPr wrap="square" rtlCol="0">
            <a:spAutoFit/>
          </a:bodyPr>
          <a:lstStyle/>
          <a:p>
            <a:r>
              <a:rPr lang="en-US" dirty="0" smtClean="0">
                <a:solidFill>
                  <a:srgbClr val="000000"/>
                </a:solidFill>
                <a:sym typeface="Gill Sans" pitchFamily="-108" charset="0"/>
              </a:rPr>
              <a:t>The great questions want to be answered in each of us.  We almost can’t help but attend when those questions are raised.  </a:t>
            </a:r>
            <a:r>
              <a:rPr lang="en-US" b="1" i="1" dirty="0" smtClean="0">
                <a:solidFill>
                  <a:srgbClr val="3366FF"/>
                </a:solidFill>
                <a:sym typeface="Gill Sans" pitchFamily="-108" charset="0"/>
              </a:rPr>
              <a:t>To teach is to help our students raise questions they care about and to set out together to look for answers.</a:t>
            </a:r>
          </a:p>
          <a:p>
            <a:endParaRPr lang="en-US" dirty="0"/>
          </a:p>
        </p:txBody>
      </p:sp>
      <p:sp>
        <p:nvSpPr>
          <p:cNvPr id="5" name="TextBox 4"/>
          <p:cNvSpPr txBox="1"/>
          <p:nvPr/>
        </p:nvSpPr>
        <p:spPr>
          <a:xfrm rot="16200000">
            <a:off x="-3400680" y="2486282"/>
            <a:ext cx="7324581" cy="523220"/>
          </a:xfrm>
          <a:prstGeom prst="rect">
            <a:avLst/>
          </a:prstGeom>
          <a:noFill/>
        </p:spPr>
        <p:txBody>
          <a:bodyPr wrap="square" rtlCol="0">
            <a:spAutoFit/>
          </a:bodyPr>
          <a:lstStyle/>
          <a:p>
            <a:r>
              <a:rPr lang="en-US" sz="2800" b="1" dirty="0" smtClean="0">
                <a:solidFill>
                  <a:srgbClr val="0000FF"/>
                </a:solidFill>
              </a:rPr>
              <a:t>Learn how a discipline studies itself.</a:t>
            </a:r>
            <a:endParaRPr lang="en-US" sz="2800" b="1"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8F98FAB1-5F65-4248-9FE1-32370CA83148}" type="slidenum">
              <a:rPr lang="en-US" smtClean="0">
                <a:latin typeface="Times" pitchFamily="-112" charset="0"/>
              </a:rPr>
              <a:pPr/>
              <a:t>78</a:t>
            </a:fld>
            <a:endParaRPr lang="en-US" smtClean="0">
              <a:latin typeface="Times" pitchFamily="-112" charset="0"/>
            </a:endParaRPr>
          </a:p>
        </p:txBody>
      </p:sp>
      <p:sp>
        <p:nvSpPr>
          <p:cNvPr id="21507" name="Rectangle 2"/>
          <p:cNvSpPr>
            <a:spLocks noGrp="1" noChangeArrowheads="1"/>
          </p:cNvSpPr>
          <p:nvPr>
            <p:ph type="title"/>
          </p:nvPr>
        </p:nvSpPr>
        <p:spPr>
          <a:xfrm>
            <a:off x="457200" y="228600"/>
            <a:ext cx="7772400" cy="1143000"/>
          </a:xfrm>
        </p:spPr>
        <p:txBody>
          <a:bodyPr/>
          <a:lstStyle/>
          <a:p>
            <a:pPr eaLnBrk="1" hangingPunct="1"/>
            <a:r>
              <a:rPr lang="en-US" sz="3600" b="1" smtClean="0">
                <a:solidFill>
                  <a:srgbClr val="F63F1B"/>
                </a:solidFill>
                <a:latin typeface="Arial" pitchFamily="-112" charset="0"/>
                <a:ea typeface="ＭＳ Ｐゴシック" pitchFamily="-112" charset="-128"/>
                <a:cs typeface="ＭＳ Ｐゴシック" pitchFamily="-112" charset="-128"/>
              </a:rPr>
              <a:t>Kids as Professionals</a:t>
            </a:r>
            <a:endParaRPr lang="en-US" smtClean="0">
              <a:ea typeface="ＭＳ Ｐゴシック" pitchFamily="-112" charset="-128"/>
              <a:cs typeface="ＭＳ Ｐゴシック" pitchFamily="-112" charset="-128"/>
            </a:endParaRPr>
          </a:p>
        </p:txBody>
      </p:sp>
      <p:sp>
        <p:nvSpPr>
          <p:cNvPr id="21508" name="Rectangle 3"/>
          <p:cNvSpPr>
            <a:spLocks noGrp="1" noChangeArrowheads="1"/>
          </p:cNvSpPr>
          <p:nvPr>
            <p:ph type="body" idx="1"/>
          </p:nvPr>
        </p:nvSpPr>
        <p:spPr>
          <a:xfrm>
            <a:off x="685800" y="1676400"/>
            <a:ext cx="7772400" cy="3657600"/>
          </a:xfrm>
        </p:spPr>
        <p:txBody>
          <a:bodyPr/>
          <a:lstStyle/>
          <a:p>
            <a:pPr eaLnBrk="1" hangingPunct="1">
              <a:buFontTx/>
              <a:buNone/>
            </a:pPr>
            <a:r>
              <a:rPr lang="en-US" dirty="0">
                <a:latin typeface="Arial" pitchFamily="-112" charset="0"/>
                <a:ea typeface="ＭＳ Ｐゴシック" pitchFamily="-112" charset="-128"/>
                <a:cs typeface="ＭＳ Ｐゴシック" pitchFamily="-112" charset="-128"/>
              </a:rPr>
              <a:t>	</a:t>
            </a:r>
            <a:endParaRPr lang="en-US" sz="1800" dirty="0">
              <a:ea typeface="ＭＳ Ｐゴシック" pitchFamily="-112" charset="-128"/>
              <a:cs typeface="ＭＳ Ｐゴシック" pitchFamily="-112" charset="-128"/>
            </a:endParaRPr>
          </a:p>
        </p:txBody>
      </p:sp>
      <p:sp>
        <p:nvSpPr>
          <p:cNvPr id="21509" name="TextBox 4"/>
          <p:cNvSpPr txBox="1">
            <a:spLocks noChangeArrowheads="1"/>
          </p:cNvSpPr>
          <p:nvPr/>
        </p:nvSpPr>
        <p:spPr bwMode="auto">
          <a:xfrm>
            <a:off x="228600" y="1371600"/>
            <a:ext cx="8229600" cy="4801315"/>
          </a:xfrm>
          <a:prstGeom prst="rect">
            <a:avLst/>
          </a:prstGeom>
          <a:noFill/>
          <a:ln w="9525">
            <a:noFill/>
            <a:miter lim="800000"/>
            <a:headEnd/>
            <a:tailEnd/>
          </a:ln>
        </p:spPr>
        <p:txBody>
          <a:bodyPr wrap="square">
            <a:prstTxWarp prst="textNoShape">
              <a:avLst/>
            </a:prstTxWarp>
            <a:spAutoFit/>
          </a:bodyPr>
          <a:lstStyle/>
          <a:p>
            <a:r>
              <a:rPr lang="en-US" dirty="0"/>
              <a:t>Delano Heroes film was made 5 years ago.  I worked with a group of GT kids on that project.  We did mini workshops on how to interview, run the camera, created a set of ten essential questions for each interviewee and set up appointments for every WWII vet in Delano that was willing. Some interviews were done at school in our studio.  We went to some homes and the nursing home.  It was a fabulous experience for everyone. We had about ten hours of interviews.  Honor society students and a parent volunteer transcribed all the tapes, and the I edited it originally down to 30 minutes that included interviews from everyone.  The final film is what you see on my website that has been edited from ten hours to ten minutes.  My husband did the voice over narration and Reader's Digest gave us rights to the archival footage. About half of the vets we interviewed are now gone.  I am still proud of that project because of the collaborative nature of it.  It ran for a while on cable in the metro on pay per view through the History Center greatest generation project.</a:t>
            </a:r>
          </a:p>
          <a:p>
            <a:r>
              <a:rPr lang="en-US" dirty="0"/>
              <a:t>See film at:  </a:t>
            </a:r>
            <a:r>
              <a:rPr lang="en-US" dirty="0">
                <a:hlinkClick r:id="rId2"/>
              </a:rPr>
              <a:t>http://chaseproductionfilm.com/delano-heroes.html</a:t>
            </a:r>
            <a:endParaRPr lang="en-US" dirty="0"/>
          </a:p>
          <a:p>
            <a:endParaRPr lang="en-US" dirty="0"/>
          </a:p>
          <a:p>
            <a:endParaRPr lang="en-US" dirty="0"/>
          </a:p>
        </p:txBody>
      </p:sp>
      <p:pic>
        <p:nvPicPr>
          <p:cNvPr id="21510" name="Picture 5" descr="Screen Shot 2012-04-25 at 1.16.19 PM.png"/>
          <p:cNvPicPr>
            <a:picLocks noChangeAspect="1"/>
          </p:cNvPicPr>
          <p:nvPr/>
        </p:nvPicPr>
        <p:blipFill>
          <a:blip r:embed="rId3"/>
          <a:srcRect/>
          <a:stretch>
            <a:fillRect/>
          </a:stretch>
        </p:blipFill>
        <p:spPr bwMode="auto">
          <a:xfrm>
            <a:off x="7316196" y="114300"/>
            <a:ext cx="1370604" cy="1257300"/>
          </a:xfrm>
          <a:prstGeom prst="rect">
            <a:avLst/>
          </a:prstGeom>
          <a:noFill/>
          <a:ln w="9525">
            <a:noFill/>
            <a:miter lim="800000"/>
            <a:headEnd/>
            <a:tailEnd/>
          </a:ln>
        </p:spPr>
      </p:pic>
      <p:sp>
        <p:nvSpPr>
          <p:cNvPr id="7" name="TextBox 6"/>
          <p:cNvSpPr txBox="1"/>
          <p:nvPr/>
        </p:nvSpPr>
        <p:spPr>
          <a:xfrm>
            <a:off x="304800" y="5657671"/>
            <a:ext cx="8382000" cy="1200329"/>
          </a:xfrm>
          <a:prstGeom prst="rect">
            <a:avLst/>
          </a:prstGeom>
          <a:noFill/>
        </p:spPr>
        <p:txBody>
          <a:bodyPr wrap="square" rtlCol="0">
            <a:spAutoFit/>
          </a:bodyPr>
          <a:lstStyle/>
          <a:p>
            <a:r>
              <a:rPr lang="en-US" dirty="0" smtClean="0">
                <a:solidFill>
                  <a:srgbClr val="FF0000"/>
                </a:solidFill>
              </a:rPr>
              <a:t>In line with the ELA standards’ recommendations, to promote students' continued development of research skills, teachers of the gifted may also infuse opportunities for research in students’ areas of interests as well as creative production. </a:t>
            </a:r>
            <a:endParaRPr lang="en-US" dirty="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5029200" y="1600200"/>
            <a:ext cx="4032250" cy="1190625"/>
          </a:xfrm>
          <a:prstGeom prst="rect">
            <a:avLst/>
          </a:prstGeom>
          <a:noFill/>
          <a:ln w="9525">
            <a:noFill/>
            <a:miter lim="800000"/>
            <a:headEnd/>
            <a:tailEnd/>
          </a:ln>
        </p:spPr>
        <p:txBody>
          <a:bodyPr wrap="none">
            <a:prstTxWarp prst="textNoShape">
              <a:avLst/>
            </a:prstTxWarp>
            <a:spAutoFit/>
          </a:bodyPr>
          <a:lstStyle/>
          <a:p>
            <a:r>
              <a:rPr lang="en-US">
                <a:solidFill>
                  <a:srgbClr val="FF9900"/>
                </a:solidFill>
              </a:rPr>
              <a:t>Thinking Like A Historian: </a:t>
            </a:r>
          </a:p>
          <a:p>
            <a:r>
              <a:rPr lang="en-US">
                <a:solidFill>
                  <a:srgbClr val="FF9900"/>
                </a:solidFill>
              </a:rPr>
              <a:t>Rethinking History Instruction</a:t>
            </a:r>
          </a:p>
          <a:p>
            <a:r>
              <a:rPr lang="en-US">
                <a:solidFill>
                  <a:srgbClr val="FF9900"/>
                </a:solidFill>
              </a:rPr>
              <a:t>was written by Bobbie Malone </a:t>
            </a:r>
          </a:p>
          <a:p>
            <a:r>
              <a:rPr lang="en-US">
                <a:solidFill>
                  <a:srgbClr val="FF9900"/>
                </a:solidFill>
              </a:rPr>
              <a:t>and Nikki Mandell.</a:t>
            </a:r>
            <a:r>
              <a:rPr lang="en-US"/>
              <a:t> </a:t>
            </a:r>
          </a:p>
        </p:txBody>
      </p:sp>
      <p:pic>
        <p:nvPicPr>
          <p:cNvPr id="22531" name="Picture 7"/>
          <p:cNvPicPr>
            <a:picLocks noChangeAspect="1" noChangeArrowheads="1"/>
          </p:cNvPicPr>
          <p:nvPr/>
        </p:nvPicPr>
        <p:blipFill>
          <a:blip r:embed="rId2"/>
          <a:srcRect/>
          <a:stretch>
            <a:fillRect/>
          </a:stretch>
        </p:blipFill>
        <p:spPr bwMode="auto">
          <a:xfrm>
            <a:off x="533400" y="533400"/>
            <a:ext cx="3981450" cy="5105400"/>
          </a:xfrm>
          <a:prstGeom prst="rect">
            <a:avLst/>
          </a:prstGeom>
          <a:noFill/>
          <a:ln w="9525">
            <a:noFill/>
            <a:miter lim="800000"/>
            <a:headEnd/>
            <a:tailEnd/>
          </a:ln>
        </p:spPr>
      </p:pic>
      <p:sp>
        <p:nvSpPr>
          <p:cNvPr id="22532" name="Rectangle 3"/>
          <p:cNvSpPr>
            <a:spLocks noChangeArrowheads="1"/>
          </p:cNvSpPr>
          <p:nvPr/>
        </p:nvSpPr>
        <p:spPr bwMode="auto">
          <a:xfrm>
            <a:off x="4572000" y="3962400"/>
            <a:ext cx="4572000" cy="923925"/>
          </a:xfrm>
          <a:prstGeom prst="rect">
            <a:avLst/>
          </a:prstGeom>
          <a:noFill/>
          <a:ln w="9525">
            <a:noFill/>
            <a:miter lim="800000"/>
            <a:headEnd/>
            <a:tailEnd/>
          </a:ln>
        </p:spPr>
        <p:txBody>
          <a:bodyPr>
            <a:prstTxWarp prst="textNoShape">
              <a:avLst/>
            </a:prstTxWarp>
            <a:spAutoFit/>
          </a:bodyPr>
          <a:lstStyle/>
          <a:p>
            <a:r>
              <a:rPr lang="en-US">
                <a:solidFill>
                  <a:srgbClr val="FF0000"/>
                </a:solidFill>
                <a:hlinkClick r:id="rId3"/>
              </a:rPr>
              <a:t>http://www.uww.edu/cls/history/for-teachers</a:t>
            </a:r>
            <a:endParaRPr lang="en-US">
              <a:solidFill>
                <a:srgbClr val="FF0000"/>
              </a:solidFill>
            </a:endParaRPr>
          </a:p>
          <a:p>
            <a:endParaRPr lang="en-US">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Slide Number Placeholder 5"/>
          <p:cNvSpPr>
            <a:spLocks noGrp="1"/>
          </p:cNvSpPr>
          <p:nvPr>
            <p:ph type="sldNum" sz="quarter" idx="12"/>
          </p:nvPr>
        </p:nvSpPr>
        <p:spPr>
          <a:noFill/>
        </p:spPr>
        <p:txBody>
          <a:bodyPr/>
          <a:lstStyle/>
          <a:p>
            <a:fld id="{E3417795-6C93-40FF-9073-AD6CD48E8BD2}" type="slidenum">
              <a:rPr lang="en-US"/>
              <a:pPr/>
              <a:t>8</a:t>
            </a:fld>
            <a:endParaRPr lang="en-US"/>
          </a:p>
        </p:txBody>
      </p:sp>
      <p:sp>
        <p:nvSpPr>
          <p:cNvPr id="124932" name="Rectangle 2"/>
          <p:cNvSpPr>
            <a:spLocks noChangeArrowheads="1"/>
          </p:cNvSpPr>
          <p:nvPr/>
        </p:nvSpPr>
        <p:spPr bwMode="auto">
          <a:xfrm>
            <a:off x="0" y="1543050"/>
            <a:ext cx="9144000" cy="0"/>
          </a:xfrm>
          <a:prstGeom prst="rect">
            <a:avLst/>
          </a:prstGeom>
          <a:noFill/>
          <a:ln w="9525">
            <a:noFill/>
            <a:miter lim="800000"/>
            <a:headEnd/>
            <a:tailEnd/>
          </a:ln>
        </p:spPr>
        <p:txBody>
          <a:bodyPr wrap="none" anchor="ctr">
            <a:spAutoFit/>
          </a:bodyPr>
          <a:lstStyle/>
          <a:p>
            <a:endParaRPr lang="en-US"/>
          </a:p>
        </p:txBody>
      </p:sp>
      <p:sp>
        <p:nvSpPr>
          <p:cNvPr id="28675" name="Text Box 3"/>
          <p:cNvSpPr txBox="1">
            <a:spLocks noChangeArrowheads="1"/>
          </p:cNvSpPr>
          <p:nvPr/>
        </p:nvSpPr>
        <p:spPr bwMode="auto">
          <a:xfrm>
            <a:off x="533400" y="457200"/>
            <a:ext cx="2362200" cy="457200"/>
          </a:xfrm>
          <a:prstGeom prst="rect">
            <a:avLst/>
          </a:prstGeom>
          <a:noFill/>
          <a:ln w="9525">
            <a:noFill/>
            <a:miter lim="800000"/>
            <a:headEnd/>
            <a:tailEnd/>
          </a:ln>
          <a:effectLst/>
        </p:spPr>
        <p:txBody>
          <a:bodyPr>
            <a:spAutoFit/>
          </a:bodyPr>
          <a:lstStyle/>
          <a:p>
            <a:pPr algn="ctr" eaLnBrk="1" hangingPunct="1">
              <a:spcBef>
                <a:spcPct val="50000"/>
              </a:spcBef>
            </a:pPr>
            <a:r>
              <a:rPr lang="en-US">
                <a:solidFill>
                  <a:srgbClr val="0058B0"/>
                </a:solidFill>
                <a:effectLst>
                  <a:outerShdw blurRad="38100" dist="38100" dir="2700000" algn="tl">
                    <a:srgbClr val="C0C0C0"/>
                  </a:outerShdw>
                </a:effectLst>
                <a:latin typeface="Bookman Old Style" pitchFamily="-110" charset="0"/>
              </a:rPr>
              <a:t>Expertise in</a:t>
            </a:r>
          </a:p>
        </p:txBody>
      </p:sp>
      <p:sp>
        <p:nvSpPr>
          <p:cNvPr id="124934" name="Rectangle 4"/>
          <p:cNvSpPr>
            <a:spLocks noChangeArrowheads="1"/>
          </p:cNvSpPr>
          <p:nvPr/>
        </p:nvSpPr>
        <p:spPr bwMode="auto">
          <a:xfrm>
            <a:off x="0" y="1500188"/>
            <a:ext cx="9144000" cy="0"/>
          </a:xfrm>
          <a:prstGeom prst="rect">
            <a:avLst/>
          </a:prstGeom>
          <a:noFill/>
          <a:ln w="9525">
            <a:noFill/>
            <a:miter lim="800000"/>
            <a:headEnd/>
            <a:tailEnd/>
          </a:ln>
        </p:spPr>
        <p:txBody>
          <a:bodyPr wrap="none" anchor="ctr">
            <a:spAutoFit/>
          </a:bodyPr>
          <a:lstStyle/>
          <a:p>
            <a:endParaRPr lang="en-US"/>
          </a:p>
        </p:txBody>
      </p:sp>
      <p:graphicFrame>
        <p:nvGraphicFramePr>
          <p:cNvPr id="124930" name="Object 2"/>
          <p:cNvGraphicFramePr>
            <a:graphicFrameLocks noChangeAspect="1"/>
          </p:cNvGraphicFramePr>
          <p:nvPr/>
        </p:nvGraphicFramePr>
        <p:xfrm>
          <a:off x="533400" y="857250"/>
          <a:ext cx="8001000" cy="6000750"/>
        </p:xfrm>
        <a:graphic>
          <a:graphicData uri="http://schemas.openxmlformats.org/presentationml/2006/ole">
            <mc:AlternateContent xmlns:mc="http://schemas.openxmlformats.org/markup-compatibility/2006">
              <mc:Choice xmlns:v="urn:schemas-microsoft-com:vml" Requires="v">
                <p:oleObj spid="_x0000_s70660" name="Slide" r:id="rId3" imgW="4572000" imgH="3429000" progId="">
                  <p:embed/>
                </p:oleObj>
              </mc:Choice>
              <mc:Fallback>
                <p:oleObj name="Slide" r:id="rId3" imgW="4572000" imgH="34290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57250"/>
                        <a:ext cx="8001000" cy="600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srcRect t="1294"/>
          <a:stretch>
            <a:fillRect/>
          </a:stretch>
        </p:blipFill>
        <p:spPr bwMode="auto">
          <a:xfrm>
            <a:off x="762000" y="457200"/>
            <a:ext cx="8048625" cy="58134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srcRect/>
          <a:stretch>
            <a:fillRect/>
          </a:stretch>
        </p:blipFill>
        <p:spPr bwMode="auto">
          <a:xfrm>
            <a:off x="457200" y="533400"/>
            <a:ext cx="8448675" cy="61023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solidFill>
                  <a:srgbClr val="FF0000"/>
                </a:solidFill>
              </a:rPr>
              <a:t>Stanford History </a:t>
            </a:r>
            <a:br>
              <a:rPr lang="en-US" smtClean="0">
                <a:solidFill>
                  <a:srgbClr val="FF0000"/>
                </a:solidFill>
              </a:rPr>
            </a:br>
            <a:r>
              <a:rPr lang="en-US" smtClean="0">
                <a:solidFill>
                  <a:srgbClr val="FF0000"/>
                </a:solidFill>
              </a:rPr>
              <a:t>Education Group</a:t>
            </a:r>
          </a:p>
        </p:txBody>
      </p:sp>
      <p:pic>
        <p:nvPicPr>
          <p:cNvPr id="35843" name="Picture 4" descr="Screen Shot 2013-04-15 at 1.08.54 PM.png"/>
          <p:cNvPicPr>
            <a:picLocks noChangeAspect="1"/>
          </p:cNvPicPr>
          <p:nvPr/>
        </p:nvPicPr>
        <p:blipFill>
          <a:blip r:embed="rId2"/>
          <a:srcRect/>
          <a:stretch>
            <a:fillRect/>
          </a:stretch>
        </p:blipFill>
        <p:spPr bwMode="auto">
          <a:xfrm>
            <a:off x="4572000" y="2692400"/>
            <a:ext cx="4140200" cy="4165600"/>
          </a:xfrm>
          <a:prstGeom prst="rect">
            <a:avLst/>
          </a:prstGeom>
          <a:noFill/>
          <a:ln w="9525">
            <a:noFill/>
            <a:miter lim="800000"/>
            <a:headEnd/>
            <a:tailEnd/>
          </a:ln>
        </p:spPr>
      </p:pic>
      <p:sp>
        <p:nvSpPr>
          <p:cNvPr id="35844" name="Rectangle 5"/>
          <p:cNvSpPr>
            <a:spLocks noChangeArrowheads="1"/>
          </p:cNvSpPr>
          <p:nvPr/>
        </p:nvSpPr>
        <p:spPr bwMode="auto">
          <a:xfrm>
            <a:off x="685800" y="1752600"/>
            <a:ext cx="4343400" cy="646113"/>
          </a:xfrm>
          <a:prstGeom prst="rect">
            <a:avLst/>
          </a:prstGeom>
          <a:noFill/>
          <a:ln w="9525">
            <a:noFill/>
            <a:miter lim="800000"/>
            <a:headEnd/>
            <a:tailEnd/>
          </a:ln>
        </p:spPr>
        <p:txBody>
          <a:bodyPr>
            <a:prstTxWarp prst="textNoShape">
              <a:avLst/>
            </a:prstTxWarp>
            <a:spAutoFit/>
          </a:bodyPr>
          <a:lstStyle/>
          <a:p>
            <a:r>
              <a:rPr lang="en-US">
                <a:solidFill>
                  <a:srgbClr val="FF0000"/>
                </a:solidFill>
                <a:hlinkClick r:id="rId3"/>
              </a:rPr>
              <a:t>http://sheg.stanford.edu</a:t>
            </a:r>
            <a:endParaRPr lang="en-US">
              <a:solidFill>
                <a:srgbClr val="FF0000"/>
              </a:solidFill>
            </a:endParaRPr>
          </a:p>
          <a:p>
            <a:endParaRPr lang="en-US">
              <a:solidFill>
                <a:srgbClr val="FF0000"/>
              </a:solidFill>
            </a:endParaRPr>
          </a:p>
        </p:txBody>
      </p:sp>
      <p:pic>
        <p:nvPicPr>
          <p:cNvPr id="35845" name="Picture 6" descr="Screen Shot 2013-04-15 at 1.08.43 PM.png"/>
          <p:cNvPicPr>
            <a:picLocks noChangeAspect="1"/>
          </p:cNvPicPr>
          <p:nvPr/>
        </p:nvPicPr>
        <p:blipFill>
          <a:blip r:embed="rId4"/>
          <a:srcRect/>
          <a:stretch>
            <a:fillRect/>
          </a:stretch>
        </p:blipFill>
        <p:spPr bwMode="auto">
          <a:xfrm>
            <a:off x="0" y="2590800"/>
            <a:ext cx="4051300" cy="4267200"/>
          </a:xfrm>
          <a:prstGeom prst="rect">
            <a:avLst/>
          </a:prstGeom>
          <a:noFill/>
          <a:ln w="9525">
            <a:noFill/>
            <a:miter lim="800000"/>
            <a:headEnd/>
            <a:tailEnd/>
          </a:ln>
        </p:spPr>
      </p:pic>
      <p:sp>
        <p:nvSpPr>
          <p:cNvPr id="35846" name="Rectangle 7"/>
          <p:cNvSpPr>
            <a:spLocks noChangeArrowheads="1"/>
          </p:cNvSpPr>
          <p:nvPr/>
        </p:nvSpPr>
        <p:spPr bwMode="auto">
          <a:xfrm>
            <a:off x="4191000" y="1524000"/>
            <a:ext cx="4572000" cy="1200150"/>
          </a:xfrm>
          <a:prstGeom prst="rect">
            <a:avLst/>
          </a:prstGeom>
          <a:noFill/>
          <a:ln w="9525">
            <a:noFill/>
            <a:miter lim="800000"/>
            <a:headEnd/>
            <a:tailEnd/>
          </a:ln>
        </p:spPr>
        <p:txBody>
          <a:bodyPr>
            <a:prstTxWarp prst="textNoShape">
              <a:avLst/>
            </a:prstTxWarp>
            <a:spAutoFit/>
          </a:bodyPr>
          <a:lstStyle/>
          <a:p>
            <a:r>
              <a:rPr lang="en-US">
                <a:solidFill>
                  <a:srgbClr val="FF0000"/>
                </a:solidFill>
                <a:hlinkClick r:id="rId5"/>
              </a:rPr>
              <a:t>https://www.teachingchannel.org/videos/reading-like-a-historian-sourcing-complete-lesson</a:t>
            </a:r>
            <a:endParaRPr lang="en-US">
              <a:solidFill>
                <a:srgbClr val="FF0000"/>
              </a:solidFill>
            </a:endParaRPr>
          </a:p>
          <a:p>
            <a:endParaRPr lang="en-US">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solidFill>
                  <a:srgbClr val="FF0000"/>
                </a:solidFill>
              </a:rPr>
              <a:t>Resources</a:t>
            </a:r>
          </a:p>
        </p:txBody>
      </p:sp>
      <p:sp>
        <p:nvSpPr>
          <p:cNvPr id="36867" name="Rectangle 3"/>
          <p:cNvSpPr>
            <a:spLocks noChangeArrowheads="1"/>
          </p:cNvSpPr>
          <p:nvPr/>
        </p:nvSpPr>
        <p:spPr bwMode="auto">
          <a:xfrm>
            <a:off x="457200" y="2286000"/>
            <a:ext cx="4519613" cy="646113"/>
          </a:xfrm>
          <a:prstGeom prst="rect">
            <a:avLst/>
          </a:prstGeom>
          <a:noFill/>
          <a:ln w="9525">
            <a:noFill/>
            <a:miter lim="800000"/>
            <a:headEnd/>
            <a:tailEnd/>
          </a:ln>
        </p:spPr>
        <p:txBody>
          <a:bodyPr wrap="none">
            <a:prstTxWarp prst="textNoShape">
              <a:avLst/>
            </a:prstTxWarp>
            <a:spAutoFit/>
          </a:bodyPr>
          <a:lstStyle/>
          <a:p>
            <a:r>
              <a:rPr lang="en-US">
                <a:solidFill>
                  <a:srgbClr val="FF0000"/>
                </a:solidFill>
                <a:hlinkClick r:id="rId2"/>
              </a:rPr>
              <a:t>http://www.archives.gov/education</a:t>
            </a:r>
            <a:endParaRPr lang="en-US">
              <a:solidFill>
                <a:srgbClr val="FF0000"/>
              </a:solidFill>
            </a:endParaRPr>
          </a:p>
          <a:p>
            <a:r>
              <a:rPr lang="en-US"/>
              <a:t>/</a:t>
            </a:r>
          </a:p>
        </p:txBody>
      </p:sp>
      <p:pic>
        <p:nvPicPr>
          <p:cNvPr id="36868" name="Picture 4" descr="Screen Shot 2013-04-15 at 1.19.17 PM.png"/>
          <p:cNvPicPr>
            <a:picLocks noChangeAspect="1"/>
          </p:cNvPicPr>
          <p:nvPr/>
        </p:nvPicPr>
        <p:blipFill>
          <a:blip r:embed="rId3"/>
          <a:srcRect/>
          <a:stretch>
            <a:fillRect/>
          </a:stretch>
        </p:blipFill>
        <p:spPr bwMode="auto">
          <a:xfrm>
            <a:off x="381000" y="1447800"/>
            <a:ext cx="6019800" cy="825500"/>
          </a:xfrm>
          <a:prstGeom prst="rect">
            <a:avLst/>
          </a:prstGeom>
          <a:noFill/>
          <a:ln w="9525">
            <a:noFill/>
            <a:miter lim="800000"/>
            <a:headEnd/>
            <a:tailEnd/>
          </a:ln>
        </p:spPr>
      </p:pic>
      <p:sp>
        <p:nvSpPr>
          <p:cNvPr id="36869" name="Rectangle 5"/>
          <p:cNvSpPr>
            <a:spLocks noChangeArrowheads="1"/>
          </p:cNvSpPr>
          <p:nvPr/>
        </p:nvSpPr>
        <p:spPr bwMode="auto">
          <a:xfrm>
            <a:off x="152400" y="4114800"/>
            <a:ext cx="4572000" cy="1200150"/>
          </a:xfrm>
          <a:prstGeom prst="rect">
            <a:avLst/>
          </a:prstGeom>
          <a:noFill/>
          <a:ln w="9525">
            <a:noFill/>
            <a:miter lim="800000"/>
            <a:headEnd/>
            <a:tailEnd/>
          </a:ln>
        </p:spPr>
        <p:txBody>
          <a:bodyPr>
            <a:prstTxWarp prst="textNoShape">
              <a:avLst/>
            </a:prstTxWarp>
            <a:spAutoFit/>
          </a:bodyPr>
          <a:lstStyle/>
          <a:p>
            <a:r>
              <a:rPr lang="en-US">
                <a:solidFill>
                  <a:srgbClr val="FF0000"/>
                </a:solidFill>
                <a:hlinkClick r:id="rId4"/>
              </a:rPr>
              <a:t>http://www.readingquest.org/strat/home.html</a:t>
            </a:r>
            <a:endParaRPr lang="en-US">
              <a:solidFill>
                <a:srgbClr val="FF0000"/>
              </a:solidFill>
            </a:endParaRPr>
          </a:p>
          <a:p>
            <a:endParaRPr lang="en-US">
              <a:solidFill>
                <a:srgbClr val="FF0000"/>
              </a:solidFill>
            </a:endParaRPr>
          </a:p>
          <a:p>
            <a:endParaRPr lang="en-US">
              <a:solidFill>
                <a:srgbClr val="FF0000"/>
              </a:solidFill>
            </a:endParaRPr>
          </a:p>
        </p:txBody>
      </p:sp>
      <p:sp>
        <p:nvSpPr>
          <p:cNvPr id="36870" name="Rectangle 8"/>
          <p:cNvSpPr>
            <a:spLocks noChangeArrowheads="1"/>
          </p:cNvSpPr>
          <p:nvPr/>
        </p:nvSpPr>
        <p:spPr bwMode="auto">
          <a:xfrm>
            <a:off x="5181600" y="3962400"/>
            <a:ext cx="4572000" cy="923925"/>
          </a:xfrm>
          <a:prstGeom prst="rect">
            <a:avLst/>
          </a:prstGeom>
          <a:noFill/>
          <a:ln w="9525">
            <a:noFill/>
            <a:miter lim="800000"/>
            <a:headEnd/>
            <a:tailEnd/>
          </a:ln>
        </p:spPr>
        <p:txBody>
          <a:bodyPr>
            <a:prstTxWarp prst="textNoShape">
              <a:avLst/>
            </a:prstTxWarp>
            <a:spAutoFit/>
          </a:bodyPr>
          <a:lstStyle/>
          <a:p>
            <a:r>
              <a:rPr lang="en-US">
                <a:solidFill>
                  <a:srgbClr val="FF0000"/>
                </a:solidFill>
                <a:hlinkClick r:id="rId5"/>
              </a:rPr>
              <a:t>http://www.nchs.ucla.edu/Standards/</a:t>
            </a:r>
            <a:endParaRPr lang="en-US">
              <a:solidFill>
                <a:srgbClr val="FF0000"/>
              </a:solidFill>
            </a:endParaRPr>
          </a:p>
          <a:p>
            <a:endParaRPr lang="en-US">
              <a:solidFill>
                <a:srgbClr val="FF0000"/>
              </a:solidFill>
            </a:endParaRPr>
          </a:p>
        </p:txBody>
      </p:sp>
      <p:pic>
        <p:nvPicPr>
          <p:cNvPr id="36871" name="Picture 10" descr="Screen Shot 2013-04-15 at 1.30.04 PM.png"/>
          <p:cNvPicPr>
            <a:picLocks noChangeAspect="1"/>
          </p:cNvPicPr>
          <p:nvPr/>
        </p:nvPicPr>
        <p:blipFill>
          <a:blip r:embed="rId6"/>
          <a:srcRect/>
          <a:stretch>
            <a:fillRect/>
          </a:stretch>
        </p:blipFill>
        <p:spPr bwMode="auto">
          <a:xfrm>
            <a:off x="4889500" y="2667000"/>
            <a:ext cx="4254500" cy="1257300"/>
          </a:xfrm>
          <a:prstGeom prst="rect">
            <a:avLst/>
          </a:prstGeom>
          <a:noFill/>
          <a:ln w="9525">
            <a:noFill/>
            <a:miter lim="800000"/>
            <a:headEnd/>
            <a:tailEnd/>
          </a:ln>
        </p:spPr>
      </p:pic>
      <p:pic>
        <p:nvPicPr>
          <p:cNvPr id="36872" name="Picture 11" descr="Screen Shot 2013-04-15 at 1.30.57 PM.png"/>
          <p:cNvPicPr>
            <a:picLocks noChangeAspect="1"/>
          </p:cNvPicPr>
          <p:nvPr/>
        </p:nvPicPr>
        <p:blipFill>
          <a:blip r:embed="rId7"/>
          <a:srcRect/>
          <a:stretch>
            <a:fillRect/>
          </a:stretch>
        </p:blipFill>
        <p:spPr bwMode="auto">
          <a:xfrm>
            <a:off x="304800" y="5029200"/>
            <a:ext cx="3967163" cy="1524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808000"/>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52400" y="-2149475"/>
            <a:ext cx="5867400" cy="21636692"/>
          </a:xfrm>
          <a:prstGeom prst="rect">
            <a:avLst/>
          </a:prstGeom>
          <a:noFill/>
          <a:ln w="9525">
            <a:noFill/>
            <a:miter lim="800000"/>
            <a:headEnd/>
            <a:tailEnd/>
          </a:ln>
        </p:spPr>
        <p:txBody>
          <a:bodyPr>
            <a:prstTxWarp prst="textNoShape">
              <a:avLst/>
            </a:prstTxWarp>
            <a:spAutoFit/>
          </a:bodyPr>
          <a:lstStyle/>
          <a:p>
            <a:pPr>
              <a:spcBef>
                <a:spcPct val="50000"/>
              </a:spcBef>
            </a:pPr>
            <a:r>
              <a:rPr lang="en-US" sz="70000" b="1" dirty="0" smtClean="0">
                <a:solidFill>
                  <a:srgbClr val="FFFF00"/>
                </a:solidFill>
                <a:latin typeface="Bookman Old Style" pitchFamily="-102" charset="0"/>
              </a:rPr>
              <a:t>6</a:t>
            </a:r>
            <a:endParaRPr lang="en-US" sz="70000" b="1" dirty="0">
              <a:solidFill>
                <a:srgbClr val="FFFF00"/>
              </a:solidFill>
              <a:latin typeface="Bookman Old Style" pitchFamily="-102" charset="0"/>
            </a:endParaRPr>
          </a:p>
        </p:txBody>
      </p:sp>
      <p:sp>
        <p:nvSpPr>
          <p:cNvPr id="63491" name="Text Box 3"/>
          <p:cNvSpPr txBox="1">
            <a:spLocks noChangeArrowheads="1"/>
          </p:cNvSpPr>
          <p:nvPr/>
        </p:nvSpPr>
        <p:spPr bwMode="auto">
          <a:xfrm>
            <a:off x="2298700" y="4022725"/>
            <a:ext cx="3276600" cy="3140075"/>
          </a:xfrm>
          <a:prstGeom prst="rect">
            <a:avLst/>
          </a:prstGeom>
          <a:noFill/>
          <a:ln w="9525">
            <a:noFill/>
            <a:miter lim="800000"/>
            <a:headEnd/>
            <a:tailEnd/>
          </a:ln>
        </p:spPr>
        <p:txBody>
          <a:bodyPr>
            <a:prstTxWarp prst="textNoShape">
              <a:avLst/>
            </a:prstTxWarp>
            <a:spAutoFit/>
          </a:bodyPr>
          <a:lstStyle/>
          <a:p>
            <a:pPr>
              <a:spcBef>
                <a:spcPct val="50000"/>
              </a:spcBef>
            </a:pPr>
            <a:r>
              <a:rPr lang="en-US" sz="20000" b="1" dirty="0" err="1" smtClean="0">
                <a:solidFill>
                  <a:schemeClr val="bg2"/>
                </a:solidFill>
                <a:latin typeface="Garamond" pitchFamily="-102" charset="0"/>
              </a:rPr>
              <a:t>th</a:t>
            </a:r>
            <a:endParaRPr lang="en-US" sz="20000" b="1" dirty="0">
              <a:solidFill>
                <a:schemeClr val="bg2"/>
              </a:solidFill>
              <a:latin typeface="Garamond" pitchFamily="-102" charset="0"/>
            </a:endParaRPr>
          </a:p>
        </p:txBody>
      </p:sp>
      <p:sp>
        <p:nvSpPr>
          <p:cNvPr id="63492" name="Text Box 4"/>
          <p:cNvSpPr txBox="1">
            <a:spLocks noChangeArrowheads="1"/>
          </p:cNvSpPr>
          <p:nvPr/>
        </p:nvSpPr>
        <p:spPr bwMode="auto">
          <a:xfrm>
            <a:off x="5715000" y="363915"/>
            <a:ext cx="3124200" cy="3046988"/>
          </a:xfrm>
          <a:prstGeom prst="rect">
            <a:avLst/>
          </a:prstGeom>
          <a:noFill/>
          <a:ln w="9525">
            <a:noFill/>
            <a:miter lim="800000"/>
            <a:headEnd/>
            <a:tailEnd/>
          </a:ln>
        </p:spPr>
        <p:txBody>
          <a:bodyPr wrap="square">
            <a:prstTxWarp prst="textNoShape">
              <a:avLst/>
            </a:prstTxWarp>
            <a:spAutoFit/>
          </a:bodyPr>
          <a:lstStyle/>
          <a:p>
            <a:r>
              <a:rPr lang="en-US" sz="3200" dirty="0" smtClean="0">
                <a:solidFill>
                  <a:srgbClr val="FFFF00"/>
                </a:solidFill>
              </a:rPr>
              <a:t>Resources to Support the Learning of Advanced Students in the </a:t>
            </a:r>
            <a:r>
              <a:rPr lang="en-US" sz="3200" smtClean="0">
                <a:solidFill>
                  <a:srgbClr val="FFFF00"/>
                </a:solidFill>
              </a:rPr>
              <a:t>Content Areas</a:t>
            </a:r>
            <a:endParaRPr lang="en-US" sz="3200" b="1" i="1" dirty="0">
              <a:solidFill>
                <a:srgbClr val="FFFF00"/>
              </a:solidFill>
              <a:latin typeface="Garamond" pitchFamily="-102" charset="0"/>
            </a:endParaRPr>
          </a:p>
        </p:txBody>
      </p:sp>
      <p:sp>
        <p:nvSpPr>
          <p:cNvPr id="63493" name="Text Box 5"/>
          <p:cNvSpPr txBox="1">
            <a:spLocks noChangeArrowheads="1"/>
          </p:cNvSpPr>
          <p:nvPr/>
        </p:nvSpPr>
        <p:spPr bwMode="auto">
          <a:xfrm>
            <a:off x="533400" y="6400800"/>
            <a:ext cx="8305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Arial" pitchFamily="-102" charset="0"/>
            </a:endParaRPr>
          </a:p>
        </p:txBody>
      </p:sp>
      <p:sp>
        <p:nvSpPr>
          <p:cNvPr id="63494" name="Rectangle 6"/>
          <p:cNvSpPr>
            <a:spLocks noGrp="1" noChangeArrowheads="1"/>
          </p:cNvSpPr>
          <p:nvPr>
            <p:ph type="title" idx="4294967295"/>
          </p:nvPr>
        </p:nvSpPr>
        <p:spPr>
          <a:xfrm>
            <a:off x="685800" y="-1295400"/>
            <a:ext cx="7772400" cy="1143000"/>
          </a:xfrm>
        </p:spPr>
        <p:txBody>
          <a:bodyPr/>
          <a:lstStyle/>
          <a:p>
            <a:pPr eaLnBrk="1" hangingPunct="1"/>
            <a:r>
              <a:rPr lang="en-US">
                <a:ea typeface="ＭＳ Ｐゴシック" pitchFamily="-102" charset="-128"/>
                <a:cs typeface="ＭＳ Ｐゴシック" pitchFamily="-102" charset="-128"/>
              </a:rPr>
              <a:t>Causes of Underachievement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19 at 8.50.01 AM.png"/>
          <p:cNvPicPr>
            <a:picLocks noChangeAspect="1"/>
          </p:cNvPicPr>
          <p:nvPr/>
        </p:nvPicPr>
        <p:blipFill>
          <a:blip r:embed="rId2"/>
          <a:stretch>
            <a:fillRect/>
          </a:stretch>
        </p:blipFill>
        <p:spPr>
          <a:xfrm>
            <a:off x="-1" y="204788"/>
            <a:ext cx="9144001" cy="3495675"/>
          </a:xfrm>
          <a:prstGeom prst="rect">
            <a:avLst/>
          </a:prstGeom>
        </p:spPr>
      </p:pic>
      <p:sp>
        <p:nvSpPr>
          <p:cNvPr id="5" name="TextBox 4"/>
          <p:cNvSpPr txBox="1"/>
          <p:nvPr/>
        </p:nvSpPr>
        <p:spPr>
          <a:xfrm>
            <a:off x="1143000" y="4876800"/>
            <a:ext cx="4648200" cy="923330"/>
          </a:xfrm>
          <a:prstGeom prst="rect">
            <a:avLst/>
          </a:prstGeom>
          <a:noFill/>
        </p:spPr>
        <p:txBody>
          <a:bodyPr wrap="square" rtlCol="0">
            <a:spAutoFit/>
          </a:bodyPr>
          <a:lstStyle/>
          <a:p>
            <a:r>
              <a:rPr lang="en-US" dirty="0" smtClean="0">
                <a:hlinkClick r:id="rId3"/>
              </a:rPr>
              <a:t>http://csip.cornell.edu/Curriculum_Resources/default.html</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3429000"/>
            <a:ext cx="4648200" cy="646331"/>
          </a:xfrm>
          <a:prstGeom prst="rect">
            <a:avLst/>
          </a:prstGeom>
          <a:noFill/>
        </p:spPr>
        <p:txBody>
          <a:bodyPr wrap="square" rtlCol="0">
            <a:spAutoFit/>
          </a:bodyPr>
          <a:lstStyle/>
          <a:p>
            <a:r>
              <a:rPr lang="en-US" dirty="0" smtClean="0">
                <a:hlinkClick r:id="rId2"/>
              </a:rPr>
              <a:t>http://science.education.nih.gov/index.html</a:t>
            </a:r>
            <a:endParaRPr lang="en-US" dirty="0" smtClean="0"/>
          </a:p>
          <a:p>
            <a:endParaRPr lang="en-US" dirty="0"/>
          </a:p>
        </p:txBody>
      </p:sp>
      <p:pic>
        <p:nvPicPr>
          <p:cNvPr id="6" name="Picture 5" descr="Screen Shot 2014-11-19 at 8.54.02 AM.png"/>
          <p:cNvPicPr>
            <a:picLocks noChangeAspect="1"/>
          </p:cNvPicPr>
          <p:nvPr/>
        </p:nvPicPr>
        <p:blipFill>
          <a:blip r:embed="rId3"/>
          <a:stretch>
            <a:fillRect/>
          </a:stretch>
        </p:blipFill>
        <p:spPr>
          <a:xfrm>
            <a:off x="-152400" y="304800"/>
            <a:ext cx="9144001" cy="2546350"/>
          </a:xfrm>
          <a:prstGeom prst="rect">
            <a:avLst/>
          </a:prstGeom>
        </p:spPr>
      </p:pic>
      <p:pic>
        <p:nvPicPr>
          <p:cNvPr id="7" name="Picture 6" descr="Screen Shot 2014-11-19 at 8.55.38 AM.png"/>
          <p:cNvPicPr>
            <a:picLocks noChangeAspect="1"/>
          </p:cNvPicPr>
          <p:nvPr/>
        </p:nvPicPr>
        <p:blipFill>
          <a:blip r:embed="rId4"/>
          <a:stretch>
            <a:fillRect/>
          </a:stretch>
        </p:blipFill>
        <p:spPr>
          <a:xfrm>
            <a:off x="5581122" y="172083"/>
            <a:ext cx="3410479" cy="5965192"/>
          </a:xfrm>
          <a:prstGeom prst="rect">
            <a:avLst/>
          </a:prstGeom>
        </p:spPr>
      </p:pic>
      <p:sp>
        <p:nvSpPr>
          <p:cNvPr id="8" name="TextBox 7"/>
          <p:cNvSpPr txBox="1"/>
          <p:nvPr/>
        </p:nvSpPr>
        <p:spPr>
          <a:xfrm>
            <a:off x="381000" y="5105400"/>
            <a:ext cx="4419600" cy="646331"/>
          </a:xfrm>
          <a:prstGeom prst="rect">
            <a:avLst/>
          </a:prstGeom>
          <a:noFill/>
        </p:spPr>
        <p:txBody>
          <a:bodyPr wrap="square" rtlCol="0">
            <a:spAutoFit/>
          </a:bodyPr>
          <a:lstStyle/>
          <a:p>
            <a:r>
              <a:rPr lang="en-US" dirty="0" smtClean="0">
                <a:hlinkClick r:id="rId5"/>
              </a:rPr>
              <a:t>https://www.bighistoryproject.com/home</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Mathematical Resources</a:t>
            </a:r>
            <a:endParaRPr lang="en-US" dirty="0"/>
          </a:p>
        </p:txBody>
      </p:sp>
      <p:sp>
        <p:nvSpPr>
          <p:cNvPr id="4" name="TextBox 3"/>
          <p:cNvSpPr txBox="1"/>
          <p:nvPr/>
        </p:nvSpPr>
        <p:spPr>
          <a:xfrm>
            <a:off x="457200" y="2313800"/>
            <a:ext cx="3810000" cy="646331"/>
          </a:xfrm>
          <a:prstGeom prst="rect">
            <a:avLst/>
          </a:prstGeom>
          <a:noFill/>
        </p:spPr>
        <p:txBody>
          <a:bodyPr wrap="square" rtlCol="0">
            <a:spAutoFit/>
          </a:bodyPr>
          <a:lstStyle/>
          <a:p>
            <a:r>
              <a:rPr lang="en-US" dirty="0" smtClean="0">
                <a:hlinkClick r:id="rId2"/>
              </a:rPr>
              <a:t>http://www.lindajsheffield.com</a:t>
            </a:r>
            <a:endParaRPr lang="en-US" dirty="0" smtClean="0"/>
          </a:p>
          <a:p>
            <a:endParaRPr lang="en-US" dirty="0"/>
          </a:p>
        </p:txBody>
      </p:sp>
      <p:sp>
        <p:nvSpPr>
          <p:cNvPr id="5" name="TextBox 4"/>
          <p:cNvSpPr txBox="1"/>
          <p:nvPr/>
        </p:nvSpPr>
        <p:spPr>
          <a:xfrm>
            <a:off x="457200" y="1600200"/>
            <a:ext cx="3962400" cy="369332"/>
          </a:xfrm>
          <a:prstGeom prst="rect">
            <a:avLst/>
          </a:prstGeom>
          <a:noFill/>
        </p:spPr>
        <p:txBody>
          <a:bodyPr wrap="square" rtlCol="0">
            <a:spAutoFit/>
          </a:bodyPr>
          <a:lstStyle/>
          <a:p>
            <a:r>
              <a:rPr lang="en-US" dirty="0" smtClean="0"/>
              <a:t>Dr. Linda Sheffield</a:t>
            </a:r>
            <a:endParaRPr lang="en-US" dirty="0"/>
          </a:p>
        </p:txBody>
      </p:sp>
      <p:sp>
        <p:nvSpPr>
          <p:cNvPr id="6" name="TextBox 5"/>
          <p:cNvSpPr txBox="1"/>
          <p:nvPr/>
        </p:nvSpPr>
        <p:spPr>
          <a:xfrm>
            <a:off x="4038600" y="2636966"/>
            <a:ext cx="4648200" cy="923330"/>
          </a:xfrm>
          <a:prstGeom prst="rect">
            <a:avLst/>
          </a:prstGeom>
          <a:noFill/>
        </p:spPr>
        <p:txBody>
          <a:bodyPr wrap="square" rtlCol="0">
            <a:spAutoFit/>
          </a:bodyPr>
          <a:lstStyle/>
          <a:p>
            <a:r>
              <a:rPr lang="en-US" dirty="0" smtClean="0">
                <a:hlinkClick r:id="rId3"/>
              </a:rPr>
              <a:t>http://map.mathshell.org/materials/index.php</a:t>
            </a:r>
            <a:endParaRPr lang="en-US" dirty="0" smtClean="0"/>
          </a:p>
          <a:p>
            <a:endParaRPr lang="en-US" dirty="0"/>
          </a:p>
        </p:txBody>
      </p:sp>
      <p:pic>
        <p:nvPicPr>
          <p:cNvPr id="7" name="Picture 6" descr="Screen Shot 2014-11-21 at 6.34.43 AM.png"/>
          <p:cNvPicPr>
            <a:picLocks noChangeAspect="1"/>
          </p:cNvPicPr>
          <p:nvPr/>
        </p:nvPicPr>
        <p:blipFill>
          <a:blip r:embed="rId4"/>
          <a:stretch>
            <a:fillRect/>
          </a:stretch>
        </p:blipFill>
        <p:spPr>
          <a:xfrm>
            <a:off x="3841750" y="1495017"/>
            <a:ext cx="4845050" cy="949030"/>
          </a:xfrm>
          <a:prstGeom prst="rect">
            <a:avLst/>
          </a:prstGeom>
        </p:spPr>
      </p:pic>
      <p:pic>
        <p:nvPicPr>
          <p:cNvPr id="8" name="Picture 7" descr="Screen Shot 2014-11-21 at 6.37.10 AM.png"/>
          <p:cNvPicPr>
            <a:picLocks noChangeAspect="1"/>
          </p:cNvPicPr>
          <p:nvPr/>
        </p:nvPicPr>
        <p:blipFill>
          <a:blip r:embed="rId5"/>
          <a:stretch>
            <a:fillRect/>
          </a:stretch>
        </p:blipFill>
        <p:spPr>
          <a:xfrm>
            <a:off x="457200" y="4038600"/>
            <a:ext cx="3848100" cy="1244600"/>
          </a:xfrm>
          <a:prstGeom prst="rect">
            <a:avLst/>
          </a:prstGeom>
        </p:spPr>
      </p:pic>
      <p:sp>
        <p:nvSpPr>
          <p:cNvPr id="9" name="TextBox 8"/>
          <p:cNvSpPr txBox="1"/>
          <p:nvPr/>
        </p:nvSpPr>
        <p:spPr>
          <a:xfrm>
            <a:off x="457200" y="5410200"/>
            <a:ext cx="4191000" cy="646331"/>
          </a:xfrm>
          <a:prstGeom prst="rect">
            <a:avLst/>
          </a:prstGeom>
          <a:noFill/>
        </p:spPr>
        <p:txBody>
          <a:bodyPr wrap="square" rtlCol="0">
            <a:spAutoFit/>
          </a:bodyPr>
          <a:lstStyle/>
          <a:p>
            <a:r>
              <a:rPr lang="en-US" dirty="0" smtClean="0">
                <a:hlinkClick r:id="rId6"/>
              </a:rPr>
              <a:t>https://www.illustrativemathematics.org</a:t>
            </a:r>
            <a:endParaRPr lang="en-US" dirty="0" smtClean="0"/>
          </a:p>
          <a:p>
            <a:endParaRPr lang="en-US" dirty="0"/>
          </a:p>
        </p:txBody>
      </p:sp>
      <p:pic>
        <p:nvPicPr>
          <p:cNvPr id="10" name="Picture 9" descr="Screen Shot 2014-11-21 at 6.42.22 AM.png"/>
          <p:cNvPicPr>
            <a:picLocks noChangeAspect="1"/>
          </p:cNvPicPr>
          <p:nvPr/>
        </p:nvPicPr>
        <p:blipFill>
          <a:blip r:embed="rId7"/>
          <a:stretch>
            <a:fillRect/>
          </a:stretch>
        </p:blipFill>
        <p:spPr>
          <a:xfrm>
            <a:off x="4876800" y="3579324"/>
            <a:ext cx="4095750" cy="2477207"/>
          </a:xfrm>
          <a:prstGeom prst="rect">
            <a:avLst/>
          </a:prstGeom>
        </p:spPr>
      </p:pic>
      <p:sp>
        <p:nvSpPr>
          <p:cNvPr id="11" name="TextBox 10"/>
          <p:cNvSpPr txBox="1"/>
          <p:nvPr/>
        </p:nvSpPr>
        <p:spPr>
          <a:xfrm>
            <a:off x="5029200" y="6248400"/>
            <a:ext cx="3657600" cy="646331"/>
          </a:xfrm>
          <a:prstGeom prst="rect">
            <a:avLst/>
          </a:prstGeom>
          <a:noFill/>
        </p:spPr>
        <p:txBody>
          <a:bodyPr wrap="square" rtlCol="0">
            <a:spAutoFit/>
          </a:bodyPr>
          <a:lstStyle/>
          <a:p>
            <a:r>
              <a:rPr lang="en-US" dirty="0" smtClean="0">
                <a:hlinkClick r:id="rId8"/>
              </a:rPr>
              <a:t>http://nrich.maths.org/frontpage</a:t>
            </a:r>
            <a:endParaRPr lang="en-US" dirty="0" smtClean="0"/>
          </a:p>
          <a:p>
            <a:endParaRPr lang="en-US" dirty="0"/>
          </a:p>
        </p:txBody>
      </p:sp>
      <p:sp>
        <p:nvSpPr>
          <p:cNvPr id="12" name="TextBox 11"/>
          <p:cNvSpPr txBox="1"/>
          <p:nvPr/>
        </p:nvSpPr>
        <p:spPr>
          <a:xfrm>
            <a:off x="565150" y="2979159"/>
            <a:ext cx="3276600" cy="1200329"/>
          </a:xfrm>
          <a:prstGeom prst="rect">
            <a:avLst/>
          </a:prstGeom>
          <a:noFill/>
        </p:spPr>
        <p:txBody>
          <a:bodyPr wrap="square" rtlCol="0">
            <a:spAutoFit/>
          </a:bodyPr>
          <a:lstStyle/>
          <a:p>
            <a:r>
              <a:rPr lang="en-US" dirty="0" smtClean="0">
                <a:hlinkClick r:id="rId9"/>
              </a:rPr>
              <a:t>http://www.insidemathematics.org/tools-for-educators</a:t>
            </a:r>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Based Learning</a:t>
            </a:r>
            <a:endParaRPr lang="en-US" dirty="0"/>
          </a:p>
        </p:txBody>
      </p:sp>
      <p:sp>
        <p:nvSpPr>
          <p:cNvPr id="4" name="TextBox 3"/>
          <p:cNvSpPr txBox="1"/>
          <p:nvPr/>
        </p:nvSpPr>
        <p:spPr>
          <a:xfrm>
            <a:off x="1066800" y="3048000"/>
            <a:ext cx="3352800" cy="646331"/>
          </a:xfrm>
          <a:prstGeom prst="rect">
            <a:avLst/>
          </a:prstGeom>
          <a:noFill/>
        </p:spPr>
        <p:txBody>
          <a:bodyPr wrap="square" rtlCol="0">
            <a:spAutoFit/>
          </a:bodyPr>
          <a:lstStyle/>
          <a:p>
            <a:r>
              <a:rPr lang="en-US" dirty="0" smtClean="0">
                <a:hlinkClick r:id="rId2"/>
              </a:rPr>
              <a:t>http://bie.org/project_search</a:t>
            </a:r>
            <a:endParaRPr lang="en-US" dirty="0" smtClean="0"/>
          </a:p>
          <a:p>
            <a:endParaRPr lang="en-US" dirty="0"/>
          </a:p>
        </p:txBody>
      </p:sp>
      <p:pic>
        <p:nvPicPr>
          <p:cNvPr id="5" name="Picture 4" descr="Screen Shot 2014-11-21 at 6.58.19 AM.png"/>
          <p:cNvPicPr>
            <a:picLocks noChangeAspect="1"/>
          </p:cNvPicPr>
          <p:nvPr/>
        </p:nvPicPr>
        <p:blipFill>
          <a:blip r:embed="rId3"/>
          <a:stretch>
            <a:fillRect/>
          </a:stretch>
        </p:blipFill>
        <p:spPr>
          <a:xfrm>
            <a:off x="1790700" y="1965325"/>
            <a:ext cx="1104900" cy="1003300"/>
          </a:xfrm>
          <a:prstGeom prst="rect">
            <a:avLst/>
          </a:prstGeom>
        </p:spPr>
      </p:pic>
      <p:sp>
        <p:nvSpPr>
          <p:cNvPr id="6" name="TextBox 5"/>
          <p:cNvSpPr txBox="1"/>
          <p:nvPr/>
        </p:nvSpPr>
        <p:spPr>
          <a:xfrm>
            <a:off x="3352800" y="2286000"/>
            <a:ext cx="3429000" cy="646331"/>
          </a:xfrm>
          <a:prstGeom prst="rect">
            <a:avLst/>
          </a:prstGeom>
          <a:noFill/>
        </p:spPr>
        <p:txBody>
          <a:bodyPr wrap="square" rtlCol="0">
            <a:spAutoFit/>
          </a:bodyPr>
          <a:lstStyle/>
          <a:p>
            <a:r>
              <a:rPr lang="en-US" dirty="0" smtClean="0"/>
              <a:t>Buck Institute for Education</a:t>
            </a:r>
          </a:p>
          <a:p>
            <a:endParaRPr lang="en-US" dirty="0"/>
          </a:p>
        </p:txBody>
      </p:sp>
      <p:pic>
        <p:nvPicPr>
          <p:cNvPr id="7" name="Picture 6" descr="Screen Shot 2014-11-21 at 7.04.49 AM.png"/>
          <p:cNvPicPr>
            <a:picLocks noChangeAspect="1"/>
          </p:cNvPicPr>
          <p:nvPr/>
        </p:nvPicPr>
        <p:blipFill>
          <a:blip r:embed="rId4"/>
          <a:stretch>
            <a:fillRect/>
          </a:stretch>
        </p:blipFill>
        <p:spPr>
          <a:xfrm>
            <a:off x="5095875" y="3505200"/>
            <a:ext cx="2095500" cy="1625600"/>
          </a:xfrm>
          <a:prstGeom prst="rect">
            <a:avLst/>
          </a:prstGeom>
        </p:spPr>
      </p:pic>
      <p:sp>
        <p:nvSpPr>
          <p:cNvPr id="8" name="TextBox 7"/>
          <p:cNvSpPr txBox="1"/>
          <p:nvPr/>
        </p:nvSpPr>
        <p:spPr>
          <a:xfrm>
            <a:off x="4419600" y="5562600"/>
            <a:ext cx="3581400" cy="646331"/>
          </a:xfrm>
          <a:prstGeom prst="rect">
            <a:avLst/>
          </a:prstGeom>
          <a:noFill/>
        </p:spPr>
        <p:txBody>
          <a:bodyPr wrap="square" rtlCol="0">
            <a:spAutoFit/>
          </a:bodyPr>
          <a:lstStyle/>
          <a:p>
            <a:r>
              <a:rPr lang="en-US" dirty="0" smtClean="0">
                <a:hlinkClick r:id="rId5"/>
              </a:rPr>
              <a:t>https://www.oercommons.org</a:t>
            </a:r>
            <a:endParaRPr lang="en-US" dirty="0" smtClean="0"/>
          </a:p>
          <a:p>
            <a:endParaRPr lang="en-US" dirty="0"/>
          </a:p>
        </p:txBody>
      </p:sp>
      <p:sp>
        <p:nvSpPr>
          <p:cNvPr id="9" name="TextBox 8"/>
          <p:cNvSpPr txBox="1"/>
          <p:nvPr/>
        </p:nvSpPr>
        <p:spPr>
          <a:xfrm>
            <a:off x="685800" y="4648200"/>
            <a:ext cx="3276600" cy="923330"/>
          </a:xfrm>
          <a:prstGeom prst="rect">
            <a:avLst/>
          </a:prstGeom>
          <a:noFill/>
        </p:spPr>
        <p:txBody>
          <a:bodyPr wrap="square" rtlCol="0">
            <a:spAutoFit/>
          </a:bodyPr>
          <a:lstStyle/>
          <a:p>
            <a:r>
              <a:rPr lang="en-US" dirty="0" smtClean="0">
                <a:hlinkClick r:id="rId6"/>
              </a:rPr>
              <a:t>http://www.rfwp.com/pages/shelagh-gallagher/</a:t>
            </a:r>
            <a:endParaRPr lang="en-US" dirty="0" smtClean="0"/>
          </a:p>
          <a:p>
            <a:endParaRPr lang="en-US" dirty="0"/>
          </a:p>
        </p:txBody>
      </p:sp>
      <p:sp>
        <p:nvSpPr>
          <p:cNvPr id="10" name="TextBox 9"/>
          <p:cNvSpPr txBox="1"/>
          <p:nvPr/>
        </p:nvSpPr>
        <p:spPr>
          <a:xfrm>
            <a:off x="685800" y="4267200"/>
            <a:ext cx="3505200" cy="369332"/>
          </a:xfrm>
          <a:prstGeom prst="rect">
            <a:avLst/>
          </a:prstGeom>
          <a:noFill/>
        </p:spPr>
        <p:txBody>
          <a:bodyPr wrap="square" rtlCol="0">
            <a:spAutoFit/>
          </a:bodyPr>
          <a:lstStyle/>
          <a:p>
            <a:r>
              <a:rPr lang="en-US" dirty="0" smtClean="0"/>
              <a:t>Problem-Based Learning Units-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Slide Number Placeholder 5"/>
          <p:cNvSpPr>
            <a:spLocks noGrp="1"/>
          </p:cNvSpPr>
          <p:nvPr>
            <p:ph type="sldNum" sz="quarter" idx="12"/>
          </p:nvPr>
        </p:nvSpPr>
        <p:spPr>
          <a:noFill/>
        </p:spPr>
        <p:txBody>
          <a:bodyPr/>
          <a:lstStyle/>
          <a:p>
            <a:fld id="{24B46242-96C7-4BAC-903F-ACEA2FD63B4E}" type="slidenum">
              <a:rPr lang="en-US"/>
              <a:pPr/>
              <a:t>9</a:t>
            </a:fld>
            <a:endParaRPr lang="en-US"/>
          </a:p>
        </p:txBody>
      </p:sp>
      <p:sp>
        <p:nvSpPr>
          <p:cNvPr id="125956" name="Rectangle 2"/>
          <p:cNvSpPr>
            <a:spLocks noChangeArrowheads="1"/>
          </p:cNvSpPr>
          <p:nvPr/>
        </p:nvSpPr>
        <p:spPr bwMode="auto">
          <a:xfrm>
            <a:off x="0" y="1543050"/>
            <a:ext cx="9144000" cy="0"/>
          </a:xfrm>
          <a:prstGeom prst="rect">
            <a:avLst/>
          </a:prstGeom>
          <a:noFill/>
          <a:ln w="9525">
            <a:noFill/>
            <a:miter lim="800000"/>
            <a:headEnd/>
            <a:tailEnd/>
          </a:ln>
        </p:spPr>
        <p:txBody>
          <a:bodyPr wrap="none" anchor="ctr">
            <a:spAutoFit/>
          </a:bodyPr>
          <a:lstStyle/>
          <a:p>
            <a:endParaRPr lang="en-US"/>
          </a:p>
        </p:txBody>
      </p:sp>
      <p:sp>
        <p:nvSpPr>
          <p:cNvPr id="29699" name="Text Box 3"/>
          <p:cNvSpPr txBox="1">
            <a:spLocks noChangeArrowheads="1"/>
          </p:cNvSpPr>
          <p:nvPr/>
        </p:nvSpPr>
        <p:spPr bwMode="auto">
          <a:xfrm>
            <a:off x="457200" y="304800"/>
            <a:ext cx="2362200" cy="457200"/>
          </a:xfrm>
          <a:prstGeom prst="rect">
            <a:avLst/>
          </a:prstGeom>
          <a:noFill/>
          <a:ln w="9525">
            <a:noFill/>
            <a:miter lim="800000"/>
            <a:headEnd/>
            <a:tailEnd/>
          </a:ln>
          <a:effectLst/>
        </p:spPr>
        <p:txBody>
          <a:bodyPr>
            <a:spAutoFit/>
          </a:bodyPr>
          <a:lstStyle/>
          <a:p>
            <a:pPr algn="ctr" eaLnBrk="1" hangingPunct="1">
              <a:spcBef>
                <a:spcPct val="50000"/>
              </a:spcBef>
            </a:pPr>
            <a:r>
              <a:rPr lang="en-US">
                <a:solidFill>
                  <a:srgbClr val="0058B0"/>
                </a:solidFill>
                <a:effectLst>
                  <a:outerShdw blurRad="38100" dist="38100" dir="2700000" algn="tl">
                    <a:srgbClr val="C0C0C0"/>
                  </a:outerShdw>
                </a:effectLst>
                <a:latin typeface="Bookman Old Style" pitchFamily="-110" charset="0"/>
              </a:rPr>
              <a:t>Expertise in</a:t>
            </a:r>
          </a:p>
        </p:txBody>
      </p:sp>
      <p:sp>
        <p:nvSpPr>
          <p:cNvPr id="125958" name="Rectangle 4"/>
          <p:cNvSpPr>
            <a:spLocks noChangeArrowheads="1"/>
          </p:cNvSpPr>
          <p:nvPr/>
        </p:nvSpPr>
        <p:spPr bwMode="auto">
          <a:xfrm>
            <a:off x="0" y="1500188"/>
            <a:ext cx="9144000" cy="0"/>
          </a:xfrm>
          <a:prstGeom prst="rect">
            <a:avLst/>
          </a:prstGeom>
          <a:noFill/>
          <a:ln w="9525">
            <a:noFill/>
            <a:miter lim="800000"/>
            <a:headEnd/>
            <a:tailEnd/>
          </a:ln>
        </p:spPr>
        <p:txBody>
          <a:bodyPr wrap="none" anchor="ctr">
            <a:spAutoFit/>
          </a:bodyPr>
          <a:lstStyle/>
          <a:p>
            <a:endParaRPr lang="en-US"/>
          </a:p>
        </p:txBody>
      </p:sp>
      <p:sp>
        <p:nvSpPr>
          <p:cNvPr id="125959" name="Rectangle 5"/>
          <p:cNvSpPr>
            <a:spLocks noChangeArrowheads="1"/>
          </p:cNvSpPr>
          <p:nvPr/>
        </p:nvSpPr>
        <p:spPr bwMode="auto">
          <a:xfrm>
            <a:off x="0" y="1543050"/>
            <a:ext cx="9144000" cy="0"/>
          </a:xfrm>
          <a:prstGeom prst="rect">
            <a:avLst/>
          </a:prstGeom>
          <a:noFill/>
          <a:ln w="9525">
            <a:noFill/>
            <a:miter lim="800000"/>
            <a:headEnd/>
            <a:tailEnd/>
          </a:ln>
        </p:spPr>
        <p:txBody>
          <a:bodyPr wrap="none" anchor="ctr">
            <a:spAutoFit/>
          </a:bodyPr>
          <a:lstStyle/>
          <a:p>
            <a:endParaRPr lang="en-US"/>
          </a:p>
        </p:txBody>
      </p:sp>
      <p:sp>
        <p:nvSpPr>
          <p:cNvPr id="125960" name="Rectangle 6"/>
          <p:cNvSpPr>
            <a:spLocks noChangeArrowheads="1"/>
          </p:cNvSpPr>
          <p:nvPr/>
        </p:nvSpPr>
        <p:spPr bwMode="auto">
          <a:xfrm>
            <a:off x="0" y="1414463"/>
            <a:ext cx="9144000" cy="0"/>
          </a:xfrm>
          <a:prstGeom prst="rect">
            <a:avLst/>
          </a:prstGeom>
          <a:noFill/>
          <a:ln w="9525">
            <a:noFill/>
            <a:miter lim="800000"/>
            <a:headEnd/>
            <a:tailEnd/>
          </a:ln>
        </p:spPr>
        <p:txBody>
          <a:bodyPr wrap="none" anchor="ctr">
            <a:spAutoFit/>
          </a:bodyPr>
          <a:lstStyle/>
          <a:p>
            <a:endParaRPr lang="en-US"/>
          </a:p>
        </p:txBody>
      </p:sp>
      <p:graphicFrame>
        <p:nvGraphicFramePr>
          <p:cNvPr id="125954" name="Object 2"/>
          <p:cNvGraphicFramePr>
            <a:graphicFrameLocks noChangeAspect="1"/>
          </p:cNvGraphicFramePr>
          <p:nvPr/>
        </p:nvGraphicFramePr>
        <p:xfrm>
          <a:off x="304800" y="742950"/>
          <a:ext cx="8153400" cy="6115050"/>
        </p:xfrm>
        <a:graphic>
          <a:graphicData uri="http://schemas.openxmlformats.org/presentationml/2006/ole">
            <mc:AlternateContent xmlns:mc="http://schemas.openxmlformats.org/markup-compatibility/2006">
              <mc:Choice xmlns:v="urn:schemas-microsoft-com:vml" Requires="v">
                <p:oleObj spid="_x0000_s71684" name="Slide" r:id="rId3" imgW="4572000" imgH="3429000" progId="">
                  <p:embed/>
                </p:oleObj>
              </mc:Choice>
              <mc:Fallback>
                <p:oleObj name="Slide" r:id="rId3" imgW="4572000" imgH="342900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42950"/>
                        <a:ext cx="8153400" cy="611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Custom 11">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Custom 11">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Grid">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3_Office Theme">
  <a:themeElements>
    <a:clrScheme name="Custom 11">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LDCStitch">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rigin">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TotalTime>
  <Words>5485</Words>
  <Application>Microsoft Macintosh PowerPoint</Application>
  <PresentationFormat>On-screen Show (4:3)</PresentationFormat>
  <Paragraphs>507</Paragraphs>
  <Slides>88</Slides>
  <Notes>23</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88</vt:i4>
      </vt:variant>
    </vt:vector>
  </HeadingPairs>
  <TitlesOfParts>
    <vt:vector size="98" baseType="lpstr">
      <vt:lpstr>Office Theme</vt:lpstr>
      <vt:lpstr>Default Design</vt:lpstr>
      <vt:lpstr>1_Office Theme</vt:lpstr>
      <vt:lpstr>2_Office Theme</vt:lpstr>
      <vt:lpstr>Grid</vt:lpstr>
      <vt:lpstr>3_Office Theme</vt:lpstr>
      <vt:lpstr>LDCStitch</vt:lpstr>
      <vt:lpstr>1_Default Design</vt:lpstr>
      <vt:lpstr>Equity</vt:lpstr>
      <vt:lpstr>Slide</vt:lpstr>
      <vt:lpstr>What’s Possible?  Making Inroads in Designing Curriculum for Advanced Learners</vt:lpstr>
      <vt:lpstr>Rules for the Road</vt:lpstr>
      <vt:lpstr>PowerPoint Presentation</vt:lpstr>
      <vt:lpstr>PowerPoint Presentation</vt:lpstr>
      <vt:lpstr>PowerPoint Presentation</vt:lpstr>
      <vt:lpstr>Teacher Response to Student Development of AID</vt:lpstr>
      <vt:lpstr>PowerPoint Presentation</vt:lpstr>
      <vt:lpstr>PowerPoint Presentation</vt:lpstr>
      <vt:lpstr>PowerPoint Presentation</vt:lpstr>
      <vt:lpstr>PowerPoint Presentation</vt:lpstr>
      <vt:lpstr>Ascending Levels of Intellectual Demand</vt:lpstr>
      <vt:lpstr>What do the CCSS Mean for Academically Advanced Learners?</vt:lpstr>
      <vt:lpstr>PowerPoint Presentation</vt:lpstr>
      <vt:lpstr>PowerPoint Presentation</vt:lpstr>
      <vt:lpstr>To prepare students for high school mathematics in eighth grade, districts are encouraged to have a well-crafted sequence of compacted courses. </vt:lpstr>
      <vt:lpstr>PowerPoint Presentation</vt:lpstr>
      <vt:lpstr>PowerPoint Presentation</vt:lpstr>
      <vt:lpstr>Why Students Will Still Require Differentiation  </vt:lpstr>
      <vt:lpstr>Causes of Underachievement</vt:lpstr>
      <vt:lpstr>PowerPoint Presentation</vt:lpstr>
      <vt:lpstr>PowerPoint Presentation</vt:lpstr>
      <vt:lpstr>PowerPoint Presentation</vt:lpstr>
      <vt:lpstr>PowerPoint Presentation</vt:lpstr>
      <vt:lpstr>PowerPoint Presentation</vt:lpstr>
      <vt:lpstr>Literacy Design Collaborative</vt:lpstr>
      <vt:lpstr>Module Section 1: What Task?</vt:lpstr>
      <vt:lpstr>PowerPoint Presentation</vt:lpstr>
      <vt:lpstr>PowerPoint Presentation</vt:lpstr>
      <vt:lpstr>EduCore</vt:lpstr>
      <vt:lpstr>Causes of Underachievement</vt:lpstr>
      <vt:lpstr>So What Can We Do Now That We Will Be Using the CCSS?  Curriculum That Can Open Doors</vt:lpstr>
      <vt:lpstr>Connecting with Students</vt:lpstr>
      <vt:lpstr>SE Influences</vt:lpstr>
      <vt:lpstr>PowerPoint Presentation</vt:lpstr>
      <vt:lpstr>Concepts</vt:lpstr>
      <vt:lpstr>PowerPoint Presentation</vt:lpstr>
      <vt:lpstr>PowerPoint Presentation</vt:lpstr>
      <vt:lpstr>Curriculum designed around big ideas helps…</vt:lpstr>
      <vt:lpstr>Understandings: These are the conceptual objectives you have for your students.  They are statements that…</vt:lpstr>
      <vt:lpstr>“Understand” Objectives</vt:lpstr>
      <vt:lpstr>“Know” Objectives</vt:lpstr>
      <vt:lpstr>“Be-Able-To-Do” Objectives</vt:lpstr>
      <vt:lpstr>PowerPoint Presentation</vt:lpstr>
      <vt:lpstr>Essential Questions </vt:lpstr>
      <vt:lpstr>Humanity vs. Inhumanity</vt:lpstr>
      <vt:lpstr>PowerPoint Presentation</vt:lpstr>
      <vt:lpstr>PowerPoint Presentation</vt:lpstr>
      <vt:lpstr>PowerPoint Presentation</vt:lpstr>
      <vt:lpstr>PowerPoint Presentation</vt:lpstr>
      <vt:lpstr>EDUCURIOUS</vt:lpstr>
      <vt:lpstr>PowerPoint Presentation</vt:lpstr>
      <vt:lpstr>Claude Steele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Sternberg Choices</vt:lpstr>
      <vt:lpstr>A Science Example: Migration</vt:lpstr>
      <vt:lpstr>Friendly Persuasion</vt:lpstr>
      <vt:lpstr>Friendly Persuasion Prompt</vt:lpstr>
      <vt:lpstr>Curriculum of Practice Task: Can Art Shape Perspective? </vt:lpstr>
      <vt:lpstr>Student Instructions </vt:lpstr>
      <vt:lpstr>PowerPoint Presentation</vt:lpstr>
      <vt:lpstr>PowerPoint Presentation</vt:lpstr>
      <vt:lpstr>PowerPoint Presentation</vt:lpstr>
      <vt:lpstr>PowerPoint Presentation</vt:lpstr>
      <vt:lpstr>A Historian’s Interpretation</vt:lpstr>
      <vt:lpstr>PowerPoint Presentation</vt:lpstr>
      <vt:lpstr>Part 4:  Use the Can Art Shape Perspective: Student-Teacher Conference Evaluation Form to discuss your performance. </vt:lpstr>
      <vt:lpstr>Causes of Underachievement</vt:lpstr>
      <vt:lpstr>PowerPoint Presentation</vt:lpstr>
      <vt:lpstr>PowerPoint Presentation</vt:lpstr>
      <vt:lpstr>Kids as Professionals</vt:lpstr>
      <vt:lpstr>PowerPoint Presentation</vt:lpstr>
      <vt:lpstr>PowerPoint Presentation</vt:lpstr>
      <vt:lpstr>PowerPoint Presentation</vt:lpstr>
      <vt:lpstr>Stanford History  Education Group</vt:lpstr>
      <vt:lpstr>Resources</vt:lpstr>
      <vt:lpstr>Causes of Underachievement</vt:lpstr>
      <vt:lpstr>PowerPoint Presentation</vt:lpstr>
      <vt:lpstr>PowerPoint Presentation</vt:lpstr>
      <vt:lpstr>Mathematical Resources</vt:lpstr>
      <vt:lpstr>Problem Based Learning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Possible?  Making Inroads in Designing Curriculum for Advanced Learners While Addressing the CCSS</dc:title>
  <dc:creator>Jann Leppien</dc:creator>
  <cp:lastModifiedBy>Jan Bonzon</cp:lastModifiedBy>
  <cp:revision>42</cp:revision>
  <cp:lastPrinted>2015-02-22T21:49:07Z</cp:lastPrinted>
  <dcterms:created xsi:type="dcterms:W3CDTF">2015-01-27T18:08:23Z</dcterms:created>
  <dcterms:modified xsi:type="dcterms:W3CDTF">2015-02-22T21:50:22Z</dcterms:modified>
</cp:coreProperties>
</file>