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65" r:id="rId2"/>
    <p:sldId id="378" r:id="rId3"/>
    <p:sldId id="404" r:id="rId4"/>
    <p:sldId id="298" r:id="rId5"/>
    <p:sldId id="382" r:id="rId6"/>
    <p:sldId id="339" r:id="rId7"/>
    <p:sldId id="376" r:id="rId8"/>
    <p:sldId id="377" r:id="rId9"/>
    <p:sldId id="266" r:id="rId10"/>
    <p:sldId id="368" r:id="rId11"/>
    <p:sldId id="366" r:id="rId12"/>
    <p:sldId id="365" r:id="rId13"/>
    <p:sldId id="271" r:id="rId14"/>
    <p:sldId id="374" r:id="rId15"/>
    <p:sldId id="395" r:id="rId16"/>
    <p:sldId id="301" r:id="rId17"/>
    <p:sldId id="403" r:id="rId18"/>
    <p:sldId id="316" r:id="rId19"/>
    <p:sldId id="371" r:id="rId20"/>
    <p:sldId id="388" r:id="rId21"/>
    <p:sldId id="389" r:id="rId22"/>
    <p:sldId id="390" r:id="rId23"/>
    <p:sldId id="402" r:id="rId24"/>
    <p:sldId id="289" r:id="rId25"/>
    <p:sldId id="260" r:id="rId26"/>
    <p:sldId id="270" r:id="rId27"/>
    <p:sldId id="259" r:id="rId28"/>
    <p:sldId id="319" r:id="rId29"/>
    <p:sldId id="362" r:id="rId30"/>
    <p:sldId id="393" r:id="rId31"/>
    <p:sldId id="261" r:id="rId32"/>
    <p:sldId id="262" r:id="rId33"/>
    <p:sldId id="264" r:id="rId34"/>
    <p:sldId id="263" r:id="rId35"/>
    <p:sldId id="320" r:id="rId36"/>
    <p:sldId id="398" r:id="rId37"/>
    <p:sldId id="326" r:id="rId38"/>
    <p:sldId id="399" r:id="rId39"/>
    <p:sldId id="350" r:id="rId40"/>
    <p:sldId id="315" r:id="rId41"/>
    <p:sldId id="385" r:id="rId42"/>
    <p:sldId id="410" r:id="rId43"/>
    <p:sldId id="375" r:id="rId44"/>
    <p:sldId id="392" r:id="rId45"/>
    <p:sldId id="277" r:id="rId46"/>
    <p:sldId id="340" r:id="rId47"/>
    <p:sldId id="380" r:id="rId48"/>
    <p:sldId id="412" r:id="rId49"/>
    <p:sldId id="413" r:id="rId50"/>
    <p:sldId id="302" r:id="rId51"/>
    <p:sldId id="303" r:id="rId52"/>
    <p:sldId id="408" r:id="rId53"/>
    <p:sldId id="407" r:id="rId54"/>
    <p:sldId id="415" r:id="rId55"/>
    <p:sldId id="417" r:id="rId56"/>
    <p:sldId id="418" r:id="rId57"/>
    <p:sldId id="419" r:id="rId58"/>
    <p:sldId id="420" r:id="rId59"/>
    <p:sldId id="421" r:id="rId60"/>
    <p:sldId id="409" r:id="rId61"/>
    <p:sldId id="394" r:id="rId62"/>
    <p:sldId id="325" r:id="rId63"/>
    <p:sldId id="323" r:id="rId64"/>
    <p:sldId id="324" r:id="rId65"/>
    <p:sldId id="322" r:id="rId66"/>
    <p:sldId id="396" r:id="rId67"/>
    <p:sldId id="39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7FF75"/>
    <a:srgbClr val="C100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4" autoAdjust="0"/>
    <p:restoredTop sz="68646" autoAdjust="0"/>
  </p:normalViewPr>
  <p:slideViewPr>
    <p:cSldViewPr snapToGrid="0" snapToObjects="1">
      <p:cViewPr varScale="1">
        <p:scale>
          <a:sx n="57" d="100"/>
          <a:sy n="57" d="100"/>
        </p:scale>
        <p:origin x="-133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0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556633-D536-664C-8AA1-6A8BEC4BD948}" type="datetimeFigureOut">
              <a:rPr lang="en-US" smtClean="0"/>
              <a:t>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85E606-E625-0B43-8053-754CEB1A3790}" type="slidenum">
              <a:rPr lang="en-US" smtClean="0"/>
              <a:t>‹#›</a:t>
            </a:fld>
            <a:endParaRPr lang="en-US"/>
          </a:p>
        </p:txBody>
      </p:sp>
    </p:spTree>
    <p:extLst>
      <p:ext uri="{BB962C8B-B14F-4D97-AF65-F5344CB8AC3E}">
        <p14:creationId xmlns:p14="http://schemas.microsoft.com/office/powerpoint/2010/main" val="62201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A9EA1-E69C-8243-AABF-69F7C6FCE907}" type="datetimeFigureOut">
              <a:rPr lang="en-US" smtClean="0"/>
              <a:t>1/29/2016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FBC72-1BC8-E44A-8FC4-71AC3AD66FF0}" type="slidenum">
              <a:rPr lang="en-US" smtClean="0"/>
              <a:t>‹#›</a:t>
            </a:fld>
            <a:endParaRPr lang="en-US" dirty="0"/>
          </a:p>
        </p:txBody>
      </p:sp>
    </p:spTree>
    <p:extLst>
      <p:ext uri="{BB962C8B-B14F-4D97-AF65-F5344CB8AC3E}">
        <p14:creationId xmlns:p14="http://schemas.microsoft.com/office/powerpoint/2010/main" val="13157733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Preset</a:t>
            </a:r>
          </a:p>
          <a:p>
            <a:endParaRPr lang="en-US" dirty="0" smtClean="0"/>
          </a:p>
          <a:p>
            <a:r>
              <a:rPr lang="en-US" dirty="0" smtClean="0"/>
              <a:t>NWESD website</a:t>
            </a:r>
          </a:p>
          <a:p>
            <a:r>
              <a:rPr lang="en-US" dirty="0" smtClean="0"/>
              <a:t>NAGC Admin </a:t>
            </a:r>
            <a:r>
              <a:rPr lang="en-US" dirty="0" err="1" smtClean="0"/>
              <a:t>Toolbos</a:t>
            </a:r>
            <a:endParaRPr lang="en-US" dirty="0" smtClean="0"/>
          </a:p>
          <a:p>
            <a:r>
              <a:rPr lang="en-US" dirty="0" smtClean="0"/>
              <a:t>Two</a:t>
            </a:r>
            <a:r>
              <a:rPr lang="en-US" baseline="0" dirty="0" smtClean="0"/>
              <a:t> ABD District files</a:t>
            </a:r>
            <a:endParaRPr lang="en-US" dirty="0" smtClean="0"/>
          </a:p>
          <a:p>
            <a:endParaRPr lang="en-US" dirty="0" smtClean="0"/>
          </a:p>
          <a:p>
            <a:r>
              <a:rPr lang="en-US" dirty="0" smtClean="0"/>
              <a:t>INTRODUCTIONS</a:t>
            </a:r>
          </a:p>
          <a:p>
            <a:endParaRPr lang="en-US" dirty="0" smtClean="0"/>
          </a:p>
          <a:p>
            <a:r>
              <a:rPr lang="en-US" dirty="0" smtClean="0"/>
              <a:t>GLAD YOU ARE HERE!  </a:t>
            </a:r>
          </a:p>
          <a:p>
            <a:endParaRPr lang="en-US" dirty="0" smtClean="0"/>
          </a:p>
          <a:p>
            <a:r>
              <a:rPr lang="en-US" dirty="0" smtClean="0"/>
              <a:t>JOT DOWN YOUR QUESTIONS. </a:t>
            </a:r>
          </a:p>
          <a:p>
            <a:endParaRPr lang="en-US" dirty="0" smtClean="0"/>
          </a:p>
          <a:p>
            <a:r>
              <a:rPr lang="en-US" dirty="0" smtClean="0"/>
              <a:t> LEARN from  your TABLE MATES</a:t>
            </a:r>
          </a:p>
          <a:p>
            <a:endParaRPr lang="en-US" dirty="0" smtClean="0"/>
          </a:p>
          <a:p>
            <a:r>
              <a:rPr lang="en-US" dirty="0" smtClean="0"/>
              <a:t>I”VE</a:t>
            </a:r>
            <a:r>
              <a:rPr lang="en-US" baseline="0" dirty="0" smtClean="0"/>
              <a:t> TAKEN THE LEAD for designing this workshop.  Both of us have different experiences to share with you. So we will be tag-teaming.</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a:t>
            </a:fld>
            <a:endParaRPr lang="en-US" dirty="0"/>
          </a:p>
        </p:txBody>
      </p:sp>
    </p:spTree>
    <p:extLst>
      <p:ext uri="{BB962C8B-B14F-4D97-AF65-F5344CB8AC3E}">
        <p14:creationId xmlns:p14="http://schemas.microsoft.com/office/powerpoint/2010/main" val="364581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YOUR DISTRICT USING THE OLD or the NEW PARADIGMS?</a:t>
            </a:r>
          </a:p>
          <a:p>
            <a:endParaRPr lang="en-US" baseline="0" dirty="0" smtClean="0"/>
          </a:p>
          <a:p>
            <a:r>
              <a:rPr lang="en-US" baseline="0" dirty="0" smtClean="0"/>
              <a:t>DO you have QUESTIONS?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10</a:t>
            </a:fld>
            <a:endParaRPr lang="en-US" dirty="0"/>
          </a:p>
        </p:txBody>
      </p:sp>
    </p:spTree>
    <p:extLst>
      <p:ext uri="{BB962C8B-B14F-4D97-AF65-F5344CB8AC3E}">
        <p14:creationId xmlns:p14="http://schemas.microsoft.com/office/powerpoint/2010/main" val="354332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a:t>
            </a:r>
            <a:r>
              <a:rPr lang="en-US" baseline="0" dirty="0" smtClean="0"/>
              <a:t> theories have roots in earlier traditions that over time proved to be inadequate.</a:t>
            </a:r>
          </a:p>
          <a:p>
            <a:endParaRPr lang="en-US" baseline="0" dirty="0" smtClean="0"/>
          </a:p>
          <a:p>
            <a:r>
              <a:rPr lang="en-US" dirty="0" smtClean="0"/>
              <a:t>The traditional</a:t>
            </a:r>
            <a:r>
              <a:rPr lang="en-US" baseline="0" dirty="0" smtClean="0"/>
              <a:t> model holds that giftedness is represented by</a:t>
            </a:r>
            <a:r>
              <a:rPr lang="en-US" dirty="0" smtClean="0"/>
              <a:t> a</a:t>
            </a:r>
            <a:r>
              <a:rPr lang="en-US" baseline="0" dirty="0" smtClean="0"/>
              <a:t> </a:t>
            </a:r>
            <a:r>
              <a:rPr lang="en-US" dirty="0" smtClean="0"/>
              <a:t>global IQ  130+ in all domains</a:t>
            </a:r>
            <a:r>
              <a:rPr lang="en-US" baseline="0" dirty="0" smtClean="0"/>
              <a:t> of reasoning:  verbal, non-verbal/spatial and mathematical.</a:t>
            </a:r>
            <a:endParaRPr lang="en-US" dirty="0" smtClean="0"/>
          </a:p>
          <a:p>
            <a:endParaRPr lang="en-US" dirty="0" smtClean="0"/>
          </a:p>
          <a:p>
            <a:r>
              <a:rPr lang="en-US" dirty="0" smtClean="0"/>
              <a:t>Identification </a:t>
            </a:r>
            <a:r>
              <a:rPr lang="en-US" baseline="0" dirty="0" smtClean="0"/>
              <a:t>was</a:t>
            </a:r>
            <a:r>
              <a:rPr lang="en-US" dirty="0" smtClean="0"/>
              <a:t> simple and straightforward.  </a:t>
            </a:r>
            <a:r>
              <a:rPr lang="en-US" baseline="0" dirty="0" smtClean="0"/>
              <a:t>The intelligence tests which measured IQ </a:t>
            </a:r>
            <a:r>
              <a:rPr lang="en-US" dirty="0" smtClean="0"/>
              <a:t> was  the ONLY measure or it dominated all other measures.</a:t>
            </a:r>
          </a:p>
          <a:p>
            <a:endParaRPr lang="en-US" dirty="0" smtClean="0"/>
          </a:p>
          <a:p>
            <a:r>
              <a:rPr lang="en-US" dirty="0" smtClean="0"/>
              <a:t> A</a:t>
            </a:r>
            <a:r>
              <a:rPr lang="en-US" baseline="0" dirty="0" smtClean="0"/>
              <a:t> score </a:t>
            </a:r>
            <a:r>
              <a:rPr lang="en-US" dirty="0" smtClean="0"/>
              <a:t>cutoff</a:t>
            </a:r>
            <a:r>
              <a:rPr lang="en-US" baseline="0" dirty="0" smtClean="0"/>
              <a:t> was believed to be predictive of success in a rigorous instructional program and in life.</a:t>
            </a:r>
          </a:p>
          <a:p>
            <a:endParaRPr lang="en-US" baseline="0" dirty="0" smtClean="0"/>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13</a:t>
            </a:fld>
            <a:endParaRPr lang="en-US" dirty="0"/>
          </a:p>
        </p:txBody>
      </p:sp>
    </p:spTree>
    <p:extLst>
      <p:ext uri="{BB962C8B-B14F-4D97-AF65-F5344CB8AC3E}">
        <p14:creationId xmlns:p14="http://schemas.microsoft.com/office/powerpoint/2010/main" val="33172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Gifts are not manifested as talents without either the interplay  of CHANCE or the provision of CATALYSTS.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Catalysts may inhibit or promote growth.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gifted student will not necessarily develop talents unless particular catalysts are in place.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ID process is to locate students with enormous</a:t>
            </a:r>
            <a:r>
              <a:rPr lang="en-US" sz="1200" kern="1200" baseline="0" dirty="0" smtClean="0">
                <a:solidFill>
                  <a:schemeClr val="tx1"/>
                </a:solidFill>
                <a:effectLst/>
                <a:latin typeface="+mn-lt"/>
                <a:ea typeface="+mn-ea"/>
                <a:cs typeface="+mn-cs"/>
              </a:rPr>
              <a:t> potential, provide catalysts that will develop potential into talents.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These students are the ones most likely to solve global problems as researchers, designers, inventors, leaders, policy developers, etc.</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C78190-31EF-FB41-8001-34EE96BE38DB}" type="slidenum">
              <a:rPr lang="en-US" smtClean="0"/>
              <a:t>14</a:t>
            </a:fld>
            <a:endParaRPr lang="en-US"/>
          </a:p>
        </p:txBody>
      </p:sp>
    </p:spTree>
    <p:extLst>
      <p:ext uri="{BB962C8B-B14F-4D97-AF65-F5344CB8AC3E}">
        <p14:creationId xmlns:p14="http://schemas.microsoft.com/office/powerpoint/2010/main" val="164621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Here is what Harry Passow, a leader in the field for decades, had to say about giftedness.</a:t>
            </a:r>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15</a:t>
            </a:fld>
            <a:endParaRPr lang="en-US" dirty="0"/>
          </a:p>
        </p:txBody>
      </p:sp>
    </p:spTree>
    <p:extLst>
      <p:ext uri="{BB962C8B-B14F-4D97-AF65-F5344CB8AC3E}">
        <p14:creationId xmlns:p14="http://schemas.microsoft.com/office/powerpoint/2010/main" val="2679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Giftedness is now viewed as multifaceted phenomenon that includes both cognitive and affective qualities and is influenced by both social and psychological contexts.</a:t>
            </a:r>
          </a:p>
          <a:p>
            <a:endParaRPr lang="en-US" baseline="0" dirty="0" smtClean="0"/>
          </a:p>
          <a:p>
            <a:endParaRPr lang="en-US" baseline="0" dirty="0" smtClean="0"/>
          </a:p>
          <a:p>
            <a:r>
              <a:rPr lang="en-US" baseline="0" dirty="0" smtClean="0"/>
              <a:t>Our understanding of cognitive science reveals that human potential is a MULTIFACETED PHENOMENON that includes both cognitive and affective qualities and is influenced by both social and psychological contexts.</a:t>
            </a:r>
          </a:p>
          <a:p>
            <a:endParaRPr lang="en-US" baseline="0" dirty="0" smtClean="0"/>
          </a:p>
          <a:p>
            <a:r>
              <a:rPr lang="en-US" baseline="0" dirty="0" smtClean="0"/>
              <a:t>The IDENTIFICATION system in Washington requires that MULTIPLE MEASURES be collected and considered.  </a:t>
            </a:r>
          </a:p>
          <a:p>
            <a:endParaRPr lang="en-US" baseline="0" dirty="0" smtClean="0"/>
          </a:p>
          <a:p>
            <a:r>
              <a:rPr lang="en-US" baseline="0" dirty="0" smtClean="0"/>
              <a:t>A MULTI-DISCIPLINARY SELECTION COMMITTEE of trained professionals representing DIFFERENT WAYS OF THINKING ==THEY bring their experience to all decisions concerning the education of the WHOLE CHILD&gt;.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16</a:t>
            </a:fld>
            <a:endParaRPr lang="en-US" dirty="0"/>
          </a:p>
        </p:txBody>
      </p:sp>
    </p:spTree>
    <p:extLst>
      <p:ext uri="{BB962C8B-B14F-4D97-AF65-F5344CB8AC3E}">
        <p14:creationId xmlns:p14="http://schemas.microsoft.com/office/powerpoint/2010/main" val="371159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some districts placed all scores into an EXCEL table and identified the HCP students via numbers crunched using a weighted formula.</a:t>
            </a:r>
          </a:p>
          <a:p>
            <a:endParaRPr lang="en-US" baseline="0" dirty="0" smtClean="0"/>
          </a:p>
          <a:p>
            <a:r>
              <a:rPr lang="en-US" baseline="0" dirty="0" smtClean="0"/>
              <a:t>Student TOTAL SCORES were then ranked ordered and quotas were filled.</a:t>
            </a:r>
          </a:p>
          <a:p>
            <a:endParaRPr lang="en-US" baseline="0" dirty="0" smtClean="0"/>
          </a:p>
          <a:p>
            <a:r>
              <a:rPr lang="en-US" baseline="0" dirty="0" smtClean="0"/>
              <a:t> </a:t>
            </a:r>
          </a:p>
          <a:p>
            <a:r>
              <a:rPr lang="en-US" baseline="0" dirty="0" smtClean="0"/>
              <a:t>No longer.</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17</a:t>
            </a:fld>
            <a:endParaRPr lang="en-US" dirty="0"/>
          </a:p>
        </p:txBody>
      </p:sp>
    </p:spTree>
    <p:extLst>
      <p:ext uri="{BB962C8B-B14F-4D97-AF65-F5344CB8AC3E}">
        <p14:creationId xmlns:p14="http://schemas.microsoft.com/office/powerpoint/2010/main" val="84027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18</a:t>
            </a:fld>
            <a:endParaRPr lang="en-US" dirty="0"/>
          </a:p>
        </p:txBody>
      </p:sp>
    </p:spTree>
    <p:extLst>
      <p:ext uri="{BB962C8B-B14F-4D97-AF65-F5344CB8AC3E}">
        <p14:creationId xmlns:p14="http://schemas.microsoft.com/office/powerpoint/2010/main" val="391356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6494B6-B5B5-1145-B972-AF61E824A5A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20</a:t>
            </a:fld>
            <a:endParaRPr lang="en-US" dirty="0"/>
          </a:p>
        </p:txBody>
      </p:sp>
    </p:spTree>
    <p:extLst>
      <p:ext uri="{BB962C8B-B14F-4D97-AF65-F5344CB8AC3E}">
        <p14:creationId xmlns:p14="http://schemas.microsoft.com/office/powerpoint/2010/main" val="2057844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HO---WACS</a:t>
            </a:r>
          </a:p>
          <a:p>
            <a:endParaRPr lang="en-US" dirty="0" smtClean="0"/>
          </a:p>
          <a:p>
            <a:r>
              <a:rPr lang="en-US" dirty="0" smtClean="0"/>
              <a:t>HO—STEPS</a:t>
            </a:r>
            <a:r>
              <a:rPr lang="en-US" baseline="0" dirty="0" smtClean="0"/>
              <a:t> PACKET</a:t>
            </a:r>
          </a:p>
          <a:p>
            <a:endParaRPr lang="en-US" baseline="0" dirty="0" smtClean="0"/>
          </a:p>
          <a:p>
            <a:endParaRPr lang="en-US" baseline="0" dirty="0" smtClean="0"/>
          </a:p>
          <a:p>
            <a:r>
              <a:rPr lang="en-US" baseline="0" dirty="0" smtClean="0"/>
              <a:t>SHOW how to access electronically</a:t>
            </a:r>
          </a:p>
          <a:p>
            <a:endParaRPr lang="en-US" baseline="0" dirty="0" smtClean="0"/>
          </a:p>
          <a:p>
            <a:pPr marL="228600" indent="-228600">
              <a:buAutoNum type="arabicPeriod"/>
            </a:pPr>
            <a:r>
              <a:rPr lang="en-US" baseline="0" dirty="0" smtClean="0"/>
              <a:t>STARTS WITH DECISION about district CAPACITY—course sequences, identifying gaps and needs.  WHO is being left out?  </a:t>
            </a:r>
          </a:p>
          <a:p>
            <a:pPr marL="228600" indent="-228600">
              <a:buAutoNum type="arabicPeriod"/>
            </a:pPr>
            <a:endParaRPr lang="en-US" baseline="0" dirty="0" smtClean="0"/>
          </a:p>
          <a:p>
            <a:pPr marL="0" indent="0">
              <a:buNone/>
            </a:pPr>
            <a:r>
              <a:rPr lang="en-US" baseline="0" dirty="0" smtClean="0"/>
              <a:t>2.  Design a MULTI-FACETED ID process and select tools</a:t>
            </a:r>
          </a:p>
        </p:txBody>
      </p:sp>
      <p:sp>
        <p:nvSpPr>
          <p:cNvPr id="4" name="Slide Number Placeholder 3"/>
          <p:cNvSpPr>
            <a:spLocks noGrp="1"/>
          </p:cNvSpPr>
          <p:nvPr>
            <p:ph type="sldNum" sz="quarter" idx="10"/>
          </p:nvPr>
        </p:nvSpPr>
        <p:spPr/>
        <p:txBody>
          <a:bodyPr/>
          <a:lstStyle/>
          <a:p>
            <a:fld id="{F21FBC72-1BC8-E44A-8FC4-71AC3AD66FF0}" type="slidenum">
              <a:rPr lang="en-US" smtClean="0"/>
              <a:t>21</a:t>
            </a:fld>
            <a:endParaRPr lang="en-US" dirty="0"/>
          </a:p>
        </p:txBody>
      </p:sp>
    </p:spTree>
    <p:extLst>
      <p:ext uri="{BB962C8B-B14F-4D97-AF65-F5344CB8AC3E}">
        <p14:creationId xmlns:p14="http://schemas.microsoft.com/office/powerpoint/2010/main" val="418164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spend the first</a:t>
            </a:r>
            <a:r>
              <a:rPr lang="en-US" baseline="0" dirty="0" smtClean="0"/>
              <a:t> hour front loading the BIG IDEAS</a:t>
            </a:r>
          </a:p>
          <a:p>
            <a:endParaRPr lang="en-US" baseline="0" dirty="0" smtClean="0"/>
          </a:p>
          <a:p>
            <a:r>
              <a:rPr lang="en-US" baseline="0" dirty="0" smtClean="0"/>
              <a:t>THEN you will participate in 2 SIMULATION EVENTS so that you see how the steps come together to form decisions</a:t>
            </a:r>
          </a:p>
          <a:p>
            <a:endParaRPr lang="en-US" baseline="0" dirty="0" smtClean="0"/>
          </a:p>
          <a:p>
            <a:r>
              <a:rPr lang="en-US" baseline="0" dirty="0" smtClean="0"/>
              <a:t>NEW QUESTIONS will arise and we will try to answer them as we go!</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a:t>
            </a:fld>
            <a:endParaRPr lang="en-US" dirty="0"/>
          </a:p>
        </p:txBody>
      </p:sp>
    </p:spTree>
    <p:extLst>
      <p:ext uri="{BB962C8B-B14F-4D97-AF65-F5344CB8AC3E}">
        <p14:creationId xmlns:p14="http://schemas.microsoft.com/office/powerpoint/2010/main" val="177533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SIDE CAPTURES THE </a:t>
            </a:r>
            <a:r>
              <a:rPr lang="en-US" baseline="0" dirty="0" smtClean="0"/>
              <a:t>  WACS for ID</a:t>
            </a:r>
            <a:endParaRPr lang="en-US" dirty="0" smtClean="0"/>
          </a:p>
          <a:p>
            <a:endParaRPr lang="en-US" dirty="0" smtClean="0"/>
          </a:p>
          <a:p>
            <a:r>
              <a:rPr lang="en-US" dirty="0" smtClean="0"/>
              <a:t>RIGHT</a:t>
            </a:r>
            <a:r>
              <a:rPr lang="en-US" baseline="0" dirty="0" smtClean="0"/>
              <a:t> SIDE is a FLOW CHART.</a:t>
            </a:r>
          </a:p>
          <a:p>
            <a:endParaRPr lang="en-US" baseline="0" dirty="0" smtClean="0"/>
          </a:p>
          <a:p>
            <a:r>
              <a:rPr lang="en-US" baseline="0" dirty="0" smtClean="0"/>
              <a:t>NOTE—</a:t>
            </a:r>
          </a:p>
          <a:p>
            <a:endParaRPr lang="en-US" baseline="0" dirty="0" smtClean="0"/>
          </a:p>
          <a:p>
            <a:r>
              <a:rPr lang="en-US" baseline="0" dirty="0" smtClean="0"/>
              <a:t>ANNUAL NOTICE</a:t>
            </a:r>
          </a:p>
          <a:p>
            <a:endParaRPr lang="en-US" baseline="0" dirty="0" smtClean="0"/>
          </a:p>
          <a:p>
            <a:r>
              <a:rPr lang="en-US" baseline="0" dirty="0" smtClean="0"/>
              <a:t>PERMISSION TO ASSESS</a:t>
            </a:r>
          </a:p>
          <a:p>
            <a:endParaRPr lang="en-US" baseline="0" dirty="0" smtClean="0"/>
          </a:p>
          <a:p>
            <a:r>
              <a:rPr lang="en-US" baseline="0" dirty="0" smtClean="0"/>
              <a:t>REFERRAL—TWO TYPES, USED SIMULTANEOUSLY—not SEQUENTIALLY</a:t>
            </a:r>
          </a:p>
          <a:p>
            <a:endParaRPr lang="en-US" baseline="0" dirty="0" smtClean="0"/>
          </a:p>
          <a:p>
            <a:r>
              <a:rPr lang="en-US" baseline="0" dirty="0" smtClean="0"/>
              <a:t>APPEAL PROCESS</a:t>
            </a:r>
          </a:p>
          <a:p>
            <a:endParaRPr lang="en-US" baseline="0" dirty="0" smtClean="0"/>
          </a:p>
          <a:p>
            <a:r>
              <a:rPr lang="en-US" baseline="0" dirty="0" smtClean="0"/>
              <a:t>PERMISSION TO PLACE</a:t>
            </a:r>
          </a:p>
          <a:p>
            <a:endParaRPr lang="en-US" baseline="0" dirty="0" smtClean="0"/>
          </a:p>
          <a:p>
            <a:r>
              <a:rPr lang="en-US" baseline="0" dirty="0" smtClean="0"/>
              <a:t>ANNUAL REVIEW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22</a:t>
            </a:fld>
            <a:endParaRPr lang="en-US" dirty="0"/>
          </a:p>
        </p:txBody>
      </p:sp>
    </p:spTree>
    <p:extLst>
      <p:ext uri="{BB962C8B-B14F-4D97-AF65-F5344CB8AC3E}">
        <p14:creationId xmlns:p14="http://schemas.microsoft.com/office/powerpoint/2010/main" val="1922864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p>
          <a:p>
            <a:endParaRPr lang="en-US" dirty="0" smtClean="0"/>
          </a:p>
          <a:p>
            <a:r>
              <a:rPr lang="en-US" dirty="0" smtClean="0"/>
              <a:t>FORMS 217</a:t>
            </a:r>
          </a:p>
          <a:p>
            <a:endParaRPr lang="en-US" dirty="0" smtClean="0"/>
          </a:p>
          <a:p>
            <a:r>
              <a:rPr lang="en-US" dirty="0" smtClean="0"/>
              <a:t>CPR</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23</a:t>
            </a:fld>
            <a:endParaRPr lang="en-US" dirty="0"/>
          </a:p>
        </p:txBody>
      </p:sp>
    </p:spTree>
    <p:extLst>
      <p:ext uri="{BB962C8B-B14F-4D97-AF65-F5344CB8AC3E}">
        <p14:creationId xmlns:p14="http://schemas.microsoft.com/office/powerpoint/2010/main" val="428026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24</a:t>
            </a:fld>
            <a:endParaRPr lang="en-US" dirty="0"/>
          </a:p>
        </p:txBody>
      </p:sp>
    </p:spTree>
    <p:extLst>
      <p:ext uri="{BB962C8B-B14F-4D97-AF65-F5344CB8AC3E}">
        <p14:creationId xmlns:p14="http://schemas.microsoft.com/office/powerpoint/2010/main" val="186833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YOUR WACs</a:t>
            </a:r>
          </a:p>
          <a:p>
            <a:endParaRPr lang="en-US" dirty="0" smtClean="0"/>
          </a:p>
          <a:p>
            <a:endParaRPr lang="en-US" dirty="0" smtClean="0"/>
          </a:p>
          <a:p>
            <a:r>
              <a:rPr lang="en-US" dirty="0" smtClean="0"/>
              <a:t>APTITUDE</a:t>
            </a:r>
          </a:p>
          <a:p>
            <a:endParaRPr lang="en-US" dirty="0" smtClean="0"/>
          </a:p>
          <a:p>
            <a:r>
              <a:rPr lang="en-US" dirty="0" smtClean="0"/>
              <a:t>ABILITIES</a:t>
            </a:r>
            <a:r>
              <a:rPr lang="en-US" baseline="0" dirty="0" smtClean="0"/>
              <a:t> (Achievement) in specific domains  (verbal, quantitative, non-verbal symbol systems……or ELA, Math, Science/Engineering)</a:t>
            </a:r>
          </a:p>
          <a:p>
            <a:endParaRPr lang="en-US" baseline="0" dirty="0" smtClean="0"/>
          </a:p>
          <a:p>
            <a:r>
              <a:rPr lang="en-US" baseline="0" dirty="0" smtClean="0"/>
              <a:t>OPTION of identifying students who are creatively PRODUCTIVE within a symbol system or subject area.</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25</a:t>
            </a:fld>
            <a:endParaRPr lang="en-US" dirty="0"/>
          </a:p>
        </p:txBody>
      </p:sp>
    </p:spTree>
    <p:extLst>
      <p:ext uri="{BB962C8B-B14F-4D97-AF65-F5344CB8AC3E}">
        <p14:creationId xmlns:p14="http://schemas.microsoft.com/office/powerpoint/2010/main" val="3781082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COGNTIVE characteristics associated with gifted learners.   and are needed</a:t>
            </a:r>
            <a:r>
              <a:rPr lang="en-US" baseline="0" dirty="0" smtClean="0"/>
              <a:t> to be successful in a rigorous gifted program.  </a:t>
            </a:r>
          </a:p>
          <a:p>
            <a:endParaRPr lang="en-US" baseline="0" dirty="0" smtClean="0"/>
          </a:p>
          <a:p>
            <a:r>
              <a:rPr lang="en-US" baseline="0" dirty="0" smtClean="0"/>
              <a:t>There are other characteristics we associate with gifted behavior but THESE  are observable in both traditional gifted students and gifted learners from under-represented sub-groups.</a:t>
            </a:r>
          </a:p>
          <a:p>
            <a:endParaRPr lang="en-US" baseline="0" dirty="0" smtClean="0"/>
          </a:p>
          <a:p>
            <a:r>
              <a:rPr lang="en-US" baseline="0" dirty="0" smtClean="0"/>
              <a:t>Rate of learning is the most important observable characteristic and creates </a:t>
            </a:r>
            <a:r>
              <a:rPr lang="en-US" baseline="0" dirty="0" err="1" smtClean="0"/>
              <a:t>defensiblility</a:t>
            </a:r>
            <a:r>
              <a:rPr lang="en-US" baseline="0" dirty="0" smtClean="0"/>
              <a:t>.  </a:t>
            </a:r>
          </a:p>
          <a:p>
            <a:endParaRPr lang="en-US" baseline="0" dirty="0" smtClean="0"/>
          </a:p>
          <a:p>
            <a:r>
              <a:rPr lang="en-US" baseline="0" dirty="0" smtClean="0"/>
              <a:t>Also consider INTENSITY and the degree to which the students are OUT OF SYNC with their peer group</a:t>
            </a:r>
          </a:p>
          <a:p>
            <a:endParaRPr lang="en-US" baseline="0" dirty="0" smtClean="0"/>
          </a:p>
          <a:p>
            <a:r>
              <a:rPr lang="en-US" baseline="0" dirty="0" smtClean="0"/>
              <a:t>Younger students may also stand out for how their physical development is out of sync with their cognitive and/or emotional development..</a:t>
            </a:r>
          </a:p>
          <a:p>
            <a:endParaRPr lang="en-US" baseline="0" dirty="0" smtClean="0"/>
          </a:p>
          <a:p>
            <a:r>
              <a:rPr lang="en-US" baseline="0" dirty="0" smtClean="0"/>
              <a:t>A five year old, for example, might read a third-grade book but lack the small motor skills necessary for successful completion of kindergarten art projects.  This kindergartner may have lengthy conversations with adults, yet struggle to effectively communicate with peers—all at the same time.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26</a:t>
            </a:fld>
            <a:endParaRPr lang="en-US" dirty="0"/>
          </a:p>
        </p:txBody>
      </p:sp>
    </p:spTree>
    <p:extLst>
      <p:ext uri="{BB962C8B-B14F-4D97-AF65-F5344CB8AC3E}">
        <p14:creationId xmlns:p14="http://schemas.microsoft.com/office/powerpoint/2010/main" val="115512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EQUITY and</a:t>
            </a:r>
            <a:r>
              <a:rPr lang="en-US" baseline="0" dirty="0" smtClean="0"/>
              <a:t> ACCESS is now mandated.</a:t>
            </a:r>
          </a:p>
          <a:p>
            <a:endParaRPr lang="en-US" baseline="0" dirty="0" smtClean="0"/>
          </a:p>
          <a:p>
            <a:r>
              <a:rPr lang="en-US" baseline="0" dirty="0" smtClean="0"/>
              <a:t>Look for both potential and performance</a:t>
            </a:r>
          </a:p>
          <a:p>
            <a:endParaRPr lang="en-US" baseline="0" dirty="0" smtClean="0"/>
          </a:p>
          <a:p>
            <a:r>
              <a:rPr lang="en-US" baseline="0" dirty="0" smtClean="0"/>
              <a:t>Compare students with members of their sub-groups when looking for EXCEPTIONAL ADVANCEMENT </a:t>
            </a:r>
            <a:endParaRPr lang="en-US"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27</a:t>
            </a:fld>
            <a:endParaRPr lang="en-US" dirty="0"/>
          </a:p>
        </p:txBody>
      </p:sp>
    </p:spTree>
    <p:extLst>
      <p:ext uri="{BB962C8B-B14F-4D97-AF65-F5344CB8AC3E}">
        <p14:creationId xmlns:p14="http://schemas.microsoft.com/office/powerpoint/2010/main" val="1556159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p>
          <a:p>
            <a:endParaRPr lang="en-US" dirty="0" smtClean="0"/>
          </a:p>
          <a:p>
            <a:r>
              <a:rPr lang="en-US" dirty="0" err="1" smtClean="0"/>
              <a:t>ToDD</a:t>
            </a:r>
            <a:r>
              <a:rPr lang="en-US" dirty="0" smtClean="0"/>
              <a:t>:</a:t>
            </a:r>
            <a:r>
              <a:rPr lang="en-US" baseline="0" dirty="0" smtClean="0"/>
              <a:t>   LOCAL NORMS, Z Scores, Top </a:t>
            </a:r>
            <a:r>
              <a:rPr lang="en-US" baseline="0" dirty="0" err="1" smtClean="0"/>
              <a:t>percentles</a:t>
            </a:r>
            <a:r>
              <a:rPr lang="en-US" baseline="0" dirty="0" smtClean="0"/>
              <a:t> of </a:t>
            </a:r>
            <a:r>
              <a:rPr lang="en-US" baseline="0" dirty="0" err="1" smtClean="0"/>
              <a:t>disagragated</a:t>
            </a:r>
            <a:r>
              <a:rPr lang="en-US" baseline="0" dirty="0" smtClean="0"/>
              <a:t> data</a:t>
            </a:r>
          </a:p>
          <a:p>
            <a:endParaRPr lang="en-US" baseline="0" dirty="0" smtClean="0"/>
          </a:p>
          <a:p>
            <a:r>
              <a:rPr lang="en-US" baseline="0" dirty="0" smtClean="0"/>
              <a:t>JAN:  BUILDING-BASED MSC teams </a:t>
            </a:r>
            <a:endParaRPr lang="en-US"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28</a:t>
            </a:fld>
            <a:endParaRPr lang="en-US" dirty="0"/>
          </a:p>
        </p:txBody>
      </p:sp>
    </p:spTree>
    <p:extLst>
      <p:ext uri="{BB962C8B-B14F-4D97-AF65-F5344CB8AC3E}">
        <p14:creationId xmlns:p14="http://schemas.microsoft.com/office/powerpoint/2010/main" val="500789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PARTNER and ORGANIZER,</a:t>
            </a:r>
          </a:p>
          <a:p>
            <a:endParaRPr lang="en-US" dirty="0" smtClean="0"/>
          </a:p>
          <a:p>
            <a:r>
              <a:rPr lang="en-US" dirty="0" smtClean="0"/>
              <a:t>BRAINSTORM different ways to collect</a:t>
            </a:r>
            <a:r>
              <a:rPr lang="en-US" baseline="0" dirty="0" smtClean="0"/>
              <a:t> data for each category.</a:t>
            </a:r>
          </a:p>
          <a:p>
            <a:endParaRPr lang="en-US" baseline="0" dirty="0" smtClean="0"/>
          </a:p>
          <a:p>
            <a:r>
              <a:rPr lang="en-US" baseline="0" dirty="0" smtClean="0"/>
              <a:t>CODE for OBJECTIVE (QUANTITATIVE) or SUBJECTIVE (QUALITATIVE)</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29</a:t>
            </a:fld>
            <a:endParaRPr lang="en-US" dirty="0"/>
          </a:p>
        </p:txBody>
      </p:sp>
    </p:spTree>
    <p:extLst>
      <p:ext uri="{BB962C8B-B14F-4D97-AF65-F5344CB8AC3E}">
        <p14:creationId xmlns:p14="http://schemas.microsoft.com/office/powerpoint/2010/main" val="3235129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One-on-one</a:t>
            </a:r>
            <a:r>
              <a:rPr lang="en-US" baseline="0" dirty="0" smtClean="0"/>
              <a:t> INTELLIGENCE testing is best but not often practical.  HOWEVER, they are the BEST test for reliably determining the aptitudes of students with behavioral or neurological issues.  If a student has already been identified for SPED services, this testing may already have been completed.  ADD, ADHD, Asperger’s, Learning Impairments, Emotional impairment, </a:t>
            </a:r>
            <a:r>
              <a:rPr lang="en-US" baseline="0" dirty="0" err="1" smtClean="0"/>
              <a:t>etc</a:t>
            </a:r>
            <a:r>
              <a:rPr lang="en-US" baseline="0" dirty="0" smtClean="0"/>
              <a:t>--  Use and IQ test.  Psychologist needs to have experience administering these tests to HIGH ABILITY students.</a:t>
            </a:r>
          </a:p>
          <a:p>
            <a:endParaRPr lang="en-US" baseline="0" dirty="0" smtClean="0"/>
          </a:p>
          <a:p>
            <a:r>
              <a:rPr lang="en-US" baseline="0" dirty="0" smtClean="0"/>
              <a:t>GROUP TESTS—</a:t>
            </a:r>
            <a:r>
              <a:rPr lang="en-US" baseline="0" dirty="0" err="1" smtClean="0"/>
              <a:t>COgAT</a:t>
            </a:r>
            <a:r>
              <a:rPr lang="en-US" baseline="0" dirty="0" smtClean="0"/>
              <a:t> is used extensively in Washington.  Elsewhere, the </a:t>
            </a:r>
            <a:r>
              <a:rPr lang="en-US" baseline="0" dirty="0" err="1" smtClean="0"/>
              <a:t>InView</a:t>
            </a:r>
            <a:r>
              <a:rPr lang="en-US" baseline="0" dirty="0" smtClean="0"/>
              <a:t> Aptitude Test is also used successfully.</a:t>
            </a:r>
          </a:p>
          <a:p>
            <a:endParaRPr lang="en-US" baseline="0" dirty="0" smtClean="0"/>
          </a:p>
          <a:p>
            <a:r>
              <a:rPr lang="en-US" baseline="0" dirty="0" smtClean="0"/>
              <a:t>The Otis Lennon does not seem to correlate with results from </a:t>
            </a:r>
            <a:r>
              <a:rPr lang="en-US" baseline="0" dirty="0" err="1" smtClean="0"/>
              <a:t>CogAT</a:t>
            </a:r>
            <a:r>
              <a:rPr lang="en-US" baseline="0" dirty="0" smtClean="0"/>
              <a:t>.  The items are mixed up (verbal, math, nonverbal) and it only yields a GLOBAL score which does not help you to determine area of cognitive strength and help determine services.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31</a:t>
            </a:fld>
            <a:endParaRPr lang="en-US" dirty="0"/>
          </a:p>
        </p:txBody>
      </p:sp>
    </p:spTree>
    <p:extLst>
      <p:ext uri="{BB962C8B-B14F-4D97-AF65-F5344CB8AC3E}">
        <p14:creationId xmlns:p14="http://schemas.microsoft.com/office/powerpoint/2010/main" val="1890945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35</a:t>
            </a:fld>
            <a:endParaRPr lang="en-US" dirty="0"/>
          </a:p>
        </p:txBody>
      </p:sp>
    </p:spTree>
    <p:extLst>
      <p:ext uri="{BB962C8B-B14F-4D97-AF65-F5344CB8AC3E}">
        <p14:creationId xmlns:p14="http://schemas.microsoft.com/office/powerpoint/2010/main" val="25282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HO—Resource list</a:t>
            </a:r>
          </a:p>
          <a:p>
            <a:endParaRPr lang="en-US" dirty="0" smtClean="0"/>
          </a:p>
          <a:p>
            <a:r>
              <a:rPr lang="en-US" dirty="0" smtClean="0"/>
              <a:t> The</a:t>
            </a:r>
            <a:r>
              <a:rPr lang="en-US" baseline="0" dirty="0" smtClean="0"/>
              <a:t> NAGC  deep website should be your guide for  information and guidance.</a:t>
            </a:r>
          </a:p>
          <a:p>
            <a:endParaRPr lang="en-US" baseline="0" dirty="0" smtClean="0"/>
          </a:p>
          <a:p>
            <a:r>
              <a:rPr lang="en-US" baseline="0" dirty="0" smtClean="0"/>
              <a:t>Washington’s WACs for Hi-Cap were based on NAGC Standards which, in turn, are based on up-to-date research.</a:t>
            </a:r>
          </a:p>
          <a:p>
            <a:endParaRPr lang="en-US" baseline="0" dirty="0" smtClean="0"/>
          </a:p>
          <a:p>
            <a:r>
              <a:rPr lang="en-US" dirty="0" smtClean="0"/>
              <a:t>On your </a:t>
            </a:r>
            <a:r>
              <a:rPr lang="en-US" dirty="0" err="1" smtClean="0"/>
              <a:t>ReSOURCE</a:t>
            </a:r>
            <a:r>
              <a:rPr lang="en-US" dirty="0" smtClean="0"/>
              <a:t> LIST, you’ll find the NAGC link……and many others.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3</a:t>
            </a:fld>
            <a:endParaRPr lang="en-US" dirty="0"/>
          </a:p>
        </p:txBody>
      </p:sp>
    </p:spTree>
    <p:extLst>
      <p:ext uri="{BB962C8B-B14F-4D97-AF65-F5344CB8AC3E}">
        <p14:creationId xmlns:p14="http://schemas.microsoft.com/office/powerpoint/2010/main" val="3477920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39</a:t>
            </a:fld>
            <a:endParaRPr lang="en-US" dirty="0"/>
          </a:p>
        </p:txBody>
      </p:sp>
    </p:spTree>
    <p:extLst>
      <p:ext uri="{BB962C8B-B14F-4D97-AF65-F5344CB8AC3E}">
        <p14:creationId xmlns:p14="http://schemas.microsoft.com/office/powerpoint/2010/main" val="3942605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50380-871B-9A40-998F-B7E959B92F89}" type="slidenum">
              <a:rPr lang="en-US"/>
              <a:pPr/>
              <a:t>40</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dirty="0" smtClean="0"/>
              <a:t>TODD</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41</a:t>
            </a:fld>
            <a:endParaRPr lang="en-US" dirty="0"/>
          </a:p>
        </p:txBody>
      </p:sp>
    </p:spTree>
    <p:extLst>
      <p:ext uri="{BB962C8B-B14F-4D97-AF65-F5344CB8AC3E}">
        <p14:creationId xmlns:p14="http://schemas.microsoft.com/office/powerpoint/2010/main" val="3194357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HO—Packet on SEM</a:t>
            </a:r>
          </a:p>
          <a:p>
            <a:endParaRPr lang="en-US" dirty="0" smtClean="0"/>
          </a:p>
          <a:p>
            <a:r>
              <a:rPr lang="en-US" dirty="0" smtClean="0"/>
              <a:t>TODD and JAN</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42</a:t>
            </a:fld>
            <a:endParaRPr lang="en-US" dirty="0"/>
          </a:p>
        </p:txBody>
      </p:sp>
    </p:spTree>
    <p:extLst>
      <p:ext uri="{BB962C8B-B14F-4D97-AF65-F5344CB8AC3E}">
        <p14:creationId xmlns:p14="http://schemas.microsoft.com/office/powerpoint/2010/main" val="3873478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43</a:t>
            </a:fld>
            <a:endParaRPr lang="en-US" dirty="0"/>
          </a:p>
        </p:txBody>
      </p:sp>
    </p:spTree>
    <p:extLst>
      <p:ext uri="{BB962C8B-B14F-4D97-AF65-F5344CB8AC3E}">
        <p14:creationId xmlns:p14="http://schemas.microsoft.com/office/powerpoint/2010/main" val="3311460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p>
          <a:p>
            <a:endParaRPr lang="en-US" dirty="0" smtClean="0"/>
          </a:p>
          <a:p>
            <a:endParaRPr lang="en-US" sz="1600" b="1" dirty="0" smtClean="0"/>
          </a:p>
          <a:p>
            <a:r>
              <a:rPr lang="en-US" sz="1600" b="1" dirty="0" smtClean="0"/>
              <a:t>9:30</a:t>
            </a:r>
          </a:p>
          <a:p>
            <a:endParaRPr lang="en-US" dirty="0" smtClean="0"/>
          </a:p>
          <a:p>
            <a:endParaRPr lang="en-US" dirty="0" smtClean="0"/>
          </a:p>
          <a:p>
            <a:r>
              <a:rPr lang="en-US" dirty="0" smtClean="0"/>
              <a:t>OPEN</a:t>
            </a:r>
            <a:r>
              <a:rPr lang="en-US" baseline="0" dirty="0" smtClean="0"/>
              <a:t> LINKS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44</a:t>
            </a:fld>
            <a:endParaRPr lang="en-US" dirty="0"/>
          </a:p>
        </p:txBody>
      </p:sp>
    </p:spTree>
    <p:extLst>
      <p:ext uri="{BB962C8B-B14F-4D97-AF65-F5344CB8AC3E}">
        <p14:creationId xmlns:p14="http://schemas.microsoft.com/office/powerpoint/2010/main" val="3186921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Synthesize WACs and the STANDARDS they are based upon into a practical</a:t>
            </a:r>
            <a:r>
              <a:rPr lang="en-US" baseline="0" dirty="0" smtClean="0"/>
              <a:t> task.</a:t>
            </a:r>
          </a:p>
          <a:p>
            <a:endParaRPr lang="en-US" baseline="0" dirty="0" smtClean="0"/>
          </a:p>
          <a:p>
            <a:r>
              <a:rPr lang="en-US" baseline="0" dirty="0" smtClean="0"/>
              <a:t>TWO MODELS</a:t>
            </a:r>
          </a:p>
        </p:txBody>
      </p:sp>
      <p:sp>
        <p:nvSpPr>
          <p:cNvPr id="4" name="Slide Number Placeholder 3"/>
          <p:cNvSpPr>
            <a:spLocks noGrp="1"/>
          </p:cNvSpPr>
          <p:nvPr>
            <p:ph type="sldNum" sz="quarter" idx="10"/>
          </p:nvPr>
        </p:nvSpPr>
        <p:spPr/>
        <p:txBody>
          <a:bodyPr/>
          <a:lstStyle/>
          <a:p>
            <a:fld id="{F21FBC72-1BC8-E44A-8FC4-71AC3AD66FF0}" type="slidenum">
              <a:rPr lang="en-US" smtClean="0"/>
              <a:t>45</a:t>
            </a:fld>
            <a:endParaRPr lang="en-US" dirty="0"/>
          </a:p>
        </p:txBody>
      </p:sp>
    </p:spTree>
    <p:extLst>
      <p:ext uri="{BB962C8B-B14F-4D97-AF65-F5344CB8AC3E}">
        <p14:creationId xmlns:p14="http://schemas.microsoft.com/office/powerpoint/2010/main" val="1973622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HO--Principles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46</a:t>
            </a:fld>
            <a:endParaRPr lang="en-US" dirty="0"/>
          </a:p>
        </p:txBody>
      </p:sp>
    </p:spTree>
    <p:extLst>
      <p:ext uri="{BB962C8B-B14F-4D97-AF65-F5344CB8AC3E}">
        <p14:creationId xmlns:p14="http://schemas.microsoft.com/office/powerpoint/2010/main" val="9420665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IDEA is to COLLECT enough information from different sources to see if the</a:t>
            </a:r>
            <a:r>
              <a:rPr lang="en-US" baseline="0" dirty="0" smtClean="0"/>
              <a:t> DATA CLUSTERS around a domain of strength.</a:t>
            </a:r>
          </a:p>
          <a:p>
            <a:endParaRPr lang="en-US" baseline="0" dirty="0" smtClean="0"/>
          </a:p>
          <a:p>
            <a:r>
              <a:rPr lang="en-US" baseline="0" dirty="0" smtClean="0"/>
              <a:t>The use professional </a:t>
            </a:r>
            <a:r>
              <a:rPr lang="en-US" baseline="0" dirty="0" err="1" smtClean="0"/>
              <a:t>judgement</a:t>
            </a:r>
            <a:r>
              <a:rPr lang="en-US" baseline="0" dirty="0" smtClean="0"/>
              <a:t> to determine whether the strengths are so outstanding or profound that the student needs services of the Hi-Cap program</a:t>
            </a:r>
          </a:p>
          <a:p>
            <a:endParaRPr lang="en-US" baseline="0" dirty="0" smtClean="0"/>
          </a:p>
          <a:p>
            <a:r>
              <a:rPr lang="en-US" baseline="0" dirty="0" smtClean="0"/>
              <a:t>Have a look. WHAT DO YOU THINK?</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47</a:t>
            </a:fld>
            <a:endParaRPr lang="en-US" dirty="0"/>
          </a:p>
        </p:txBody>
      </p:sp>
    </p:spTree>
    <p:extLst>
      <p:ext uri="{BB962C8B-B14F-4D97-AF65-F5344CB8AC3E}">
        <p14:creationId xmlns:p14="http://schemas.microsoft.com/office/powerpoint/2010/main" val="315457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t>
            </a:r>
            <a:r>
              <a:rPr lang="en-US" dirty="0" err="1" smtClean="0"/>
              <a:t>eXCEL</a:t>
            </a:r>
            <a:r>
              <a:rPr lang="en-US" baseline="0" dirty="0" smtClean="0"/>
              <a:t> </a:t>
            </a:r>
            <a:r>
              <a:rPr lang="en-US" baseline="0" dirty="0" err="1" smtClean="0"/>
              <a:t>woRKSHEET</a:t>
            </a:r>
            <a:endParaRPr lang="en-US" baseline="0" dirty="0" smtClean="0"/>
          </a:p>
          <a:p>
            <a:endParaRPr lang="en-US" baseline="0" dirty="0" smtClean="0"/>
          </a:p>
          <a:p>
            <a:r>
              <a:rPr lang="en-US" baseline="0" dirty="0" smtClean="0"/>
              <a:t>PULLUP TWO DATA SETS—each table should have 2-3  laptops working.</a:t>
            </a:r>
          </a:p>
          <a:p>
            <a:endParaRPr lang="en-US" baseline="0" dirty="0" smtClean="0"/>
          </a:p>
          <a:p>
            <a:r>
              <a:rPr lang="en-US" baseline="0" dirty="0" smtClean="0"/>
              <a:t>20 minutes or so to work to answer questions on the HO.</a:t>
            </a:r>
          </a:p>
          <a:p>
            <a:endParaRPr lang="en-US" baseline="0" dirty="0" smtClean="0"/>
          </a:p>
          <a:p>
            <a:r>
              <a:rPr lang="en-US" baseline="0" dirty="0" smtClean="0"/>
              <a:t>FACILITATOR </a:t>
            </a:r>
          </a:p>
          <a:p>
            <a:endParaRPr lang="en-US" baseline="0" dirty="0" smtClean="0"/>
          </a:p>
          <a:p>
            <a:r>
              <a:rPr lang="en-US" baseline="0" dirty="0" smtClean="0"/>
              <a:t>REPORTER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48</a:t>
            </a:fld>
            <a:endParaRPr lang="en-US" dirty="0"/>
          </a:p>
        </p:txBody>
      </p:sp>
    </p:spTree>
    <p:extLst>
      <p:ext uri="{BB962C8B-B14F-4D97-AF65-F5344CB8AC3E}">
        <p14:creationId xmlns:p14="http://schemas.microsoft.com/office/powerpoint/2010/main" val="85987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your own reference libraries, </a:t>
            </a:r>
            <a:r>
              <a:rPr lang="en-US" dirty="0" smtClean="0"/>
              <a:t>These three books on Identification are recommended</a:t>
            </a:r>
            <a:r>
              <a:rPr lang="en-US" baseline="0" dirty="0" smtClean="0"/>
              <a:t> by Dr. Jan </a:t>
            </a:r>
            <a:r>
              <a:rPr lang="en-US" baseline="0" dirty="0" err="1" smtClean="0"/>
              <a:t>Leppein</a:t>
            </a:r>
            <a:r>
              <a:rPr lang="en-US" baseline="0" dirty="0" smtClean="0"/>
              <a:t> of Whitworth University</a:t>
            </a:r>
            <a:endParaRPr lang="en-US" dirty="0" smtClean="0"/>
          </a:p>
          <a:p>
            <a:endParaRPr lang="en-US" dirty="0" smtClean="0"/>
          </a:p>
          <a:p>
            <a:r>
              <a:rPr lang="en-US" baseline="0" dirty="0" smtClean="0"/>
              <a:t>All are available through </a:t>
            </a:r>
            <a:r>
              <a:rPr lang="en-US" baseline="0" dirty="0" err="1" smtClean="0"/>
              <a:t>Prufrock</a:t>
            </a:r>
            <a:r>
              <a:rPr lang="en-US" baseline="0" dirty="0" smtClean="0"/>
              <a:t> Press.</a:t>
            </a:r>
          </a:p>
          <a:p>
            <a:endParaRPr lang="en-US" baseline="0" dirty="0" smtClean="0"/>
          </a:p>
          <a:p>
            <a:endParaRPr lang="en-US" baseline="0" dirty="0" smtClean="0"/>
          </a:p>
          <a:p>
            <a:r>
              <a:rPr lang="en-US" baseline="0" dirty="0" smtClean="0"/>
              <a: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9AB8C4-5CD2-F440-9867-CDBB7D76DA8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Both</a:t>
            </a:r>
            <a:r>
              <a:rPr lang="en-US" baseline="0" dirty="0" smtClean="0"/>
              <a:t> of the simulations can be used for training your Multi-disciplinary committees.</a:t>
            </a:r>
          </a:p>
          <a:p>
            <a:endParaRPr lang="en-US" baseline="0" dirty="0" smtClean="0"/>
          </a:p>
          <a:p>
            <a:r>
              <a:rPr lang="en-US" baseline="0" dirty="0" smtClean="0"/>
              <a:t>You each have all the forms needed to run this simulation back in your districts.</a:t>
            </a:r>
          </a:p>
          <a:p>
            <a:endParaRPr lang="en-US" baseline="0" dirty="0" smtClean="0"/>
          </a:p>
          <a:p>
            <a:r>
              <a:rPr lang="en-US" baseline="0" dirty="0" smtClean="0"/>
              <a:t>The purpose of THIS simulation is for you</a:t>
            </a:r>
          </a:p>
          <a:p>
            <a:r>
              <a:rPr lang="en-US" baseline="0" dirty="0" smtClean="0"/>
              <a:t> </a:t>
            </a:r>
          </a:p>
          <a:p>
            <a:r>
              <a:rPr lang="en-US" baseline="0" dirty="0" smtClean="0"/>
              <a:t>to examine different types of QUALITATIVE DATA,  </a:t>
            </a:r>
          </a:p>
          <a:p>
            <a:endParaRPr lang="en-US" baseline="0" dirty="0" smtClean="0"/>
          </a:p>
          <a:p>
            <a:r>
              <a:rPr lang="en-US" baseline="0" dirty="0" smtClean="0"/>
              <a:t>learn how to EEK OUT the CHARACTERISTICS of gifted learners from the NARRATIVES, </a:t>
            </a:r>
          </a:p>
          <a:p>
            <a:endParaRPr lang="en-US" baseline="0" dirty="0" smtClean="0"/>
          </a:p>
          <a:p>
            <a:r>
              <a:rPr lang="en-US" baseline="0" dirty="0" smtClean="0"/>
              <a:t>look for triangulation</a:t>
            </a:r>
          </a:p>
          <a:p>
            <a:endParaRPr lang="en-US" baseline="0" dirty="0" smtClean="0"/>
          </a:p>
          <a:p>
            <a:r>
              <a:rPr lang="en-US" baseline="0" dirty="0" smtClean="0"/>
              <a:t>Make decisions for an INDIVIDUAL TRANSFER STUDENT.</a:t>
            </a:r>
          </a:p>
          <a:p>
            <a:endParaRPr lang="en-US" baseline="0" dirty="0" smtClean="0"/>
          </a:p>
          <a:p>
            <a:r>
              <a:rPr lang="en-US" baseline="0" dirty="0" smtClean="0"/>
              <a:t>_________________________________________</a:t>
            </a:r>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49</a:t>
            </a:fld>
            <a:endParaRPr lang="en-US" dirty="0"/>
          </a:p>
        </p:txBody>
      </p:sp>
    </p:spTree>
    <p:extLst>
      <p:ext uri="{BB962C8B-B14F-4D97-AF65-F5344CB8AC3E}">
        <p14:creationId xmlns:p14="http://schemas.microsoft.com/office/powerpoint/2010/main" val="2704814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giftedness is now viewed</a:t>
            </a:r>
            <a:r>
              <a:rPr lang="en-US" baseline="0" dirty="0" smtClean="0"/>
              <a:t> as a multi-faceted phenomenon, personnel with expertise and knowledge about child development, education of gifted learners, theories of teaching and learning, and measurement and testing to the decision making process.</a:t>
            </a:r>
          </a:p>
          <a:p>
            <a:endParaRPr lang="en-US" baseline="0" dirty="0" smtClean="0"/>
          </a:p>
          <a:p>
            <a:r>
              <a:rPr lang="en-US" baseline="0" dirty="0" smtClean="0"/>
              <a:t>Y</a:t>
            </a:r>
            <a:r>
              <a:rPr lang="en-US" b="1" baseline="0" dirty="0" smtClean="0"/>
              <a:t>ou may and SHOULD invite others.  Especially consider inviting specialists on a case-by-case basis to inform decisions about students with special needs, including special education, counseling services,  ELL and culturally different students.</a:t>
            </a:r>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50</a:t>
            </a:fld>
            <a:endParaRPr lang="en-US" dirty="0"/>
          </a:p>
        </p:txBody>
      </p:sp>
    </p:spTree>
    <p:extLst>
      <p:ext uri="{BB962C8B-B14F-4D97-AF65-F5344CB8AC3E}">
        <p14:creationId xmlns:p14="http://schemas.microsoft.com/office/powerpoint/2010/main" val="3822121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the qualifications of the SPECIAL TEACHER assigned to the Multi-disciplinary selection committee.</a:t>
            </a:r>
          </a:p>
          <a:p>
            <a:endParaRPr lang="en-US" dirty="0" smtClean="0"/>
          </a:p>
          <a:p>
            <a:r>
              <a:rPr lang="en-US" dirty="0" smtClean="0"/>
              <a:t>Your district may or may not</a:t>
            </a:r>
            <a:r>
              <a:rPr lang="en-US" baseline="0" dirty="0" smtClean="0"/>
              <a:t> currently have a person adequately trained for this position.  Training of this SPECIAL TEACHER should be a priority.  </a:t>
            </a:r>
          </a:p>
          <a:p>
            <a:endParaRPr lang="en-US" baseline="0" dirty="0" smtClean="0"/>
          </a:p>
          <a:p>
            <a:r>
              <a:rPr lang="en-US" baseline="0" dirty="0" smtClean="0"/>
              <a:t>Training opportunities are available through NWESD, online through Whitworth University</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51</a:t>
            </a:fld>
            <a:endParaRPr lang="en-US" dirty="0"/>
          </a:p>
        </p:txBody>
      </p:sp>
    </p:spTree>
    <p:extLst>
      <p:ext uri="{BB962C8B-B14F-4D97-AF65-F5344CB8AC3E}">
        <p14:creationId xmlns:p14="http://schemas.microsoft.com/office/powerpoint/2010/main" val="3231269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HO—FOLDERS</a:t>
            </a:r>
          </a:p>
          <a:p>
            <a:endParaRPr lang="en-US" dirty="0" smtClean="0"/>
          </a:p>
          <a:p>
            <a:r>
              <a:rPr lang="en-US" dirty="0" smtClean="0"/>
              <a:t>	PULLOUT</a:t>
            </a:r>
            <a:r>
              <a:rPr lang="en-US" baseline="0" dirty="0" smtClean="0"/>
              <a:t> AQUA PAPER on R/R of MSC members</a:t>
            </a:r>
          </a:p>
          <a:p>
            <a:endParaRPr lang="en-US" baseline="0" dirty="0" smtClean="0"/>
          </a:p>
          <a:p>
            <a:endParaRPr lang="en-US" dirty="0" smtClean="0"/>
          </a:p>
          <a:p>
            <a:endParaRPr lang="en-US" dirty="0" smtClean="0"/>
          </a:p>
          <a:p>
            <a:r>
              <a:rPr lang="en-US" dirty="0" smtClean="0"/>
              <a:t>COUNT</a:t>
            </a:r>
            <a:r>
              <a:rPr lang="en-US" baseline="0" dirty="0" smtClean="0"/>
              <a:t> OFF by 4</a:t>
            </a:r>
          </a:p>
          <a:p>
            <a:endParaRPr lang="en-US" dirty="0" smtClean="0"/>
          </a:p>
          <a:p>
            <a:r>
              <a:rPr lang="en-US" dirty="0" smtClean="0"/>
              <a:t>At your table are ROLE AND RESPONSIBILITY</a:t>
            </a:r>
            <a:r>
              <a:rPr lang="en-US" baseline="0" dirty="0" smtClean="0"/>
              <a:t> sheets.</a:t>
            </a:r>
          </a:p>
          <a:p>
            <a:endParaRPr lang="en-US" baseline="0" dirty="0" smtClean="0"/>
          </a:p>
          <a:p>
            <a:r>
              <a:rPr lang="en-US" baseline="0" dirty="0" smtClean="0"/>
              <a:t>Your number equals your role&gt;</a:t>
            </a:r>
          </a:p>
          <a:p>
            <a:endParaRPr lang="en-US" baseline="0" dirty="0" smtClean="0"/>
          </a:p>
          <a:p>
            <a:r>
              <a:rPr lang="en-US" sz="1800" baseline="0" dirty="0" smtClean="0"/>
              <a:t>Read about your responsibilities.</a:t>
            </a:r>
            <a:endParaRPr lang="en-US" sz="1800" dirty="0"/>
          </a:p>
        </p:txBody>
      </p:sp>
      <p:sp>
        <p:nvSpPr>
          <p:cNvPr id="4" name="Slide Number Placeholder 3"/>
          <p:cNvSpPr>
            <a:spLocks noGrp="1"/>
          </p:cNvSpPr>
          <p:nvPr>
            <p:ph type="sldNum" sz="quarter" idx="10"/>
          </p:nvPr>
        </p:nvSpPr>
        <p:spPr/>
        <p:txBody>
          <a:bodyPr/>
          <a:lstStyle/>
          <a:p>
            <a:fld id="{F21FBC72-1BC8-E44A-8FC4-71AC3AD66FF0}" type="slidenum">
              <a:rPr lang="en-US" smtClean="0"/>
              <a:t>52</a:t>
            </a:fld>
            <a:endParaRPr lang="en-US" dirty="0"/>
          </a:p>
        </p:txBody>
      </p:sp>
    </p:spTree>
    <p:extLst>
      <p:ext uri="{BB962C8B-B14F-4D97-AF65-F5344CB8AC3E}">
        <p14:creationId xmlns:p14="http://schemas.microsoft.com/office/powerpoint/2010/main" val="3044218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a:t>
            </a:r>
            <a:r>
              <a:rPr lang="en-US" baseline="0" dirty="0" smtClean="0"/>
              <a:t> this simulation task, these are your process roles.</a:t>
            </a:r>
          </a:p>
          <a:p>
            <a:endParaRPr lang="en-US" baseline="0"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53</a:t>
            </a:fld>
            <a:endParaRPr lang="en-US" dirty="0"/>
          </a:p>
        </p:txBody>
      </p:sp>
    </p:spTree>
    <p:extLst>
      <p:ext uri="{BB962C8B-B14F-4D97-AF65-F5344CB8AC3E}">
        <p14:creationId xmlns:p14="http://schemas.microsoft.com/office/powerpoint/2010/main" val="2095096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11:30  TODD</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61</a:t>
            </a:fld>
            <a:endParaRPr lang="en-US" dirty="0"/>
          </a:p>
        </p:txBody>
      </p:sp>
    </p:spTree>
    <p:extLst>
      <p:ext uri="{BB962C8B-B14F-4D97-AF65-F5344CB8AC3E}">
        <p14:creationId xmlns:p14="http://schemas.microsoft.com/office/powerpoint/2010/main" val="2033944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K-12</a:t>
            </a:r>
          </a:p>
          <a:p>
            <a:r>
              <a:rPr lang="en-US" dirty="0" smtClean="0"/>
              <a:t>Online or paper/pencil</a:t>
            </a:r>
          </a:p>
          <a:p>
            <a:r>
              <a:rPr lang="en-US" dirty="0" smtClean="0"/>
              <a:t>For teachers (often</a:t>
            </a:r>
            <a:r>
              <a:rPr lang="en-US" baseline="0" dirty="0" smtClean="0"/>
              <a:t> also given to parents)</a:t>
            </a:r>
          </a:p>
          <a:p>
            <a:endParaRPr lang="en-US" dirty="0"/>
          </a:p>
        </p:txBody>
      </p:sp>
      <p:sp>
        <p:nvSpPr>
          <p:cNvPr id="4" name="Slide Number Placeholder 3"/>
          <p:cNvSpPr>
            <a:spLocks noGrp="1"/>
          </p:cNvSpPr>
          <p:nvPr>
            <p:ph type="sldNum" sz="quarter" idx="10"/>
          </p:nvPr>
        </p:nvSpPr>
        <p:spPr/>
        <p:txBody>
          <a:bodyPr/>
          <a:lstStyle/>
          <a:p>
            <a:fld id="{D29AB8C4-5CD2-F440-9867-CDBB7D76DA8B}" type="slidenum">
              <a:rPr lang="en-US" smtClean="0"/>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AB8C4-5CD2-F440-9867-CDBB7D76DA8B}" type="slidenum">
              <a:rPr lang="en-US" smtClean="0"/>
              <a:pPr/>
              <a:t>63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RATING</a:t>
            </a:r>
            <a:r>
              <a:rPr lang="en-US" baseline="0" dirty="0" smtClean="0"/>
              <a:t> SCALES are subjective and only a part of a complete PORTFOLIO OF STRENGTH</a:t>
            </a:r>
          </a:p>
          <a:p>
            <a:endParaRPr lang="en-US" baseline="0" dirty="0" smtClean="0"/>
          </a:p>
          <a:p>
            <a:r>
              <a:rPr lang="en-US" baseline="0" dirty="0" smtClean="0"/>
              <a:t>Teachers and parent should be asked to supply written EVIDENCE to support claims.</a:t>
            </a:r>
          </a:p>
          <a:p>
            <a:endParaRPr lang="en-US" baseline="0" dirty="0" smtClean="0"/>
          </a:p>
          <a:p>
            <a:r>
              <a:rPr lang="en-US" baseline="0" dirty="0" smtClean="0"/>
              <a:t>TEACHERS:  Can add work samples, photos, etc.</a:t>
            </a:r>
          </a:p>
          <a:p>
            <a:endParaRPr lang="en-US" baseline="0" dirty="0" smtClean="0"/>
          </a:p>
          <a:p>
            <a:r>
              <a:rPr lang="en-US" baseline="0" dirty="0" smtClean="0"/>
              <a:t>PARENTS:</a:t>
            </a:r>
          </a:p>
          <a:p>
            <a:endParaRPr lang="en-US" baseline="0" dirty="0" smtClean="0"/>
          </a:p>
          <a:p>
            <a:r>
              <a:rPr lang="en-US" baseline="0" dirty="0" smtClean="0"/>
              <a:t>Ask them to provide info ACROSS THE LIFESPAN  (early to walk, talk, read, etc)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9AB8C4-5CD2-F440-9867-CDBB7D76DA8B}" type="slidenum">
              <a:rPr lang="en-US" smtClean="0"/>
              <a:pPr/>
              <a:t>65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OSPI doesn’t require that the scales be research based. </a:t>
            </a:r>
          </a:p>
          <a:p>
            <a:r>
              <a:rPr lang="en-US" dirty="0" smtClean="0"/>
              <a:t> Districts</a:t>
            </a:r>
            <a:r>
              <a:rPr lang="en-US" baseline="0" dirty="0" smtClean="0"/>
              <a:t> ay create their own.  </a:t>
            </a:r>
          </a:p>
          <a:p>
            <a:r>
              <a:rPr lang="en-US" baseline="0" dirty="0" smtClean="0"/>
              <a:t>But especially in this circumstance, it is best to REQUIRE supportive evidence.</a:t>
            </a:r>
          </a:p>
          <a:p>
            <a:r>
              <a:rPr lang="en-US" baseline="0" dirty="0" smtClean="0"/>
              <a:t>Supportive evidence (narrative, anecdotal info; work samples) ARE VERY VALUABLE.</a:t>
            </a:r>
            <a:endParaRPr lang="en-US" dirty="0"/>
          </a:p>
        </p:txBody>
      </p:sp>
      <p:sp>
        <p:nvSpPr>
          <p:cNvPr id="4" name="Slide Number Placeholder 3"/>
          <p:cNvSpPr>
            <a:spLocks noGrp="1"/>
          </p:cNvSpPr>
          <p:nvPr>
            <p:ph type="sldNum" sz="quarter" idx="10"/>
          </p:nvPr>
        </p:nvSpPr>
        <p:spPr/>
        <p:txBody>
          <a:bodyPr/>
          <a:lstStyle/>
          <a:p>
            <a:fld id="{BF9E2CAA-900D-474C-BC28-543715AE1398}" type="slidenum">
              <a:rPr lang="en-US" smtClean="0"/>
              <a:t>66</a:t>
            </a:fld>
            <a:endParaRPr lang="en-US"/>
          </a:p>
        </p:txBody>
      </p:sp>
    </p:spTree>
    <p:extLst>
      <p:ext uri="{BB962C8B-B14F-4D97-AF65-F5344CB8AC3E}">
        <p14:creationId xmlns:p14="http://schemas.microsoft.com/office/powerpoint/2010/main" val="245057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HO—agenda</a:t>
            </a:r>
          </a:p>
          <a:p>
            <a:endParaRPr lang="en-US" dirty="0" smtClean="0"/>
          </a:p>
          <a:p>
            <a:endParaRPr lang="en-US" dirty="0" smtClean="0"/>
          </a:p>
          <a:p>
            <a:endParaRPr lang="en-US" dirty="0" smtClean="0"/>
          </a:p>
          <a:p>
            <a:r>
              <a:rPr lang="en-US" dirty="0" smtClean="0"/>
              <a:t>SHOW</a:t>
            </a:r>
            <a:r>
              <a:rPr lang="en-US" baseline="0" dirty="0" smtClean="0"/>
              <a:t> HOW TO GO TO THE ESD WEBSITE TO ACCESS ELECTRONIC LINKS</a:t>
            </a:r>
          </a:p>
          <a:p>
            <a:endParaRPr lang="en-US" baseline="0" dirty="0" smtClean="0"/>
          </a:p>
          <a:p>
            <a:r>
              <a:rPr lang="en-US" baseline="0" dirty="0" smtClean="0"/>
              <a:t>POWER POINT—some of the presentation slides may be in a different order from those you have here.</a:t>
            </a:r>
          </a:p>
          <a:p>
            <a:endParaRPr lang="en-US" baseline="0" dirty="0" smtClean="0"/>
          </a:p>
          <a:p>
            <a:r>
              <a:rPr lang="en-US" baseline="0" dirty="0" smtClean="0"/>
              <a:t>---ELECTRONIC AGENDA</a:t>
            </a:r>
          </a:p>
          <a:p>
            <a:endParaRPr lang="en-US" baseline="0" dirty="0" smtClean="0"/>
          </a:p>
          <a:p>
            <a:r>
              <a:rPr lang="en-US" baseline="0" dirty="0" smtClean="0"/>
              <a:t>--OSPI HANDBOOK</a:t>
            </a:r>
          </a:p>
          <a:p>
            <a:endParaRPr lang="en-US" baseline="0" dirty="0" smtClean="0"/>
          </a:p>
          <a:p>
            <a:r>
              <a:rPr lang="en-US" baseline="0" dirty="0" smtClean="0"/>
              <a:t>	Forms and Procedures.</a:t>
            </a:r>
          </a:p>
          <a:p>
            <a:r>
              <a:rPr lang="en-US" baseline="0" dirty="0" smtClean="0"/>
              <a:t>	We’ll be adding a few additional forms in YELLOW</a:t>
            </a:r>
          </a:p>
          <a:p>
            <a:r>
              <a:rPr lang="en-US" baseline="0" dirty="0" smtClean="0"/>
              <a:t>	Dividers available</a:t>
            </a:r>
          </a:p>
          <a:p>
            <a:r>
              <a:rPr lang="en-US" baseline="0" dirty="0" smtClean="0"/>
              <a:t>	Hole punch</a:t>
            </a:r>
          </a:p>
          <a:p>
            <a:endParaRPr lang="en-US" baseline="0" dirty="0" smtClean="0"/>
          </a:p>
          <a:p>
            <a:endParaRPr lang="en-US" dirty="0" smtClean="0"/>
          </a:p>
          <a:p>
            <a:endParaRPr lang="en-US" dirty="0" smtClean="0"/>
          </a:p>
          <a:p>
            <a:r>
              <a:rPr lang="en-US" dirty="0" smtClean="0"/>
              <a:t>We</a:t>
            </a:r>
            <a:r>
              <a:rPr lang="en-US" baseline="0" dirty="0" smtClean="0"/>
              <a:t> will be BUSY!!</a:t>
            </a:r>
          </a:p>
          <a:p>
            <a:endParaRPr lang="en-US" baseline="0" dirty="0" smtClean="0"/>
          </a:p>
          <a:p>
            <a:r>
              <a:rPr lang="en-US" baseline="0" dirty="0" smtClean="0"/>
              <a:t>The agenda timeline is FLEXIBLE</a:t>
            </a:r>
          </a:p>
          <a:p>
            <a:endParaRPr lang="en-US" baseline="0" dirty="0" smtClean="0"/>
          </a:p>
          <a:p>
            <a:r>
              <a:rPr lang="en-US" baseline="0" dirty="0" smtClean="0"/>
              <a:t>There is more information on the PP slides that we will probably have time to cover.  Your questions will guide us.</a:t>
            </a:r>
          </a:p>
          <a:p>
            <a:endParaRPr lang="en-US" baseline="0" dirty="0" smtClean="0"/>
          </a:p>
          <a:p>
            <a:r>
              <a:rPr lang="en-US" baseline="0" dirty="0" smtClean="0"/>
              <a:t>Todd and I will stay 12:30-1:30 to work with any individuals/teams who would like individual assistance.</a:t>
            </a:r>
          </a:p>
          <a:p>
            <a:endParaRPr lang="en-US" baseline="0" dirty="0" smtClean="0"/>
          </a:p>
          <a:p>
            <a:r>
              <a:rPr lang="en-US" baseline="0" dirty="0" smtClean="0"/>
              <a:t>The room is available for teams to meet as you desire.</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5</a:t>
            </a:fld>
            <a:endParaRPr lang="en-US" dirty="0"/>
          </a:p>
        </p:txBody>
      </p:sp>
    </p:spTree>
    <p:extLst>
      <p:ext uri="{BB962C8B-B14F-4D97-AF65-F5344CB8AC3E}">
        <p14:creationId xmlns:p14="http://schemas.microsoft.com/office/powerpoint/2010/main" val="235938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a:t>
            </a:r>
          </a:p>
          <a:p>
            <a:endParaRPr lang="en-US" dirty="0" smtClean="0"/>
          </a:p>
          <a:p>
            <a:r>
              <a:rPr lang="en-US" dirty="0" smtClean="0"/>
              <a:t>Most of you have seen this graphic before.</a:t>
            </a:r>
          </a:p>
          <a:p>
            <a:endParaRPr lang="en-US" dirty="0" smtClean="0"/>
          </a:p>
          <a:p>
            <a:r>
              <a:rPr lang="en-US" dirty="0" smtClean="0"/>
              <a:t>Today we focus on the singular</a:t>
            </a:r>
            <a:r>
              <a:rPr lang="en-US" baseline="0" dirty="0" smtClean="0"/>
              <a:t> element of IDENTIFICATION.</a:t>
            </a:r>
          </a:p>
          <a:p>
            <a:endParaRPr lang="en-US" baseline="0" dirty="0" smtClean="0"/>
          </a:p>
          <a:p>
            <a:r>
              <a:rPr lang="en-US" baseline="0" dirty="0" smtClean="0"/>
              <a:t>But the elements of the OUTER RING need to be considered as you make ID DECISIONS</a:t>
            </a:r>
          </a:p>
          <a:p>
            <a:endParaRPr lang="en-US" baseline="0" dirty="0" smtClean="0"/>
          </a:p>
          <a:p>
            <a:r>
              <a:rPr lang="en-US" baseline="0" dirty="0" smtClean="0"/>
              <a:t>	Demographics—tools and criteria</a:t>
            </a:r>
          </a:p>
          <a:p>
            <a:r>
              <a:rPr lang="en-US" baseline="0" dirty="0" smtClean="0"/>
              <a:t>	FUNDING—Tools, time</a:t>
            </a:r>
          </a:p>
          <a:p>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6</a:t>
            </a:fld>
            <a:endParaRPr lang="en-US" dirty="0"/>
          </a:p>
        </p:txBody>
      </p:sp>
    </p:spTree>
    <p:extLst>
      <p:ext uri="{BB962C8B-B14F-4D97-AF65-F5344CB8AC3E}">
        <p14:creationId xmlns:p14="http://schemas.microsoft.com/office/powerpoint/2010/main" val="332064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HO---ARTICLE</a:t>
            </a:r>
          </a:p>
          <a:p>
            <a:endParaRPr lang="en-US" dirty="0" smtClean="0"/>
          </a:p>
          <a:p>
            <a:r>
              <a:rPr lang="en-US" dirty="0" smtClean="0"/>
              <a:t>Ask participants</a:t>
            </a:r>
            <a:r>
              <a:rPr lang="en-US" baseline="0" dirty="0" smtClean="0"/>
              <a:t> to read</a:t>
            </a:r>
          </a:p>
          <a:p>
            <a:endParaRPr lang="en-US" baseline="0" dirty="0" smtClean="0"/>
          </a:p>
          <a:p>
            <a:pPr marL="228600" indent="-228600">
              <a:buAutoNum type="alphaUcPeriod"/>
            </a:pPr>
            <a:r>
              <a:rPr lang="en-US" baseline="0" dirty="0" smtClean="0"/>
              <a:t>INDIVIVUALLY READ:  Key Characteristics of Highly Capable Program Plans (</a:t>
            </a:r>
            <a:r>
              <a:rPr lang="en-US" baseline="0" dirty="0" err="1" smtClean="0"/>
              <a:t>Hanninen</a:t>
            </a:r>
            <a:r>
              <a:rPr lang="en-US" baseline="0" dirty="0" smtClean="0"/>
              <a:t>/OSPI)</a:t>
            </a:r>
          </a:p>
          <a:p>
            <a:pPr marL="228600" indent="-228600">
              <a:buAutoNum type="alphaUcPeriod"/>
            </a:pPr>
            <a:endParaRPr lang="en-US" baseline="0" dirty="0" smtClean="0"/>
          </a:p>
          <a:p>
            <a:pPr marL="228600" indent="-228600">
              <a:buAutoNum type="alphaUcPeriod"/>
            </a:pPr>
            <a:r>
              <a:rPr lang="en-US" baseline="0" dirty="0" smtClean="0"/>
              <a:t>TABLE GROUPS: DISCUSS  In reviewing your district’s ID process, to what extent are these components reflected in that process?   </a:t>
            </a:r>
          </a:p>
          <a:p>
            <a:pPr marL="228600" indent="-228600">
              <a:buAutoNum type="alphaUcPeriod"/>
            </a:pPr>
            <a:endParaRPr lang="en-US" baseline="0" dirty="0" smtClean="0"/>
          </a:p>
          <a:p>
            <a:pPr marL="228600" indent="-228600">
              <a:buAutoNum type="alphaUcPeriod"/>
            </a:pPr>
            <a:r>
              <a:rPr lang="en-US" baseline="0" dirty="0" err="1" smtClean="0"/>
              <a:t>LARGe</a:t>
            </a:r>
            <a:r>
              <a:rPr lang="en-US" baseline="0" dirty="0" smtClean="0"/>
              <a:t> GROUP SHARE OUT</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7</a:t>
            </a:fld>
            <a:endParaRPr lang="en-US" dirty="0"/>
          </a:p>
        </p:txBody>
      </p:sp>
    </p:spTree>
    <p:extLst>
      <p:ext uri="{BB962C8B-B14F-4D97-AF65-F5344CB8AC3E}">
        <p14:creationId xmlns:p14="http://schemas.microsoft.com/office/powerpoint/2010/main" val="73048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t>
            </a:r>
            <a:r>
              <a:rPr lang="en-US" dirty="0" err="1" smtClean="0"/>
              <a:t>Self-STUDY</a:t>
            </a:r>
            <a:endParaRPr lang="en-US" dirty="0" smtClean="0"/>
          </a:p>
          <a:p>
            <a:endParaRPr lang="en-US" dirty="0" smtClean="0"/>
          </a:p>
          <a:p>
            <a:r>
              <a:rPr lang="en-US" dirty="0" smtClean="0"/>
              <a:t>HO—Self-Study</a:t>
            </a:r>
          </a:p>
          <a:p>
            <a:endParaRPr lang="en-US" dirty="0" smtClean="0"/>
          </a:p>
          <a:p>
            <a:r>
              <a:rPr lang="en-US" dirty="0" smtClean="0"/>
              <a:t>WHERE ARE YOU NOW????</a:t>
            </a:r>
          </a:p>
          <a:p>
            <a:endParaRPr lang="en-US" dirty="0" smtClean="0"/>
          </a:p>
          <a:p>
            <a:r>
              <a:rPr lang="en-US" dirty="0" smtClean="0"/>
              <a:t>This 20 item self-study</a:t>
            </a:r>
            <a:r>
              <a:rPr lang="en-US" baseline="0" dirty="0" smtClean="0"/>
              <a:t> survey was drawn from 3 documents.  </a:t>
            </a:r>
          </a:p>
          <a:p>
            <a:endParaRPr lang="en-US" baseline="0" dirty="0" smtClean="0"/>
          </a:p>
          <a:p>
            <a:r>
              <a:rPr lang="en-US" baseline="0" dirty="0" smtClean="0"/>
              <a:t>We hope it will be useful to you</a:t>
            </a:r>
            <a:endParaRPr lang="en-US" dirty="0" smtClean="0"/>
          </a:p>
          <a:p>
            <a:endParaRPr lang="en-US" dirty="0" smtClean="0"/>
          </a:p>
          <a:p>
            <a:r>
              <a:rPr lang="en-US" dirty="0" smtClean="0"/>
              <a:t>PUT</a:t>
            </a:r>
            <a:r>
              <a:rPr lang="en-US" baseline="0" dirty="0" smtClean="0"/>
              <a:t> YOUR NAME/DISTRICT on the survey.  We will collect after you’ve finished to make a frequency chart to help us today.</a:t>
            </a:r>
          </a:p>
          <a:p>
            <a:endParaRPr lang="en-US" dirty="0" smtClean="0"/>
          </a:p>
          <a:p>
            <a:r>
              <a:rPr lang="en-US" dirty="0" smtClean="0"/>
              <a:t>INDIVUDALLY or as a DISTRICT Team complete the</a:t>
            </a:r>
            <a:r>
              <a:rPr lang="en-US" baseline="0" dirty="0" smtClean="0"/>
              <a:t> SELF-STUDY.</a:t>
            </a:r>
          </a:p>
          <a:p>
            <a:endParaRPr lang="en-US" baseline="0" dirty="0" smtClean="0"/>
          </a:p>
          <a:p>
            <a:r>
              <a:rPr lang="en-US" baseline="0" dirty="0" smtClean="0"/>
              <a:t>??????  ON CHART PAPER, l20 numbers. </a:t>
            </a:r>
          </a:p>
          <a:p>
            <a:endParaRPr lang="en-US" baseline="0" dirty="0" smtClean="0"/>
          </a:p>
          <a:p>
            <a:r>
              <a:rPr lang="en-US" baseline="0" dirty="0" smtClean="0"/>
              <a:t>PRIORITIZE YOUR 5 GREATEST NEEDs (NO or MAYBE)</a:t>
            </a:r>
          </a:p>
          <a:p>
            <a:endParaRPr lang="en-US" baseline="0" dirty="0" smtClean="0"/>
          </a:p>
          <a:p>
            <a:r>
              <a:rPr lang="en-US" baseline="0" dirty="0" smtClean="0"/>
              <a:t>Place a CHECK MARK by the 5 NUMERS corresponding to your greatest needs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8</a:t>
            </a:fld>
            <a:endParaRPr lang="en-US" dirty="0"/>
          </a:p>
        </p:txBody>
      </p:sp>
    </p:spTree>
    <p:extLst>
      <p:ext uri="{BB962C8B-B14F-4D97-AF65-F5344CB8AC3E}">
        <p14:creationId xmlns:p14="http://schemas.microsoft.com/office/powerpoint/2010/main" val="331344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a:t>
            </a:r>
            <a:r>
              <a:rPr lang="en-US" baseline="0" dirty="0" smtClean="0"/>
              <a:t> ARE JUST STARTING THE PROCESS</a:t>
            </a:r>
          </a:p>
          <a:p>
            <a:endParaRPr lang="en-US" baseline="0" dirty="0" smtClean="0"/>
          </a:p>
          <a:p>
            <a:r>
              <a:rPr lang="en-US" baseline="0" dirty="0" smtClean="0"/>
              <a:t>SOME need to UPDATE ID processes</a:t>
            </a:r>
          </a:p>
          <a:p>
            <a:endParaRPr lang="en-US" baseline="0" dirty="0" smtClean="0"/>
          </a:p>
          <a:p>
            <a:r>
              <a:rPr lang="en-US" baseline="0" dirty="0" smtClean="0"/>
              <a:t>SOME want to understand THE FOUNDATIONS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9</a:t>
            </a:fld>
            <a:endParaRPr lang="en-US" dirty="0"/>
          </a:p>
        </p:txBody>
      </p:sp>
    </p:spTree>
    <p:extLst>
      <p:ext uri="{BB962C8B-B14F-4D97-AF65-F5344CB8AC3E}">
        <p14:creationId xmlns:p14="http://schemas.microsoft.com/office/powerpoint/2010/main" val="153878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86CF07-8EB1-F142-836E-60E4A651287F}"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A5BF6-B4BC-1D4D-BC6F-5BC5DB701955}"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8251B-628D-074F-917A-FE561C7BD192}"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50C13-0393-7B44-B207-F76DAB73F7C2}"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FAE0F54-F324-5A4E-AF29-BF49A0E09866}"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dirty="0" smtClean="0"/>
              <a:t>Drag picture to placeholder or click icon to add</a:t>
            </a:r>
            <a:endParaRPr dirty="0"/>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50A78-BC87-4343-BE33-AE468CF1EDEB}"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B4CC6A3-1DDE-6F46-8AFA-4E8A9C89C353}"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E435A7-BB99-134D-929E-ADBFAF562A2D}"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3DC0606-3180-4440-A448-E2E7275A6C7F}"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8464D7CC-88A6-5B49-8EBD-2C0D52A5F042}"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dirty="0" smtClean="0"/>
              <a:t>Drag picture to placeholder or click icon to add</a:t>
            </a:r>
            <a:endParaRPr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376AC830-7C78-E64C-A1A2-94B50C321D15}"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dirty="0" smtClean="0"/>
              <a:t>Drag picture to placeholder or click icon to add</a:t>
            </a:r>
            <a:endParaRPr dirty="0"/>
          </a:p>
        </p:txBody>
      </p:sp>
      <p:sp>
        <p:nvSpPr>
          <p:cNvPr id="4" name="Date Placeholder 3"/>
          <p:cNvSpPr>
            <a:spLocks noGrp="1"/>
          </p:cNvSpPr>
          <p:nvPr>
            <p:ph type="dt" sz="half" idx="10"/>
          </p:nvPr>
        </p:nvSpPr>
        <p:spPr/>
        <p:txBody>
          <a:bodyPr/>
          <a:lstStyle/>
          <a:p>
            <a:fld id="{409B96EA-4016-FE4C-B6CD-E10A78D7938C}" type="datetime1">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AA67986-72E3-AE4C-96BA-DBB9F9AF6B17}" type="datetime1">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36E9E6D-FA67-A740-8F20-9091B2E8F862}" type="datetime1">
              <a:rPr lang="en-US" smtClean="0"/>
              <a:t>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74693B-5DDE-D740-9B72-0B390534382D}" type="datetime1">
              <a:rPr lang="en-US" smtClean="0"/>
              <a:t>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0D5BC-C364-194E-836A-0A35DE531D70}" type="datetime1">
              <a:rPr lang="en-US" smtClean="0"/>
              <a:t>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B016159B-6725-1C47-A7AE-13564A5D2F8D}" type="datetime1">
              <a:rPr lang="en-US" smtClean="0"/>
              <a:t>1/29/2016</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dirty="0"/>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gc.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rufrock.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www.prufrock.com/Scales-for-Rating-the-Behavioral-Characteristics-of-Superior-Students-Technical-and-Administration-Manual-3rd-ed-P1823.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www.prufrock.com/SIGS-Complete-Kit-Scales-for-Identifying-Gifted-Students-P123.aspx"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ids-on-laptop-multiracial-Featured.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77" b="13277"/>
          <a:stretch>
            <a:fillRect/>
          </a:stretch>
        </p:blipFill>
        <p:spPr>
          <a:xfrm>
            <a:off x="418633" y="2173442"/>
            <a:ext cx="7960647" cy="4064207"/>
          </a:xfrm>
        </p:spPr>
      </p:pic>
      <p:sp>
        <p:nvSpPr>
          <p:cNvPr id="3" name="Subtitle 2"/>
          <p:cNvSpPr>
            <a:spLocks noGrp="1"/>
          </p:cNvSpPr>
          <p:nvPr>
            <p:ph type="subTitle" idx="1"/>
          </p:nvPr>
        </p:nvSpPr>
        <p:spPr>
          <a:xfrm>
            <a:off x="533399" y="730250"/>
            <a:ext cx="7960647" cy="920750"/>
          </a:xfrm>
        </p:spPr>
        <p:style>
          <a:lnRef idx="3">
            <a:schemeClr val="lt1"/>
          </a:lnRef>
          <a:fillRef idx="1">
            <a:schemeClr val="accent3"/>
          </a:fillRef>
          <a:effectRef idx="1">
            <a:schemeClr val="accent3"/>
          </a:effectRef>
          <a:fontRef idx="minor">
            <a:schemeClr val="lt1"/>
          </a:fontRef>
        </p:style>
        <p:txBody>
          <a:bodyPr>
            <a:no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BASIC PRINCIPLES OF IDENTIFICATION</a:t>
            </a: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NWESD Jan. 28, 2016              Jan Bonzon &amp; Todd Christensen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itle 3"/>
          <p:cNvSpPr>
            <a:spLocks noGrp="1"/>
          </p:cNvSpPr>
          <p:nvPr>
            <p:ph type="ctrTitle"/>
          </p:nvPr>
        </p:nvSpPr>
        <p:spPr>
          <a:xfrm>
            <a:off x="418633" y="238109"/>
            <a:ext cx="8439616" cy="1746122"/>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t>
            </a:r>
            <a:r>
              <a:rPr lang="en-US" sz="4900" dirty="0" smtClean="0"/>
              <a:t> </a:t>
            </a:r>
            <a:r>
              <a:rPr lang="en-US" sz="3100" dirty="0" smtClean="0"/>
              <a:t> </a:t>
            </a:r>
            <a:br>
              <a:rPr lang="en-US" sz="3100" dirty="0" smtClean="0"/>
            </a:br>
            <a:endParaRPr lang="en-US" sz="3100" dirty="0"/>
          </a:p>
        </p:txBody>
      </p:sp>
      <p:sp>
        <p:nvSpPr>
          <p:cNvPr id="2" name="Slide Number Placeholder 1"/>
          <p:cNvSpPr>
            <a:spLocks noGrp="1"/>
          </p:cNvSpPr>
          <p:nvPr>
            <p:ph type="sldNum" sz="quarter" idx="12"/>
          </p:nvPr>
        </p:nvSpPr>
        <p:spPr/>
        <p:txBody>
          <a:bodyPr/>
          <a:lstStyle/>
          <a:p>
            <a:fld id="{5FD889E0-CAB2-4699-909D-B9A88D47ACBE}" type="slidenum">
              <a:rPr lang="en-US" smtClean="0"/>
              <a:t>1</a:t>
            </a:fld>
            <a:endParaRPr lang="en-US" dirty="0"/>
          </a:p>
        </p:txBody>
      </p:sp>
    </p:spTree>
    <p:extLst>
      <p:ext uri="{BB962C8B-B14F-4D97-AF65-F5344CB8AC3E}">
        <p14:creationId xmlns:p14="http://schemas.microsoft.com/office/powerpoint/2010/main" val="107049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PARADIGM SHIFT--Services</a:t>
            </a:r>
            <a:endParaRPr lang="en-US" dirty="0"/>
          </a:p>
        </p:txBody>
      </p:sp>
      <p:sp>
        <p:nvSpPr>
          <p:cNvPr id="3" name="Text Placeholder 2"/>
          <p:cNvSpPr>
            <a:spLocks noGrp="1"/>
          </p:cNvSpPr>
          <p:nvPr>
            <p:ph type="body" idx="1"/>
          </p:nvPr>
        </p:nvSpPr>
        <p:spPr>
          <a:xfrm>
            <a:off x="403412" y="1735138"/>
            <a:ext cx="4190544" cy="561557"/>
          </a:xfrm>
        </p:spPr>
        <p:txBody>
          <a:bodyPr/>
          <a:lstStyle/>
          <a:p>
            <a:r>
              <a:rPr lang="en-US" dirty="0" smtClean="0"/>
              <a:t>OLD</a:t>
            </a:r>
            <a:endParaRPr lang="en-US" dirty="0"/>
          </a:p>
        </p:txBody>
      </p:sp>
      <p:sp>
        <p:nvSpPr>
          <p:cNvPr id="4" name="Content Placeholder 3"/>
          <p:cNvSpPr>
            <a:spLocks noGrp="1"/>
          </p:cNvSpPr>
          <p:nvPr>
            <p:ph sz="half" idx="2"/>
          </p:nvPr>
        </p:nvSpPr>
        <p:spPr>
          <a:xfrm>
            <a:off x="403412" y="2296695"/>
            <a:ext cx="4190544" cy="3829467"/>
          </a:xfrm>
        </p:spPr>
        <p:txBody>
          <a:bodyPr>
            <a:normAutofit lnSpcReduction="10000"/>
          </a:bodyPr>
          <a:lstStyle/>
          <a:p>
            <a:pPr>
              <a:buFont typeface="Wingdings" charset="2"/>
              <a:buChar char="ü"/>
            </a:pPr>
            <a:r>
              <a:rPr lang="en-US" sz="2400" b="1" dirty="0"/>
              <a:t>Some grade levels, not others</a:t>
            </a:r>
          </a:p>
          <a:p>
            <a:pPr>
              <a:buFont typeface="Wingdings" charset="2"/>
              <a:buChar char="ü"/>
            </a:pPr>
            <a:r>
              <a:rPr lang="en-US" sz="2400" b="1" dirty="0" smtClean="0"/>
              <a:t>Decisions </a:t>
            </a:r>
            <a:r>
              <a:rPr lang="en-US" sz="2400" b="1" dirty="0"/>
              <a:t>driven by economics or politics</a:t>
            </a:r>
          </a:p>
          <a:p>
            <a:pPr>
              <a:buFont typeface="Wingdings" charset="2"/>
              <a:buChar char="ü"/>
            </a:pPr>
            <a:r>
              <a:rPr lang="en-US" sz="2400" b="1" dirty="0" smtClean="0"/>
              <a:t>Programming disconnected </a:t>
            </a:r>
            <a:r>
              <a:rPr lang="en-US" sz="2400" b="1" dirty="0"/>
              <a:t>from </a:t>
            </a:r>
            <a:r>
              <a:rPr lang="en-US" sz="2400" b="1" dirty="0" err="1" smtClean="0"/>
              <a:t>schoolwide</a:t>
            </a:r>
            <a:r>
              <a:rPr lang="en-US" sz="2400" b="1" dirty="0" smtClean="0"/>
              <a:t> initiatives, programs, curriculum</a:t>
            </a:r>
          </a:p>
          <a:p>
            <a:pPr>
              <a:buFont typeface="Wingdings" charset="2"/>
              <a:buChar char="ü"/>
            </a:pPr>
            <a:r>
              <a:rPr lang="en-US" sz="2400" b="1" dirty="0"/>
              <a:t>Fixed “program</a:t>
            </a:r>
            <a:r>
              <a:rPr lang="en-US" sz="2400" b="1" dirty="0" smtClean="0"/>
              <a:t>”; One</a:t>
            </a:r>
            <a:r>
              <a:rPr lang="en-US" sz="2400" b="1" dirty="0"/>
              <a:t>-size-fits-all</a:t>
            </a:r>
          </a:p>
          <a:p>
            <a:pPr>
              <a:buFont typeface="Wingdings" charset="2"/>
              <a:buChar char="ü"/>
            </a:pPr>
            <a:endParaRPr lang="en-US" sz="2400" b="1" dirty="0"/>
          </a:p>
          <a:p>
            <a:endParaRPr lang="en-US" dirty="0"/>
          </a:p>
        </p:txBody>
      </p:sp>
      <p:sp>
        <p:nvSpPr>
          <p:cNvPr id="5" name="Text Placeholder 4"/>
          <p:cNvSpPr>
            <a:spLocks noGrp="1"/>
          </p:cNvSpPr>
          <p:nvPr>
            <p:ph type="body" sz="quarter" idx="3"/>
          </p:nvPr>
        </p:nvSpPr>
        <p:spPr>
          <a:xfrm>
            <a:off x="4779495" y="1735138"/>
            <a:ext cx="3931920" cy="561557"/>
          </a:xfrm>
        </p:spPr>
        <p:txBody>
          <a:bodyPr/>
          <a:lstStyle/>
          <a:p>
            <a:r>
              <a:rPr lang="en-US" dirty="0" smtClean="0"/>
              <a:t>NEW</a:t>
            </a:r>
            <a:endParaRPr lang="en-US" dirty="0"/>
          </a:p>
        </p:txBody>
      </p:sp>
      <p:sp>
        <p:nvSpPr>
          <p:cNvPr id="6" name="Content Placeholder 5"/>
          <p:cNvSpPr>
            <a:spLocks noGrp="1"/>
          </p:cNvSpPr>
          <p:nvPr>
            <p:ph sz="quarter" idx="4"/>
          </p:nvPr>
        </p:nvSpPr>
        <p:spPr>
          <a:xfrm>
            <a:off x="4779494" y="2296695"/>
            <a:ext cx="4078755" cy="3829467"/>
          </a:xfrm>
        </p:spPr>
        <p:txBody>
          <a:bodyPr>
            <a:normAutofit/>
          </a:bodyPr>
          <a:lstStyle/>
          <a:p>
            <a:pPr>
              <a:buFont typeface="Wingdings" charset="2"/>
              <a:buChar char="ü"/>
            </a:pPr>
            <a:r>
              <a:rPr lang="en-US" sz="2400" b="1" dirty="0"/>
              <a:t>K-12 </a:t>
            </a:r>
            <a:r>
              <a:rPr lang="en-US" sz="2400" b="1" dirty="0" smtClean="0"/>
              <a:t>Services</a:t>
            </a:r>
            <a:endParaRPr lang="en-US" sz="2400" b="1" dirty="0"/>
          </a:p>
          <a:p>
            <a:pPr>
              <a:buFont typeface="Wingdings" charset="2"/>
              <a:buChar char="ü"/>
            </a:pPr>
            <a:r>
              <a:rPr lang="en-US" sz="2400" b="1" dirty="0"/>
              <a:t>Growth </a:t>
            </a:r>
            <a:r>
              <a:rPr lang="en-US" sz="2400" b="1" dirty="0" smtClean="0"/>
              <a:t>oriented</a:t>
            </a:r>
            <a:endParaRPr lang="en-US" sz="2400" b="1" dirty="0"/>
          </a:p>
          <a:p>
            <a:pPr>
              <a:buFont typeface="Wingdings" charset="2"/>
              <a:buChar char="ü"/>
            </a:pPr>
            <a:r>
              <a:rPr lang="en-US" sz="2400" b="1" dirty="0"/>
              <a:t>Articulated scope and sequence of curriculum matched to Hi-Cap learner </a:t>
            </a:r>
            <a:r>
              <a:rPr lang="en-US" sz="2400" b="1" dirty="0" smtClean="0"/>
              <a:t>goals</a:t>
            </a:r>
            <a:endParaRPr lang="en-US" sz="2400" b="1" dirty="0"/>
          </a:p>
          <a:p>
            <a:pPr>
              <a:buFont typeface="Wingdings" charset="2"/>
              <a:buChar char="ü"/>
            </a:pPr>
            <a:r>
              <a:rPr lang="en-US" sz="2400" b="1" dirty="0"/>
              <a:t>Connected; Standards driven</a:t>
            </a:r>
          </a:p>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10</a:t>
            </a:fld>
            <a:endParaRPr lang="en-US" dirty="0"/>
          </a:p>
        </p:txBody>
      </p:sp>
    </p:spTree>
    <p:extLst>
      <p:ext uri="{BB962C8B-B14F-4D97-AF65-F5344CB8AC3E}">
        <p14:creationId xmlns:p14="http://schemas.microsoft.com/office/powerpoint/2010/main" val="7778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PARADIGM SHIFT—Equity and Access</a:t>
            </a:r>
            <a:endParaRPr lang="en-US" dirty="0"/>
          </a:p>
        </p:txBody>
      </p:sp>
      <p:sp>
        <p:nvSpPr>
          <p:cNvPr id="3" name="Text Placeholder 2"/>
          <p:cNvSpPr>
            <a:spLocks noGrp="1"/>
          </p:cNvSpPr>
          <p:nvPr>
            <p:ph type="body" idx="1"/>
          </p:nvPr>
        </p:nvSpPr>
        <p:spPr>
          <a:xfrm>
            <a:off x="403412" y="1735138"/>
            <a:ext cx="4217568" cy="575067"/>
          </a:xfrm>
        </p:spPr>
        <p:txBody>
          <a:bodyPr/>
          <a:lstStyle/>
          <a:p>
            <a:r>
              <a:rPr lang="en-US" dirty="0" smtClean="0"/>
              <a:t>OLD</a:t>
            </a:r>
            <a:endParaRPr lang="en-US" dirty="0"/>
          </a:p>
        </p:txBody>
      </p:sp>
      <p:sp>
        <p:nvSpPr>
          <p:cNvPr id="4" name="Content Placeholder 3"/>
          <p:cNvSpPr>
            <a:spLocks noGrp="1"/>
          </p:cNvSpPr>
          <p:nvPr>
            <p:ph sz="half" idx="2"/>
          </p:nvPr>
        </p:nvSpPr>
        <p:spPr>
          <a:xfrm>
            <a:off x="403412" y="2310205"/>
            <a:ext cx="4483650" cy="3982509"/>
          </a:xfrm>
        </p:spPr>
        <p:txBody>
          <a:bodyPr>
            <a:noAutofit/>
          </a:bodyPr>
          <a:lstStyle/>
          <a:p>
            <a:pPr>
              <a:buFont typeface="Wingdings" charset="2"/>
              <a:buChar char="ü"/>
            </a:pPr>
            <a:r>
              <a:rPr lang="en-US" sz="2400" b="1" dirty="0"/>
              <a:t>Predominantly rich white kids! </a:t>
            </a:r>
          </a:p>
          <a:p>
            <a:pPr>
              <a:buFont typeface="Wingdings" charset="2"/>
              <a:buChar char="ü"/>
            </a:pPr>
            <a:r>
              <a:rPr lang="en-US" sz="2400" b="1" dirty="0"/>
              <a:t>Under-representation from:</a:t>
            </a:r>
          </a:p>
          <a:p>
            <a:pPr lvl="1">
              <a:buFont typeface="Courier New"/>
              <a:buChar char="o"/>
            </a:pPr>
            <a:r>
              <a:rPr lang="en-US" dirty="0"/>
              <a:t>Economic sub-groups</a:t>
            </a:r>
          </a:p>
          <a:p>
            <a:pPr lvl="1">
              <a:buFont typeface="Courier New"/>
              <a:buChar char="o"/>
            </a:pPr>
            <a:r>
              <a:rPr lang="en-US" dirty="0" smtClean="0"/>
              <a:t>2e, Twice </a:t>
            </a:r>
            <a:r>
              <a:rPr lang="en-US" dirty="0"/>
              <a:t>Exceptional (SPED/Hi-CAP)</a:t>
            </a:r>
          </a:p>
          <a:p>
            <a:pPr lvl="1">
              <a:buFont typeface="Courier New"/>
              <a:buChar char="o"/>
            </a:pPr>
            <a:r>
              <a:rPr lang="en-US" dirty="0"/>
              <a:t>English Language Learners and</a:t>
            </a:r>
          </a:p>
          <a:p>
            <a:pPr lvl="1">
              <a:buFont typeface="Courier New"/>
              <a:buChar char="o"/>
            </a:pPr>
            <a:r>
              <a:rPr lang="en-US" dirty="0"/>
              <a:t>Linguistically or Culturally Diverse</a:t>
            </a:r>
          </a:p>
        </p:txBody>
      </p:sp>
      <p:sp>
        <p:nvSpPr>
          <p:cNvPr id="5" name="Text Placeholder 4"/>
          <p:cNvSpPr>
            <a:spLocks noGrp="1"/>
          </p:cNvSpPr>
          <p:nvPr>
            <p:ph type="body" sz="quarter" idx="3"/>
          </p:nvPr>
        </p:nvSpPr>
        <p:spPr>
          <a:xfrm>
            <a:off x="4620980" y="1735138"/>
            <a:ext cx="4237269" cy="575067"/>
          </a:xfrm>
        </p:spPr>
        <p:txBody>
          <a:bodyPr/>
          <a:lstStyle/>
          <a:p>
            <a:r>
              <a:rPr lang="en-US" dirty="0" smtClean="0"/>
              <a:t>NEW</a:t>
            </a:r>
            <a:endParaRPr lang="en-US" dirty="0"/>
          </a:p>
        </p:txBody>
      </p:sp>
      <p:sp>
        <p:nvSpPr>
          <p:cNvPr id="6" name="Content Placeholder 5"/>
          <p:cNvSpPr>
            <a:spLocks noGrp="1"/>
          </p:cNvSpPr>
          <p:nvPr>
            <p:ph sz="quarter" idx="4"/>
          </p:nvPr>
        </p:nvSpPr>
        <p:spPr>
          <a:xfrm>
            <a:off x="4620980" y="2310205"/>
            <a:ext cx="4090435" cy="3815957"/>
          </a:xfrm>
        </p:spPr>
        <p:txBody>
          <a:bodyPr>
            <a:normAutofit/>
          </a:bodyPr>
          <a:lstStyle/>
          <a:p>
            <a:pPr>
              <a:buFont typeface="Wingdings" charset="2"/>
              <a:buChar char="ü"/>
            </a:pPr>
            <a:r>
              <a:rPr lang="en-US" sz="2400" b="1" dirty="0"/>
              <a:t>Inclusivity Mandate:  </a:t>
            </a:r>
          </a:p>
          <a:p>
            <a:pPr lvl="1">
              <a:buFont typeface="Courier New"/>
              <a:buChar char="o"/>
            </a:pPr>
            <a:r>
              <a:rPr lang="en-US" dirty="0" smtClean="0"/>
              <a:t>Include </a:t>
            </a:r>
            <a:r>
              <a:rPr lang="en-US" dirty="0"/>
              <a:t>traditionally under-represented </a:t>
            </a:r>
            <a:r>
              <a:rPr lang="en-US" dirty="0" smtClean="0"/>
              <a:t>populations.</a:t>
            </a:r>
          </a:p>
          <a:p>
            <a:pPr marL="457200" lvl="1" indent="0">
              <a:buNone/>
            </a:pPr>
            <a:endParaRPr lang="en-US" dirty="0"/>
          </a:p>
          <a:p>
            <a:pPr lvl="1">
              <a:buFont typeface="Courier New"/>
              <a:buChar char="o"/>
            </a:pPr>
            <a:r>
              <a:rPr lang="en-US" dirty="0"/>
              <a:t>Fair evaluation instruments and processes selected for intended  populations and </a:t>
            </a:r>
            <a:r>
              <a:rPr lang="en-US" dirty="0" smtClean="0"/>
              <a:t>purposes.</a:t>
            </a:r>
          </a:p>
          <a:p>
            <a:pPr marL="457200" lvl="1" indent="0">
              <a:buNone/>
            </a:pPr>
            <a:endParaRPr lang="en-US" dirty="0" smtClean="0"/>
          </a:p>
          <a:p>
            <a:pPr lvl="1">
              <a:buFont typeface="Courier New"/>
              <a:buChar char="o"/>
            </a:pPr>
            <a:r>
              <a:rPr lang="en-US" dirty="0" smtClean="0"/>
              <a:t>Multiple </a:t>
            </a:r>
            <a:r>
              <a:rPr lang="en-US" dirty="0"/>
              <a:t>objective measures</a:t>
            </a:r>
          </a:p>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11</a:t>
            </a:fld>
            <a:endParaRPr lang="en-US" dirty="0"/>
          </a:p>
        </p:txBody>
      </p:sp>
    </p:spTree>
    <p:extLst>
      <p:ext uri="{BB962C8B-B14F-4D97-AF65-F5344CB8AC3E}">
        <p14:creationId xmlns:p14="http://schemas.microsoft.com/office/powerpoint/2010/main" val="148053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PARDIGM SHIFT—Nature of Intelligence</a:t>
            </a:r>
            <a:endParaRPr lang="en-US" dirty="0"/>
          </a:p>
        </p:txBody>
      </p:sp>
      <p:sp>
        <p:nvSpPr>
          <p:cNvPr id="3" name="Text Placeholder 2"/>
          <p:cNvSpPr>
            <a:spLocks noGrp="1"/>
          </p:cNvSpPr>
          <p:nvPr>
            <p:ph type="body" idx="1"/>
          </p:nvPr>
        </p:nvSpPr>
        <p:spPr>
          <a:xfrm>
            <a:off x="403412" y="1735138"/>
            <a:ext cx="3931920" cy="399438"/>
          </a:xfrm>
        </p:spPr>
        <p:txBody>
          <a:bodyPr/>
          <a:lstStyle/>
          <a:p>
            <a:r>
              <a:rPr lang="en-US" dirty="0" smtClean="0"/>
              <a:t>OLD--FIXED</a:t>
            </a:r>
            <a:endParaRPr lang="en-US" dirty="0"/>
          </a:p>
        </p:txBody>
      </p:sp>
      <p:sp>
        <p:nvSpPr>
          <p:cNvPr id="4" name="Content Placeholder 3"/>
          <p:cNvSpPr>
            <a:spLocks noGrp="1"/>
          </p:cNvSpPr>
          <p:nvPr>
            <p:ph sz="half" idx="2"/>
          </p:nvPr>
        </p:nvSpPr>
        <p:spPr>
          <a:xfrm>
            <a:off x="284163" y="2229146"/>
            <a:ext cx="4051169" cy="3897016"/>
          </a:xfrm>
        </p:spPr>
        <p:txBody>
          <a:bodyPr/>
          <a:lstStyle/>
          <a:p>
            <a:pPr>
              <a:buNone/>
            </a:pPr>
            <a:r>
              <a:rPr lang="en-US" sz="2400" b="1" dirty="0" smtClean="0"/>
              <a:t>INTELLIGENCE is FIXED</a:t>
            </a:r>
            <a:endParaRPr lang="en-US" dirty="0"/>
          </a:p>
          <a:p>
            <a:r>
              <a:rPr lang="en-US" dirty="0" smtClean="0"/>
              <a:t>IQ </a:t>
            </a:r>
            <a:r>
              <a:rPr lang="en-US" dirty="0"/>
              <a:t>TESTS </a:t>
            </a:r>
          </a:p>
          <a:p>
            <a:r>
              <a:rPr lang="en-US" dirty="0"/>
              <a:t>SINGLE SCORES</a:t>
            </a:r>
          </a:p>
          <a:p>
            <a:r>
              <a:rPr lang="en-US" dirty="0"/>
              <a:t>APTITUDE driven</a:t>
            </a:r>
          </a:p>
          <a:p>
            <a:r>
              <a:rPr lang="en-US" dirty="0"/>
              <a:t>FIXED </a:t>
            </a:r>
            <a:r>
              <a:rPr lang="en-US" dirty="0" smtClean="0"/>
              <a:t>CUT-OFF </a:t>
            </a:r>
            <a:r>
              <a:rPr lang="en-US" dirty="0"/>
              <a:t>SCORES</a:t>
            </a:r>
          </a:p>
          <a:p>
            <a:endParaRPr lang="en-US" dirty="0"/>
          </a:p>
        </p:txBody>
      </p:sp>
      <p:sp>
        <p:nvSpPr>
          <p:cNvPr id="5" name="Text Placeholder 4"/>
          <p:cNvSpPr>
            <a:spLocks noGrp="1"/>
          </p:cNvSpPr>
          <p:nvPr>
            <p:ph type="body" sz="quarter" idx="3"/>
          </p:nvPr>
        </p:nvSpPr>
        <p:spPr>
          <a:xfrm>
            <a:off x="4779494" y="1735138"/>
            <a:ext cx="4078755" cy="399438"/>
          </a:xfrm>
        </p:spPr>
        <p:txBody>
          <a:bodyPr/>
          <a:lstStyle/>
          <a:p>
            <a:r>
              <a:rPr lang="en-US" dirty="0" smtClean="0"/>
              <a:t>NEW--FLUID</a:t>
            </a:r>
            <a:endParaRPr lang="en-US" dirty="0"/>
          </a:p>
        </p:txBody>
      </p:sp>
      <p:sp>
        <p:nvSpPr>
          <p:cNvPr id="6" name="Content Placeholder 5"/>
          <p:cNvSpPr>
            <a:spLocks noGrp="1"/>
          </p:cNvSpPr>
          <p:nvPr>
            <p:ph sz="quarter" idx="4"/>
          </p:nvPr>
        </p:nvSpPr>
        <p:spPr>
          <a:xfrm>
            <a:off x="4675026" y="2229146"/>
            <a:ext cx="4183224" cy="3897016"/>
          </a:xfrm>
        </p:spPr>
        <p:txBody>
          <a:bodyPr>
            <a:normAutofit fontScale="77500" lnSpcReduction="20000"/>
          </a:bodyPr>
          <a:lstStyle/>
          <a:p>
            <a:pPr>
              <a:buNone/>
            </a:pPr>
            <a:r>
              <a:rPr lang="en-US" sz="3100" b="1" dirty="0" smtClean="0"/>
              <a:t>INTELLIGENCE </a:t>
            </a:r>
            <a:r>
              <a:rPr lang="en-US" sz="3100" b="1" dirty="0"/>
              <a:t>i</a:t>
            </a:r>
            <a:r>
              <a:rPr lang="en-US" sz="3100" b="1" dirty="0" smtClean="0"/>
              <a:t>s FLUID</a:t>
            </a:r>
          </a:p>
          <a:p>
            <a:pPr>
              <a:buNone/>
            </a:pPr>
            <a:r>
              <a:rPr lang="en-US" sz="2600" b="1" dirty="0" smtClean="0"/>
              <a:t>COLLECT </a:t>
            </a:r>
            <a:r>
              <a:rPr lang="en-US" sz="2600" b="1" dirty="0"/>
              <a:t>“BODY OF EVIDENCE”</a:t>
            </a:r>
          </a:p>
          <a:p>
            <a:pPr>
              <a:buFont typeface="Arial"/>
              <a:buChar char="•"/>
            </a:pPr>
            <a:r>
              <a:rPr lang="en-US" dirty="0"/>
              <a:t>Multiple objective measures</a:t>
            </a:r>
          </a:p>
          <a:p>
            <a:pPr>
              <a:buFont typeface="Arial"/>
              <a:buChar char="•"/>
            </a:pPr>
            <a:r>
              <a:rPr lang="en-US" dirty="0"/>
              <a:t>Different types of data</a:t>
            </a:r>
          </a:p>
          <a:p>
            <a:pPr>
              <a:buFont typeface="Arial"/>
              <a:buChar char="•"/>
            </a:pPr>
            <a:r>
              <a:rPr lang="en-US" dirty="0"/>
              <a:t>Data from across time/place</a:t>
            </a:r>
          </a:p>
          <a:p>
            <a:pPr>
              <a:buFont typeface="Arial"/>
              <a:buChar char="•"/>
            </a:pPr>
            <a:r>
              <a:rPr lang="en-US" dirty="0"/>
              <a:t>Qualitative and Quantitative</a:t>
            </a:r>
          </a:p>
          <a:p>
            <a:pPr>
              <a:buNone/>
            </a:pPr>
            <a:r>
              <a:rPr lang="en-US" sz="2600" b="1" dirty="0" smtClean="0"/>
              <a:t>HOLISTIC </a:t>
            </a:r>
            <a:r>
              <a:rPr lang="en-US" sz="2600" b="1" dirty="0"/>
              <a:t>CASE STUDY:</a:t>
            </a:r>
          </a:p>
          <a:p>
            <a:pPr>
              <a:buNone/>
            </a:pPr>
            <a:r>
              <a:rPr lang="en-US" dirty="0"/>
              <a:t>No single score includes or excludes a learner from consideration</a:t>
            </a:r>
          </a:p>
        </p:txBody>
      </p:sp>
      <p:sp>
        <p:nvSpPr>
          <p:cNvPr id="7" name="Slide Number Placeholder 6"/>
          <p:cNvSpPr>
            <a:spLocks noGrp="1"/>
          </p:cNvSpPr>
          <p:nvPr>
            <p:ph type="sldNum" sz="quarter" idx="12"/>
          </p:nvPr>
        </p:nvSpPr>
        <p:spPr/>
        <p:txBody>
          <a:bodyPr/>
          <a:lstStyle/>
          <a:p>
            <a:fld id="{5FD889E0-CAB2-4699-909D-B9A88D47ACBE}" type="slidenum">
              <a:rPr lang="en-US" smtClean="0"/>
              <a:t>12</a:t>
            </a:fld>
            <a:endParaRPr lang="en-US" dirty="0"/>
          </a:p>
        </p:txBody>
      </p:sp>
    </p:spTree>
    <p:extLst>
      <p:ext uri="{BB962C8B-B14F-4D97-AF65-F5344CB8AC3E}">
        <p14:creationId xmlns:p14="http://schemas.microsoft.com/office/powerpoint/2010/main" val="284023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424714" y="4489217"/>
            <a:ext cx="1469572" cy="7722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TRADITIONAL VIEW:  </a:t>
            </a: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 Factor</a:t>
            </a:r>
            <a:endParaRPr lang="en-US"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Placeholder 8" descr="life_is_nothing_but_a_bell_curve_existence_postcard-r09c83344d1bc40ffa0c002bf1e98a157_vgbaq_8byvr_512.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5" b="7855"/>
          <a:stretch>
            <a:fillRect/>
          </a:stretch>
        </p:blipFill>
        <p:spPr>
          <a:xfrm>
            <a:off x="1197428" y="2005013"/>
            <a:ext cx="6839857" cy="4522787"/>
          </a:xfrm>
        </p:spPr>
      </p:pic>
      <p:sp>
        <p:nvSpPr>
          <p:cNvPr id="2" name="Left Arrow 1"/>
          <p:cNvSpPr/>
          <p:nvPr/>
        </p:nvSpPr>
        <p:spPr>
          <a:xfrm rot="18221406">
            <a:off x="5749146" y="3726693"/>
            <a:ext cx="1034368" cy="4273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13</a:t>
            </a:fld>
            <a:endParaRPr lang="en-US" dirty="0"/>
          </a:p>
        </p:txBody>
      </p:sp>
    </p:spTree>
    <p:extLst>
      <p:ext uri="{BB962C8B-B14F-4D97-AF65-F5344CB8AC3E}">
        <p14:creationId xmlns:p14="http://schemas.microsoft.com/office/powerpoint/2010/main" val="296432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6.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powerpoint6.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5463"/>
            <a:ext cx="9144000" cy="6858000"/>
          </a:xfrm>
          <a:prstGeom prst="rect">
            <a:avLst/>
          </a:prstGeom>
        </p:spPr>
      </p:pic>
      <p:sp>
        <p:nvSpPr>
          <p:cNvPr id="5" name="Left Arrow 4"/>
          <p:cNvSpPr/>
          <p:nvPr/>
        </p:nvSpPr>
        <p:spPr>
          <a:xfrm rot="9089006">
            <a:off x="1250626" y="3829511"/>
            <a:ext cx="2520492" cy="7889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FD889E0-CAB2-4699-909D-B9A88D47ACBE}" type="slidenum">
              <a:rPr lang="en-US" smtClean="0"/>
              <a:t>14</a:t>
            </a:fld>
            <a:endParaRPr lang="en-US" dirty="0"/>
          </a:p>
        </p:txBody>
      </p:sp>
    </p:spTree>
    <p:extLst>
      <p:ext uri="{BB962C8B-B14F-4D97-AF65-F5344CB8AC3E}">
        <p14:creationId xmlns:p14="http://schemas.microsoft.com/office/powerpoint/2010/main" val="364452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449005"/>
            <a:ext cx="7808976" cy="701849"/>
          </a:xfrm>
        </p:spPr>
        <p:txBody>
          <a:bodyPr>
            <a:normAutofit/>
          </a:bodyPr>
          <a:lstStyle/>
          <a:p>
            <a:r>
              <a:rPr lang="en-US" dirty="0" smtClean="0"/>
              <a:t>Gagne and </a:t>
            </a:r>
            <a:r>
              <a:rPr lang="en-US" dirty="0" err="1" smtClean="0"/>
              <a:t>Passow</a:t>
            </a:r>
            <a:r>
              <a:rPr lang="en-US" dirty="0" smtClean="0"/>
              <a:t> </a:t>
            </a:r>
            <a:endParaRPr lang="en-US" dirty="0"/>
          </a:p>
        </p:txBody>
      </p:sp>
      <p:sp>
        <p:nvSpPr>
          <p:cNvPr id="3" name="Subtitle 2"/>
          <p:cNvSpPr>
            <a:spLocks noGrp="1"/>
          </p:cNvSpPr>
          <p:nvPr>
            <p:ph type="subTitle" idx="1"/>
          </p:nvPr>
        </p:nvSpPr>
        <p:spPr>
          <a:xfrm>
            <a:off x="476205" y="1289750"/>
            <a:ext cx="7754112" cy="727309"/>
          </a:xfrm>
        </p:spPr>
        <p:txBody>
          <a:bodyPr>
            <a:normAutofit/>
          </a:bodyPr>
          <a:lstStyle/>
          <a:p>
            <a:pPr algn="r"/>
            <a:r>
              <a:rPr lang="en-US" sz="2800" dirty="0">
                <a:solidFill>
                  <a:schemeClr val="accent5">
                    <a:lumMod val="60000"/>
                    <a:lumOff val="40000"/>
                  </a:schemeClr>
                </a:solidFill>
              </a:rPr>
              <a:t>O</a:t>
            </a:r>
            <a:r>
              <a:rPr lang="en-US" sz="2800" dirty="0" smtClean="0">
                <a:solidFill>
                  <a:schemeClr val="accent5">
                    <a:lumMod val="60000"/>
                    <a:lumOff val="40000"/>
                  </a:schemeClr>
                </a:solidFill>
              </a:rPr>
              <a:t>ne  Philosophical Position</a:t>
            </a:r>
            <a:endParaRPr lang="en-US" sz="2800" dirty="0">
              <a:solidFill>
                <a:schemeClr val="accent5">
                  <a:lumMod val="60000"/>
                  <a:lumOff val="40000"/>
                </a:schemeClr>
              </a:solidFill>
            </a:endParaRPr>
          </a:p>
        </p:txBody>
      </p:sp>
      <p:sp>
        <p:nvSpPr>
          <p:cNvPr id="4" name="Rectangle 3"/>
          <p:cNvSpPr/>
          <p:nvPr/>
        </p:nvSpPr>
        <p:spPr>
          <a:xfrm>
            <a:off x="476205" y="2644170"/>
            <a:ext cx="8098118" cy="3867725"/>
          </a:xfrm>
          <a:prstGeom prst="rect">
            <a:avLst/>
          </a:prstGeom>
        </p:spPr>
        <p:txBody>
          <a:bodyPr wrap="square">
            <a:spAutoFit/>
          </a:bodyPr>
          <a:lstStyle/>
          <a:p>
            <a:r>
              <a:rPr lang="en-US" sz="3200" i="1" baseline="30000" dirty="0" smtClean="0"/>
              <a:t>“What </a:t>
            </a:r>
            <a:r>
              <a:rPr lang="en-US" sz="3200" i="1" baseline="30000" dirty="0"/>
              <a:t>educators and psychologists recognize as</a:t>
            </a:r>
            <a:r>
              <a:rPr lang="en-US" sz="3200" b="1" i="1" baseline="30000" dirty="0"/>
              <a:t> </a:t>
            </a:r>
            <a:r>
              <a:rPr lang="en-US" sz="3200" b="1" i="1" baseline="30000" dirty="0" smtClean="0"/>
              <a:t>giftedness </a:t>
            </a:r>
            <a:r>
              <a:rPr lang="en-US" sz="3200" i="1" baseline="30000" dirty="0"/>
              <a:t>in children is really </a:t>
            </a:r>
            <a:r>
              <a:rPr lang="en-US" sz="3200" b="1" i="1" baseline="30000" dirty="0" smtClean="0"/>
              <a:t>potential</a:t>
            </a:r>
            <a:r>
              <a:rPr lang="en-US" sz="3200" i="1" baseline="30000" dirty="0" smtClean="0"/>
              <a:t> giftedness</a:t>
            </a:r>
            <a:r>
              <a:rPr lang="en-US" sz="3200" i="1" baseline="30000" dirty="0"/>
              <a:t>, which denotes </a:t>
            </a:r>
            <a:r>
              <a:rPr lang="en-US" sz="3200" b="1" i="1" baseline="30000" dirty="0"/>
              <a:t>promise rather than fulfillment </a:t>
            </a:r>
            <a:r>
              <a:rPr lang="en-US" sz="3200" i="1" baseline="30000" dirty="0"/>
              <a:t>and </a:t>
            </a:r>
            <a:r>
              <a:rPr lang="en-US" sz="3200" b="1" i="1" baseline="30000" dirty="0" smtClean="0"/>
              <a:t>probabilities </a:t>
            </a:r>
            <a:r>
              <a:rPr lang="en-US" sz="3200" b="1" i="1" baseline="30000" dirty="0"/>
              <a:t>rather than </a:t>
            </a:r>
            <a:r>
              <a:rPr lang="en-US" sz="3200" b="1" i="1" baseline="30000" dirty="0" smtClean="0"/>
              <a:t>certainties </a:t>
            </a:r>
            <a:r>
              <a:rPr lang="en-US" sz="3200" i="1" baseline="30000" dirty="0"/>
              <a:t>about future accomplishments</a:t>
            </a:r>
            <a:r>
              <a:rPr lang="en-US" sz="3200" i="1" baseline="30000" dirty="0" smtClean="0"/>
              <a:t>.</a:t>
            </a:r>
          </a:p>
          <a:p>
            <a:endParaRPr lang="en-US" sz="3200" i="1" baseline="30000" dirty="0"/>
          </a:p>
          <a:p>
            <a:r>
              <a:rPr lang="en-US" sz="3200" i="1" baseline="30000" dirty="0"/>
              <a:t>How</a:t>
            </a:r>
            <a:r>
              <a:rPr lang="en-US" sz="3200" b="1" i="1" baseline="30000" dirty="0"/>
              <a:t> high </a:t>
            </a:r>
            <a:r>
              <a:rPr lang="en-US" sz="3200" i="1" baseline="30000" dirty="0"/>
              <a:t>these probabilities are in any given case depends much on the </a:t>
            </a:r>
            <a:r>
              <a:rPr lang="en-US" sz="3200" b="1" i="1" baseline="30000" dirty="0"/>
              <a:t>match between </a:t>
            </a:r>
            <a:r>
              <a:rPr lang="en-US" sz="3200" i="1" baseline="30000" dirty="0"/>
              <a:t>a child’s budding </a:t>
            </a:r>
            <a:r>
              <a:rPr lang="en-US" sz="3200" b="1" i="1" baseline="30000" dirty="0"/>
              <a:t>talents</a:t>
            </a:r>
            <a:r>
              <a:rPr lang="en-US" sz="3200" i="1" baseline="30000" dirty="0"/>
              <a:t> and the kinds of </a:t>
            </a:r>
            <a:r>
              <a:rPr lang="en-US" sz="3200" b="1" i="1" baseline="30000" dirty="0"/>
              <a:t>nurturance provided</a:t>
            </a:r>
            <a:r>
              <a:rPr lang="en-US" sz="3200" i="1" baseline="30000" dirty="0"/>
              <a:t>.”</a:t>
            </a:r>
          </a:p>
          <a:p>
            <a:r>
              <a:rPr lang="en-US" sz="3200" i="1" baseline="30000" dirty="0"/>
              <a:t>			</a:t>
            </a:r>
            <a:r>
              <a:rPr lang="en-US" sz="3200" i="1" baseline="30000" dirty="0" smtClean="0"/>
              <a:t>				</a:t>
            </a:r>
            <a:r>
              <a:rPr lang="en-US" sz="3200" i="1" baseline="30000" dirty="0"/>
              <a:t>	 Harry </a:t>
            </a:r>
            <a:r>
              <a:rPr lang="en-US" sz="3200" i="1" baseline="30000" dirty="0" err="1"/>
              <a:t>Passow</a:t>
            </a:r>
            <a:r>
              <a:rPr lang="en-US" sz="3200" i="1" baseline="30000" dirty="0"/>
              <a:t>, 1985</a:t>
            </a:r>
            <a:endParaRPr lang="en-US" sz="3200" dirty="0"/>
          </a:p>
          <a:p>
            <a:endParaRPr lang="en-US" sz="3200" i="1" baseline="30000" dirty="0" smtClean="0"/>
          </a:p>
          <a:p>
            <a:endParaRPr lang="en-US" sz="4800" i="1" baseline="30000" dirty="0"/>
          </a:p>
        </p:txBody>
      </p:sp>
      <p:sp>
        <p:nvSpPr>
          <p:cNvPr id="5" name="Slide Number Placeholder 4"/>
          <p:cNvSpPr>
            <a:spLocks noGrp="1"/>
          </p:cNvSpPr>
          <p:nvPr>
            <p:ph type="sldNum" sz="quarter" idx="12"/>
          </p:nvPr>
        </p:nvSpPr>
        <p:spPr/>
        <p:txBody>
          <a:bodyPr/>
          <a:lstStyle/>
          <a:p>
            <a:fld id="{5FD889E0-CAB2-4699-909D-B9A88D47ACBE}" type="slidenum">
              <a:rPr lang="en-US" smtClean="0"/>
              <a:t>15</a:t>
            </a:fld>
            <a:endParaRPr lang="en-US" dirty="0"/>
          </a:p>
        </p:txBody>
      </p:sp>
    </p:spTree>
    <p:extLst>
      <p:ext uri="{BB962C8B-B14F-4D97-AF65-F5344CB8AC3E}">
        <p14:creationId xmlns:p14="http://schemas.microsoft.com/office/powerpoint/2010/main" val="4461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45830"/>
            <a:ext cx="8574088" cy="1080798"/>
          </a:xfrm>
        </p:spPr>
        <p:txBody>
          <a:bodyPr>
            <a:normAutofit fontScale="90000"/>
          </a:bodyPr>
          <a:lstStyle/>
          <a:p>
            <a:pPr algn="ctr"/>
            <a:r>
              <a:rPr lang="en-US" dirty="0" smtClean="0"/>
              <a:t>NEW PARADIGM:</a:t>
            </a:r>
            <a:br>
              <a:rPr lang="en-US" dirty="0" smtClean="0"/>
            </a:br>
            <a:r>
              <a:rPr lang="en-US" dirty="0" smtClean="0">
                <a:solidFill>
                  <a:srgbClr val="A3FC24"/>
                </a:solidFill>
              </a:rPr>
              <a:t>a MULTI-FACETED  phenomenon</a:t>
            </a:r>
            <a:endParaRPr lang="en-US" dirty="0">
              <a:solidFill>
                <a:srgbClr val="A3FC24"/>
              </a:solidFill>
            </a:endParaRPr>
          </a:p>
        </p:txBody>
      </p:sp>
      <p:sp>
        <p:nvSpPr>
          <p:cNvPr id="3" name="Content Placeholder 2"/>
          <p:cNvSpPr>
            <a:spLocks noGrp="1"/>
          </p:cNvSpPr>
          <p:nvPr>
            <p:ph idx="1"/>
          </p:nvPr>
        </p:nvSpPr>
        <p:spPr>
          <a:xfrm>
            <a:off x="725715" y="2133600"/>
            <a:ext cx="8132536" cy="3992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rot="21264420">
            <a:off x="957725" y="5429952"/>
            <a:ext cx="672382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Psychological Contexts</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12" name="Picture 11" descr="hd-wallpaper-kids-chasing_12-300x18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86892" y="2739570"/>
            <a:ext cx="2832030" cy="1765299"/>
          </a:xfrm>
          <a:prstGeom prst="rect">
            <a:avLst/>
          </a:prstGeom>
        </p:spPr>
      </p:pic>
      <p:sp>
        <p:nvSpPr>
          <p:cNvPr id="7" name="Rectangle 6"/>
          <p:cNvSpPr/>
          <p:nvPr/>
        </p:nvSpPr>
        <p:spPr>
          <a:xfrm rot="20020926">
            <a:off x="19111" y="2694066"/>
            <a:ext cx="358061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AFFECTIVE</a:t>
            </a:r>
            <a:endParaRPr lang="en-US" sz="5400" b="1" cap="none"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4" name="Rectangle 3"/>
          <p:cNvSpPr/>
          <p:nvPr/>
        </p:nvSpPr>
        <p:spPr>
          <a:xfrm rot="1640992">
            <a:off x="4761509" y="2584367"/>
            <a:ext cx="3376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COGNITIVE</a:t>
            </a:r>
          </a:p>
        </p:txBody>
      </p:sp>
      <p:sp>
        <p:nvSpPr>
          <p:cNvPr id="10" name="Rectangle 9"/>
          <p:cNvSpPr/>
          <p:nvPr/>
        </p:nvSpPr>
        <p:spPr>
          <a:xfrm rot="432591">
            <a:off x="1663875" y="4259997"/>
            <a:ext cx="45462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60000"/>
                    <a:lumOff val="40000"/>
                  </a:schemeClr>
                </a:solidFill>
                <a:effectLst>
                  <a:outerShdw blurRad="50800" dist="39000" dir="5460000" algn="tl">
                    <a:srgbClr val="000000">
                      <a:alpha val="38000"/>
                    </a:srgbClr>
                  </a:outerShdw>
                </a:effectLst>
              </a:rPr>
              <a:t>Social Contexts</a:t>
            </a:r>
            <a:endParaRPr lang="en-US" sz="5400" b="1" dirty="0">
              <a:ln w="11430"/>
              <a:solidFill>
                <a:schemeClr val="accent1">
                  <a:lumMod val="60000"/>
                  <a:lumOff val="40000"/>
                </a:schemeClr>
              </a:soli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t>16</a:t>
            </a:fld>
            <a:endParaRPr lang="en-US" dirty="0"/>
          </a:p>
        </p:txBody>
      </p:sp>
    </p:spTree>
    <p:extLst>
      <p:ext uri="{BB962C8B-B14F-4D97-AF65-F5344CB8AC3E}">
        <p14:creationId xmlns:p14="http://schemas.microsoft.com/office/powerpoint/2010/main" val="257664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Weighted  FORMULA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2350" y="1720474"/>
            <a:ext cx="8475899" cy="4970257"/>
          </a:xfrm>
          <a:prstGeom prst="rect">
            <a:avLst/>
          </a:prstGeom>
          <a:noFill/>
          <a:ln>
            <a:noFill/>
          </a:ln>
        </p:spPr>
      </p:pic>
      <p:sp>
        <p:nvSpPr>
          <p:cNvPr id="5" name="TextBox 4"/>
          <p:cNvSpPr txBox="1"/>
          <p:nvPr/>
        </p:nvSpPr>
        <p:spPr>
          <a:xfrm>
            <a:off x="635036" y="6126163"/>
            <a:ext cx="7845761" cy="461665"/>
          </a:xfrm>
          <a:prstGeom prst="rect">
            <a:avLst/>
          </a:prstGeom>
          <a:solidFill>
            <a:schemeClr val="accent2">
              <a:lumMod val="60000"/>
              <a:lumOff val="40000"/>
            </a:schemeClr>
          </a:solidFill>
        </p:spPr>
        <p:txBody>
          <a:bodyPr wrap="square" rtlCol="0">
            <a:spAutoFit/>
          </a:bodyPr>
          <a:lstStyle/>
          <a:p>
            <a:pPr algn="ctr"/>
            <a:r>
              <a:rPr lang="en-US" sz="2400" b="1" dirty="0" smtClean="0"/>
              <a:t>WEIGHTED FORMULAS NO LONGER APPROVED  !!!!</a:t>
            </a:r>
            <a:endParaRPr lang="en-US" sz="2400" b="1" dirty="0"/>
          </a:p>
        </p:txBody>
      </p:sp>
    </p:spTree>
    <p:extLst>
      <p:ext uri="{BB962C8B-B14F-4D97-AF65-F5344CB8AC3E}">
        <p14:creationId xmlns:p14="http://schemas.microsoft.com/office/powerpoint/2010/main" val="2173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7108"/>
            <a:ext cx="7690318" cy="904950"/>
          </a:xfrm>
        </p:spPr>
        <p:txBody>
          <a:bodyPr>
            <a:normAutofit/>
          </a:bodyPr>
          <a:lstStyle/>
          <a:p>
            <a:r>
              <a:rPr lang="en-US" dirty="0" smtClean="0">
                <a:solidFill>
                  <a:schemeClr val="accent5">
                    <a:lumMod val="60000"/>
                    <a:lumOff val="40000"/>
                  </a:schemeClr>
                </a:solidFill>
              </a:rPr>
              <a:t>IDENTIFICATION—Old and New</a:t>
            </a:r>
            <a:endParaRPr lang="en-US" dirty="0">
              <a:solidFill>
                <a:schemeClr val="accent5">
                  <a:lumMod val="60000"/>
                  <a:lumOff val="40000"/>
                </a:schemeClr>
              </a:solidFill>
            </a:endParaRPr>
          </a:p>
        </p:txBody>
      </p:sp>
      <p:sp>
        <p:nvSpPr>
          <p:cNvPr id="3" name="Text Placeholder 2"/>
          <p:cNvSpPr>
            <a:spLocks noGrp="1"/>
          </p:cNvSpPr>
          <p:nvPr>
            <p:ph type="body" idx="1"/>
          </p:nvPr>
        </p:nvSpPr>
        <p:spPr>
          <a:xfrm>
            <a:off x="457200" y="1828800"/>
            <a:ext cx="3566160" cy="685800"/>
          </a:xfrm>
        </p:spPr>
        <p:txBody>
          <a:bodyPr/>
          <a:lstStyle/>
          <a:p>
            <a:r>
              <a:rPr lang="en-US" sz="2000" b="1" dirty="0" smtClean="0"/>
              <a:t>TRADITIONAL:  High Stakes Selectivity for Life</a:t>
            </a:r>
            <a:endParaRPr lang="en-US" sz="2000" b="1" dirty="0"/>
          </a:p>
        </p:txBody>
      </p:sp>
      <p:sp>
        <p:nvSpPr>
          <p:cNvPr id="4" name="Content Placeholder 3"/>
          <p:cNvSpPr>
            <a:spLocks noGrp="1"/>
          </p:cNvSpPr>
          <p:nvPr>
            <p:ph sz="half" idx="2"/>
          </p:nvPr>
        </p:nvSpPr>
        <p:spPr>
          <a:xfrm>
            <a:off x="403412" y="2590799"/>
            <a:ext cx="3931920" cy="3961537"/>
          </a:xfrm>
        </p:spPr>
        <p:txBody>
          <a:bodyPr>
            <a:normAutofit fontScale="77500" lnSpcReduction="20000"/>
          </a:bodyPr>
          <a:lstStyle/>
          <a:p>
            <a:r>
              <a:rPr lang="en-US" dirty="0" smtClean="0"/>
              <a:t>“Truly gifted” = 130++ IQ on an individually administered intelligence test.</a:t>
            </a:r>
          </a:p>
          <a:p>
            <a:r>
              <a:rPr lang="en-US" dirty="0" smtClean="0"/>
              <a:t>One-time identification often in primary years.</a:t>
            </a:r>
          </a:p>
          <a:p>
            <a:r>
              <a:rPr lang="en-US" dirty="0" smtClean="0"/>
              <a:t>Qualitative distinctions between groups of children.</a:t>
            </a:r>
          </a:p>
          <a:p>
            <a:r>
              <a:rPr lang="en-US" dirty="0" smtClean="0"/>
              <a:t>Must demonstrate promise in ALL DOMAINS.</a:t>
            </a:r>
          </a:p>
          <a:p>
            <a:r>
              <a:rPr lang="en-US" dirty="0" smtClean="0"/>
              <a:t>Permanent segregation in special classrooms or special schools.</a:t>
            </a:r>
          </a:p>
          <a:p>
            <a:r>
              <a:rPr lang="en-US" dirty="0" smtClean="0"/>
              <a:t>Very HIGH STAKES assessment.</a:t>
            </a:r>
          </a:p>
          <a:p>
            <a:endParaRPr lang="en-US" dirty="0"/>
          </a:p>
        </p:txBody>
      </p:sp>
      <p:sp>
        <p:nvSpPr>
          <p:cNvPr id="5" name="Text Placeholder 4"/>
          <p:cNvSpPr>
            <a:spLocks noGrp="1"/>
          </p:cNvSpPr>
          <p:nvPr>
            <p:ph type="body" sz="quarter" idx="3"/>
          </p:nvPr>
        </p:nvSpPr>
        <p:spPr>
          <a:xfrm>
            <a:off x="4279391" y="1828800"/>
            <a:ext cx="3566160" cy="685800"/>
          </a:xfrm>
        </p:spPr>
        <p:txBody>
          <a:bodyPr/>
          <a:lstStyle/>
          <a:p>
            <a:r>
              <a:rPr lang="en-US" sz="2000" b="1" dirty="0" smtClean="0">
                <a:solidFill>
                  <a:srgbClr val="990000"/>
                </a:solidFill>
              </a:rPr>
              <a:t>NEW PARADIGM: Talent Development</a:t>
            </a:r>
            <a:endParaRPr lang="en-US" sz="2000" b="1" dirty="0">
              <a:solidFill>
                <a:srgbClr val="990000"/>
              </a:solidFill>
            </a:endParaRPr>
          </a:p>
        </p:txBody>
      </p:sp>
      <p:sp>
        <p:nvSpPr>
          <p:cNvPr id="6" name="Content Placeholder 5"/>
          <p:cNvSpPr>
            <a:spLocks noGrp="1"/>
          </p:cNvSpPr>
          <p:nvPr>
            <p:ph sz="quarter" idx="4"/>
          </p:nvPr>
        </p:nvSpPr>
        <p:spPr>
          <a:xfrm>
            <a:off x="4279390" y="2514600"/>
            <a:ext cx="4408592" cy="4037735"/>
          </a:xfrm>
        </p:spPr>
        <p:txBody>
          <a:bodyPr>
            <a:normAutofit fontScale="77500" lnSpcReduction="20000"/>
          </a:bodyPr>
          <a:lstStyle/>
          <a:p>
            <a:r>
              <a:rPr lang="en-US" dirty="0" smtClean="0"/>
              <a:t>Ongoing identification process.  Direct link between ID and curriculum activities.</a:t>
            </a:r>
          </a:p>
          <a:p>
            <a:r>
              <a:rPr lang="en-US" dirty="0" smtClean="0"/>
              <a:t>Expects that some student will cycle in/out as they mature and level of support that they need changes. (Revolving Door)</a:t>
            </a:r>
          </a:p>
          <a:p>
            <a:r>
              <a:rPr lang="en-US" dirty="0" smtClean="0"/>
              <a:t>Multidimensional identification model.  Use of local and sub-group norms.</a:t>
            </a:r>
          </a:p>
          <a:p>
            <a:r>
              <a:rPr lang="en-US" dirty="0" smtClean="0"/>
              <a:t>Students expected to excel in 1-2 domains but </a:t>
            </a:r>
            <a:r>
              <a:rPr lang="en-US" u="sng" dirty="0" smtClean="0"/>
              <a:t>not all.</a:t>
            </a:r>
          </a:p>
          <a:p>
            <a:r>
              <a:rPr lang="en-US" dirty="0" smtClean="0"/>
              <a:t>Educational programming guided by </a:t>
            </a:r>
            <a:r>
              <a:rPr lang="en-US" u="sng" dirty="0" smtClean="0"/>
              <a:t>current </a:t>
            </a:r>
            <a:r>
              <a:rPr lang="en-US" dirty="0" smtClean="0"/>
              <a:t>levels of talent development, regardless of background. (Differentiation, flexible grouping)</a:t>
            </a:r>
            <a:endParaRPr lang="en-US" dirty="0"/>
          </a:p>
        </p:txBody>
      </p:sp>
      <p:sp>
        <p:nvSpPr>
          <p:cNvPr id="8" name="Slide Number Placeholder 7"/>
          <p:cNvSpPr>
            <a:spLocks noGrp="1"/>
          </p:cNvSpPr>
          <p:nvPr>
            <p:ph type="sldNum" sz="quarter" idx="12"/>
          </p:nvPr>
        </p:nvSpPr>
        <p:spPr/>
        <p:txBody>
          <a:bodyPr/>
          <a:lstStyle/>
          <a:p>
            <a:fld id="{5FD889E0-CAB2-4699-909D-B9A88D47ACBE}" type="slidenum">
              <a:rPr lang="en-US" smtClean="0"/>
              <a:t>18</a:t>
            </a:fld>
            <a:endParaRPr lang="en-US" dirty="0"/>
          </a:p>
        </p:txBody>
      </p:sp>
    </p:spTree>
    <p:extLst>
      <p:ext uri="{BB962C8B-B14F-4D97-AF65-F5344CB8AC3E}">
        <p14:creationId xmlns:p14="http://schemas.microsoft.com/office/powerpoint/2010/main" val="36407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BIG IDEA for ID</a:t>
            </a:r>
            <a:endParaRPr lang="en-US" dirty="0"/>
          </a:p>
        </p:txBody>
      </p:sp>
      <p:sp>
        <p:nvSpPr>
          <p:cNvPr id="3" name="Content Placeholder 2"/>
          <p:cNvSpPr>
            <a:spLocks noGrp="1"/>
          </p:cNvSpPr>
          <p:nvPr>
            <p:ph idx="1"/>
          </p:nvPr>
        </p:nvSpPr>
        <p:spPr>
          <a:xfrm>
            <a:off x="553976" y="1796825"/>
            <a:ext cx="7675623" cy="4765301"/>
          </a:xfrm>
        </p:spPr>
        <p:txBody>
          <a:bodyPr>
            <a:normAutofit fontScale="32500" lnSpcReduction="20000"/>
          </a:bodyPr>
          <a:lstStyle/>
          <a:p>
            <a:pPr>
              <a:buFont typeface="Wingdings" charset="2"/>
              <a:buChar char="Ø"/>
            </a:pPr>
            <a:endParaRPr lang="en-US" sz="12800" dirty="0" smtClean="0">
              <a:solidFill>
                <a:srgbClr val="FF6600"/>
              </a:solidFill>
            </a:endParaRPr>
          </a:p>
          <a:p>
            <a:pPr>
              <a:buFont typeface="Wingdings" charset="2"/>
              <a:buChar char="Ø"/>
            </a:pPr>
            <a:r>
              <a:rPr lang="en-US" sz="12800" dirty="0" smtClean="0">
                <a:solidFill>
                  <a:srgbClr val="FF6600"/>
                </a:solidFill>
              </a:rPr>
              <a:t>Holistic--Case Study Evaluation</a:t>
            </a:r>
          </a:p>
          <a:p>
            <a:pPr>
              <a:buFont typeface="Wingdings" charset="2"/>
              <a:buChar char="Ø"/>
            </a:pPr>
            <a:r>
              <a:rPr lang="en-US" sz="12800" dirty="0" smtClean="0">
                <a:solidFill>
                  <a:srgbClr val="800000"/>
                </a:solidFill>
              </a:rPr>
              <a:t>ID protocols ensure equity and access to intentionally include under-represented populations</a:t>
            </a:r>
          </a:p>
          <a:p>
            <a:pPr>
              <a:buNone/>
            </a:pPr>
            <a:r>
              <a:rPr lang="en-US" sz="3200" dirty="0" smtClean="0">
                <a:solidFill>
                  <a:srgbClr val="FF6600"/>
                </a:solidFill>
              </a:rPr>
              <a:t> </a:t>
            </a:r>
          </a:p>
          <a:p>
            <a:pPr>
              <a:buNone/>
            </a:pPr>
            <a:r>
              <a:rPr lang="en-US" sz="3200" dirty="0" smtClean="0"/>
              <a:t>	</a:t>
            </a:r>
          </a:p>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19</a:t>
            </a:fld>
            <a:endParaRPr lang="en-US" dirty="0"/>
          </a:p>
        </p:txBody>
      </p:sp>
    </p:spTree>
    <p:extLst>
      <p:ext uri="{BB962C8B-B14F-4D97-AF65-F5344CB8AC3E}">
        <p14:creationId xmlns:p14="http://schemas.microsoft.com/office/powerpoint/2010/main" val="335914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WORKSHOP  OUTCOMES</a:t>
            </a:r>
            <a:endParaRPr lang="en-US" dirty="0"/>
          </a:p>
        </p:txBody>
      </p:sp>
      <p:sp>
        <p:nvSpPr>
          <p:cNvPr id="3" name="Content Placeholder 2"/>
          <p:cNvSpPr>
            <a:spLocks noGrp="1"/>
          </p:cNvSpPr>
          <p:nvPr>
            <p:ph idx="1"/>
          </p:nvPr>
        </p:nvSpPr>
        <p:spPr>
          <a:xfrm>
            <a:off x="284163" y="1905134"/>
            <a:ext cx="8574087" cy="4695481"/>
          </a:xfrm>
        </p:spPr>
        <p:txBody>
          <a:bodyPr>
            <a:normAutofit fontScale="92500" lnSpcReduction="20000"/>
          </a:bodyPr>
          <a:lstStyle/>
          <a:p>
            <a:pPr marL="0" indent="0">
              <a:buNone/>
            </a:pPr>
            <a:r>
              <a:rPr lang="en-US" b="1" dirty="0" smtClean="0">
                <a:solidFill>
                  <a:srgbClr val="800000"/>
                </a:solidFill>
              </a:rPr>
              <a:t>KNOW, UNDERSTAND and DO</a:t>
            </a:r>
          </a:p>
          <a:p>
            <a:r>
              <a:rPr lang="en-US" dirty="0" smtClean="0"/>
              <a:t>Current research and best practices in IDENTIFICATION</a:t>
            </a:r>
          </a:p>
          <a:p>
            <a:r>
              <a:rPr lang="en-US" dirty="0" smtClean="0"/>
              <a:t>Washington’s new WACs, how they differ from previous WACs and why… (alignment with current NAGC National Standards)</a:t>
            </a:r>
          </a:p>
          <a:p>
            <a:r>
              <a:rPr lang="en-US" dirty="0" smtClean="0"/>
              <a:t>Basics of Measurement, Appropriate Tools, Testing</a:t>
            </a:r>
          </a:p>
          <a:p>
            <a:r>
              <a:rPr lang="en-US" dirty="0" smtClean="0"/>
              <a:t>Timelines and Steps in the ID Process</a:t>
            </a:r>
          </a:p>
          <a:p>
            <a:r>
              <a:rPr lang="en-US" dirty="0" smtClean="0"/>
              <a:t>Appropriate documentation and forms</a:t>
            </a:r>
          </a:p>
          <a:p>
            <a:r>
              <a:rPr lang="en-US" b="1" dirty="0" smtClean="0">
                <a:solidFill>
                  <a:srgbClr val="800000"/>
                </a:solidFill>
              </a:rPr>
              <a:t>The Multidisciplinary Selection Committee:  roles and responsibilities </a:t>
            </a:r>
          </a:p>
          <a:p>
            <a:r>
              <a:rPr lang="en-US" b="1" dirty="0" smtClean="0">
                <a:solidFill>
                  <a:srgbClr val="800000"/>
                </a:solidFill>
              </a:rPr>
              <a:t>How all the pieces come together </a:t>
            </a:r>
          </a:p>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2</a:t>
            </a:fld>
            <a:endParaRPr lang="en-US" dirty="0"/>
          </a:p>
        </p:txBody>
      </p:sp>
    </p:spTree>
    <p:extLst>
      <p:ext uri="{BB962C8B-B14F-4D97-AF65-F5344CB8AC3E}">
        <p14:creationId xmlns:p14="http://schemas.microsoft.com/office/powerpoint/2010/main" val="240028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7256" y="630238"/>
            <a:ext cx="8546843" cy="968375"/>
          </a:xfrm>
        </p:spPr>
        <p:txBody>
          <a:bodyPr>
            <a:normAutofit/>
          </a:bodyPr>
          <a:lstStyle/>
          <a:p>
            <a:pPr algn="ctr"/>
            <a:r>
              <a:rPr lang="en-US" dirty="0" smtClean="0"/>
              <a:t>STEPS ---IDENTIFICATION PROCESS</a:t>
            </a:r>
            <a:endParaRPr lang="en-US" dirty="0"/>
          </a:p>
        </p:txBody>
      </p:sp>
      <p:pic>
        <p:nvPicPr>
          <p:cNvPr id="5" name="Picture 4" descr="shutterstock_132470459-300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911" y="1914074"/>
            <a:ext cx="5743187" cy="4247674"/>
          </a:xfrm>
          <a:prstGeom prst="rect">
            <a:avLst/>
          </a:prstGeom>
        </p:spPr>
      </p:pic>
      <p:sp>
        <p:nvSpPr>
          <p:cNvPr id="3" name="Slide Number Placeholder 2"/>
          <p:cNvSpPr>
            <a:spLocks noGrp="1"/>
          </p:cNvSpPr>
          <p:nvPr>
            <p:ph type="sldNum" sz="quarter" idx="12"/>
          </p:nvPr>
        </p:nvSpPr>
        <p:spPr/>
        <p:txBody>
          <a:bodyPr/>
          <a:lstStyle/>
          <a:p>
            <a:fld id="{5FD889E0-CAB2-4699-909D-B9A88D47ACBE}" type="slidenum">
              <a:rPr lang="en-US" smtClean="0"/>
              <a:t>20</a:t>
            </a:fld>
            <a:endParaRPr lang="en-US" dirty="0"/>
          </a:p>
        </p:txBody>
      </p:sp>
    </p:spTree>
    <p:extLst>
      <p:ext uri="{BB962C8B-B14F-4D97-AF65-F5344CB8AC3E}">
        <p14:creationId xmlns:p14="http://schemas.microsoft.com/office/powerpoint/2010/main" val="27118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dentification process2 - diagram.pdf"/>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13496" b="13496"/>
          <a:stretch>
            <a:fillRect/>
          </a:stretch>
        </p:blipFill>
        <p:spPr>
          <a:xfrm>
            <a:off x="210416" y="310728"/>
            <a:ext cx="8531614" cy="5338477"/>
          </a:xfrm>
        </p:spPr>
      </p:pic>
      <p:sp>
        <p:nvSpPr>
          <p:cNvPr id="7" name="TextBox 6"/>
          <p:cNvSpPr txBox="1"/>
          <p:nvPr/>
        </p:nvSpPr>
        <p:spPr>
          <a:xfrm>
            <a:off x="1040397" y="5660680"/>
            <a:ext cx="744491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NAGC Administrator’s Toolbox</a:t>
            </a:r>
          </a:p>
          <a:p>
            <a:pPr algn="ctr"/>
            <a:r>
              <a:rPr lang="en-US" dirty="0"/>
              <a:t>http://</a:t>
            </a:r>
            <a:r>
              <a:rPr lang="en-US" dirty="0" err="1"/>
              <a:t>www.nagc.org</a:t>
            </a:r>
            <a:r>
              <a:rPr lang="en-US" dirty="0"/>
              <a:t>/resources-publications/resources-administrators/administrator-toolbox</a:t>
            </a:r>
          </a:p>
          <a:p>
            <a:pPr algn="ctr"/>
            <a:endParaRPr lang="en-US" dirty="0"/>
          </a:p>
        </p:txBody>
      </p:sp>
      <p:sp>
        <p:nvSpPr>
          <p:cNvPr id="2" name="Slide Number Placeholder 1"/>
          <p:cNvSpPr>
            <a:spLocks noGrp="1"/>
          </p:cNvSpPr>
          <p:nvPr>
            <p:ph type="sldNum" sz="quarter" idx="12"/>
          </p:nvPr>
        </p:nvSpPr>
        <p:spPr/>
        <p:txBody>
          <a:bodyPr/>
          <a:lstStyle/>
          <a:p>
            <a:fld id="{5FD889E0-CAB2-4699-909D-B9A88D47ACBE}" type="slidenum">
              <a:rPr lang="en-US" smtClean="0"/>
              <a:t>21</a:t>
            </a:fld>
            <a:endParaRPr lang="en-US" dirty="0"/>
          </a:p>
        </p:txBody>
      </p:sp>
    </p:spTree>
    <p:extLst>
      <p:ext uri="{BB962C8B-B14F-4D97-AF65-F5344CB8AC3E}">
        <p14:creationId xmlns:p14="http://schemas.microsoft.com/office/powerpoint/2010/main" val="373222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eps in ID Process.pdf"/>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0278" b="30278"/>
          <a:stretch>
            <a:fillRect/>
          </a:stretch>
        </p:blipFill>
        <p:spPr>
          <a:xfrm>
            <a:off x="-322522" y="566497"/>
            <a:ext cx="5191481" cy="5394493"/>
          </a:xfrm>
        </p:spPr>
      </p:pic>
      <p:pic>
        <p:nvPicPr>
          <p:cNvPr id="6" name="Picture 5" descr="ID flow chart B.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10356" y="1387474"/>
            <a:ext cx="4933644" cy="5125748"/>
          </a:xfrm>
          <a:prstGeom prst="rect">
            <a:avLst/>
          </a:prstGeom>
        </p:spPr>
      </p:pic>
      <p:sp>
        <p:nvSpPr>
          <p:cNvPr id="2" name="Slide Number Placeholder 1"/>
          <p:cNvSpPr>
            <a:spLocks noGrp="1"/>
          </p:cNvSpPr>
          <p:nvPr>
            <p:ph type="sldNum" sz="quarter" idx="12"/>
          </p:nvPr>
        </p:nvSpPr>
        <p:spPr/>
        <p:txBody>
          <a:bodyPr/>
          <a:lstStyle/>
          <a:p>
            <a:fld id="{5FD889E0-CAB2-4699-909D-B9A88D47ACBE}" type="slidenum">
              <a:rPr lang="en-US" smtClean="0"/>
              <a:t>22</a:t>
            </a:fld>
            <a:endParaRPr lang="en-US" dirty="0"/>
          </a:p>
        </p:txBody>
      </p:sp>
      <p:sp>
        <p:nvSpPr>
          <p:cNvPr id="3" name="Right Arrow 2"/>
          <p:cNvSpPr/>
          <p:nvPr/>
        </p:nvSpPr>
        <p:spPr>
          <a:xfrm rot="16046876">
            <a:off x="4776120" y="5694726"/>
            <a:ext cx="751122" cy="5325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41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A366">
              <a:alpha val="70000"/>
            </a:srgbClr>
          </a:solidFill>
        </p:spPr>
        <p:txBody>
          <a:bodyPr>
            <a:normAutofit fontScale="90000"/>
          </a:bodyPr>
          <a:lstStyle/>
          <a:p>
            <a:pPr algn="ctr"/>
            <a:r>
              <a:rPr lang="en-US" dirty="0" smtClean="0">
                <a:solidFill>
                  <a:srgbClr val="C00000"/>
                </a:solidFill>
              </a:rPr>
              <a:t>ANNUAL EVALUATION OF ID PROCESS</a:t>
            </a:r>
            <a:endParaRPr lang="en-US" dirty="0">
              <a:solidFill>
                <a:srgbClr val="C00000"/>
              </a:solidFill>
            </a:endParaRPr>
          </a:p>
        </p:txBody>
      </p:sp>
      <p:sp>
        <p:nvSpPr>
          <p:cNvPr id="3" name="Content Placeholder 2"/>
          <p:cNvSpPr>
            <a:spLocks noGrp="1"/>
          </p:cNvSpPr>
          <p:nvPr>
            <p:ph idx="1"/>
          </p:nvPr>
        </p:nvSpPr>
        <p:spPr>
          <a:xfrm>
            <a:off x="498474" y="1981200"/>
            <a:ext cx="7556313" cy="4782422"/>
          </a:xfrm>
        </p:spPr>
        <p:txBody>
          <a:bodyPr/>
          <a:lstStyle/>
          <a:p>
            <a:r>
              <a:rPr lang="en-US" dirty="0" smtClean="0"/>
              <a:t>The ID process must be </a:t>
            </a:r>
            <a:r>
              <a:rPr lang="en-US" b="1" dirty="0" smtClean="0">
                <a:solidFill>
                  <a:srgbClr val="FF0000"/>
                </a:solidFill>
              </a:rPr>
              <a:t>reviewed annually </a:t>
            </a:r>
            <a:r>
              <a:rPr lang="en-US" dirty="0" smtClean="0"/>
              <a:t>to ensure that students, particularly those who are vulnerable to being overlooked, have the opportunity to be considered. </a:t>
            </a:r>
          </a:p>
          <a:p>
            <a:r>
              <a:rPr lang="en-US" dirty="0" smtClean="0"/>
              <a:t>Identified population </a:t>
            </a:r>
            <a:r>
              <a:rPr lang="en-US" b="1" dirty="0" smtClean="0">
                <a:solidFill>
                  <a:srgbClr val="FF0000"/>
                </a:solidFill>
              </a:rPr>
              <a:t>should resemble demographics </a:t>
            </a:r>
            <a:r>
              <a:rPr lang="en-US" dirty="0" smtClean="0"/>
              <a:t>of the district.</a:t>
            </a:r>
          </a:p>
          <a:p>
            <a:r>
              <a:rPr lang="en-US" dirty="0" smtClean="0"/>
              <a:t>Evaluate procedures annually in order to </a:t>
            </a:r>
            <a:r>
              <a:rPr lang="en-US" b="1" dirty="0" smtClean="0">
                <a:solidFill>
                  <a:srgbClr val="FF0000"/>
                </a:solidFill>
              </a:rPr>
              <a:t>limit “false positives” and “false negatives” </a:t>
            </a:r>
            <a:r>
              <a:rPr lang="en-US" dirty="0" smtClean="0"/>
              <a:t>within each sub-population.</a:t>
            </a:r>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4123933" y="5584714"/>
            <a:ext cx="4156981" cy="974090"/>
          </a:xfrm>
          <a:prstGeom prst="rect">
            <a:avLst/>
          </a:prstGeom>
        </p:spPr>
      </p:pic>
    </p:spTree>
    <p:extLst>
      <p:ext uri="{BB962C8B-B14F-4D97-AF65-F5344CB8AC3E}">
        <p14:creationId xmlns:p14="http://schemas.microsoft.com/office/powerpoint/2010/main" val="238592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861" y="983129"/>
            <a:ext cx="7056827" cy="4708981"/>
          </a:xfrm>
          <a:prstGeom prst="rect">
            <a:avLst/>
          </a:prstGeom>
          <a:solidFill>
            <a:schemeClr val="accent5">
              <a:lumMod val="20000"/>
              <a:lumOff val="80000"/>
            </a:schemeClr>
          </a:solidFill>
        </p:spPr>
        <p:txBody>
          <a:bodyPr wrap="square">
            <a:spAutoFit/>
          </a:bodyPr>
          <a:lstStyle/>
          <a:p>
            <a:pPr algn="ctr"/>
            <a:r>
              <a:rPr lang="en-US" sz="4400" b="1" dirty="0"/>
              <a:t>PURPOSE OF ID</a:t>
            </a:r>
            <a:r>
              <a:rPr lang="en-US" sz="4400" dirty="0"/>
              <a:t>:  </a:t>
            </a:r>
            <a:endParaRPr lang="en-US" sz="4400" dirty="0" smtClean="0"/>
          </a:p>
          <a:p>
            <a:endParaRPr lang="en-US" sz="4400" dirty="0"/>
          </a:p>
          <a:p>
            <a:pPr algn="ctr"/>
            <a:r>
              <a:rPr lang="en-US" sz="4400" dirty="0" smtClean="0"/>
              <a:t>TO REVEAL….</a:t>
            </a:r>
          </a:p>
          <a:p>
            <a:pPr algn="ctr"/>
            <a:r>
              <a:rPr lang="en-US" sz="4400" dirty="0" smtClean="0"/>
              <a:t> </a:t>
            </a:r>
          </a:p>
          <a:p>
            <a:pPr algn="ctr"/>
            <a:r>
              <a:rPr lang="en-US" sz="4000" u="sng" dirty="0" smtClean="0"/>
              <a:t>INFERRED</a:t>
            </a:r>
            <a:r>
              <a:rPr lang="en-US" sz="4000" dirty="0" smtClean="0"/>
              <a:t> or </a:t>
            </a:r>
            <a:r>
              <a:rPr lang="en-US" sz="4000" u="sng" dirty="0"/>
              <a:t>DEMONSTRATED</a:t>
            </a:r>
            <a:r>
              <a:rPr lang="en-US" sz="4000" dirty="0"/>
              <a:t> Learning </a:t>
            </a:r>
            <a:r>
              <a:rPr lang="en-US" sz="4000" dirty="0" smtClean="0"/>
              <a:t>Characteristics</a:t>
            </a:r>
          </a:p>
          <a:p>
            <a:pPr algn="ctr"/>
            <a:endParaRPr lang="en-US" sz="4400" dirty="0"/>
          </a:p>
        </p:txBody>
      </p:sp>
      <p:sp>
        <p:nvSpPr>
          <p:cNvPr id="3" name="Slide Number Placeholder 2"/>
          <p:cNvSpPr>
            <a:spLocks noGrp="1"/>
          </p:cNvSpPr>
          <p:nvPr>
            <p:ph type="sldNum" sz="quarter" idx="12"/>
          </p:nvPr>
        </p:nvSpPr>
        <p:spPr/>
        <p:txBody>
          <a:bodyPr/>
          <a:lstStyle/>
          <a:p>
            <a:fld id="{5FD889E0-CAB2-4699-909D-B9A88D47ACBE}" type="slidenum">
              <a:rPr lang="en-US" smtClean="0"/>
              <a:t>24</a:t>
            </a:fld>
            <a:endParaRPr lang="en-US" dirty="0"/>
          </a:p>
        </p:txBody>
      </p:sp>
    </p:spTree>
    <p:extLst>
      <p:ext uri="{BB962C8B-B14F-4D97-AF65-F5344CB8AC3E}">
        <p14:creationId xmlns:p14="http://schemas.microsoft.com/office/powerpoint/2010/main" val="10901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267" y="527107"/>
            <a:ext cx="6508377" cy="977949"/>
          </a:xfrm>
        </p:spPr>
        <p:txBody>
          <a:bodyPr>
            <a:normAutofit fontScale="90000"/>
          </a:bodyPr>
          <a:lstStyle/>
          <a:p>
            <a:r>
              <a:rPr lang="en-US" sz="3200" dirty="0" smtClean="0"/>
              <a:t>IDENTIFICATION STARTS WITH…</a:t>
            </a:r>
            <a:r>
              <a:rPr lang="en-US" dirty="0" smtClean="0"/>
              <a:t/>
            </a:r>
            <a:br>
              <a:rPr lang="en-US" dirty="0" smtClean="0"/>
            </a:br>
            <a:r>
              <a:rPr lang="en-US" dirty="0" smtClean="0"/>
              <a:t>Washington State Definition</a:t>
            </a:r>
            <a:endParaRPr lang="en-US" dirty="0"/>
          </a:p>
        </p:txBody>
      </p:sp>
      <p:sp>
        <p:nvSpPr>
          <p:cNvPr id="3" name="Content Placeholder 2"/>
          <p:cNvSpPr>
            <a:spLocks noGrp="1"/>
          </p:cNvSpPr>
          <p:nvPr>
            <p:ph idx="1"/>
          </p:nvPr>
        </p:nvSpPr>
        <p:spPr>
          <a:xfrm>
            <a:off x="457198" y="1905001"/>
            <a:ext cx="8305801" cy="4953000"/>
          </a:xfrm>
        </p:spPr>
        <p:txBody>
          <a:bodyPr>
            <a:noAutofit/>
          </a:bodyPr>
          <a:lstStyle/>
          <a:p>
            <a:pPr marL="0" indent="0">
              <a:buNone/>
            </a:pPr>
            <a:r>
              <a:rPr lang="en-US" sz="3600" dirty="0" smtClean="0"/>
              <a:t>Outstanding abilities are seen within students’…..</a:t>
            </a:r>
          </a:p>
          <a:p>
            <a:r>
              <a:rPr lang="en-US" sz="3600" b="1" i="1" dirty="0" smtClean="0">
                <a:solidFill>
                  <a:srgbClr val="739900"/>
                </a:solidFill>
              </a:rPr>
              <a:t>general</a:t>
            </a:r>
            <a:r>
              <a:rPr lang="en-US" sz="3600" dirty="0" smtClean="0">
                <a:solidFill>
                  <a:srgbClr val="739900"/>
                </a:solidFill>
              </a:rPr>
              <a:t> intellectual </a:t>
            </a:r>
            <a:r>
              <a:rPr lang="en-US" sz="3600" b="1" dirty="0" smtClean="0">
                <a:solidFill>
                  <a:srgbClr val="739900"/>
                </a:solidFill>
              </a:rPr>
              <a:t>aptitudes,</a:t>
            </a:r>
            <a:r>
              <a:rPr lang="en-US" sz="3600" dirty="0" smtClean="0">
                <a:solidFill>
                  <a:srgbClr val="739900"/>
                </a:solidFill>
              </a:rPr>
              <a:t> </a:t>
            </a:r>
          </a:p>
          <a:p>
            <a:r>
              <a:rPr lang="en-US" sz="3600" b="1" i="1" dirty="0" smtClean="0">
                <a:solidFill>
                  <a:srgbClr val="800000"/>
                </a:solidFill>
              </a:rPr>
              <a:t>specific</a:t>
            </a:r>
            <a:r>
              <a:rPr lang="en-US" sz="3600" dirty="0" smtClean="0">
                <a:solidFill>
                  <a:srgbClr val="739900"/>
                </a:solidFill>
              </a:rPr>
              <a:t> academic </a:t>
            </a:r>
            <a:r>
              <a:rPr lang="en-US" sz="3600" b="1" dirty="0" smtClean="0">
                <a:solidFill>
                  <a:srgbClr val="739900"/>
                </a:solidFill>
              </a:rPr>
              <a:t>abilities</a:t>
            </a:r>
            <a:r>
              <a:rPr lang="en-US" sz="3600" dirty="0" smtClean="0">
                <a:solidFill>
                  <a:srgbClr val="739900"/>
                </a:solidFill>
              </a:rPr>
              <a:t>,</a:t>
            </a:r>
            <a:r>
              <a:rPr lang="en-US" sz="3600" dirty="0" smtClean="0"/>
              <a:t> </a:t>
            </a:r>
            <a:r>
              <a:rPr lang="en-US" sz="3600" dirty="0" smtClean="0">
                <a:solidFill>
                  <a:srgbClr val="0000FF"/>
                </a:solidFill>
              </a:rPr>
              <a:t>and/or</a:t>
            </a:r>
          </a:p>
          <a:p>
            <a:r>
              <a:rPr lang="en-US" sz="3600" b="1" dirty="0" smtClean="0">
                <a:solidFill>
                  <a:srgbClr val="739900"/>
                </a:solidFill>
              </a:rPr>
              <a:t>creative </a:t>
            </a:r>
            <a:r>
              <a:rPr lang="en-US" sz="3600" b="1" dirty="0" smtClean="0">
                <a:solidFill>
                  <a:srgbClr val="800000"/>
                </a:solidFill>
              </a:rPr>
              <a:t>productivities</a:t>
            </a:r>
            <a:r>
              <a:rPr lang="en-US" sz="3600" dirty="0" smtClean="0">
                <a:solidFill>
                  <a:srgbClr val="739900"/>
                </a:solidFill>
              </a:rPr>
              <a:t> within a </a:t>
            </a:r>
            <a:r>
              <a:rPr lang="en-US" sz="3600" b="1" i="1" dirty="0" smtClean="0">
                <a:solidFill>
                  <a:srgbClr val="800000"/>
                </a:solidFill>
              </a:rPr>
              <a:t>specific domain</a:t>
            </a:r>
            <a:r>
              <a:rPr lang="en-US" sz="3600" b="1" i="1" dirty="0" smtClean="0">
                <a:solidFill>
                  <a:srgbClr val="FF0000"/>
                </a:solidFill>
              </a:rPr>
              <a:t>. </a:t>
            </a:r>
            <a:endParaRPr lang="en-US" sz="3600" b="1" i="1" dirty="0">
              <a:solidFill>
                <a:srgbClr val="FF0000"/>
              </a:solidFill>
            </a:endParaRPr>
          </a:p>
        </p:txBody>
      </p:sp>
      <p:sp>
        <p:nvSpPr>
          <p:cNvPr id="5" name="TextBox 4"/>
          <p:cNvSpPr txBox="1"/>
          <p:nvPr/>
        </p:nvSpPr>
        <p:spPr>
          <a:xfrm>
            <a:off x="5401444" y="6096000"/>
            <a:ext cx="2905014" cy="461665"/>
          </a:xfrm>
          <a:prstGeom prst="rect">
            <a:avLst/>
          </a:prstGeom>
          <a:noFill/>
        </p:spPr>
        <p:txBody>
          <a:bodyPr wrap="square" rtlCol="0">
            <a:spAutoFit/>
          </a:bodyPr>
          <a:lstStyle/>
          <a:p>
            <a:r>
              <a:rPr lang="en-US" sz="2400" b="1" dirty="0" smtClean="0"/>
              <a:t>WAC 392-170-035</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FD889E0-CAB2-4699-909D-B9A88D47ACBE}" type="slidenum">
              <a:rPr lang="en-US" smtClean="0"/>
              <a:t>25</a:t>
            </a:fld>
            <a:endParaRPr lang="en-US" dirty="0"/>
          </a:p>
        </p:txBody>
      </p:sp>
    </p:spTree>
    <p:extLst>
      <p:ext uri="{BB962C8B-B14F-4D97-AF65-F5344CB8AC3E}">
        <p14:creationId xmlns:p14="http://schemas.microsoft.com/office/powerpoint/2010/main" val="32475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341" y="997565"/>
            <a:ext cx="8390240" cy="5663089"/>
          </a:xfrm>
          <a:prstGeom prst="rect">
            <a:avLst/>
          </a:prstGeom>
        </p:spPr>
        <p:txBody>
          <a:bodyPr wrap="square">
            <a:spAutoFit/>
          </a:bodyPr>
          <a:lstStyle/>
          <a:p>
            <a:pPr marL="457200" indent="-457200">
              <a:buFont typeface="+mj-lt"/>
              <a:buAutoNum type="arabicPeriod"/>
            </a:pPr>
            <a:r>
              <a:rPr lang="en-US" sz="2800" dirty="0" smtClean="0"/>
              <a:t>Capacity for</a:t>
            </a:r>
            <a:r>
              <a:rPr lang="en-US" sz="2800" dirty="0" smtClean="0">
                <a:solidFill>
                  <a:schemeClr val="accent1">
                    <a:lumMod val="60000"/>
                    <a:lumOff val="40000"/>
                  </a:schemeClr>
                </a:solidFill>
              </a:rPr>
              <a:t> </a:t>
            </a:r>
            <a:r>
              <a:rPr lang="en-US" sz="2800" b="1" dirty="0">
                <a:solidFill>
                  <a:schemeClr val="accent2">
                    <a:lumMod val="75000"/>
                  </a:schemeClr>
                </a:solidFill>
              </a:rPr>
              <a:t>unusual depth of understanding</a:t>
            </a:r>
            <a:r>
              <a:rPr lang="en-US" sz="2800" dirty="0">
                <a:solidFill>
                  <a:schemeClr val="accent2">
                    <a:lumMod val="75000"/>
                  </a:schemeClr>
                </a:solidFill>
              </a:rPr>
              <a:t>, </a:t>
            </a:r>
            <a:r>
              <a:rPr lang="en-US" sz="2800" dirty="0" smtClean="0">
                <a:solidFill>
                  <a:schemeClr val="accent2">
                    <a:lumMod val="75000"/>
                  </a:schemeClr>
                </a:solidFill>
              </a:rPr>
              <a:t>to </a:t>
            </a:r>
            <a:r>
              <a:rPr lang="en-US" sz="2800" b="1" dirty="0">
                <a:solidFill>
                  <a:schemeClr val="accent2">
                    <a:lumMod val="75000"/>
                  </a:schemeClr>
                </a:solidFill>
              </a:rPr>
              <a:t>retain what has been learned, </a:t>
            </a:r>
            <a:r>
              <a:rPr lang="en-US" sz="2800" dirty="0">
                <a:solidFill>
                  <a:schemeClr val="accent2">
                    <a:lumMod val="75000"/>
                  </a:schemeClr>
                </a:solidFill>
              </a:rPr>
              <a:t>and to </a:t>
            </a:r>
            <a:r>
              <a:rPr lang="en-US" sz="2800" b="1" dirty="0">
                <a:solidFill>
                  <a:schemeClr val="accent2">
                    <a:lumMod val="75000"/>
                  </a:schemeClr>
                </a:solidFill>
              </a:rPr>
              <a:t>transfer learning to new situations;</a:t>
            </a:r>
            <a:endParaRPr lang="en-US" sz="2800" dirty="0">
              <a:solidFill>
                <a:schemeClr val="accent2">
                  <a:lumMod val="75000"/>
                </a:schemeClr>
              </a:solidFill>
            </a:endParaRPr>
          </a:p>
          <a:p>
            <a:pPr marL="514350" indent="-514350">
              <a:buFont typeface="+mj-lt"/>
              <a:buAutoNum type="arabicPeriod"/>
            </a:pPr>
            <a:r>
              <a:rPr lang="en-US" sz="2800" dirty="0"/>
              <a:t>Capacity and</a:t>
            </a:r>
            <a:r>
              <a:rPr lang="en-US" sz="2800" dirty="0">
                <a:solidFill>
                  <a:srgbClr val="0000FF"/>
                </a:solidFill>
              </a:rPr>
              <a:t> </a:t>
            </a:r>
            <a:r>
              <a:rPr lang="en-US" sz="3600" dirty="0" smtClean="0">
                <a:solidFill>
                  <a:srgbClr val="0000FF"/>
                </a:solidFill>
              </a:rPr>
              <a:t>willingness</a:t>
            </a:r>
            <a:r>
              <a:rPr lang="en-US" sz="2800" dirty="0" smtClean="0">
                <a:solidFill>
                  <a:srgbClr val="0000FF"/>
                </a:solidFill>
              </a:rPr>
              <a:t> </a:t>
            </a:r>
            <a:r>
              <a:rPr lang="en-US" sz="2800" dirty="0"/>
              <a:t>to </a:t>
            </a:r>
            <a:r>
              <a:rPr lang="en-US" sz="2800" b="1" dirty="0">
                <a:solidFill>
                  <a:schemeClr val="accent4">
                    <a:lumMod val="75000"/>
                  </a:schemeClr>
                </a:solidFill>
              </a:rPr>
              <a:t>deal with increasing levels of abstraction and complexity </a:t>
            </a:r>
            <a:r>
              <a:rPr lang="en-US" sz="2800" dirty="0">
                <a:solidFill>
                  <a:schemeClr val="accent4">
                    <a:lumMod val="75000"/>
                  </a:schemeClr>
                </a:solidFill>
              </a:rPr>
              <a:t>earlier </a:t>
            </a:r>
            <a:r>
              <a:rPr lang="en-US" sz="2800" dirty="0"/>
              <a:t>than their chronological peers;</a:t>
            </a:r>
          </a:p>
          <a:p>
            <a:pPr marL="514350" indent="-514350">
              <a:buFont typeface="+mj-lt"/>
              <a:buAutoNum type="arabicPeriod"/>
            </a:pPr>
            <a:r>
              <a:rPr lang="en-US" sz="2800" dirty="0"/>
              <a:t>Creative ability </a:t>
            </a:r>
            <a:r>
              <a:rPr lang="en-US" sz="2800" dirty="0">
                <a:solidFill>
                  <a:srgbClr val="800000"/>
                </a:solidFill>
              </a:rPr>
              <a:t>to </a:t>
            </a:r>
            <a:r>
              <a:rPr lang="en-US" sz="2800" b="1" dirty="0">
                <a:solidFill>
                  <a:srgbClr val="800000"/>
                </a:solidFill>
              </a:rPr>
              <a:t>make unusual connections </a:t>
            </a:r>
            <a:r>
              <a:rPr lang="en-US" sz="2800" dirty="0"/>
              <a:t>among ideas and concepts;</a:t>
            </a:r>
          </a:p>
          <a:p>
            <a:pPr marL="514350" indent="-514350">
              <a:buFont typeface="+mj-lt"/>
              <a:buAutoNum type="arabicPeriod"/>
            </a:pPr>
            <a:r>
              <a:rPr lang="en-US" sz="2800" dirty="0"/>
              <a:t>Ability </a:t>
            </a:r>
            <a:r>
              <a:rPr lang="en-US" sz="2800" dirty="0">
                <a:solidFill>
                  <a:schemeClr val="accent4">
                    <a:lumMod val="75000"/>
                  </a:schemeClr>
                </a:solidFill>
              </a:rPr>
              <a:t>to </a:t>
            </a:r>
            <a:r>
              <a:rPr lang="en-US" sz="2800" b="1" dirty="0">
                <a:solidFill>
                  <a:schemeClr val="accent4">
                    <a:lumMod val="75000"/>
                  </a:schemeClr>
                </a:solidFill>
              </a:rPr>
              <a:t>learn quickly in their area(s) of intellectual strength</a:t>
            </a:r>
            <a:r>
              <a:rPr lang="en-US" sz="2800" dirty="0"/>
              <a:t>; and</a:t>
            </a:r>
          </a:p>
          <a:p>
            <a:pPr marL="514350" indent="-514350">
              <a:buFont typeface="+mj-lt"/>
              <a:buAutoNum type="arabicPeriod"/>
            </a:pPr>
            <a:r>
              <a:rPr lang="en-US" sz="2800" dirty="0"/>
              <a:t>Capacity for </a:t>
            </a:r>
            <a:r>
              <a:rPr lang="en-US" sz="2800" b="1" dirty="0">
                <a:solidFill>
                  <a:schemeClr val="accent2">
                    <a:lumMod val="75000"/>
                  </a:schemeClr>
                </a:solidFill>
              </a:rPr>
              <a:t>intense concentration and/or focus.</a:t>
            </a:r>
            <a:r>
              <a:rPr lang="en-US" sz="2800" dirty="0">
                <a:solidFill>
                  <a:schemeClr val="accent2">
                    <a:lumMod val="75000"/>
                  </a:schemeClr>
                </a:solidFill>
              </a:rPr>
              <a:t> </a:t>
            </a:r>
          </a:p>
          <a:p>
            <a:endParaRPr lang="en-US" b="1" dirty="0" smtClean="0"/>
          </a:p>
          <a:p>
            <a:pPr algn="ctr"/>
            <a:r>
              <a:rPr lang="en-US" sz="2800" b="1" dirty="0" smtClean="0"/>
              <a:t>WAC </a:t>
            </a:r>
            <a:r>
              <a:rPr lang="en-US" sz="2800" b="1" dirty="0"/>
              <a:t>392-170-036</a:t>
            </a:r>
            <a:r>
              <a:rPr lang="en-US" sz="2800" dirty="0"/>
              <a:t> </a:t>
            </a:r>
          </a:p>
        </p:txBody>
      </p:sp>
      <p:sp>
        <p:nvSpPr>
          <p:cNvPr id="2" name="Slide Number Placeholder 1"/>
          <p:cNvSpPr>
            <a:spLocks noGrp="1"/>
          </p:cNvSpPr>
          <p:nvPr>
            <p:ph type="sldNum" sz="quarter" idx="12"/>
          </p:nvPr>
        </p:nvSpPr>
        <p:spPr/>
        <p:txBody>
          <a:bodyPr/>
          <a:lstStyle/>
          <a:p>
            <a:fld id="{5FD889E0-CAB2-4699-909D-B9A88D47ACBE}" type="slidenum">
              <a:rPr lang="en-US" smtClean="0"/>
              <a:t>26</a:t>
            </a:fld>
            <a:endParaRPr lang="en-US" dirty="0"/>
          </a:p>
        </p:txBody>
      </p:sp>
    </p:spTree>
    <p:extLst>
      <p:ext uri="{BB962C8B-B14F-4D97-AF65-F5344CB8AC3E}">
        <p14:creationId xmlns:p14="http://schemas.microsoft.com/office/powerpoint/2010/main" val="104876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92" y="527108"/>
            <a:ext cx="8425208" cy="810379"/>
          </a:xfrm>
        </p:spPr>
        <p:txBody>
          <a:bodyPr>
            <a:noAutofit/>
          </a:bodyPr>
          <a:lstStyle/>
          <a:p>
            <a:pPr algn="ctr"/>
            <a:r>
              <a:rPr lang="en-US" sz="2800" dirty="0" smtClean="0">
                <a:solidFill>
                  <a:srgbClr val="A3FC24"/>
                </a:solidFill>
              </a:rPr>
              <a:t>IDENTIFICATION STARTS WITH…</a:t>
            </a:r>
            <a:br>
              <a:rPr lang="en-US" sz="2800" dirty="0" smtClean="0">
                <a:solidFill>
                  <a:srgbClr val="A3FC24"/>
                </a:solidFill>
              </a:rPr>
            </a:br>
            <a:r>
              <a:rPr lang="en-US" sz="2800" dirty="0" smtClean="0">
                <a:solidFill>
                  <a:srgbClr val="A3FC24"/>
                </a:solidFill>
              </a:rPr>
              <a:t>Washington State Definition</a:t>
            </a:r>
            <a:endParaRPr lang="en-US" sz="2800" dirty="0">
              <a:solidFill>
                <a:srgbClr val="A3FC24"/>
              </a:solidFill>
            </a:endParaRPr>
          </a:p>
        </p:txBody>
      </p:sp>
      <p:sp>
        <p:nvSpPr>
          <p:cNvPr id="3" name="Content Placeholder 2"/>
          <p:cNvSpPr>
            <a:spLocks noGrp="1"/>
          </p:cNvSpPr>
          <p:nvPr>
            <p:ph idx="1"/>
          </p:nvPr>
        </p:nvSpPr>
        <p:spPr>
          <a:xfrm>
            <a:off x="457198" y="1905001"/>
            <a:ext cx="8305801" cy="4953000"/>
          </a:xfrm>
        </p:spPr>
        <p:txBody>
          <a:bodyPr>
            <a:noAutofit/>
          </a:bodyPr>
          <a:lstStyle/>
          <a:p>
            <a:endParaRPr lang="en-US" sz="2800" dirty="0" smtClean="0"/>
          </a:p>
          <a:p>
            <a:r>
              <a:rPr lang="en-US" sz="3600" dirty="0" smtClean="0"/>
              <a:t>Highly capable students are students who </a:t>
            </a:r>
            <a:r>
              <a:rPr lang="en-US" sz="3600" dirty="0" smtClean="0">
                <a:solidFill>
                  <a:srgbClr val="739900"/>
                </a:solidFill>
              </a:rPr>
              <a:t>perform or show potential </a:t>
            </a:r>
            <a:r>
              <a:rPr lang="en-US" sz="3600" dirty="0" smtClean="0"/>
              <a:t>for performing at </a:t>
            </a:r>
            <a:r>
              <a:rPr lang="en-US" sz="3600" dirty="0" smtClean="0">
                <a:solidFill>
                  <a:srgbClr val="0000FF"/>
                </a:solidFill>
              </a:rPr>
              <a:t>significantly advanced academic levels</a:t>
            </a:r>
            <a:r>
              <a:rPr lang="en-US" sz="3600" dirty="0" smtClean="0"/>
              <a:t> </a:t>
            </a:r>
            <a:r>
              <a:rPr lang="en-US" sz="3600" dirty="0" smtClean="0">
                <a:solidFill>
                  <a:srgbClr val="FF6600"/>
                </a:solidFill>
              </a:rPr>
              <a:t>when compared with others of their age, experiences, or environments. </a:t>
            </a:r>
          </a:p>
        </p:txBody>
      </p:sp>
      <p:sp>
        <p:nvSpPr>
          <p:cNvPr id="5" name="TextBox 4"/>
          <p:cNvSpPr txBox="1"/>
          <p:nvPr/>
        </p:nvSpPr>
        <p:spPr>
          <a:xfrm>
            <a:off x="457199" y="6096000"/>
            <a:ext cx="3352801" cy="369332"/>
          </a:xfrm>
          <a:prstGeom prst="rect">
            <a:avLst/>
          </a:prstGeom>
          <a:noFill/>
        </p:spPr>
        <p:txBody>
          <a:bodyPr wrap="square" rtlCol="0">
            <a:spAutoFit/>
          </a:bodyPr>
          <a:lstStyle/>
          <a:p>
            <a:r>
              <a:rPr lang="en-US" b="1" dirty="0" smtClean="0"/>
              <a:t>WAC 392-170-035</a:t>
            </a:r>
            <a:r>
              <a:rPr lang="en-US" dirty="0" smtClean="0"/>
              <a:t> </a:t>
            </a:r>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27</a:t>
            </a:fld>
            <a:endParaRPr lang="en-US" dirty="0"/>
          </a:p>
        </p:txBody>
      </p:sp>
    </p:spTree>
    <p:extLst>
      <p:ext uri="{BB962C8B-B14F-4D97-AF65-F5344CB8AC3E}">
        <p14:creationId xmlns:p14="http://schemas.microsoft.com/office/powerpoint/2010/main" val="9444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lumMod val="60000"/>
                    <a:lumOff val="40000"/>
                  </a:schemeClr>
                </a:solidFill>
              </a:rPr>
              <a:t>Under-Represented Populations</a:t>
            </a:r>
            <a:endParaRPr lang="en-US" dirty="0">
              <a:solidFill>
                <a:schemeClr val="accent2">
                  <a:lumMod val="60000"/>
                  <a:lumOff val="40000"/>
                </a:schemeClr>
              </a:solidFill>
            </a:endParaRPr>
          </a:p>
        </p:txBody>
      </p:sp>
      <p:sp>
        <p:nvSpPr>
          <p:cNvPr id="3" name="Text Placeholder 2"/>
          <p:cNvSpPr>
            <a:spLocks noGrp="1"/>
          </p:cNvSpPr>
          <p:nvPr>
            <p:ph type="body" idx="1"/>
          </p:nvPr>
        </p:nvSpPr>
        <p:spPr>
          <a:xfrm>
            <a:off x="403412" y="1735138"/>
            <a:ext cx="3931920" cy="431529"/>
          </a:xfrm>
        </p:spPr>
        <p:txBody>
          <a:bodyPr/>
          <a:lstStyle/>
          <a:p>
            <a:r>
              <a:rPr lang="en-US" dirty="0" smtClean="0">
                <a:solidFill>
                  <a:srgbClr val="99CC00"/>
                </a:solidFill>
              </a:rPr>
              <a:t>RANGE</a:t>
            </a:r>
            <a:endParaRPr lang="en-US" dirty="0">
              <a:solidFill>
                <a:srgbClr val="99CC00"/>
              </a:solidFill>
            </a:endParaRPr>
          </a:p>
        </p:txBody>
      </p:sp>
      <p:sp>
        <p:nvSpPr>
          <p:cNvPr id="4" name="Content Placeholder 3"/>
          <p:cNvSpPr>
            <a:spLocks noGrp="1"/>
          </p:cNvSpPr>
          <p:nvPr>
            <p:ph sz="half" idx="2"/>
          </p:nvPr>
        </p:nvSpPr>
        <p:spPr>
          <a:xfrm>
            <a:off x="403412" y="2253833"/>
            <a:ext cx="3931920" cy="1108238"/>
          </a:xfrm>
        </p:spPr>
        <p:txBody>
          <a:bodyPr/>
          <a:lstStyle/>
          <a:p>
            <a:r>
              <a:rPr lang="en-US" dirty="0" smtClean="0"/>
              <a:t>Profoundly gifted (140+ IQ)</a:t>
            </a:r>
          </a:p>
          <a:p>
            <a:r>
              <a:rPr lang="en-US" dirty="0" smtClean="0"/>
              <a:t>Primary Gifted,                   </a:t>
            </a:r>
          </a:p>
        </p:txBody>
      </p:sp>
      <p:sp>
        <p:nvSpPr>
          <p:cNvPr id="5" name="Text Placeholder 4"/>
          <p:cNvSpPr>
            <a:spLocks noGrp="1"/>
          </p:cNvSpPr>
          <p:nvPr>
            <p:ph type="body" sz="quarter" idx="3"/>
          </p:nvPr>
        </p:nvSpPr>
        <p:spPr>
          <a:xfrm>
            <a:off x="4779495" y="1735138"/>
            <a:ext cx="3931920" cy="518694"/>
          </a:xfrm>
        </p:spPr>
        <p:txBody>
          <a:bodyPr/>
          <a:lstStyle/>
          <a:p>
            <a:r>
              <a:rPr lang="en-US" dirty="0" smtClean="0">
                <a:solidFill>
                  <a:srgbClr val="99CC00"/>
                </a:solidFill>
              </a:rPr>
              <a:t>SUB GROUPS</a:t>
            </a:r>
            <a:endParaRPr lang="en-US" dirty="0">
              <a:solidFill>
                <a:srgbClr val="99CC00"/>
              </a:solidFill>
            </a:endParaRPr>
          </a:p>
        </p:txBody>
      </p:sp>
      <p:sp>
        <p:nvSpPr>
          <p:cNvPr id="6" name="Content Placeholder 5"/>
          <p:cNvSpPr>
            <a:spLocks noGrp="1"/>
          </p:cNvSpPr>
          <p:nvPr>
            <p:ph sz="quarter" idx="4"/>
          </p:nvPr>
        </p:nvSpPr>
        <p:spPr>
          <a:xfrm>
            <a:off x="4779495" y="2166667"/>
            <a:ext cx="3931920" cy="4268976"/>
          </a:xfrm>
        </p:spPr>
        <p:txBody>
          <a:bodyPr>
            <a:normAutofit fontScale="85000" lnSpcReduction="20000"/>
          </a:bodyPr>
          <a:lstStyle/>
          <a:p>
            <a:r>
              <a:rPr lang="en-US" dirty="0" smtClean="0"/>
              <a:t>Gifted Girls (STEM)</a:t>
            </a:r>
          </a:p>
          <a:p>
            <a:r>
              <a:rPr lang="en-US" dirty="0" smtClean="0"/>
              <a:t>Underachievers</a:t>
            </a:r>
          </a:p>
          <a:p>
            <a:r>
              <a:rPr lang="en-US" dirty="0"/>
              <a:t>Economic Subgroup*** </a:t>
            </a:r>
            <a:endParaRPr lang="en-US" dirty="0" smtClean="0"/>
          </a:p>
          <a:p>
            <a:r>
              <a:rPr lang="en-US" dirty="0" smtClean="0"/>
              <a:t>Ethnically/ Culturally diverse</a:t>
            </a:r>
          </a:p>
          <a:p>
            <a:r>
              <a:rPr lang="en-US" dirty="0" smtClean="0"/>
              <a:t>English Language Learners</a:t>
            </a:r>
          </a:p>
          <a:p>
            <a:r>
              <a:rPr lang="en-US" dirty="0" smtClean="0"/>
              <a:t>Special Education, 2e, Twice Exceptional</a:t>
            </a:r>
          </a:p>
          <a:p>
            <a:pPr lvl="1"/>
            <a:r>
              <a:rPr lang="en-US" dirty="0" smtClean="0"/>
              <a:t>Health Impaired (</a:t>
            </a:r>
            <a:r>
              <a:rPr lang="en-US" dirty="0" err="1" smtClean="0"/>
              <a:t>e.g.ADHD</a:t>
            </a:r>
            <a:r>
              <a:rPr lang="en-US" dirty="0" smtClean="0"/>
              <a:t>)</a:t>
            </a:r>
          </a:p>
          <a:p>
            <a:pPr lvl="1"/>
            <a:r>
              <a:rPr lang="en-US" dirty="0" smtClean="0"/>
              <a:t>Asperger</a:t>
            </a:r>
          </a:p>
          <a:p>
            <a:pPr lvl="1"/>
            <a:r>
              <a:rPr lang="en-US" dirty="0" smtClean="0"/>
              <a:t>Emotionally Impaired</a:t>
            </a:r>
          </a:p>
          <a:p>
            <a:pPr lvl="1"/>
            <a:r>
              <a:rPr lang="en-US" dirty="0" smtClean="0"/>
              <a:t>Learning Impaired</a:t>
            </a:r>
          </a:p>
          <a:p>
            <a:pPr marL="457200" lvl="1" indent="0">
              <a:buNone/>
            </a:pPr>
            <a:endParaRPr lang="en-US" dirty="0" smtClean="0"/>
          </a:p>
        </p:txBody>
      </p:sp>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22" y="3561304"/>
            <a:ext cx="3779610" cy="2874339"/>
          </a:xfrm>
          <a:prstGeom prst="rect">
            <a:avLst/>
          </a:prstGeom>
        </p:spPr>
      </p:pic>
      <p:sp>
        <p:nvSpPr>
          <p:cNvPr id="8" name="Slide Number Placeholder 7"/>
          <p:cNvSpPr>
            <a:spLocks noGrp="1"/>
          </p:cNvSpPr>
          <p:nvPr>
            <p:ph type="sldNum" sz="quarter" idx="12"/>
          </p:nvPr>
        </p:nvSpPr>
        <p:spPr/>
        <p:txBody>
          <a:bodyPr/>
          <a:lstStyle/>
          <a:p>
            <a:fld id="{5FD889E0-CAB2-4699-909D-B9A88D47ACBE}" type="slidenum">
              <a:rPr lang="en-US" smtClean="0"/>
              <a:t>28</a:t>
            </a:fld>
            <a:endParaRPr lang="en-US" dirty="0"/>
          </a:p>
        </p:txBody>
      </p:sp>
    </p:spTree>
    <p:extLst>
      <p:ext uri="{BB962C8B-B14F-4D97-AF65-F5344CB8AC3E}">
        <p14:creationId xmlns:p14="http://schemas.microsoft.com/office/powerpoint/2010/main" val="27874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756414" y="3415057"/>
            <a:ext cx="7805903" cy="1012504"/>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4163" y="401077"/>
            <a:ext cx="8574087" cy="1197145"/>
          </a:xfrm>
        </p:spPr>
        <p:txBody>
          <a:bodyPr>
            <a:normAutofit fontScale="90000"/>
          </a:bodyPr>
          <a:lstStyle/>
          <a:p>
            <a:pPr algn="ctr"/>
            <a:r>
              <a:rPr lang="en-US" dirty="0" smtClean="0"/>
              <a:t>HOW  WOULD  YOU </a:t>
            </a:r>
            <a:br>
              <a:rPr lang="en-US" dirty="0" smtClean="0"/>
            </a:br>
            <a:r>
              <a:rPr lang="en-US" dirty="0" smtClean="0"/>
              <a:t> IDENTIFY or MEASURE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6341145"/>
              </p:ext>
            </p:extLst>
          </p:nvPr>
        </p:nvGraphicFramePr>
        <p:xfrm>
          <a:off x="284165" y="1871693"/>
          <a:ext cx="8574084" cy="4562252"/>
        </p:xfrm>
        <a:graphic>
          <a:graphicData uri="http://schemas.openxmlformats.org/drawingml/2006/table">
            <a:tbl>
              <a:tblPr firstRow="1" firstCol="1" bandRow="1">
                <a:tableStyleId>{1E171933-4619-4E11-9A3F-F7608DF75F80}</a:tableStyleId>
              </a:tblPr>
              <a:tblGrid>
                <a:gridCol w="2858028"/>
                <a:gridCol w="2858028"/>
                <a:gridCol w="2858028"/>
              </a:tblGrid>
              <a:tr h="940639">
                <a:tc>
                  <a:txBody>
                    <a:bodyPr/>
                    <a:lstStyle/>
                    <a:p>
                      <a:pPr algn="ctr"/>
                      <a:r>
                        <a:rPr lang="en-US" dirty="0" smtClean="0"/>
                        <a:t>GENERAL INTELLECTUAL APTITUDE</a:t>
                      </a:r>
                      <a:endParaRPr lang="en-US" dirty="0"/>
                    </a:p>
                  </a:txBody>
                  <a:tcPr/>
                </a:tc>
                <a:tc>
                  <a:txBody>
                    <a:bodyPr/>
                    <a:lstStyle/>
                    <a:p>
                      <a:pPr algn="ctr"/>
                      <a:r>
                        <a:rPr lang="en-US" dirty="0" smtClean="0"/>
                        <a:t>SPECIFIC</a:t>
                      </a:r>
                      <a:r>
                        <a:rPr lang="en-US" baseline="0" dirty="0" smtClean="0"/>
                        <a:t> </a:t>
                      </a:r>
                      <a:r>
                        <a:rPr lang="en-US" dirty="0" smtClean="0"/>
                        <a:t>ACADEMIC</a:t>
                      </a:r>
                      <a:r>
                        <a:rPr lang="en-US" baseline="0" dirty="0" smtClean="0"/>
                        <a:t> ABILITIES</a:t>
                      </a:r>
                      <a:endParaRPr lang="en-US" dirty="0"/>
                    </a:p>
                  </a:txBody>
                  <a:tcPr/>
                </a:tc>
                <a:tc>
                  <a:txBody>
                    <a:bodyPr/>
                    <a:lstStyle/>
                    <a:p>
                      <a:pPr algn="ctr"/>
                      <a:r>
                        <a:rPr lang="en-US" dirty="0" smtClean="0"/>
                        <a:t>CREATIVE</a:t>
                      </a:r>
                      <a:r>
                        <a:rPr lang="en-US" baseline="0" dirty="0" smtClean="0"/>
                        <a:t> PRODUCTIVITY within a DOMAIN</a:t>
                      </a:r>
                      <a:endParaRPr lang="en-US" dirty="0"/>
                    </a:p>
                  </a:txBody>
                  <a:tcPr/>
                </a:tc>
              </a:tr>
              <a:tr h="3621613">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rot="21066070">
            <a:off x="503447" y="3726447"/>
            <a:ext cx="7770893" cy="954107"/>
          </a:xfrm>
          <a:prstGeom prst="rect">
            <a:avLst/>
          </a:prstGeom>
          <a:solidFill>
            <a:schemeClr val="accent1">
              <a:lumMod val="40000"/>
              <a:lumOff val="60000"/>
            </a:schemeClr>
          </a:solidFill>
          <a:ln>
            <a:solidFill>
              <a:schemeClr val="tx1">
                <a:lumMod val="50000"/>
                <a:lumOff val="50000"/>
              </a:schemeClr>
            </a:solidFill>
          </a:ln>
        </p:spPr>
        <p:txBody>
          <a:bodyPr wrap="square" rtlCol="0">
            <a:spAutoFit/>
          </a:bodyPr>
          <a:lstStyle/>
          <a:p>
            <a:pPr algn="ctr"/>
            <a:r>
              <a:rPr lang="en-US" sz="3200" dirty="0" smtClean="0"/>
              <a:t>ALERT:</a:t>
            </a:r>
          </a:p>
          <a:p>
            <a:pPr algn="ctr"/>
            <a:r>
              <a:rPr lang="en-US" sz="2400" dirty="0" smtClean="0"/>
              <a:t>Different developmental stages may require different tools.</a:t>
            </a:r>
            <a:endParaRPr lang="en-US" sz="2400" dirty="0"/>
          </a:p>
        </p:txBody>
      </p:sp>
      <p:sp>
        <p:nvSpPr>
          <p:cNvPr id="6" name="Slide Number Placeholder 5"/>
          <p:cNvSpPr>
            <a:spLocks noGrp="1"/>
          </p:cNvSpPr>
          <p:nvPr>
            <p:ph type="sldNum" sz="quarter" idx="12"/>
          </p:nvPr>
        </p:nvSpPr>
        <p:spPr/>
        <p:txBody>
          <a:bodyPr/>
          <a:lstStyle/>
          <a:p>
            <a:fld id="{5FD889E0-CAB2-4699-909D-B9A88D47ACBE}" type="slidenum">
              <a:rPr lang="en-US" smtClean="0"/>
              <a:t>29</a:t>
            </a:fld>
            <a:endParaRPr lang="en-US" dirty="0"/>
          </a:p>
        </p:txBody>
      </p:sp>
    </p:spTree>
    <p:extLst>
      <p:ext uri="{BB962C8B-B14F-4D97-AF65-F5344CB8AC3E}">
        <p14:creationId xmlns:p14="http://schemas.microsoft.com/office/powerpoint/2010/main" val="4103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941" y="1294279"/>
            <a:ext cx="4069080" cy="1162050"/>
          </a:xfrm>
        </p:spPr>
        <p:txBody>
          <a:bodyPr>
            <a:normAutofit fontScale="90000"/>
          </a:bodyPr>
          <a:lstStyle/>
          <a:p>
            <a:pPr algn="ctr"/>
            <a:r>
              <a:rPr lang="en-US" dirty="0" smtClean="0"/>
              <a:t>National Assoc. of Gifted Children</a:t>
            </a:r>
            <a:br>
              <a:rPr lang="en-US" dirty="0" smtClean="0"/>
            </a:br>
            <a:r>
              <a:rPr lang="en-US" dirty="0" smtClean="0"/>
              <a:t>NAGC</a:t>
            </a:r>
            <a:endParaRPr lang="en-US" dirty="0"/>
          </a:p>
        </p:txBody>
      </p:sp>
      <p:sp>
        <p:nvSpPr>
          <p:cNvPr id="5" name="Content Placeholder 4"/>
          <p:cNvSpPr>
            <a:spLocks noGrp="1"/>
          </p:cNvSpPr>
          <p:nvPr>
            <p:ph idx="1"/>
          </p:nvPr>
        </p:nvSpPr>
        <p:spPr>
          <a:xfrm>
            <a:off x="4783567" y="914400"/>
            <a:ext cx="4069080" cy="1541929"/>
          </a:xfrm>
        </p:spPr>
        <p:txBody>
          <a:bodyPr>
            <a:normAutofit/>
          </a:bodyPr>
          <a:lstStyle/>
          <a:p>
            <a:endParaRPr lang="en-US" dirty="0" smtClean="0">
              <a:hlinkClick r:id=""/>
            </a:endParaRPr>
          </a:p>
          <a:p>
            <a:r>
              <a:rPr lang="en-US" dirty="0" smtClean="0">
                <a:hlinkClick r:id=""/>
              </a:rPr>
              <a:t>http://www.nagc.org</a:t>
            </a:r>
          </a:p>
          <a:p>
            <a:endParaRPr lang="en-US" dirty="0" smtClean="0">
              <a:hlinkClick r:id=""/>
            </a:endParaRPr>
          </a:p>
          <a:p>
            <a:pPr marL="0" indent="0">
              <a:buNone/>
            </a:pPr>
            <a:endParaRPr lang="en-US" dirty="0" smtClean="0">
              <a:hlinkClick r:id=""/>
            </a:endParaRPr>
          </a:p>
          <a:p>
            <a:pPr lvl="1"/>
            <a:endParaRPr lang="en-US" dirty="0">
              <a:hlinkClick r:id="rId3"/>
            </a:endParaRPr>
          </a:p>
          <a:p>
            <a:endParaRPr lang="en-US" dirty="0" smtClean="0">
              <a:hlinkClick r:id="rId3"/>
            </a:endParaRPr>
          </a:p>
          <a:p>
            <a:endParaRPr lang="en-US" dirty="0">
              <a:hlinkClick r:id="rId3"/>
            </a:endParaRPr>
          </a:p>
        </p:txBody>
      </p:sp>
      <p:sp>
        <p:nvSpPr>
          <p:cNvPr id="6" name="Text Placeholder 5"/>
          <p:cNvSpPr>
            <a:spLocks noGrp="1"/>
          </p:cNvSpPr>
          <p:nvPr>
            <p:ph type="body" sz="half" idx="2"/>
          </p:nvPr>
        </p:nvSpPr>
        <p:spPr>
          <a:xfrm>
            <a:off x="268941" y="2943691"/>
            <a:ext cx="4069080" cy="3182472"/>
          </a:xfrm>
        </p:spPr>
        <p:txBody>
          <a:bodyPr/>
          <a:lstStyle/>
          <a:p>
            <a:r>
              <a:rPr lang="en-US" b="1" dirty="0" smtClean="0"/>
              <a:t>STANDARDS</a:t>
            </a:r>
          </a:p>
          <a:p>
            <a:endParaRPr lang="en-US" b="1" dirty="0" smtClean="0"/>
          </a:p>
          <a:p>
            <a:r>
              <a:rPr lang="en-US" dirty="0" smtClean="0"/>
              <a:t>Research</a:t>
            </a:r>
          </a:p>
          <a:p>
            <a:r>
              <a:rPr lang="en-US" dirty="0" smtClean="0"/>
              <a:t>Position Papers</a:t>
            </a:r>
          </a:p>
          <a:p>
            <a:endParaRPr lang="en-US" dirty="0" smtClean="0"/>
          </a:p>
          <a:p>
            <a:r>
              <a:rPr lang="en-US" b="1" dirty="0" smtClean="0"/>
              <a:t>PROFESSIONAL DEVELOPMENT</a:t>
            </a:r>
          </a:p>
          <a:p>
            <a:r>
              <a:rPr lang="en-US" dirty="0" smtClean="0"/>
              <a:t>Webinars</a:t>
            </a:r>
          </a:p>
          <a:p>
            <a:r>
              <a:rPr lang="en-US" dirty="0" smtClean="0"/>
              <a:t>Administrators Tool Kit</a:t>
            </a:r>
          </a:p>
          <a:p>
            <a:endParaRPr lang="en-US" dirty="0" smtClean="0"/>
          </a:p>
          <a:p>
            <a:endParaRPr lang="en-US" dirty="0" smtClean="0"/>
          </a:p>
          <a:p>
            <a:endParaRPr lang="en-US" dirty="0"/>
          </a:p>
        </p:txBody>
      </p:sp>
      <p:sp>
        <p:nvSpPr>
          <p:cNvPr id="7" name="TextBox 6"/>
          <p:cNvSpPr txBox="1"/>
          <p:nvPr/>
        </p:nvSpPr>
        <p:spPr>
          <a:xfrm>
            <a:off x="4919673" y="2943691"/>
            <a:ext cx="3713871" cy="646331"/>
          </a:xfrm>
          <a:prstGeom prst="rect">
            <a:avLst/>
          </a:prstGeom>
          <a:noFill/>
        </p:spPr>
        <p:txBody>
          <a:bodyPr wrap="square" rtlCol="0">
            <a:spAutoFit/>
          </a:bodyPr>
          <a:lstStyle/>
          <a:p>
            <a:endParaRPr lang="en-US" dirty="0">
              <a:hlinkClick r:id="rId3"/>
            </a:endParaRPr>
          </a:p>
          <a:p>
            <a:endParaRPr lang="en-US" dirty="0"/>
          </a:p>
        </p:txBody>
      </p:sp>
      <p:pic>
        <p:nvPicPr>
          <p:cNvPr id="2" name="Picture 1" descr="circle-school-ki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328" y="2407385"/>
            <a:ext cx="3556000" cy="3441700"/>
          </a:xfrm>
          <a:prstGeom prst="rect">
            <a:avLst/>
          </a:prstGeom>
        </p:spPr>
      </p:pic>
    </p:spTree>
    <p:extLst>
      <p:ext uri="{BB962C8B-B14F-4D97-AF65-F5344CB8AC3E}">
        <p14:creationId xmlns:p14="http://schemas.microsoft.com/office/powerpoint/2010/main" val="235828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106" y="4568586"/>
            <a:ext cx="5987717" cy="2554545"/>
          </a:xfrm>
          <a:prstGeom prst="rect">
            <a:avLst/>
          </a:prstGeom>
          <a:noFill/>
        </p:spPr>
        <p:txBody>
          <a:bodyPr wrap="square" rtlCol="0">
            <a:spAutoFit/>
          </a:bodyPr>
          <a:lstStyle/>
          <a:p>
            <a:pPr algn="ctr"/>
            <a:endParaRPr lang="en-US" sz="3200" b="1" dirty="0" smtClean="0">
              <a:solidFill>
                <a:srgbClr val="800000"/>
              </a:solidFill>
            </a:endParaRPr>
          </a:p>
          <a:p>
            <a:pPr algn="ctr"/>
            <a:r>
              <a:rPr lang="en-US" sz="3200" b="1" dirty="0" smtClean="0">
                <a:solidFill>
                  <a:srgbClr val="800000"/>
                </a:solidFill>
              </a:rPr>
              <a:t>ANSWER KEY:</a:t>
            </a:r>
          </a:p>
          <a:p>
            <a:pPr algn="ctr"/>
            <a:r>
              <a:rPr lang="en-US" sz="3200" b="1" dirty="0" smtClean="0">
                <a:solidFill>
                  <a:srgbClr val="800000"/>
                </a:solidFill>
              </a:rPr>
              <a:t>  ANSWERS on slides……31-42</a:t>
            </a:r>
          </a:p>
          <a:p>
            <a:pPr algn="ctr"/>
            <a:endParaRPr lang="en-US" sz="3200" b="1" dirty="0">
              <a:solidFill>
                <a:srgbClr val="800000"/>
              </a:solidFill>
            </a:endParaRPr>
          </a:p>
          <a:p>
            <a:pPr algn="ctr"/>
            <a:endParaRPr lang="en-US" sz="3200" b="1" dirty="0">
              <a:solidFill>
                <a:srgbClr val="800000"/>
              </a:solidFill>
            </a:endParaRPr>
          </a:p>
        </p:txBody>
      </p:sp>
      <p:sp>
        <p:nvSpPr>
          <p:cNvPr id="3" name="Slide Number Placeholder 2"/>
          <p:cNvSpPr>
            <a:spLocks noGrp="1"/>
          </p:cNvSpPr>
          <p:nvPr>
            <p:ph type="sldNum" sz="quarter" idx="12"/>
          </p:nvPr>
        </p:nvSpPr>
        <p:spPr/>
        <p:txBody>
          <a:bodyPr/>
          <a:lstStyle/>
          <a:p>
            <a:fld id="{5FD889E0-CAB2-4699-909D-B9A88D47ACBE}" type="slidenum">
              <a:rPr lang="en-US" smtClean="0"/>
              <a:t>30</a:t>
            </a:fld>
            <a:endParaRPr lang="en-US" dirty="0"/>
          </a:p>
        </p:txBody>
      </p:sp>
      <p:sp>
        <p:nvSpPr>
          <p:cNvPr id="5" name="TextBox 4"/>
          <p:cNvSpPr txBox="1"/>
          <p:nvPr/>
        </p:nvSpPr>
        <p:spPr>
          <a:xfrm>
            <a:off x="327760" y="936847"/>
            <a:ext cx="8609320" cy="4062651"/>
          </a:xfrm>
          <a:prstGeom prst="rect">
            <a:avLst/>
          </a:prstGeom>
          <a:solidFill>
            <a:schemeClr val="accent2">
              <a:lumMod val="20000"/>
              <a:lumOff val="80000"/>
            </a:schemeClr>
          </a:solidFill>
        </p:spPr>
        <p:txBody>
          <a:bodyPr wrap="square" rtlCol="0">
            <a:spAutoFit/>
          </a:bodyPr>
          <a:lstStyle/>
          <a:p>
            <a:pPr algn="ctr"/>
            <a:r>
              <a:rPr lang="en-US" sz="2400" b="1" dirty="0" smtClean="0"/>
              <a:t>DIRECTIONS:</a:t>
            </a:r>
            <a:endParaRPr lang="en-US" sz="2400" dirty="0"/>
          </a:p>
          <a:p>
            <a:r>
              <a:rPr lang="en-US" sz="2400" dirty="0" smtClean="0"/>
              <a:t>Brainstorm types of tools that could be used to objectively or subjectively gather data about the student’s potential or performance.  </a:t>
            </a:r>
          </a:p>
          <a:p>
            <a:endParaRPr lang="en-US" sz="2400" dirty="0"/>
          </a:p>
          <a:p>
            <a:r>
              <a:rPr lang="en-US" sz="2400" dirty="0" smtClean="0"/>
              <a:t>Remember that tools may change across the developmental stages.  Do you want to look K-12 or at only one developmental stage?</a:t>
            </a:r>
          </a:p>
          <a:p>
            <a:endParaRPr lang="en-US" sz="2400" dirty="0" smtClean="0"/>
          </a:p>
          <a:p>
            <a:r>
              <a:rPr lang="en-US" sz="2400" dirty="0" smtClean="0"/>
              <a:t>If you would like to zoom-in on one particular stage of development, see Jan or Todd for further information.</a:t>
            </a:r>
          </a:p>
          <a:p>
            <a:endParaRPr lang="en-US" dirty="0"/>
          </a:p>
        </p:txBody>
      </p:sp>
    </p:spTree>
    <p:extLst>
      <p:ext uri="{BB962C8B-B14F-4D97-AF65-F5344CB8AC3E}">
        <p14:creationId xmlns:p14="http://schemas.microsoft.com/office/powerpoint/2010/main" val="16060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TESTING </a:t>
            </a:r>
            <a:r>
              <a:rPr lang="en-US" dirty="0" smtClean="0">
                <a:solidFill>
                  <a:schemeClr val="accent3">
                    <a:lumMod val="60000"/>
                    <a:lumOff val="40000"/>
                  </a:schemeClr>
                </a:solidFill>
              </a:rPr>
              <a:t>General </a:t>
            </a:r>
            <a:r>
              <a:rPr lang="en-US" dirty="0">
                <a:solidFill>
                  <a:schemeClr val="accent3">
                    <a:lumMod val="60000"/>
                    <a:lumOff val="40000"/>
                  </a:schemeClr>
                </a:solidFill>
              </a:rPr>
              <a:t>I</a:t>
            </a:r>
            <a:r>
              <a:rPr lang="en-US" dirty="0" smtClean="0">
                <a:solidFill>
                  <a:schemeClr val="accent3">
                    <a:lumMod val="60000"/>
                    <a:lumOff val="40000"/>
                  </a:schemeClr>
                </a:solidFill>
              </a:rPr>
              <a:t>ntellectual Aptitude </a:t>
            </a:r>
            <a:endParaRPr lang="en-US" dirty="0">
              <a:solidFill>
                <a:schemeClr val="accent3">
                  <a:lumMod val="60000"/>
                  <a:lumOff val="40000"/>
                </a:schemeClr>
              </a:solidFill>
            </a:endParaRPr>
          </a:p>
        </p:txBody>
      </p:sp>
      <p:sp>
        <p:nvSpPr>
          <p:cNvPr id="3" name="Content Placeholder 2"/>
          <p:cNvSpPr>
            <a:spLocks noGrp="1"/>
          </p:cNvSpPr>
          <p:nvPr>
            <p:ph sz="half" idx="1"/>
          </p:nvPr>
        </p:nvSpPr>
        <p:spPr>
          <a:xfrm>
            <a:off x="284163" y="2314282"/>
            <a:ext cx="4298564" cy="4543718"/>
          </a:xfrm>
        </p:spPr>
        <p:txBody>
          <a:bodyPr>
            <a:normAutofit fontScale="47500" lnSpcReduction="20000"/>
          </a:bodyPr>
          <a:lstStyle/>
          <a:p>
            <a:pPr>
              <a:buFont typeface="Arial"/>
              <a:buChar char="•"/>
            </a:pPr>
            <a:r>
              <a:rPr lang="en-US" sz="3200" dirty="0" smtClean="0"/>
              <a:t>Standardized</a:t>
            </a:r>
          </a:p>
          <a:p>
            <a:pPr>
              <a:buFont typeface="Arial"/>
              <a:buChar char="•"/>
            </a:pPr>
            <a:r>
              <a:rPr lang="en-US" sz="3200" dirty="0"/>
              <a:t>N</a:t>
            </a:r>
            <a:r>
              <a:rPr lang="en-US" sz="3200" dirty="0" smtClean="0"/>
              <a:t>orm-referenced; most current norms</a:t>
            </a:r>
          </a:p>
          <a:p>
            <a:pPr>
              <a:buFont typeface="Arial"/>
              <a:buChar char="•"/>
            </a:pPr>
            <a:r>
              <a:rPr lang="en-US" sz="3200" dirty="0" smtClean="0"/>
              <a:t>Non-biased</a:t>
            </a:r>
          </a:p>
          <a:p>
            <a:pPr>
              <a:buFont typeface="Arial"/>
              <a:buChar char="•"/>
            </a:pPr>
            <a:r>
              <a:rPr lang="en-US" sz="3200" dirty="0" smtClean="0"/>
              <a:t>Valid:  Measure what they purport to measure</a:t>
            </a:r>
          </a:p>
          <a:p>
            <a:pPr>
              <a:buFont typeface="Arial"/>
              <a:buChar char="•"/>
            </a:pPr>
            <a:r>
              <a:rPr lang="en-US" sz="3200" dirty="0" smtClean="0"/>
              <a:t>Reliable:  Low SES, developmentally appropriate</a:t>
            </a:r>
          </a:p>
          <a:p>
            <a:pPr>
              <a:buFont typeface="Arial"/>
              <a:buChar char="•"/>
            </a:pPr>
            <a:r>
              <a:rPr lang="en-US" sz="3200" dirty="0" smtClean="0"/>
              <a:t>Many items</a:t>
            </a:r>
          </a:p>
          <a:p>
            <a:pPr>
              <a:buFont typeface="Arial"/>
              <a:buChar char="•"/>
            </a:pPr>
            <a:r>
              <a:rPr lang="en-US" sz="3200" dirty="0" smtClean="0"/>
              <a:t>Gives VERBAL, QUANTITATIVE, NON-VERBAL scores rather than a GLOBAL score.</a:t>
            </a:r>
          </a:p>
          <a:p>
            <a:pPr>
              <a:buFont typeface="Arial"/>
              <a:buChar char="•"/>
            </a:pPr>
            <a:r>
              <a:rPr lang="en-US" sz="3200" dirty="0" smtClean="0"/>
              <a:t>Security Protected </a:t>
            </a:r>
          </a:p>
          <a:p>
            <a:pPr lvl="1">
              <a:buFont typeface="Arial"/>
              <a:buChar char="•"/>
            </a:pPr>
            <a:r>
              <a:rPr lang="en-US" sz="3000" dirty="0" smtClean="0"/>
              <a:t>e.g. don’t use SAGE since parents can purchase it</a:t>
            </a:r>
          </a:p>
          <a:p>
            <a:pPr lvl="1">
              <a:buFont typeface="Arial"/>
              <a:buChar char="•"/>
            </a:pPr>
            <a:endParaRPr lang="en-US" sz="3000" dirty="0" smtClean="0"/>
          </a:p>
          <a:p>
            <a:pPr marL="0" indent="0">
              <a:buNone/>
            </a:pPr>
            <a:endParaRPr lang="en-US" sz="3200" dirty="0" smtClean="0"/>
          </a:p>
          <a:p>
            <a:pPr marL="0" indent="0">
              <a:buNone/>
            </a:pPr>
            <a:endParaRPr lang="en-US" sz="3200" dirty="0" smtClean="0"/>
          </a:p>
        </p:txBody>
      </p:sp>
      <p:sp>
        <p:nvSpPr>
          <p:cNvPr id="4" name="Content Placeholder 3"/>
          <p:cNvSpPr>
            <a:spLocks noGrp="1"/>
          </p:cNvSpPr>
          <p:nvPr>
            <p:ph sz="half" idx="2"/>
          </p:nvPr>
        </p:nvSpPr>
        <p:spPr>
          <a:xfrm>
            <a:off x="4582727" y="1750431"/>
            <a:ext cx="4275523" cy="4942394"/>
          </a:xfrm>
        </p:spPr>
        <p:txBody>
          <a:bodyPr>
            <a:normAutofit fontScale="47500" lnSpcReduction="20000"/>
          </a:bodyPr>
          <a:lstStyle/>
          <a:p>
            <a:pPr marL="0" indent="0">
              <a:buNone/>
            </a:pPr>
            <a:r>
              <a:rPr lang="en-US" sz="3800" b="1" dirty="0" smtClean="0">
                <a:solidFill>
                  <a:srgbClr val="FF6600"/>
                </a:solidFill>
              </a:rPr>
              <a:t>GROUP, PAPER, ONLINE</a:t>
            </a:r>
            <a:endParaRPr lang="en-US" sz="3800" b="1" dirty="0">
              <a:solidFill>
                <a:srgbClr val="FF6600"/>
              </a:solidFill>
            </a:endParaRPr>
          </a:p>
          <a:p>
            <a:pPr>
              <a:buFont typeface="Wingdings" charset="2"/>
              <a:buChar char="u"/>
            </a:pPr>
            <a:r>
              <a:rPr lang="en-US" sz="3800" dirty="0" smtClean="0">
                <a:solidFill>
                  <a:srgbClr val="008000"/>
                </a:solidFill>
              </a:rPr>
              <a:t>Cognitive Abilities Test *</a:t>
            </a:r>
          </a:p>
          <a:p>
            <a:pPr>
              <a:buFont typeface="Wingdings" charset="2"/>
              <a:buChar char="u"/>
            </a:pPr>
            <a:r>
              <a:rPr lang="en-US" sz="3800" dirty="0" smtClean="0">
                <a:solidFill>
                  <a:srgbClr val="008000"/>
                </a:solidFill>
              </a:rPr>
              <a:t>InView Aptitude Test *</a:t>
            </a:r>
          </a:p>
          <a:p>
            <a:pPr>
              <a:buFont typeface="Wingdings" charset="2"/>
              <a:buChar char="u"/>
            </a:pPr>
            <a:r>
              <a:rPr lang="en-US" sz="3800" dirty="0" smtClean="0">
                <a:solidFill>
                  <a:srgbClr val="008000"/>
                </a:solidFill>
              </a:rPr>
              <a:t>Otis Lennon Aptitude Test—NO</a:t>
            </a:r>
          </a:p>
          <a:p>
            <a:pPr>
              <a:buFont typeface="Wingdings" charset="2"/>
              <a:buChar char="u"/>
            </a:pPr>
            <a:r>
              <a:rPr lang="en-US" sz="3800" dirty="0" err="1" smtClean="0">
                <a:solidFill>
                  <a:srgbClr val="008000"/>
                </a:solidFill>
              </a:rPr>
              <a:t>Naglieri</a:t>
            </a:r>
            <a:r>
              <a:rPr lang="en-US" sz="3800" dirty="0" smtClean="0">
                <a:solidFill>
                  <a:srgbClr val="008000"/>
                </a:solidFill>
              </a:rPr>
              <a:t> </a:t>
            </a:r>
            <a:r>
              <a:rPr lang="en-US" sz="3800" dirty="0" err="1" smtClean="0">
                <a:solidFill>
                  <a:srgbClr val="008000"/>
                </a:solidFill>
              </a:rPr>
              <a:t>NonVerbal</a:t>
            </a:r>
            <a:r>
              <a:rPr lang="en-US" sz="3800" dirty="0" smtClean="0">
                <a:solidFill>
                  <a:srgbClr val="008000"/>
                </a:solidFill>
              </a:rPr>
              <a:t> Aptitude Test—Only to ID Non-Verbal intelligence.</a:t>
            </a:r>
          </a:p>
          <a:p>
            <a:pPr>
              <a:buFont typeface="Wingdings" charset="2"/>
              <a:buChar char="u"/>
            </a:pPr>
            <a:endParaRPr lang="en-US" sz="3800" dirty="0" smtClean="0">
              <a:solidFill>
                <a:srgbClr val="008000"/>
              </a:solidFill>
            </a:endParaRPr>
          </a:p>
          <a:p>
            <a:pPr marL="0" indent="0">
              <a:buNone/>
            </a:pPr>
            <a:r>
              <a:rPr lang="en-US" sz="3800" b="1" dirty="0" smtClean="0">
                <a:solidFill>
                  <a:srgbClr val="FF6600"/>
                </a:solidFill>
              </a:rPr>
              <a:t>INDIVIDUALLY ADMINISTERED—gold standard  </a:t>
            </a:r>
          </a:p>
          <a:p>
            <a:r>
              <a:rPr lang="en-US" sz="3800" dirty="0" smtClean="0">
                <a:solidFill>
                  <a:srgbClr val="008000"/>
                </a:solidFill>
              </a:rPr>
              <a:t>Stanford  Binet Aptitude Test</a:t>
            </a:r>
          </a:p>
          <a:p>
            <a:r>
              <a:rPr lang="en-US" sz="3800" dirty="0" smtClean="0">
                <a:solidFill>
                  <a:srgbClr val="008000"/>
                </a:solidFill>
              </a:rPr>
              <a:t>WISC IV-R </a:t>
            </a:r>
          </a:p>
          <a:p>
            <a:endParaRPr lang="en-US" dirty="0"/>
          </a:p>
        </p:txBody>
      </p:sp>
      <p:sp>
        <p:nvSpPr>
          <p:cNvPr id="5" name="TextBox 4"/>
          <p:cNvSpPr txBox="1"/>
          <p:nvPr/>
        </p:nvSpPr>
        <p:spPr>
          <a:xfrm>
            <a:off x="284164" y="1783973"/>
            <a:ext cx="407543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smtClean="0">
                <a:solidFill>
                  <a:schemeClr val="tx1"/>
                </a:solidFill>
              </a:rPr>
              <a:t>SELECTING TESTS</a:t>
            </a:r>
            <a:endParaRPr lang="en-US" sz="2400" b="1" dirty="0">
              <a:solidFill>
                <a:schemeClr val="tx1"/>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t>31</a:t>
            </a:fld>
            <a:endParaRPr lang="en-US" dirty="0"/>
          </a:p>
        </p:txBody>
      </p:sp>
    </p:spTree>
    <p:extLst>
      <p:ext uri="{BB962C8B-B14F-4D97-AF65-F5344CB8AC3E}">
        <p14:creationId xmlns:p14="http://schemas.microsoft.com/office/powerpoint/2010/main" val="20746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INFERRING </a:t>
            </a:r>
            <a:r>
              <a:rPr lang="en-US" dirty="0" smtClean="0">
                <a:solidFill>
                  <a:srgbClr val="FFD666"/>
                </a:solidFill>
              </a:rPr>
              <a:t>General Intellectual Aptitude</a:t>
            </a:r>
            <a:r>
              <a:rPr lang="en-US" dirty="0" smtClean="0"/>
              <a:t>    </a:t>
            </a:r>
            <a:endParaRPr lang="en-US" dirty="0"/>
          </a:p>
        </p:txBody>
      </p:sp>
      <p:sp>
        <p:nvSpPr>
          <p:cNvPr id="3" name="Content Placeholder 2"/>
          <p:cNvSpPr>
            <a:spLocks noGrp="1"/>
          </p:cNvSpPr>
          <p:nvPr>
            <p:ph sz="half" idx="1"/>
          </p:nvPr>
        </p:nvSpPr>
        <p:spPr>
          <a:xfrm>
            <a:off x="403412" y="2552095"/>
            <a:ext cx="4374776" cy="3950444"/>
          </a:xfrm>
        </p:spPr>
        <p:txBody>
          <a:bodyPr>
            <a:normAutofit fontScale="70000" lnSpcReduction="20000"/>
          </a:bodyPr>
          <a:lstStyle/>
          <a:p>
            <a:pPr marL="0" indent="0">
              <a:buNone/>
            </a:pPr>
            <a:endParaRPr lang="en-US" b="1" dirty="0" smtClean="0">
              <a:solidFill>
                <a:srgbClr val="008000"/>
              </a:solidFill>
            </a:endParaRPr>
          </a:p>
          <a:p>
            <a:r>
              <a:rPr lang="en-US" sz="3400" b="1" dirty="0" smtClean="0"/>
              <a:t>Observations</a:t>
            </a:r>
            <a:r>
              <a:rPr lang="en-US" sz="3400" dirty="0" smtClean="0"/>
              <a:t> of </a:t>
            </a:r>
            <a:r>
              <a:rPr lang="en-US" sz="3400" b="1" dirty="0" smtClean="0"/>
              <a:t>Behavioral </a:t>
            </a:r>
            <a:r>
              <a:rPr lang="en-US" sz="3400" b="1" dirty="0"/>
              <a:t>Characteristics</a:t>
            </a:r>
            <a:r>
              <a:rPr lang="en-US" sz="3400" dirty="0"/>
              <a:t> </a:t>
            </a:r>
            <a:r>
              <a:rPr lang="en-US" sz="3400" dirty="0">
                <a:solidFill>
                  <a:srgbClr val="FF6600"/>
                </a:solidFill>
              </a:rPr>
              <a:t>associated with </a:t>
            </a:r>
            <a:r>
              <a:rPr lang="en-US" sz="3400" b="1" dirty="0" smtClean="0">
                <a:solidFill>
                  <a:srgbClr val="FF6600"/>
                </a:solidFill>
              </a:rPr>
              <a:t>exceptional </a:t>
            </a:r>
            <a:r>
              <a:rPr lang="en-US" sz="3400" b="1" u="sng" dirty="0">
                <a:solidFill>
                  <a:srgbClr val="FF6600"/>
                </a:solidFill>
              </a:rPr>
              <a:t>reasoning ability</a:t>
            </a:r>
            <a:r>
              <a:rPr lang="en-US" sz="3400" b="1" dirty="0">
                <a:solidFill>
                  <a:srgbClr val="FF6600"/>
                </a:solidFill>
              </a:rPr>
              <a:t> </a:t>
            </a:r>
            <a:r>
              <a:rPr lang="en-US" sz="3400" dirty="0" smtClean="0">
                <a:solidFill>
                  <a:schemeClr val="tx1"/>
                </a:solidFill>
              </a:rPr>
              <a:t>within </a:t>
            </a:r>
            <a:r>
              <a:rPr lang="en-US" sz="3400" u="sng" dirty="0" smtClean="0">
                <a:solidFill>
                  <a:schemeClr val="tx1"/>
                </a:solidFill>
              </a:rPr>
              <a:t>specific…. </a:t>
            </a:r>
          </a:p>
          <a:p>
            <a:r>
              <a:rPr lang="en-US" sz="3400" dirty="0" smtClean="0">
                <a:solidFill>
                  <a:srgbClr val="0000FF"/>
                </a:solidFill>
              </a:rPr>
              <a:t>SYMBOL SYSTEMS </a:t>
            </a:r>
          </a:p>
          <a:p>
            <a:pPr lvl="1">
              <a:buFont typeface="Wingdings" charset="2"/>
              <a:buChar char="§"/>
            </a:pPr>
            <a:r>
              <a:rPr lang="en-US" sz="3400" dirty="0" smtClean="0"/>
              <a:t>Quantitative</a:t>
            </a:r>
          </a:p>
          <a:p>
            <a:pPr lvl="1">
              <a:buFont typeface="Wingdings" charset="2"/>
              <a:buChar char="§"/>
            </a:pPr>
            <a:r>
              <a:rPr lang="en-US" sz="3400" dirty="0" smtClean="0"/>
              <a:t>Verbal</a:t>
            </a:r>
          </a:p>
          <a:p>
            <a:pPr lvl="1">
              <a:buFont typeface="Wingdings" charset="2"/>
              <a:buChar char="§"/>
            </a:pPr>
            <a:r>
              <a:rPr lang="en-US" sz="3400" dirty="0" smtClean="0"/>
              <a:t>Non-Verbal / Spatial</a:t>
            </a:r>
            <a:r>
              <a:rPr lang="en-US" sz="2900" dirty="0" smtClean="0"/>
              <a:t> </a:t>
            </a:r>
          </a:p>
          <a:p>
            <a:pPr marL="457200" lvl="1" indent="0">
              <a:buNone/>
            </a:pPr>
            <a:r>
              <a:rPr lang="en-US" sz="3400" dirty="0" smtClean="0"/>
              <a:t> </a:t>
            </a:r>
            <a:endParaRPr lang="en-US" sz="3400" dirty="0"/>
          </a:p>
          <a:p>
            <a:endParaRPr lang="en-US" dirty="0"/>
          </a:p>
        </p:txBody>
      </p:sp>
      <p:sp>
        <p:nvSpPr>
          <p:cNvPr id="4" name="Content Placeholder 3"/>
          <p:cNvSpPr>
            <a:spLocks noGrp="1"/>
          </p:cNvSpPr>
          <p:nvPr>
            <p:ph sz="half" idx="2"/>
          </p:nvPr>
        </p:nvSpPr>
        <p:spPr>
          <a:xfrm>
            <a:off x="5005294" y="1914742"/>
            <a:ext cx="3704813" cy="4587797"/>
          </a:xfrm>
        </p:spPr>
        <p:txBody>
          <a:bodyPr>
            <a:normAutofit fontScale="70000" lnSpcReduction="20000"/>
          </a:bodyPr>
          <a:lstStyle/>
          <a:p>
            <a:pPr marL="0" indent="0">
              <a:buNone/>
            </a:pPr>
            <a:r>
              <a:rPr lang="en-US" sz="2600" b="1" dirty="0" smtClean="0">
                <a:solidFill>
                  <a:srgbClr val="FF6600"/>
                </a:solidFill>
              </a:rPr>
              <a:t>TEACHER, PARENT, COMMUNITY, SELF</a:t>
            </a:r>
          </a:p>
          <a:p>
            <a:pPr>
              <a:buFont typeface="Wingdings" charset="2"/>
              <a:buChar char="ü"/>
            </a:pPr>
            <a:r>
              <a:rPr lang="en-US" sz="2600" b="1" dirty="0" smtClean="0">
                <a:solidFill>
                  <a:srgbClr val="008000"/>
                </a:solidFill>
              </a:rPr>
              <a:t>Rating Scales, Questionnaires, Narratives </a:t>
            </a:r>
            <a:r>
              <a:rPr lang="en-US" sz="2600" b="1" dirty="0" smtClean="0">
                <a:solidFill>
                  <a:srgbClr val="0000FF"/>
                </a:solidFill>
              </a:rPr>
              <a:t>WITH EVIDENCE</a:t>
            </a:r>
          </a:p>
          <a:p>
            <a:pPr marL="0" indent="0">
              <a:buNone/>
            </a:pPr>
            <a:r>
              <a:rPr lang="en-US" sz="2600" b="1" dirty="0" smtClean="0">
                <a:solidFill>
                  <a:srgbClr val="FF6600"/>
                </a:solidFill>
              </a:rPr>
              <a:t>Demonstration of student’s thought processes</a:t>
            </a:r>
          </a:p>
          <a:p>
            <a:pPr>
              <a:buFont typeface="Wingdings" charset="2"/>
              <a:buChar char="ü"/>
            </a:pPr>
            <a:r>
              <a:rPr lang="en-US" sz="2600" b="1" dirty="0" smtClean="0">
                <a:solidFill>
                  <a:srgbClr val="008000"/>
                </a:solidFill>
              </a:rPr>
              <a:t>Writing:  IDEAS</a:t>
            </a:r>
          </a:p>
          <a:p>
            <a:pPr>
              <a:buFont typeface="Wingdings" charset="2"/>
              <a:buChar char="ü"/>
            </a:pPr>
            <a:r>
              <a:rPr lang="en-US" sz="2600" b="1" dirty="0" smtClean="0">
                <a:solidFill>
                  <a:srgbClr val="008000"/>
                </a:solidFill>
              </a:rPr>
              <a:t>Math Problem solving processes</a:t>
            </a:r>
          </a:p>
          <a:p>
            <a:pPr>
              <a:buFont typeface="Wingdings" charset="2"/>
              <a:buChar char="ü"/>
            </a:pPr>
            <a:r>
              <a:rPr lang="en-US" sz="2600" b="1" dirty="0" smtClean="0">
                <a:solidFill>
                  <a:srgbClr val="008000"/>
                </a:solidFill>
              </a:rPr>
              <a:t>Performance Task—analysis, creativity</a:t>
            </a:r>
          </a:p>
          <a:p>
            <a:pPr>
              <a:buFont typeface="Wingdings" charset="2"/>
              <a:buChar char="ü"/>
            </a:pPr>
            <a:r>
              <a:rPr lang="en-US" sz="2600" b="1" dirty="0" smtClean="0">
                <a:solidFill>
                  <a:srgbClr val="008000"/>
                </a:solidFill>
              </a:rPr>
              <a:t>Literature discussions --insights</a:t>
            </a:r>
          </a:p>
          <a:p>
            <a:pPr>
              <a:buFont typeface="Wingdings" charset="2"/>
              <a:buChar char="ü"/>
            </a:pPr>
            <a:r>
              <a:rPr lang="en-US" sz="2600" b="1" dirty="0" smtClean="0">
                <a:solidFill>
                  <a:srgbClr val="008000"/>
                </a:solidFill>
              </a:rPr>
              <a:t>Projects—depth and complexity</a:t>
            </a:r>
          </a:p>
          <a:p>
            <a:pPr>
              <a:buFont typeface="Wingdings" charset="2"/>
              <a:buChar char="ü"/>
            </a:pPr>
            <a:endParaRPr lang="en-US" sz="2600" b="1" dirty="0" smtClean="0">
              <a:solidFill>
                <a:srgbClr val="008000"/>
              </a:solidFill>
            </a:endParaRPr>
          </a:p>
          <a:p>
            <a:pPr>
              <a:buFont typeface="Wingdings" charset="2"/>
              <a:buChar char="ü"/>
            </a:pPr>
            <a:endParaRPr lang="en-US" dirty="0" smtClean="0"/>
          </a:p>
          <a:p>
            <a:pPr>
              <a:buFont typeface="Wingdings" charset="2"/>
              <a:buChar char="ü"/>
            </a:pPr>
            <a:endParaRPr lang="en-US" dirty="0" smtClean="0"/>
          </a:p>
          <a:p>
            <a:pPr>
              <a:buFont typeface="Wingdings" charset="2"/>
              <a:buChar char="ü"/>
            </a:pPr>
            <a:endParaRPr lang="en-US" dirty="0" smtClean="0"/>
          </a:p>
          <a:p>
            <a:pPr marL="0" indent="0">
              <a:buNone/>
            </a:pPr>
            <a:endParaRPr lang="en-US" dirty="0" smtClean="0"/>
          </a:p>
        </p:txBody>
      </p:sp>
      <p:sp>
        <p:nvSpPr>
          <p:cNvPr id="5" name="TextBox 4"/>
          <p:cNvSpPr txBox="1"/>
          <p:nvPr/>
        </p:nvSpPr>
        <p:spPr>
          <a:xfrm>
            <a:off x="284162" y="1907442"/>
            <a:ext cx="421274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solidFill>
                  <a:srgbClr val="000000"/>
                </a:solidFill>
              </a:rPr>
              <a:t>QUALITATIVE</a:t>
            </a:r>
          </a:p>
        </p:txBody>
      </p:sp>
      <p:sp>
        <p:nvSpPr>
          <p:cNvPr id="6" name="Slide Number Placeholder 5"/>
          <p:cNvSpPr>
            <a:spLocks noGrp="1"/>
          </p:cNvSpPr>
          <p:nvPr>
            <p:ph type="sldNum" sz="quarter" idx="12"/>
          </p:nvPr>
        </p:nvSpPr>
        <p:spPr/>
        <p:txBody>
          <a:bodyPr/>
          <a:lstStyle/>
          <a:p>
            <a:fld id="{5FD889E0-CAB2-4699-909D-B9A88D47ACBE}" type="slidenum">
              <a:rPr lang="en-US" smtClean="0"/>
              <a:t>32</a:t>
            </a:fld>
            <a:endParaRPr lang="en-US" dirty="0"/>
          </a:p>
        </p:txBody>
      </p:sp>
    </p:spTree>
    <p:extLst>
      <p:ext uri="{BB962C8B-B14F-4D97-AF65-F5344CB8AC3E}">
        <p14:creationId xmlns:p14="http://schemas.microsoft.com/office/powerpoint/2010/main" val="35957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TESTS--</a:t>
            </a:r>
            <a:r>
              <a:rPr lang="en-US" dirty="0" smtClean="0">
                <a:solidFill>
                  <a:schemeClr val="accent5">
                    <a:lumMod val="60000"/>
                    <a:lumOff val="40000"/>
                  </a:schemeClr>
                </a:solidFill>
              </a:rPr>
              <a:t>Specific Academic Achievement</a:t>
            </a:r>
            <a:endParaRPr lang="en-US" dirty="0">
              <a:solidFill>
                <a:schemeClr val="accent5">
                  <a:lumMod val="60000"/>
                  <a:lumOff val="40000"/>
                </a:schemeClr>
              </a:solidFill>
            </a:endParaRPr>
          </a:p>
        </p:txBody>
      </p:sp>
      <p:sp>
        <p:nvSpPr>
          <p:cNvPr id="3" name="Content Placeholder 2"/>
          <p:cNvSpPr>
            <a:spLocks noGrp="1"/>
          </p:cNvSpPr>
          <p:nvPr>
            <p:ph sz="half" idx="1"/>
          </p:nvPr>
        </p:nvSpPr>
        <p:spPr>
          <a:xfrm>
            <a:off x="284163" y="2642808"/>
            <a:ext cx="4051169" cy="3886485"/>
          </a:xfrm>
        </p:spPr>
        <p:txBody>
          <a:bodyPr>
            <a:normAutofit fontScale="92500" lnSpcReduction="20000"/>
          </a:bodyPr>
          <a:lstStyle/>
          <a:p>
            <a:r>
              <a:rPr lang="en-US" dirty="0" smtClean="0"/>
              <a:t>Norm-referenced, </a:t>
            </a:r>
          </a:p>
          <a:p>
            <a:r>
              <a:rPr lang="en-US" dirty="0"/>
              <a:t>S</a:t>
            </a:r>
            <a:r>
              <a:rPr lang="en-US" dirty="0" smtClean="0"/>
              <a:t>tandardized tests</a:t>
            </a:r>
          </a:p>
          <a:p>
            <a:r>
              <a:rPr lang="en-US" b="1" u="sng" dirty="0" smtClean="0"/>
              <a:t>SPECIFIC</a:t>
            </a:r>
            <a:r>
              <a:rPr lang="en-US" b="1" dirty="0" smtClean="0"/>
              <a:t> academic </a:t>
            </a:r>
            <a:r>
              <a:rPr lang="en-US" dirty="0" smtClean="0"/>
              <a:t>abilities….</a:t>
            </a:r>
          </a:p>
          <a:p>
            <a:pPr marL="0" indent="0">
              <a:buNone/>
            </a:pPr>
            <a:endParaRPr lang="en-US" dirty="0" smtClean="0"/>
          </a:p>
          <a:p>
            <a:pPr lvl="1">
              <a:buFont typeface="Wingdings" charset="2"/>
              <a:buChar char="§"/>
            </a:pPr>
            <a:r>
              <a:rPr lang="en-US" dirty="0" smtClean="0"/>
              <a:t>Verbal--Reading, Writing</a:t>
            </a:r>
          </a:p>
          <a:p>
            <a:pPr lvl="1">
              <a:buFont typeface="Wingdings" charset="2"/>
              <a:buChar char="§"/>
            </a:pPr>
            <a:r>
              <a:rPr lang="en-US" dirty="0" smtClean="0"/>
              <a:t>Mathematical</a:t>
            </a:r>
          </a:p>
          <a:p>
            <a:pPr lvl="1">
              <a:buFont typeface="Wingdings" charset="2"/>
              <a:buChar char="§"/>
            </a:pPr>
            <a:r>
              <a:rPr lang="en-US" dirty="0" smtClean="0"/>
              <a:t>Non-Verbal / Spatial </a:t>
            </a:r>
          </a:p>
          <a:p>
            <a:pPr lvl="1">
              <a:buFont typeface="Wingdings" charset="2"/>
              <a:buChar char="§"/>
            </a:pPr>
            <a:r>
              <a:rPr lang="en-US" dirty="0" smtClean="0"/>
              <a:t>Science or other subjects</a:t>
            </a:r>
          </a:p>
          <a:p>
            <a:pPr marL="457200" lvl="1" indent="0">
              <a:buNone/>
            </a:pPr>
            <a:endParaRPr lang="en-US" dirty="0"/>
          </a:p>
          <a:p>
            <a:pPr marL="0" indent="-3175">
              <a:buNone/>
            </a:pPr>
            <a:endParaRPr lang="en-US" dirty="0" smtClean="0"/>
          </a:p>
        </p:txBody>
      </p:sp>
      <p:sp>
        <p:nvSpPr>
          <p:cNvPr id="4" name="Content Placeholder 3"/>
          <p:cNvSpPr>
            <a:spLocks noGrp="1"/>
          </p:cNvSpPr>
          <p:nvPr>
            <p:ph sz="half" idx="2"/>
          </p:nvPr>
        </p:nvSpPr>
        <p:spPr>
          <a:xfrm>
            <a:off x="4335332" y="1790095"/>
            <a:ext cx="4374776" cy="4739198"/>
          </a:xfrm>
        </p:spPr>
        <p:txBody>
          <a:bodyPr>
            <a:normAutofit fontScale="92500" lnSpcReduction="20000"/>
          </a:bodyPr>
          <a:lstStyle/>
          <a:p>
            <a:pPr marL="0" indent="0">
              <a:buNone/>
            </a:pPr>
            <a:r>
              <a:rPr lang="en-US" sz="1600" b="1" dirty="0" smtClean="0">
                <a:solidFill>
                  <a:srgbClr val="008000"/>
                </a:solidFill>
              </a:rPr>
              <a:t>GROUP ACHIEVEMENT TESTS examples</a:t>
            </a:r>
          </a:p>
          <a:p>
            <a:pPr>
              <a:buFont typeface="Arial"/>
              <a:buChar char="•"/>
            </a:pPr>
            <a:r>
              <a:rPr lang="en-US" sz="1600" dirty="0" smtClean="0">
                <a:solidFill>
                  <a:srgbClr val="008000"/>
                </a:solidFill>
              </a:rPr>
              <a:t>Iowa Assessment  (ITBS)</a:t>
            </a:r>
          </a:p>
          <a:p>
            <a:pPr>
              <a:buFont typeface="Arial"/>
              <a:buChar char="•"/>
            </a:pPr>
            <a:r>
              <a:rPr lang="en-US" sz="1600" dirty="0" err="1" smtClean="0">
                <a:solidFill>
                  <a:srgbClr val="008000"/>
                </a:solidFill>
              </a:rPr>
              <a:t>WaKIDS</a:t>
            </a:r>
            <a:endParaRPr lang="en-US" sz="1600" dirty="0" smtClean="0">
              <a:solidFill>
                <a:srgbClr val="008000"/>
              </a:solidFill>
            </a:endParaRPr>
          </a:p>
          <a:p>
            <a:pPr marL="0" indent="0">
              <a:buNone/>
            </a:pPr>
            <a:r>
              <a:rPr lang="en-US" sz="1600" b="1" dirty="0" smtClean="0">
                <a:solidFill>
                  <a:srgbClr val="008000"/>
                </a:solidFill>
              </a:rPr>
              <a:t>COMMON CORE STANDARDS example</a:t>
            </a:r>
          </a:p>
          <a:p>
            <a:pPr>
              <a:buFont typeface="Arial"/>
              <a:buChar char="•"/>
            </a:pPr>
            <a:r>
              <a:rPr lang="en-US" sz="1600" dirty="0" smtClean="0">
                <a:solidFill>
                  <a:srgbClr val="008000"/>
                </a:solidFill>
              </a:rPr>
              <a:t>Smarter Balance</a:t>
            </a:r>
          </a:p>
          <a:p>
            <a:pPr marL="0" indent="0">
              <a:buNone/>
            </a:pPr>
            <a:r>
              <a:rPr lang="en-US" sz="1600" b="1" dirty="0" smtClean="0">
                <a:solidFill>
                  <a:srgbClr val="008000"/>
                </a:solidFill>
              </a:rPr>
              <a:t>LONGITUDINAL SYSTEMS example</a:t>
            </a:r>
          </a:p>
          <a:p>
            <a:pPr>
              <a:buFont typeface="Arial"/>
              <a:buChar char="•"/>
            </a:pPr>
            <a:r>
              <a:rPr lang="en-US" sz="1600" dirty="0" smtClean="0">
                <a:solidFill>
                  <a:srgbClr val="008000"/>
                </a:solidFill>
              </a:rPr>
              <a:t> STAR, MAP</a:t>
            </a:r>
          </a:p>
          <a:p>
            <a:pPr marL="0" indent="0">
              <a:buNone/>
            </a:pPr>
            <a:r>
              <a:rPr lang="en-US" sz="1600" b="1" dirty="0" smtClean="0">
                <a:solidFill>
                  <a:srgbClr val="008000"/>
                </a:solidFill>
              </a:rPr>
              <a:t>SUBJECT-SPECIFIC examples</a:t>
            </a:r>
          </a:p>
          <a:p>
            <a:pPr>
              <a:buFont typeface="Arial"/>
              <a:buChar char="•"/>
            </a:pPr>
            <a:r>
              <a:rPr lang="en-US" sz="1600" dirty="0" smtClean="0">
                <a:solidFill>
                  <a:srgbClr val="008000"/>
                </a:solidFill>
              </a:rPr>
              <a:t>Reading Levels (DRA, BAS, </a:t>
            </a:r>
            <a:r>
              <a:rPr lang="en-US" sz="1600" dirty="0" err="1" smtClean="0">
                <a:solidFill>
                  <a:srgbClr val="008000"/>
                </a:solidFill>
              </a:rPr>
              <a:t>Lexile</a:t>
            </a:r>
            <a:r>
              <a:rPr lang="en-US" sz="1600" dirty="0" smtClean="0">
                <a:solidFill>
                  <a:srgbClr val="008000"/>
                </a:solidFill>
              </a:rPr>
              <a:t>, </a:t>
            </a:r>
            <a:r>
              <a:rPr lang="en-US" sz="1600" dirty="0" err="1" smtClean="0">
                <a:solidFill>
                  <a:srgbClr val="008000"/>
                </a:solidFill>
              </a:rPr>
              <a:t>etc</a:t>
            </a:r>
            <a:r>
              <a:rPr lang="en-US" sz="1600" dirty="0" smtClean="0">
                <a:solidFill>
                  <a:srgbClr val="008000"/>
                </a:solidFill>
              </a:rPr>
              <a:t>)</a:t>
            </a:r>
          </a:p>
          <a:p>
            <a:pPr>
              <a:buFont typeface="Arial"/>
              <a:buChar char="•"/>
            </a:pPr>
            <a:r>
              <a:rPr lang="en-US" sz="1600" dirty="0" smtClean="0">
                <a:solidFill>
                  <a:srgbClr val="008000"/>
                </a:solidFill>
              </a:rPr>
              <a:t>Math Skills Readiness  (Pre-tests;  Skills inventories -Acc. Math, STAR Math;  Iowa Algebra Aptitude Test) </a:t>
            </a:r>
          </a:p>
          <a:p>
            <a:pPr marL="0" indent="0">
              <a:buNone/>
            </a:pPr>
            <a:endParaRPr lang="en-US" sz="1800" dirty="0" smtClean="0">
              <a:solidFill>
                <a:srgbClr val="008000"/>
              </a:solidFill>
            </a:endParaRPr>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284163" y="1823638"/>
            <a:ext cx="386947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b="1" dirty="0">
                <a:solidFill>
                  <a:srgbClr val="FF6600"/>
                </a:solidFill>
              </a:rPr>
              <a:t>QUANTITATIVE </a:t>
            </a:r>
            <a:endParaRPr lang="en-US" sz="2800" b="1" dirty="0" smtClean="0">
              <a:solidFill>
                <a:srgbClr val="FF6600"/>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t>33</a:t>
            </a:fld>
            <a:endParaRPr lang="en-US" dirty="0"/>
          </a:p>
        </p:txBody>
      </p:sp>
    </p:spTree>
    <p:extLst>
      <p:ext uri="{BB962C8B-B14F-4D97-AF65-F5344CB8AC3E}">
        <p14:creationId xmlns:p14="http://schemas.microsoft.com/office/powerpoint/2010/main" val="162617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INFERRING--</a:t>
            </a:r>
            <a:r>
              <a:rPr lang="en-US" sz="3200" dirty="0" smtClean="0">
                <a:solidFill>
                  <a:srgbClr val="A3FC24"/>
                </a:solidFill>
              </a:rPr>
              <a:t>Specific  Academic Achievement</a:t>
            </a:r>
            <a:endParaRPr lang="en-US" sz="3200" dirty="0">
              <a:solidFill>
                <a:srgbClr val="A3FC24"/>
              </a:solidFill>
            </a:endParaRPr>
          </a:p>
        </p:txBody>
      </p:sp>
      <p:sp>
        <p:nvSpPr>
          <p:cNvPr id="3" name="Content Placeholder 2"/>
          <p:cNvSpPr>
            <a:spLocks noGrp="1"/>
          </p:cNvSpPr>
          <p:nvPr>
            <p:ph sz="half" idx="1"/>
          </p:nvPr>
        </p:nvSpPr>
        <p:spPr>
          <a:xfrm>
            <a:off x="403412" y="2505230"/>
            <a:ext cx="3931920" cy="4153272"/>
          </a:xfrm>
        </p:spPr>
        <p:txBody>
          <a:bodyPr>
            <a:normAutofit fontScale="77500" lnSpcReduction="20000"/>
          </a:bodyPr>
          <a:lstStyle/>
          <a:p>
            <a:pPr marL="0" indent="0">
              <a:buNone/>
            </a:pPr>
            <a:r>
              <a:rPr lang="en-US" b="1" dirty="0" smtClean="0"/>
              <a:t>Skills are revealed to  </a:t>
            </a:r>
            <a:r>
              <a:rPr lang="en-US" b="1" u="sng" dirty="0" smtClean="0"/>
              <a:t>far above grade level</a:t>
            </a:r>
          </a:p>
          <a:p>
            <a:pPr>
              <a:buFont typeface="Wingdings" charset="2"/>
              <a:buChar char="§"/>
            </a:pPr>
            <a:r>
              <a:rPr lang="en-US" dirty="0" smtClean="0"/>
              <a:t>Curriculum tests</a:t>
            </a:r>
          </a:p>
          <a:p>
            <a:pPr>
              <a:buFont typeface="Wingdings" charset="2"/>
              <a:buChar char="§"/>
            </a:pPr>
            <a:r>
              <a:rPr lang="en-US" dirty="0" smtClean="0"/>
              <a:t>Reading preferences</a:t>
            </a:r>
          </a:p>
          <a:p>
            <a:pPr marL="0" indent="0">
              <a:buNone/>
            </a:pPr>
            <a:r>
              <a:rPr lang="en-US" b="1" dirty="0" smtClean="0"/>
              <a:t>Grades--Demonstrated success in Advanced Courses/ Content</a:t>
            </a:r>
          </a:p>
          <a:p>
            <a:pPr marL="0" indent="0">
              <a:buNone/>
            </a:pPr>
            <a:r>
              <a:rPr lang="en-US" b="1" dirty="0" smtClean="0"/>
              <a:t>Intense, Advanced Interests</a:t>
            </a:r>
          </a:p>
          <a:p>
            <a:pPr>
              <a:buFont typeface="Wingdings" charset="2"/>
              <a:buChar char="§"/>
            </a:pPr>
            <a:r>
              <a:rPr lang="en-US" dirty="0" smtClean="0"/>
              <a:t>Clubs (Robotics, Journalism))</a:t>
            </a:r>
            <a:endParaRPr lang="en-US" dirty="0"/>
          </a:p>
          <a:p>
            <a:pPr>
              <a:buFont typeface="Wingdings" charset="2"/>
              <a:buChar char="§"/>
            </a:pPr>
            <a:r>
              <a:rPr lang="en-US" dirty="0" smtClean="0"/>
              <a:t>Community --Eagle Scout, History Re-enactor, Beach restoration Project </a:t>
            </a:r>
          </a:p>
          <a:p>
            <a:pPr marL="0" indent="0">
              <a:buNone/>
            </a:pPr>
            <a:endParaRPr lang="en-US" b="1" dirty="0" smtClean="0"/>
          </a:p>
          <a:p>
            <a:pPr marL="0" indent="0">
              <a:buNone/>
            </a:pPr>
            <a:endParaRPr lang="en-US" b="1" dirty="0" smtClean="0"/>
          </a:p>
          <a:p>
            <a:pPr marL="0" indent="0">
              <a:buNone/>
            </a:pPr>
            <a:endParaRPr lang="en-US" b="1" dirty="0" smtClean="0"/>
          </a:p>
        </p:txBody>
      </p:sp>
      <p:sp>
        <p:nvSpPr>
          <p:cNvPr id="4" name="Content Placeholder 3"/>
          <p:cNvSpPr>
            <a:spLocks noGrp="1"/>
          </p:cNvSpPr>
          <p:nvPr>
            <p:ph sz="half" idx="2"/>
          </p:nvPr>
        </p:nvSpPr>
        <p:spPr>
          <a:xfrm>
            <a:off x="4634219" y="2451189"/>
            <a:ext cx="4224031" cy="4207312"/>
          </a:xfrm>
        </p:spPr>
        <p:txBody>
          <a:bodyPr>
            <a:normAutofit fontScale="77500" lnSpcReduction="20000"/>
          </a:bodyPr>
          <a:lstStyle/>
          <a:p>
            <a:pPr marL="0" indent="0">
              <a:buNone/>
            </a:pPr>
            <a:r>
              <a:rPr lang="en-US" sz="2300" b="1" dirty="0" smtClean="0"/>
              <a:t>Honors </a:t>
            </a:r>
            <a:r>
              <a:rPr lang="en-US" sz="2300" b="1" dirty="0"/>
              <a:t>and </a:t>
            </a:r>
            <a:r>
              <a:rPr lang="en-US" sz="2300" b="1" dirty="0" smtClean="0"/>
              <a:t>Accomplishments within wider world….</a:t>
            </a:r>
            <a:endParaRPr lang="en-US" sz="2300" b="1" dirty="0"/>
          </a:p>
          <a:p>
            <a:pPr>
              <a:buFont typeface="Wingdings" charset="2"/>
              <a:buChar char="§"/>
            </a:pPr>
            <a:r>
              <a:rPr lang="en-US" sz="2300" dirty="0" smtClean="0"/>
              <a:t>1</a:t>
            </a:r>
            <a:r>
              <a:rPr lang="en-US" sz="2300" baseline="30000" dirty="0" smtClean="0"/>
              <a:t>st</a:t>
            </a:r>
            <a:r>
              <a:rPr lang="en-US" sz="2300" dirty="0" smtClean="0"/>
              <a:t> place State Science Fair</a:t>
            </a:r>
          </a:p>
          <a:p>
            <a:pPr>
              <a:buFont typeface="Wingdings" charset="2"/>
              <a:buChar char="§"/>
            </a:pPr>
            <a:r>
              <a:rPr lang="en-US" sz="2300" dirty="0" smtClean="0"/>
              <a:t>Leadership:  Student Body President</a:t>
            </a:r>
          </a:p>
          <a:p>
            <a:pPr>
              <a:buFont typeface="Wingdings" charset="2"/>
              <a:buChar char="§"/>
            </a:pPr>
            <a:r>
              <a:rPr lang="en-US" sz="2300" dirty="0" smtClean="0"/>
              <a:t>Poetry is Published by reputable publisher</a:t>
            </a:r>
          </a:p>
          <a:p>
            <a:pPr marL="0" indent="0">
              <a:buNone/>
            </a:pPr>
            <a:r>
              <a:rPr lang="en-US" sz="2300" b="1" dirty="0" smtClean="0"/>
              <a:t>Work Samples  demonstrate very high level of skill </a:t>
            </a:r>
            <a:endParaRPr lang="en-US" sz="2300" b="1" dirty="0"/>
          </a:p>
          <a:p>
            <a:pPr marL="0" indent="0">
              <a:buNone/>
            </a:pPr>
            <a:r>
              <a:rPr lang="en-US" sz="2300" b="1" dirty="0" smtClean="0"/>
              <a:t>Observations + Evidence </a:t>
            </a:r>
            <a:endParaRPr lang="en-US" sz="2300" b="1" dirty="0"/>
          </a:p>
          <a:p>
            <a:pPr marL="0" indent="0">
              <a:buNone/>
            </a:pPr>
            <a:endParaRPr lang="en-US" dirty="0"/>
          </a:p>
        </p:txBody>
      </p:sp>
      <p:sp>
        <p:nvSpPr>
          <p:cNvPr id="5" name="TextBox 4"/>
          <p:cNvSpPr txBox="1"/>
          <p:nvPr/>
        </p:nvSpPr>
        <p:spPr>
          <a:xfrm>
            <a:off x="396554" y="1927969"/>
            <a:ext cx="393877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smtClean="0">
                <a:solidFill>
                  <a:schemeClr val="tx1"/>
                </a:solidFill>
              </a:rPr>
              <a:t>QUALITATIVE</a:t>
            </a:r>
          </a:p>
        </p:txBody>
      </p:sp>
      <p:sp>
        <p:nvSpPr>
          <p:cNvPr id="6" name="Slide Number Placeholder 5"/>
          <p:cNvSpPr>
            <a:spLocks noGrp="1"/>
          </p:cNvSpPr>
          <p:nvPr>
            <p:ph type="sldNum" sz="quarter" idx="12"/>
          </p:nvPr>
        </p:nvSpPr>
        <p:spPr/>
        <p:txBody>
          <a:bodyPr/>
          <a:lstStyle/>
          <a:p>
            <a:fld id="{5FD889E0-CAB2-4699-909D-B9A88D47ACBE}" type="slidenum">
              <a:rPr lang="en-US" smtClean="0"/>
              <a:t>34</a:t>
            </a:fld>
            <a:endParaRPr lang="en-US" dirty="0"/>
          </a:p>
        </p:txBody>
      </p:sp>
    </p:spTree>
    <p:extLst>
      <p:ext uri="{BB962C8B-B14F-4D97-AF65-F5344CB8AC3E}">
        <p14:creationId xmlns:p14="http://schemas.microsoft.com/office/powerpoint/2010/main" val="32345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45" y="527107"/>
            <a:ext cx="8218964" cy="1073699"/>
          </a:xfrm>
        </p:spPr>
        <p:txBody>
          <a:bodyPr>
            <a:normAutofit fontScale="90000"/>
          </a:bodyPr>
          <a:lstStyle/>
          <a:p>
            <a:pPr algn="ctr"/>
            <a:r>
              <a:rPr lang="en-US" dirty="0" smtClean="0"/>
              <a:t>Creativity Productivity </a:t>
            </a:r>
            <a:br>
              <a:rPr lang="en-US" dirty="0" smtClean="0"/>
            </a:br>
            <a:r>
              <a:rPr lang="en-US" dirty="0" smtClean="0"/>
              <a:t>within a DOMAIN</a:t>
            </a:r>
            <a:endParaRPr lang="en-US" dirty="0"/>
          </a:p>
        </p:txBody>
      </p:sp>
      <p:sp>
        <p:nvSpPr>
          <p:cNvPr id="3" name="Content Placeholder 2"/>
          <p:cNvSpPr>
            <a:spLocks noGrp="1"/>
          </p:cNvSpPr>
          <p:nvPr>
            <p:ph sz="half" idx="1"/>
          </p:nvPr>
        </p:nvSpPr>
        <p:spPr>
          <a:xfrm>
            <a:off x="457199" y="1865402"/>
            <a:ext cx="3566160" cy="4630432"/>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marL="0" indent="0">
              <a:buNone/>
            </a:pPr>
            <a:r>
              <a:rPr lang="en-US" sz="2300" b="1" dirty="0" smtClean="0"/>
              <a:t>TESTS</a:t>
            </a:r>
          </a:p>
          <a:p>
            <a:pPr lvl="1"/>
            <a:r>
              <a:rPr lang="en-US" sz="2300" dirty="0" smtClean="0"/>
              <a:t>Torrance Test of Creative Thinking</a:t>
            </a:r>
          </a:p>
          <a:p>
            <a:pPr lvl="1"/>
            <a:endParaRPr lang="en-US" sz="2300" b="1" dirty="0"/>
          </a:p>
          <a:p>
            <a:pPr marL="0" indent="0">
              <a:buNone/>
            </a:pPr>
            <a:r>
              <a:rPr lang="en-US" sz="2300" b="1" dirty="0" smtClean="0"/>
              <a:t>OBSERVATIONAL SCALES  </a:t>
            </a:r>
          </a:p>
          <a:p>
            <a:pPr lvl="1"/>
            <a:r>
              <a:rPr lang="en-US" sz="2300" dirty="0" smtClean="0"/>
              <a:t>Creative Behaviors—Rating Scales</a:t>
            </a:r>
          </a:p>
          <a:p>
            <a:pPr lvl="1"/>
            <a:endParaRPr lang="en-US" sz="2300" dirty="0" smtClean="0"/>
          </a:p>
          <a:p>
            <a:pPr marL="0" indent="0">
              <a:buNone/>
            </a:pPr>
            <a:r>
              <a:rPr lang="en-US" sz="2300" b="1" u="sng" dirty="0" smtClean="0">
                <a:solidFill>
                  <a:srgbClr val="FF0000"/>
                </a:solidFill>
              </a:rPr>
              <a:t>PRODUCTS</a:t>
            </a:r>
          </a:p>
          <a:p>
            <a:pPr lvl="1"/>
            <a:r>
              <a:rPr lang="en-US" sz="3600" dirty="0" smtClean="0">
                <a:solidFill>
                  <a:schemeClr val="accent1">
                    <a:lumMod val="60000"/>
                    <a:lumOff val="40000"/>
                  </a:schemeClr>
                </a:solidFill>
              </a:rPr>
              <a:t>Domain-specific</a:t>
            </a:r>
          </a:p>
          <a:p>
            <a:pPr lvl="1"/>
            <a:r>
              <a:rPr lang="en-US" sz="2300" dirty="0" smtClean="0"/>
              <a:t>Culturally influenced</a:t>
            </a:r>
          </a:p>
          <a:p>
            <a:pPr lvl="1"/>
            <a:r>
              <a:rPr lang="en-US" sz="2300" dirty="0" smtClean="0"/>
              <a:t>Compare to similar population</a:t>
            </a:r>
          </a:p>
          <a:p>
            <a:pPr lvl="1">
              <a:buNone/>
            </a:pPr>
            <a:endParaRPr lang="en-US" dirty="0" smtClean="0"/>
          </a:p>
          <a:p>
            <a:endParaRPr lang="en-US" dirty="0" smtClean="0"/>
          </a:p>
          <a:p>
            <a:endParaRPr lang="en-US" dirty="0" smtClean="0"/>
          </a:p>
        </p:txBody>
      </p:sp>
      <p:sp>
        <p:nvSpPr>
          <p:cNvPr id="4" name="Content Placeholder 3"/>
          <p:cNvSpPr>
            <a:spLocks noGrp="1"/>
          </p:cNvSpPr>
          <p:nvPr>
            <p:ph sz="half" idx="2"/>
          </p:nvPr>
        </p:nvSpPr>
        <p:spPr>
          <a:xfrm>
            <a:off x="4778188" y="1865402"/>
            <a:ext cx="3931920" cy="4630432"/>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buNone/>
            </a:pPr>
            <a:r>
              <a:rPr lang="en-US" sz="2300" b="1" dirty="0" smtClean="0"/>
              <a:t>BEHAVIORAL CHARACTERISTICS (some)</a:t>
            </a:r>
          </a:p>
          <a:p>
            <a:r>
              <a:rPr lang="en-US" sz="2300" dirty="0" smtClean="0"/>
              <a:t>Tolerance for ambiguity</a:t>
            </a:r>
          </a:p>
          <a:p>
            <a:r>
              <a:rPr lang="en-US" sz="2300" dirty="0" smtClean="0"/>
              <a:t>Adaptable; flexible thinking</a:t>
            </a:r>
          </a:p>
          <a:p>
            <a:r>
              <a:rPr lang="en-US" sz="2300" dirty="0" smtClean="0"/>
              <a:t>Synthesizes; sees patterns</a:t>
            </a:r>
          </a:p>
          <a:p>
            <a:r>
              <a:rPr lang="en-US" sz="2300" dirty="0" smtClean="0"/>
              <a:t>Multiple perspectives; divergent thinking</a:t>
            </a:r>
          </a:p>
          <a:p>
            <a:r>
              <a:rPr lang="en-US" sz="2300" dirty="0" smtClean="0"/>
              <a:t>Lots of ideas; fluent</a:t>
            </a:r>
          </a:p>
          <a:p>
            <a:r>
              <a:rPr lang="en-US" sz="2300" dirty="0" smtClean="0"/>
              <a:t>Possibility thinker</a:t>
            </a:r>
          </a:p>
          <a:p>
            <a:r>
              <a:rPr lang="en-US" sz="2300" dirty="0" smtClean="0"/>
              <a:t>Takes risks; non-conformist</a:t>
            </a:r>
          </a:p>
          <a:p>
            <a:r>
              <a:rPr lang="en-US" sz="2300" dirty="0" smtClean="0"/>
              <a:t>Imaginative; playfulness of mind</a:t>
            </a:r>
          </a:p>
          <a:p>
            <a:pPr>
              <a:buNone/>
            </a:pPr>
            <a:endParaRPr lang="en-US" dirty="0" smtClean="0"/>
          </a:p>
        </p:txBody>
      </p:sp>
      <p:cxnSp>
        <p:nvCxnSpPr>
          <p:cNvPr id="7" name="Straight Arrow Connector 6"/>
          <p:cNvCxnSpPr/>
          <p:nvPr/>
        </p:nvCxnSpPr>
        <p:spPr>
          <a:xfrm flipV="1">
            <a:off x="3395579" y="1865402"/>
            <a:ext cx="1382609" cy="16504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395579" y="3515895"/>
            <a:ext cx="1382609" cy="2979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5FD889E0-CAB2-4699-909D-B9A88D47ACBE}" type="slidenum">
              <a:rPr lang="en-US" smtClean="0"/>
              <a:t>35</a:t>
            </a:fld>
            <a:endParaRPr lang="en-US" dirty="0"/>
          </a:p>
        </p:txBody>
      </p:sp>
    </p:spTree>
    <p:extLst>
      <p:ext uri="{BB962C8B-B14F-4D97-AF65-F5344CB8AC3E}">
        <p14:creationId xmlns:p14="http://schemas.microsoft.com/office/powerpoint/2010/main" val="14722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Special Considerations:</a:t>
            </a:r>
            <a:br>
              <a:rPr lang="en-US" dirty="0" smtClean="0"/>
            </a:br>
            <a:r>
              <a:rPr lang="en-US" dirty="0" smtClean="0"/>
              <a:t>Characteristics YOUNG GIFTED</a:t>
            </a:r>
            <a:endParaRPr lang="en-US" dirty="0"/>
          </a:p>
        </p:txBody>
      </p:sp>
      <p:sp>
        <p:nvSpPr>
          <p:cNvPr id="3" name="Content Placeholder 2"/>
          <p:cNvSpPr>
            <a:spLocks noGrp="1"/>
          </p:cNvSpPr>
          <p:nvPr>
            <p:ph sz="half" idx="1"/>
          </p:nvPr>
        </p:nvSpPr>
        <p:spPr/>
        <p:txBody>
          <a:bodyPr/>
          <a:lstStyle/>
          <a:p>
            <a:r>
              <a:rPr lang="en-US" dirty="0" smtClean="0"/>
              <a:t>Might be more MATURE</a:t>
            </a:r>
          </a:p>
          <a:p>
            <a:r>
              <a:rPr lang="en-US" dirty="0" smtClean="0"/>
              <a:t>Strong Language and/or Mathematical skills</a:t>
            </a:r>
          </a:p>
          <a:p>
            <a:r>
              <a:rPr lang="en-US" dirty="0" smtClean="0"/>
              <a:t>High READINESS</a:t>
            </a:r>
          </a:p>
          <a:p>
            <a:r>
              <a:rPr lang="en-US" dirty="0" smtClean="0"/>
              <a:t>Readers:  Beyond Phonics</a:t>
            </a:r>
          </a:p>
          <a:p>
            <a:r>
              <a:rPr lang="en-US" dirty="0" smtClean="0"/>
              <a:t>Self-Reliant</a:t>
            </a:r>
          </a:p>
          <a:p>
            <a:r>
              <a:rPr lang="en-US" dirty="0" smtClean="0"/>
              <a:t>Question Everything!</a:t>
            </a:r>
            <a:endParaRPr lang="en-US" dirty="0"/>
          </a:p>
        </p:txBody>
      </p:sp>
      <p:pic>
        <p:nvPicPr>
          <p:cNvPr id="5" name="Content Placeholder 4" descr="student-in-kindergarten-art-class.jpg"/>
          <p:cNvPicPr>
            <a:picLocks noGrp="1" noChangeAspect="1"/>
          </p:cNvPicPr>
          <p:nvPr>
            <p:ph sz="half" idx="2"/>
          </p:nvPr>
        </p:nvPicPr>
        <p:blipFill>
          <a:blip r:embed="rId2">
            <a:extLst>
              <a:ext uri="{28A0092B-C50C-407E-A947-70E740481C1C}">
                <a14:useLocalDpi xmlns:a14="http://schemas.microsoft.com/office/drawing/2010/main" val="0"/>
              </a:ext>
            </a:extLst>
          </a:blip>
          <a:srcRect t="7552" b="7552"/>
          <a:stretch>
            <a:fillRect/>
          </a:stretch>
        </p:blipFill>
        <p:spPr/>
      </p:pic>
    </p:spTree>
    <p:extLst>
      <p:ext uri="{BB962C8B-B14F-4D97-AF65-F5344CB8AC3E}">
        <p14:creationId xmlns:p14="http://schemas.microsoft.com/office/powerpoint/2010/main" val="105580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 for Primary-Aged Students</a:t>
            </a:r>
            <a:endParaRPr lang="en-US" dirty="0"/>
          </a:p>
        </p:txBody>
      </p:sp>
      <p:sp>
        <p:nvSpPr>
          <p:cNvPr id="3" name="Subtitle 2"/>
          <p:cNvSpPr>
            <a:spLocks noGrp="1"/>
          </p:cNvSpPr>
          <p:nvPr>
            <p:ph idx="1"/>
          </p:nvPr>
        </p:nvSpPr>
        <p:spPr>
          <a:xfrm>
            <a:off x="436531" y="2133600"/>
            <a:ext cx="8421719" cy="3992563"/>
          </a:xfrm>
        </p:spPr>
        <p:txBody>
          <a:bodyPr/>
          <a:lstStyle/>
          <a:p>
            <a:r>
              <a:rPr lang="en-US" dirty="0" smtClean="0"/>
              <a:t>Developmentally Appropriate</a:t>
            </a:r>
          </a:p>
          <a:p>
            <a:r>
              <a:rPr lang="en-US" dirty="0" smtClean="0"/>
              <a:t>Infer aptitude from observations, performance tasks, interviews, work products</a:t>
            </a:r>
          </a:p>
          <a:p>
            <a:r>
              <a:rPr lang="en-US" dirty="0" smtClean="0"/>
              <a:t>Measure </a:t>
            </a:r>
            <a:r>
              <a:rPr lang="en-US" dirty="0" err="1" smtClean="0"/>
              <a:t>achievement</a:t>
            </a:r>
            <a:r>
              <a:rPr lang="en-US" dirty="0" err="1" smtClean="0">
                <a:sym typeface="Wingdings"/>
              </a:rPr>
              <a:t></a:t>
            </a:r>
            <a:r>
              <a:rPr lang="en-US" dirty="0" err="1" smtClean="0"/>
              <a:t>significantly</a:t>
            </a:r>
            <a:r>
              <a:rPr lang="en-US" dirty="0" smtClean="0"/>
              <a:t> above gd. level </a:t>
            </a:r>
          </a:p>
          <a:p>
            <a:pPr lvl="1"/>
            <a:r>
              <a:rPr lang="en-US" dirty="0" err="1" smtClean="0"/>
              <a:t>WaKids</a:t>
            </a:r>
            <a:r>
              <a:rPr lang="en-US" dirty="0" smtClean="0"/>
              <a:t> (level 9, perhaps 8)</a:t>
            </a:r>
          </a:p>
          <a:p>
            <a:pPr lvl="1"/>
            <a:r>
              <a:rPr lang="en-US" dirty="0" smtClean="0"/>
              <a:t>Reading Tests</a:t>
            </a:r>
          </a:p>
          <a:p>
            <a:pPr lvl="1"/>
            <a:r>
              <a:rPr lang="en-US" dirty="0" smtClean="0"/>
              <a:t>Math Tests</a:t>
            </a:r>
          </a:p>
          <a:p>
            <a:r>
              <a:rPr lang="en-US" dirty="0" smtClean="0"/>
              <a:t>Assess interests, motivation, intensity</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5FD889E0-CAB2-4699-909D-B9A88D47ACBE}" type="slidenum">
              <a:rPr lang="en-US" smtClean="0"/>
              <a:t>37</a:t>
            </a:fld>
            <a:endParaRPr lang="en-US" dirty="0"/>
          </a:p>
        </p:txBody>
      </p:sp>
    </p:spTree>
    <p:extLst>
      <p:ext uri="{BB962C8B-B14F-4D97-AF65-F5344CB8AC3E}">
        <p14:creationId xmlns:p14="http://schemas.microsoft.com/office/powerpoint/2010/main" val="9509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FFFFFF"/>
                </a:solidFill>
              </a:rPr>
              <a:t>Special ID Considerations:</a:t>
            </a:r>
            <a:br>
              <a:rPr lang="en-US" sz="2800" dirty="0" smtClean="0">
                <a:solidFill>
                  <a:srgbClr val="FFFFFF"/>
                </a:solidFill>
              </a:rPr>
            </a:br>
            <a:r>
              <a:rPr lang="en-US" sz="2800" dirty="0" smtClean="0">
                <a:solidFill>
                  <a:srgbClr val="FFFFFF"/>
                </a:solidFill>
              </a:rPr>
              <a:t>YOUNG CHILDREN</a:t>
            </a:r>
            <a:endParaRPr lang="en-US" sz="2800" dirty="0">
              <a:solidFill>
                <a:srgbClr val="FFFFFF"/>
              </a:solidFill>
            </a:endParaRPr>
          </a:p>
        </p:txBody>
      </p:sp>
      <p:sp>
        <p:nvSpPr>
          <p:cNvPr id="3" name="Content Placeholder 2"/>
          <p:cNvSpPr>
            <a:spLocks noGrp="1"/>
          </p:cNvSpPr>
          <p:nvPr>
            <p:ph sz="half" idx="2"/>
          </p:nvPr>
        </p:nvSpPr>
        <p:spPr>
          <a:xfrm>
            <a:off x="403412" y="2590800"/>
            <a:ext cx="3931920" cy="3908768"/>
          </a:xfrm>
        </p:spPr>
        <p:txBody>
          <a:bodyPr/>
          <a:lstStyle/>
          <a:p>
            <a:r>
              <a:rPr lang="en-US" dirty="0" smtClean="0"/>
              <a:t>Attention span; energy</a:t>
            </a:r>
          </a:p>
          <a:p>
            <a:r>
              <a:rPr lang="en-US" dirty="0" smtClean="0"/>
              <a:t>Test-taking experience/skills</a:t>
            </a:r>
          </a:p>
          <a:p>
            <a:r>
              <a:rPr lang="en-US" dirty="0" err="1" smtClean="0"/>
              <a:t>Asynchronicity</a:t>
            </a:r>
            <a:endParaRPr lang="en-US" dirty="0" smtClean="0"/>
          </a:p>
          <a:p>
            <a:r>
              <a:rPr lang="en-US" dirty="0" smtClean="0"/>
              <a:t>Rapid and Unpredictable Growth</a:t>
            </a:r>
          </a:p>
          <a:p>
            <a:r>
              <a:rPr lang="en-US" dirty="0" smtClean="0"/>
              <a:t>Wide Standard Error of Measure (SEM)</a:t>
            </a:r>
          </a:p>
          <a:p>
            <a:endParaRPr lang="en-US" dirty="0" smtClean="0"/>
          </a:p>
          <a:p>
            <a:endParaRPr lang="en-US" dirty="0"/>
          </a:p>
        </p:txBody>
      </p:sp>
      <p:sp>
        <p:nvSpPr>
          <p:cNvPr id="6" name="Content Placeholder 5"/>
          <p:cNvSpPr>
            <a:spLocks noGrp="1"/>
          </p:cNvSpPr>
          <p:nvPr>
            <p:ph sz="quarter" idx="4"/>
          </p:nvPr>
        </p:nvSpPr>
        <p:spPr>
          <a:xfrm>
            <a:off x="4399877" y="2321275"/>
            <a:ext cx="4458373" cy="4293177"/>
          </a:xfrm>
        </p:spPr>
        <p:txBody>
          <a:bodyPr>
            <a:normAutofit lnSpcReduction="10000"/>
          </a:bodyPr>
          <a:lstStyle/>
          <a:p>
            <a:pPr marL="0" indent="0">
              <a:buNone/>
            </a:pPr>
            <a:r>
              <a:rPr lang="en-US" dirty="0" smtClean="0">
                <a:solidFill>
                  <a:srgbClr val="2C7C9F"/>
                </a:solidFill>
              </a:rPr>
              <a:t>Consider length of tests</a:t>
            </a:r>
          </a:p>
          <a:p>
            <a:pPr lvl="1"/>
            <a:r>
              <a:rPr lang="en-US" dirty="0" smtClean="0"/>
              <a:t>Shorter tests, or</a:t>
            </a:r>
          </a:p>
          <a:p>
            <a:pPr lvl="1"/>
            <a:r>
              <a:rPr lang="en-US" dirty="0" smtClean="0"/>
              <a:t>Over longer period of time</a:t>
            </a:r>
          </a:p>
          <a:p>
            <a:r>
              <a:rPr lang="en-US" dirty="0" smtClean="0"/>
              <a:t>Remove time limits</a:t>
            </a:r>
          </a:p>
          <a:p>
            <a:pPr marL="0" indent="0">
              <a:buNone/>
            </a:pPr>
            <a:r>
              <a:rPr lang="en-US" b="1" dirty="0" smtClean="0">
                <a:solidFill>
                  <a:srgbClr val="FF0000"/>
                </a:solidFill>
              </a:rPr>
              <a:t>**Focus on qualitative data**</a:t>
            </a:r>
          </a:p>
          <a:p>
            <a:pPr lvl="1"/>
            <a:r>
              <a:rPr lang="en-US" dirty="0" smtClean="0"/>
              <a:t>OBSERVATIONS:  Interview parents, students</a:t>
            </a:r>
          </a:p>
          <a:p>
            <a:pPr lvl="1"/>
            <a:r>
              <a:rPr lang="en-US" dirty="0" smtClean="0"/>
              <a:t>Portfolio of Best Work over time and different locations</a:t>
            </a:r>
          </a:p>
          <a:p>
            <a:pPr lvl="1"/>
            <a:r>
              <a:rPr lang="en-US" dirty="0" smtClean="0"/>
              <a:t>Curriculum Assessments</a:t>
            </a:r>
          </a:p>
          <a:p>
            <a:pPr lvl="1"/>
            <a:r>
              <a:rPr lang="en-US" dirty="0" smtClean="0"/>
              <a:t>Performance Assessments</a:t>
            </a:r>
          </a:p>
          <a:p>
            <a:pPr lvl="1"/>
            <a:endParaRPr lang="en-US" dirty="0" smtClean="0"/>
          </a:p>
          <a:p>
            <a:endParaRPr lang="en-US" dirty="0" smtClean="0"/>
          </a:p>
          <a:p>
            <a:pPr marL="0" indent="0">
              <a:buNone/>
            </a:pPr>
            <a:endParaRPr lang="en-US" dirty="0" smtClean="0"/>
          </a:p>
          <a:p>
            <a:endParaRPr lang="en-US" dirty="0"/>
          </a:p>
        </p:txBody>
      </p:sp>
      <p:sp>
        <p:nvSpPr>
          <p:cNvPr id="4" name="Text Placeholder 3"/>
          <p:cNvSpPr>
            <a:spLocks noGrp="1"/>
          </p:cNvSpPr>
          <p:nvPr>
            <p:ph type="body" idx="1"/>
          </p:nvPr>
        </p:nvSpPr>
        <p:spPr>
          <a:xfrm>
            <a:off x="284164" y="1706819"/>
            <a:ext cx="4304052" cy="723692"/>
          </a:xfrm>
          <a:solidFill>
            <a:schemeClr val="accent5">
              <a:lumMod val="20000"/>
              <a:lumOff val="80000"/>
            </a:schemeClr>
          </a:solidFill>
        </p:spPr>
        <p:txBody>
          <a:bodyPr/>
          <a:lstStyle/>
          <a:p>
            <a:r>
              <a:rPr lang="en-US" sz="2000" dirty="0" smtClean="0"/>
              <a:t>CONSIDER</a:t>
            </a:r>
          </a:p>
          <a:p>
            <a:r>
              <a:rPr lang="en-US" sz="2000" dirty="0" smtClean="0"/>
              <a:t>Developmental Issues</a:t>
            </a:r>
            <a:endParaRPr lang="en-US" sz="2000" dirty="0"/>
          </a:p>
        </p:txBody>
      </p:sp>
      <p:sp>
        <p:nvSpPr>
          <p:cNvPr id="5" name="Text Placeholder 4"/>
          <p:cNvSpPr>
            <a:spLocks noGrp="1"/>
          </p:cNvSpPr>
          <p:nvPr>
            <p:ph type="body" sz="quarter" idx="3"/>
          </p:nvPr>
        </p:nvSpPr>
        <p:spPr>
          <a:xfrm>
            <a:off x="4588216" y="1706819"/>
            <a:ext cx="4270034" cy="723692"/>
          </a:xfrm>
          <a:solidFill>
            <a:schemeClr val="accent4">
              <a:lumMod val="20000"/>
              <a:lumOff val="80000"/>
            </a:schemeClr>
          </a:solidFill>
        </p:spPr>
        <p:txBody>
          <a:bodyPr/>
          <a:lstStyle/>
          <a:p>
            <a:r>
              <a:rPr lang="en-US" sz="2000" dirty="0" smtClean="0"/>
              <a:t>IDENTIFICATION </a:t>
            </a:r>
          </a:p>
          <a:p>
            <a:r>
              <a:rPr lang="en-US" sz="2000" dirty="0" smtClean="0"/>
              <a:t>Modifications</a:t>
            </a:r>
            <a:endParaRPr lang="en-US" sz="2000" dirty="0"/>
          </a:p>
        </p:txBody>
      </p:sp>
    </p:spTree>
    <p:extLst>
      <p:ext uri="{BB962C8B-B14F-4D97-AF65-F5344CB8AC3E}">
        <p14:creationId xmlns:p14="http://schemas.microsoft.com/office/powerpoint/2010/main" val="234166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CRITERIA</a:t>
            </a:r>
            <a:endParaRPr lang="en-US" dirty="0"/>
          </a:p>
        </p:txBody>
      </p:sp>
      <p:sp>
        <p:nvSpPr>
          <p:cNvPr id="3" name="Content Placeholder 2"/>
          <p:cNvSpPr>
            <a:spLocks noGrp="1"/>
          </p:cNvSpPr>
          <p:nvPr>
            <p:ph idx="1"/>
          </p:nvPr>
        </p:nvSpPr>
        <p:spPr>
          <a:xfrm>
            <a:off x="284163" y="1756296"/>
            <a:ext cx="8574087" cy="2338599"/>
          </a:xfrm>
        </p:spPr>
        <p:style>
          <a:lnRef idx="1">
            <a:schemeClr val="accent3"/>
          </a:lnRef>
          <a:fillRef idx="2">
            <a:schemeClr val="accent3"/>
          </a:fillRef>
          <a:effectRef idx="1">
            <a:schemeClr val="accent3"/>
          </a:effectRef>
          <a:fontRef idx="minor">
            <a:schemeClr val="dk1"/>
          </a:fontRef>
        </p:style>
        <p:txBody>
          <a:bodyPr>
            <a:normAutofit/>
          </a:bodyPr>
          <a:lstStyle/>
          <a:p>
            <a:pPr marL="1946275" lvl="5" indent="0">
              <a:buNone/>
            </a:pPr>
            <a:r>
              <a:rPr lang="en-US" dirty="0" smtClean="0"/>
              <a:t>		</a:t>
            </a:r>
          </a:p>
          <a:p>
            <a:r>
              <a:rPr lang="en-US" b="1" dirty="0" smtClean="0"/>
              <a:t>Aptitude</a:t>
            </a:r>
            <a:r>
              <a:rPr lang="en-US" dirty="0" smtClean="0"/>
              <a:t>	       95</a:t>
            </a:r>
            <a:r>
              <a:rPr lang="en-US" baseline="30000" dirty="0" smtClean="0"/>
              <a:t>th+</a:t>
            </a:r>
            <a:r>
              <a:rPr lang="en-US" dirty="0" smtClean="0"/>
              <a:t> percentile	 </a:t>
            </a:r>
            <a:r>
              <a:rPr lang="en-US" dirty="0" err="1" smtClean="0"/>
              <a:t>stanine</a:t>
            </a:r>
            <a:r>
              <a:rPr lang="en-US" dirty="0" smtClean="0"/>
              <a:t> 9	evidence</a:t>
            </a:r>
          </a:p>
          <a:p>
            <a:r>
              <a:rPr lang="en-US" b="1" dirty="0" smtClean="0"/>
              <a:t>Achievement </a:t>
            </a:r>
            <a:r>
              <a:rPr lang="en-US" dirty="0" smtClean="0"/>
              <a:t>   97</a:t>
            </a:r>
            <a:r>
              <a:rPr lang="en-US" baseline="30000" dirty="0" smtClean="0"/>
              <a:t>th</a:t>
            </a:r>
            <a:r>
              <a:rPr lang="en-US" dirty="0" smtClean="0"/>
              <a:t>+ percentile 	 </a:t>
            </a:r>
            <a:r>
              <a:rPr lang="en-US" dirty="0" err="1" smtClean="0"/>
              <a:t>stanine</a:t>
            </a:r>
            <a:r>
              <a:rPr lang="en-US" dirty="0" smtClean="0"/>
              <a:t> 9	evidence</a:t>
            </a:r>
          </a:p>
          <a:p>
            <a:r>
              <a:rPr lang="en-US" b="1" dirty="0" smtClean="0"/>
              <a:t>Creativity</a:t>
            </a:r>
            <a:r>
              <a:rPr lang="en-US" dirty="0" smtClean="0"/>
              <a:t>	        evidence</a:t>
            </a:r>
            <a:endParaRPr lang="en-US" dirty="0"/>
          </a:p>
        </p:txBody>
      </p:sp>
      <p:sp>
        <p:nvSpPr>
          <p:cNvPr id="5" name="TextBox 4"/>
          <p:cNvSpPr txBox="1"/>
          <p:nvPr/>
        </p:nvSpPr>
        <p:spPr>
          <a:xfrm>
            <a:off x="284163" y="4094895"/>
            <a:ext cx="8859837" cy="3908763"/>
          </a:xfrm>
          <a:prstGeom prst="rect">
            <a:avLst/>
          </a:prstGeom>
          <a:noFill/>
        </p:spPr>
        <p:txBody>
          <a:bodyPr wrap="square" rtlCol="0">
            <a:spAutoFit/>
          </a:bodyPr>
          <a:lstStyle/>
          <a:p>
            <a:endParaRPr lang="en-US" sz="2400" dirty="0">
              <a:solidFill>
                <a:srgbClr val="FF6600"/>
              </a:solidFill>
            </a:endParaRPr>
          </a:p>
          <a:p>
            <a:r>
              <a:rPr lang="en-US" sz="2400" dirty="0" smtClean="0">
                <a:solidFill>
                  <a:srgbClr val="FF6600"/>
                </a:solidFill>
              </a:rPr>
              <a:t>“… </a:t>
            </a:r>
            <a:r>
              <a:rPr lang="en-US" sz="2400" dirty="0">
                <a:solidFill>
                  <a:srgbClr val="FF6600"/>
                </a:solidFill>
              </a:rPr>
              <a:t>compared with others of their age, experiences, </a:t>
            </a:r>
            <a:r>
              <a:rPr lang="en-US" sz="2400" dirty="0" smtClean="0">
                <a:solidFill>
                  <a:srgbClr val="FF6600"/>
                </a:solidFill>
              </a:rPr>
              <a:t>or environments.” </a:t>
            </a:r>
            <a:r>
              <a:rPr lang="en-US" sz="2800" dirty="0" smtClean="0"/>
              <a:t>	</a:t>
            </a:r>
          </a:p>
          <a:p>
            <a:r>
              <a:rPr lang="en-US" sz="2800" dirty="0" smtClean="0"/>
              <a:t>	IDEAS: 	</a:t>
            </a:r>
          </a:p>
          <a:p>
            <a:pPr marL="1828800" lvl="3" indent="-457200">
              <a:buFont typeface="Wingdings" charset="2"/>
              <a:buChar char="ü"/>
            </a:pPr>
            <a:r>
              <a:rPr lang="en-US" sz="2800" dirty="0" smtClean="0"/>
              <a:t>Building -specific MSC </a:t>
            </a:r>
            <a:r>
              <a:rPr lang="en-US" sz="2800" dirty="0" err="1" smtClean="0"/>
              <a:t>vs</a:t>
            </a:r>
            <a:r>
              <a:rPr lang="en-US" sz="2800" dirty="0" smtClean="0"/>
              <a:t> Centralized Process</a:t>
            </a:r>
          </a:p>
          <a:p>
            <a:pPr marL="1828800" lvl="3" indent="-457200">
              <a:buFont typeface="Wingdings" charset="2"/>
              <a:buChar char="ü"/>
            </a:pPr>
            <a:r>
              <a:rPr lang="en-US" sz="2800" dirty="0"/>
              <a:t>L</a:t>
            </a:r>
            <a:r>
              <a:rPr lang="en-US" sz="2800" dirty="0" smtClean="0"/>
              <a:t>ocal norms, converting to z scores</a:t>
            </a:r>
          </a:p>
          <a:p>
            <a:pPr marL="1828800" lvl="3" indent="-457200">
              <a:buFont typeface="Wingdings" charset="2"/>
              <a:buChar char="ü"/>
            </a:pPr>
            <a:r>
              <a:rPr lang="en-US" sz="2800" dirty="0" smtClean="0"/>
              <a:t>Disaggregate data and locate top</a:t>
            </a:r>
          </a:p>
          <a:p>
            <a:endParaRPr lang="en-US" sz="2800" dirty="0" smtClean="0"/>
          </a:p>
          <a:p>
            <a:endParaRPr lang="en-US" sz="2800" dirty="0" smtClean="0">
              <a:solidFill>
                <a:srgbClr val="FF6600"/>
              </a:solidFill>
            </a:endParaRPr>
          </a:p>
          <a:p>
            <a:endParaRPr lang="en-US" sz="2800" dirty="0">
              <a:solidFill>
                <a:srgbClr val="FF6600"/>
              </a:solidFill>
            </a:endParaRPr>
          </a:p>
        </p:txBody>
      </p:sp>
      <p:sp>
        <p:nvSpPr>
          <p:cNvPr id="4" name="Slide Number Placeholder 3"/>
          <p:cNvSpPr>
            <a:spLocks noGrp="1"/>
          </p:cNvSpPr>
          <p:nvPr>
            <p:ph type="sldNum" sz="quarter" idx="12"/>
          </p:nvPr>
        </p:nvSpPr>
        <p:spPr/>
        <p:txBody>
          <a:bodyPr/>
          <a:lstStyle/>
          <a:p>
            <a:fld id="{5FD889E0-CAB2-4699-909D-B9A88D47ACBE}" type="slidenum">
              <a:rPr lang="en-US" smtClean="0"/>
              <a:t>39</a:t>
            </a:fld>
            <a:endParaRPr lang="en-US" dirty="0"/>
          </a:p>
        </p:txBody>
      </p:sp>
    </p:spTree>
    <p:extLst>
      <p:ext uri="{BB962C8B-B14F-4D97-AF65-F5344CB8AC3E}">
        <p14:creationId xmlns:p14="http://schemas.microsoft.com/office/powerpoint/2010/main" val="113686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6 at 8.08.09 PM.png"/>
          <p:cNvPicPr>
            <a:picLocks noChangeAspect="1"/>
          </p:cNvPicPr>
          <p:nvPr/>
        </p:nvPicPr>
        <p:blipFill>
          <a:blip r:embed="rId3"/>
          <a:stretch>
            <a:fillRect/>
          </a:stretch>
        </p:blipFill>
        <p:spPr>
          <a:xfrm>
            <a:off x="76200" y="1974730"/>
            <a:ext cx="2133600" cy="2732049"/>
          </a:xfrm>
          <a:prstGeom prst="rect">
            <a:avLst/>
          </a:prstGeom>
        </p:spPr>
      </p:pic>
      <p:sp>
        <p:nvSpPr>
          <p:cNvPr id="6" name="TextBox 5"/>
          <p:cNvSpPr txBox="1"/>
          <p:nvPr/>
        </p:nvSpPr>
        <p:spPr>
          <a:xfrm>
            <a:off x="76200" y="4953000"/>
            <a:ext cx="4724400" cy="1600438"/>
          </a:xfrm>
          <a:prstGeom prst="rect">
            <a:avLst/>
          </a:prstGeom>
          <a:noFill/>
        </p:spPr>
        <p:txBody>
          <a:bodyPr wrap="square" rtlCol="0">
            <a:spAutoFit/>
          </a:bodyPr>
          <a:lstStyle/>
          <a:p>
            <a:r>
              <a:rPr lang="en-US" sz="1600" dirty="0" err="1" smtClean="0"/>
              <a:t>Hunsaker</a:t>
            </a:r>
            <a:r>
              <a:rPr lang="en-US" sz="1600" dirty="0" smtClean="0"/>
              <a:t>, S.L (2012).  </a:t>
            </a:r>
            <a:r>
              <a:rPr lang="en-US" sz="1600" i="1" dirty="0" smtClean="0"/>
              <a:t>Identification: The theory and practice of identifying students for gifted and talented education services</a:t>
            </a:r>
            <a:r>
              <a:rPr lang="en-US" sz="1600" dirty="0" smtClean="0"/>
              <a:t>. Waco, TX: </a:t>
            </a:r>
            <a:r>
              <a:rPr lang="en-US" sz="1600" dirty="0" err="1" smtClean="0"/>
              <a:t>Prufrock</a:t>
            </a:r>
            <a:r>
              <a:rPr lang="en-US" sz="1600" dirty="0" smtClean="0"/>
              <a:t> Press.</a:t>
            </a:r>
          </a:p>
          <a:p>
            <a:r>
              <a:rPr lang="en-US" sz="1600" dirty="0" smtClean="0">
                <a:hlinkClick r:id="rId4"/>
              </a:rPr>
              <a:t>http://www.prufrock.com</a:t>
            </a:r>
            <a:endParaRPr lang="en-US" sz="1600" dirty="0" smtClean="0"/>
          </a:p>
          <a:p>
            <a:endParaRPr lang="en-US" dirty="0"/>
          </a:p>
        </p:txBody>
      </p:sp>
      <p:sp>
        <p:nvSpPr>
          <p:cNvPr id="7" name="TextBox 6"/>
          <p:cNvSpPr txBox="1"/>
          <p:nvPr/>
        </p:nvSpPr>
        <p:spPr>
          <a:xfrm>
            <a:off x="5105400" y="4953000"/>
            <a:ext cx="4343400" cy="1492250"/>
          </a:xfrm>
          <a:prstGeom prst="rect">
            <a:avLst/>
          </a:prstGeom>
          <a:noFill/>
        </p:spPr>
        <p:txBody>
          <a:bodyPr wrap="square" rtlCol="0">
            <a:spAutoFit/>
          </a:bodyPr>
          <a:lstStyle/>
          <a:p>
            <a:r>
              <a:rPr lang="en-US" dirty="0" err="1" smtClean="0"/>
              <a:t>Johnsen</a:t>
            </a:r>
            <a:r>
              <a:rPr lang="en-US" dirty="0" smtClean="0"/>
              <a:t>, S. K. (2011).  </a:t>
            </a:r>
            <a:r>
              <a:rPr lang="en-US" i="1" dirty="0" smtClean="0"/>
              <a:t>Identifying gifted students: A practical guide</a:t>
            </a:r>
            <a:r>
              <a:rPr lang="en-US" dirty="0" smtClean="0"/>
              <a:t>.  Waco, TX: </a:t>
            </a:r>
            <a:r>
              <a:rPr lang="en-US" dirty="0" err="1" smtClean="0"/>
              <a:t>Prufrock</a:t>
            </a:r>
            <a:r>
              <a:rPr lang="en-US" dirty="0" smtClean="0"/>
              <a:t> Press.</a:t>
            </a:r>
          </a:p>
          <a:p>
            <a:r>
              <a:rPr lang="en-US" dirty="0" smtClean="0">
                <a:hlinkClick r:id="rId4"/>
              </a:rPr>
              <a:t>http://www.prufrock.com</a:t>
            </a:r>
            <a:endParaRPr lang="en-US" dirty="0" smtClean="0"/>
          </a:p>
          <a:p>
            <a:endParaRPr lang="en-US" dirty="0"/>
          </a:p>
        </p:txBody>
      </p:sp>
      <p:pic>
        <p:nvPicPr>
          <p:cNvPr id="8" name="Picture 7" descr="Screen Shot 2013-10-16 at 8.17.49 PM.png"/>
          <p:cNvPicPr>
            <a:picLocks noChangeAspect="1"/>
          </p:cNvPicPr>
          <p:nvPr/>
        </p:nvPicPr>
        <p:blipFill>
          <a:blip r:embed="rId5"/>
          <a:stretch>
            <a:fillRect/>
          </a:stretch>
        </p:blipFill>
        <p:spPr>
          <a:xfrm>
            <a:off x="6416437" y="1974730"/>
            <a:ext cx="1840057" cy="2698750"/>
          </a:xfrm>
          <a:prstGeom prst="rect">
            <a:avLst/>
          </a:prstGeom>
        </p:spPr>
      </p:pic>
      <p:pic>
        <p:nvPicPr>
          <p:cNvPr id="10" name="Picture 9" descr="Screen Shot 2013-10-16 at 8.19.29 PM.png"/>
          <p:cNvPicPr>
            <a:picLocks noChangeAspect="1"/>
          </p:cNvPicPr>
          <p:nvPr/>
        </p:nvPicPr>
        <p:blipFill>
          <a:blip r:embed="rId6"/>
          <a:stretch>
            <a:fillRect/>
          </a:stretch>
        </p:blipFill>
        <p:spPr>
          <a:xfrm>
            <a:off x="3581400" y="205820"/>
            <a:ext cx="1919944" cy="2654300"/>
          </a:xfrm>
          <a:prstGeom prst="rect">
            <a:avLst/>
          </a:prstGeom>
        </p:spPr>
      </p:pic>
      <p:sp>
        <p:nvSpPr>
          <p:cNvPr id="9" name="TextBox 8"/>
          <p:cNvSpPr txBox="1"/>
          <p:nvPr/>
        </p:nvSpPr>
        <p:spPr>
          <a:xfrm>
            <a:off x="2667000" y="2952392"/>
            <a:ext cx="3733800" cy="1846659"/>
          </a:xfrm>
          <a:prstGeom prst="rect">
            <a:avLst/>
          </a:prstGeom>
          <a:noFill/>
        </p:spPr>
        <p:txBody>
          <a:bodyPr wrap="square" rtlCol="0">
            <a:spAutoFit/>
          </a:bodyPr>
          <a:lstStyle/>
          <a:p>
            <a:r>
              <a:rPr lang="en-US" sz="1600" dirty="0" smtClean="0"/>
              <a:t>Peters, S.J., Matthews, M.S., </a:t>
            </a:r>
            <a:r>
              <a:rPr lang="en-US" sz="1600" dirty="0" err="1" smtClean="0"/>
              <a:t>McBee</a:t>
            </a:r>
            <a:r>
              <a:rPr lang="en-US" sz="1600" dirty="0" smtClean="0"/>
              <a:t>, M.T, &amp; </a:t>
            </a:r>
            <a:r>
              <a:rPr lang="en-US" sz="1600" dirty="0" err="1" smtClean="0"/>
              <a:t>McCoach</a:t>
            </a:r>
            <a:r>
              <a:rPr lang="en-US" sz="1600" dirty="0" smtClean="0"/>
              <a:t>, B.  (2014).  Beyond gifted education: Designing and implementing advanced academic programs.  Waco, TX: </a:t>
            </a:r>
            <a:r>
              <a:rPr lang="en-US" sz="1600" dirty="0" err="1" smtClean="0"/>
              <a:t>Prufrock</a:t>
            </a:r>
            <a:r>
              <a:rPr lang="en-US" sz="1600" dirty="0" smtClean="0"/>
              <a:t> Press.</a:t>
            </a:r>
          </a:p>
          <a:p>
            <a:endParaRPr lang="en-US" dirty="0"/>
          </a:p>
        </p:txBody>
      </p:sp>
      <p:sp>
        <p:nvSpPr>
          <p:cNvPr id="13" name="Down Arrow 12"/>
          <p:cNvSpPr/>
          <p:nvPr/>
        </p:nvSpPr>
        <p:spPr>
          <a:xfrm>
            <a:off x="825500" y="844607"/>
            <a:ext cx="622300" cy="14476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FD889E0-CAB2-4699-909D-B9A88D47ACBE}" type="slidenum">
              <a:rPr lang="en-US" smtClean="0"/>
              <a:t>4</a:t>
            </a:fld>
            <a:endParaRPr lang="en-US" dirty="0"/>
          </a:p>
        </p:txBody>
      </p:sp>
    </p:spTree>
    <p:extLst>
      <p:ext uri="{BB962C8B-B14F-4D97-AF65-F5344CB8AC3E}">
        <p14:creationId xmlns:p14="http://schemas.microsoft.com/office/powerpoint/2010/main" val="210608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p:txBody>
          <a:bodyPr/>
          <a:lstStyle/>
          <a:p>
            <a:pPr>
              <a:buFont typeface="Wingdings" charset="2"/>
              <a:buNone/>
            </a:pPr>
            <a:endParaRPr lang="en-US" dirty="0">
              <a:effectLst/>
            </a:endParaRPr>
          </a:p>
        </p:txBody>
      </p:sp>
      <p:pic>
        <p:nvPicPr>
          <p:cNvPr id="235524" name="Picture 4" descr="Picture 2"/>
          <p:cNvPicPr>
            <a:picLocks noChangeAspect="1" noChangeArrowheads="1"/>
          </p:cNvPicPr>
          <p:nvPr/>
        </p:nvPicPr>
        <p:blipFill>
          <a:blip r:embed="rId3"/>
          <a:srcRect/>
          <a:stretch>
            <a:fillRect/>
          </a:stretch>
        </p:blipFill>
        <p:spPr bwMode="auto">
          <a:xfrm>
            <a:off x="381000" y="109651"/>
            <a:ext cx="8553450" cy="6550706"/>
          </a:xfrm>
          <a:prstGeom prst="rect">
            <a:avLst/>
          </a:prstGeom>
          <a:noFill/>
          <a:ln w="38100">
            <a:solidFill>
              <a:srgbClr val="FF0000"/>
            </a:solidFill>
            <a:miter lim="800000"/>
            <a:headEnd/>
            <a:tailEnd/>
          </a:ln>
        </p:spPr>
      </p:pic>
      <p:sp>
        <p:nvSpPr>
          <p:cNvPr id="235526" name="AutoShape 6"/>
          <p:cNvSpPr>
            <a:spLocks noChangeArrowheads="1"/>
          </p:cNvSpPr>
          <p:nvPr/>
        </p:nvSpPr>
        <p:spPr bwMode="auto">
          <a:xfrm>
            <a:off x="304800" y="2971800"/>
            <a:ext cx="838200" cy="152400"/>
          </a:xfrm>
          <a:prstGeom prst="rightArrow">
            <a:avLst>
              <a:gd name="adj1" fmla="val 50000"/>
              <a:gd name="adj2" fmla="val 137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235527" name="AutoShape 7"/>
          <p:cNvSpPr>
            <a:spLocks noChangeArrowheads="1"/>
          </p:cNvSpPr>
          <p:nvPr/>
        </p:nvSpPr>
        <p:spPr bwMode="auto">
          <a:xfrm>
            <a:off x="304800" y="3352800"/>
            <a:ext cx="838200" cy="152400"/>
          </a:xfrm>
          <a:prstGeom prst="rightArrow">
            <a:avLst>
              <a:gd name="adj1" fmla="val 50000"/>
              <a:gd name="adj2" fmla="val 137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235528" name="AutoShape 8"/>
          <p:cNvSpPr>
            <a:spLocks noChangeArrowheads="1"/>
          </p:cNvSpPr>
          <p:nvPr/>
        </p:nvSpPr>
        <p:spPr bwMode="auto">
          <a:xfrm>
            <a:off x="381000" y="5181600"/>
            <a:ext cx="838200" cy="152400"/>
          </a:xfrm>
          <a:prstGeom prst="rightArrow">
            <a:avLst>
              <a:gd name="adj1" fmla="val 50000"/>
              <a:gd name="adj2" fmla="val 137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235529" name="AutoShape 9"/>
          <p:cNvSpPr>
            <a:spLocks noChangeArrowheads="1"/>
          </p:cNvSpPr>
          <p:nvPr/>
        </p:nvSpPr>
        <p:spPr bwMode="auto">
          <a:xfrm>
            <a:off x="381000" y="1981200"/>
            <a:ext cx="838200" cy="152400"/>
          </a:xfrm>
          <a:prstGeom prst="rightArrow">
            <a:avLst>
              <a:gd name="adj1" fmla="val 50000"/>
              <a:gd name="adj2" fmla="val 137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235530" name="AutoShape 10"/>
          <p:cNvSpPr>
            <a:spLocks noChangeArrowheads="1"/>
          </p:cNvSpPr>
          <p:nvPr/>
        </p:nvSpPr>
        <p:spPr bwMode="auto">
          <a:xfrm>
            <a:off x="381000" y="6172200"/>
            <a:ext cx="838200" cy="152400"/>
          </a:xfrm>
          <a:prstGeom prst="rightArrow">
            <a:avLst>
              <a:gd name="adj1" fmla="val 50000"/>
              <a:gd name="adj2" fmla="val 137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dirty="0"/>
          </a:p>
        </p:txBody>
      </p:sp>
      <p:sp>
        <p:nvSpPr>
          <p:cNvPr id="235531" name="Line 11"/>
          <p:cNvSpPr>
            <a:spLocks noChangeShapeType="1"/>
          </p:cNvSpPr>
          <p:nvPr/>
        </p:nvSpPr>
        <p:spPr bwMode="auto">
          <a:xfrm>
            <a:off x="2819400" y="685800"/>
            <a:ext cx="3581400" cy="0"/>
          </a:xfrm>
          <a:prstGeom prst="line">
            <a:avLst/>
          </a:prstGeom>
          <a:noFill/>
          <a:ln w="9525">
            <a:solidFill>
              <a:srgbClr val="FF0000"/>
            </a:solidFill>
            <a:round/>
            <a:headEnd/>
            <a:tailEnd/>
          </a:ln>
          <a:effectLst/>
        </p:spPr>
        <p:txBody>
          <a:bodyPr wrap="none" anchor="ctr">
            <a:prstTxWarp prst="textNoShape">
              <a:avLst/>
            </a:prstTxWarp>
          </a:bodyPr>
          <a:lstStyle/>
          <a:p>
            <a:endParaRPr lang="en-US" dirty="0"/>
          </a:p>
        </p:txBody>
      </p:sp>
      <p:sp>
        <p:nvSpPr>
          <p:cNvPr id="16" name="Down Arrow 15"/>
          <p:cNvSpPr/>
          <p:nvPr/>
        </p:nvSpPr>
        <p:spPr bwMode="auto">
          <a:xfrm>
            <a:off x="6269789" y="838200"/>
            <a:ext cx="507999" cy="1143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7" name="TextBox 16"/>
          <p:cNvSpPr txBox="1"/>
          <p:nvPr/>
        </p:nvSpPr>
        <p:spPr>
          <a:xfrm>
            <a:off x="6400799" y="1219200"/>
            <a:ext cx="604253" cy="338554"/>
          </a:xfrm>
          <a:prstGeom prst="rect">
            <a:avLst/>
          </a:prstGeom>
          <a:noFill/>
        </p:spPr>
        <p:txBody>
          <a:bodyPr wrap="square" rtlCol="0">
            <a:spAutoFit/>
          </a:bodyPr>
          <a:lstStyle/>
          <a:p>
            <a:r>
              <a:rPr lang="en-US" sz="1600" dirty="0" smtClean="0">
                <a:solidFill>
                  <a:schemeClr val="bg2"/>
                </a:solidFill>
              </a:rPr>
              <a:t>4%</a:t>
            </a:r>
            <a:endParaRPr lang="en-US" sz="1600" dirty="0">
              <a:solidFill>
                <a:schemeClr val="bg2"/>
              </a:solidFill>
            </a:endParaRPr>
          </a:p>
        </p:txBody>
      </p:sp>
      <p:sp>
        <p:nvSpPr>
          <p:cNvPr id="18" name="TextBox 17"/>
          <p:cNvSpPr txBox="1"/>
          <p:nvPr/>
        </p:nvSpPr>
        <p:spPr>
          <a:xfrm>
            <a:off x="6400800" y="5181600"/>
            <a:ext cx="1447800"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200" dirty="0" err="1" smtClean="0">
                <a:solidFill>
                  <a:srgbClr val="000066"/>
                </a:solidFill>
              </a:rPr>
              <a:t>Stanine</a:t>
            </a:r>
            <a:r>
              <a:rPr lang="en-US" sz="1200" dirty="0" smtClean="0">
                <a:solidFill>
                  <a:srgbClr val="000066"/>
                </a:solidFill>
              </a:rPr>
              <a:t> 9 = 4%</a:t>
            </a:r>
            <a:endParaRPr lang="en-US" sz="1200" dirty="0">
              <a:solidFill>
                <a:srgbClr val="000066"/>
              </a:solidFill>
            </a:endParaRPr>
          </a:p>
        </p:txBody>
      </p:sp>
      <p:sp>
        <p:nvSpPr>
          <p:cNvPr id="13" name="Left Arrow 12"/>
          <p:cNvSpPr/>
          <p:nvPr/>
        </p:nvSpPr>
        <p:spPr bwMode="auto">
          <a:xfrm>
            <a:off x="8001000" y="2819400"/>
            <a:ext cx="457200" cy="457200"/>
          </a:xfrm>
          <a:prstGeom prst="lef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Left Arrow 1"/>
          <p:cNvSpPr/>
          <p:nvPr/>
        </p:nvSpPr>
        <p:spPr>
          <a:xfrm rot="16200000">
            <a:off x="5465309" y="1910382"/>
            <a:ext cx="1234645" cy="374314"/>
          </a:xfrm>
          <a:prstGeom prst="lef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FD889E0-CAB2-4699-909D-B9A88D47ACBE}" type="slidenum">
              <a:rPr lang="en-US" smtClean="0"/>
              <a:t>40</a:t>
            </a:fld>
            <a:endParaRPr lang="en-US" dirty="0"/>
          </a:p>
        </p:txBody>
      </p:sp>
    </p:spTree>
    <p:extLst>
      <p:ext uri="{BB962C8B-B14F-4D97-AF65-F5344CB8AC3E}">
        <p14:creationId xmlns:p14="http://schemas.microsoft.com/office/powerpoint/2010/main" val="286882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a:t>
            </a:r>
            <a:endParaRPr lang="en-US" dirty="0"/>
          </a:p>
        </p:txBody>
      </p:sp>
      <p:sp>
        <p:nvSpPr>
          <p:cNvPr id="3" name="Content Placeholder 2"/>
          <p:cNvSpPr>
            <a:spLocks noGrp="1"/>
          </p:cNvSpPr>
          <p:nvPr>
            <p:ph idx="1"/>
          </p:nvPr>
        </p:nvSpPr>
        <p:spPr>
          <a:xfrm>
            <a:off x="284163" y="1973526"/>
            <a:ext cx="8574087" cy="4736460"/>
          </a:xfrm>
        </p:spPr>
        <p:txBody>
          <a:bodyPr>
            <a:normAutofit/>
          </a:bodyPr>
          <a:lstStyle/>
          <a:p>
            <a:pPr marL="0" indent="0">
              <a:buNone/>
            </a:pPr>
            <a:r>
              <a:rPr lang="en-US" b="1" dirty="0" smtClean="0">
                <a:solidFill>
                  <a:srgbClr val="800000"/>
                </a:solidFill>
              </a:rPr>
              <a:t>RAISE THE TEST’s CEILING</a:t>
            </a:r>
            <a:r>
              <a:rPr lang="en-US" dirty="0" smtClean="0"/>
              <a:t>—Administer ABOVE-LEVEL Testing by 1 to 2 grade levels</a:t>
            </a:r>
          </a:p>
          <a:p>
            <a:pPr marL="0" indent="0">
              <a:buNone/>
            </a:pPr>
            <a:r>
              <a:rPr lang="en-US" b="1" dirty="0" smtClean="0">
                <a:solidFill>
                  <a:srgbClr val="800000"/>
                </a:solidFill>
              </a:rPr>
              <a:t>DATA SHOULD BE RECENT</a:t>
            </a:r>
            <a:r>
              <a:rPr lang="en-US" dirty="0" smtClean="0"/>
              <a:t>----Not older than 2 years</a:t>
            </a:r>
          </a:p>
          <a:p>
            <a:pPr marL="0" indent="0">
              <a:buNone/>
            </a:pPr>
            <a:r>
              <a:rPr lang="en-US" b="1" dirty="0" smtClean="0">
                <a:solidFill>
                  <a:srgbClr val="800000"/>
                </a:solidFill>
              </a:rPr>
              <a:t>DEVELOPMENTALLY APPROPRIATE</a:t>
            </a:r>
          </a:p>
          <a:p>
            <a:pPr>
              <a:buFont typeface="Wingdings" charset="2"/>
              <a:buChar char="§"/>
            </a:pPr>
            <a:r>
              <a:rPr lang="en-US" dirty="0" smtClean="0"/>
              <a:t> Time, energy, focus to take the test (K/1  </a:t>
            </a:r>
            <a:r>
              <a:rPr lang="en-US" dirty="0" err="1" smtClean="0"/>
              <a:t>vs</a:t>
            </a:r>
            <a:r>
              <a:rPr lang="en-US" dirty="0" smtClean="0"/>
              <a:t>  older children)</a:t>
            </a:r>
          </a:p>
          <a:p>
            <a:pPr>
              <a:buFont typeface="Wingdings" charset="2"/>
              <a:buChar char="§"/>
            </a:pPr>
            <a:r>
              <a:rPr lang="en-US" dirty="0" smtClean="0"/>
              <a:t> Familiarity of testing environment, administrator</a:t>
            </a:r>
          </a:p>
          <a:p>
            <a:pPr marL="0" indent="0">
              <a:buNone/>
            </a:pPr>
            <a:r>
              <a:rPr lang="en-US" b="1" dirty="0" smtClean="0">
                <a:solidFill>
                  <a:srgbClr val="800000"/>
                </a:solidFill>
              </a:rPr>
              <a:t>CONSISTENT</a:t>
            </a:r>
            <a:r>
              <a:rPr lang="en-US" dirty="0" smtClean="0"/>
              <a:t> across all tests, testing situations, district participants</a:t>
            </a:r>
          </a:p>
          <a:p>
            <a:pPr marL="0" indent="0">
              <a:buNone/>
            </a:pPr>
            <a:r>
              <a:rPr lang="en-US" b="1" dirty="0" smtClean="0">
                <a:solidFill>
                  <a:schemeClr val="accent1"/>
                </a:solidFill>
              </a:rPr>
              <a:t>CONSIDER </a:t>
            </a:r>
            <a:r>
              <a:rPr lang="en-US" dirty="0" smtClean="0"/>
              <a:t>Standard Error of Measurement  </a:t>
            </a:r>
          </a:p>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41</a:t>
            </a:fld>
            <a:endParaRPr lang="en-US" dirty="0"/>
          </a:p>
        </p:txBody>
      </p:sp>
    </p:spTree>
    <p:extLst>
      <p:ext uri="{BB962C8B-B14F-4D97-AF65-F5344CB8AC3E}">
        <p14:creationId xmlns:p14="http://schemas.microsoft.com/office/powerpoint/2010/main" val="283850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D889E0-CAB2-4699-909D-B9A88D47ACBE}" type="slidenum">
              <a:rPr lang="en-US" smtClean="0"/>
              <a:t>42</a:t>
            </a:fld>
            <a:endParaRPr lang="en-US" dirty="0"/>
          </a:p>
        </p:txBody>
      </p:sp>
      <p:pic>
        <p:nvPicPr>
          <p:cNvPr id="7" name="Picture Placeholder 6" descr="Std Error of Measure, example (Lohman).pdf"/>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0278" b="30278"/>
          <a:stretch>
            <a:fillRect/>
          </a:stretch>
        </p:blipFill>
        <p:spPr>
          <a:xfrm>
            <a:off x="144506" y="1324492"/>
            <a:ext cx="8961070" cy="4574276"/>
          </a:xfrm>
        </p:spPr>
      </p:pic>
    </p:spTree>
    <p:extLst>
      <p:ext uri="{BB962C8B-B14F-4D97-AF65-F5344CB8AC3E}">
        <p14:creationId xmlns:p14="http://schemas.microsoft.com/office/powerpoint/2010/main" val="280091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3522" y="1314662"/>
            <a:ext cx="4889125" cy="5211763"/>
          </a:xfrm>
        </p:spPr>
        <p:txBody>
          <a:bodyPr>
            <a:normAutofit lnSpcReduction="10000"/>
          </a:bodyPr>
          <a:lstStyle/>
          <a:p>
            <a:pPr>
              <a:buFont typeface="Wingdings" charset="2"/>
              <a:buChar char="u"/>
            </a:pPr>
            <a:r>
              <a:rPr lang="en-US" sz="2400" b="1" dirty="0" smtClean="0">
                <a:solidFill>
                  <a:srgbClr val="FF6600"/>
                </a:solidFill>
              </a:rPr>
              <a:t>There is NO PERFECT Identification system.</a:t>
            </a:r>
          </a:p>
          <a:p>
            <a:pPr>
              <a:buFont typeface="Wingdings" charset="2"/>
              <a:buChar char="u"/>
            </a:pPr>
            <a:r>
              <a:rPr lang="en-US" sz="2400" b="1" dirty="0" smtClean="0">
                <a:solidFill>
                  <a:srgbClr val="008000"/>
                </a:solidFill>
              </a:rPr>
              <a:t>Assessments are only “rough estimates” </a:t>
            </a:r>
            <a:r>
              <a:rPr lang="en-US" sz="2400" dirty="0" smtClean="0"/>
              <a:t>of aptitudes and potential talents.</a:t>
            </a:r>
          </a:p>
          <a:p>
            <a:pPr>
              <a:buFont typeface="Wingdings" charset="2"/>
              <a:buChar char="u"/>
            </a:pPr>
            <a:r>
              <a:rPr lang="en-US" sz="2400" dirty="0" smtClean="0"/>
              <a:t>Abilities can</a:t>
            </a:r>
            <a:r>
              <a:rPr lang="en-US" sz="2400" dirty="0" smtClean="0">
                <a:solidFill>
                  <a:schemeClr val="tx1"/>
                </a:solidFill>
              </a:rPr>
              <a:t> </a:t>
            </a:r>
            <a:r>
              <a:rPr lang="en-US" sz="2400" b="1" dirty="0" smtClean="0">
                <a:solidFill>
                  <a:srgbClr val="800000"/>
                </a:solidFill>
              </a:rPr>
              <a:t>be “inferred” objectively and subjectively.</a:t>
            </a:r>
          </a:p>
          <a:p>
            <a:pPr>
              <a:buFont typeface="Wingdings" charset="2"/>
              <a:buChar char="u"/>
            </a:pPr>
            <a:r>
              <a:rPr lang="en-US" sz="2400" b="1" dirty="0" smtClean="0">
                <a:solidFill>
                  <a:srgbClr val="FF0000"/>
                </a:solidFill>
              </a:rPr>
              <a:t>Certainty increases</a:t>
            </a:r>
            <a:r>
              <a:rPr lang="en-US" sz="2400" b="1" dirty="0" smtClean="0">
                <a:solidFill>
                  <a:schemeClr val="tx1"/>
                </a:solidFill>
              </a:rPr>
              <a:t> </a:t>
            </a:r>
            <a:r>
              <a:rPr lang="en-US" sz="2400" dirty="0" smtClean="0">
                <a:solidFill>
                  <a:schemeClr val="tx1"/>
                </a:solidFill>
              </a:rPr>
              <a:t>as you collect sufficient</a:t>
            </a:r>
            <a:r>
              <a:rPr lang="en-US" sz="2400" b="1" dirty="0" smtClean="0">
                <a:solidFill>
                  <a:srgbClr val="FF0000"/>
                </a:solidFill>
              </a:rPr>
              <a:t> triangulating qualitative and quantitative data.</a:t>
            </a:r>
          </a:p>
          <a:p>
            <a:pPr>
              <a:buFont typeface="Wingdings" charset="2"/>
              <a:buChar char="u"/>
            </a:pPr>
            <a:r>
              <a:rPr lang="en-US" sz="2400" dirty="0" smtClean="0">
                <a:solidFill>
                  <a:schemeClr val="tx1"/>
                </a:solidFill>
              </a:rPr>
              <a:t>Ongoing and continuous </a:t>
            </a:r>
            <a:r>
              <a:rPr lang="en-US" sz="2400" dirty="0">
                <a:solidFill>
                  <a:schemeClr val="tx1"/>
                </a:solidFill>
              </a:rPr>
              <a:t>p</a:t>
            </a:r>
            <a:r>
              <a:rPr lang="en-US" sz="2400" dirty="0" smtClean="0">
                <a:solidFill>
                  <a:schemeClr val="tx1"/>
                </a:solidFill>
              </a:rPr>
              <a:t>rocess; ID can occur over </a:t>
            </a:r>
            <a:r>
              <a:rPr lang="en-US" sz="2400" b="1" dirty="0" smtClean="0">
                <a:solidFill>
                  <a:srgbClr val="FF0000"/>
                </a:solidFill>
              </a:rPr>
              <a:t>TIME</a:t>
            </a:r>
          </a:p>
          <a:p>
            <a:endParaRPr lang="en-US" sz="2400" dirty="0"/>
          </a:p>
          <a:p>
            <a:endParaRPr lang="en-US" dirty="0"/>
          </a:p>
        </p:txBody>
      </p:sp>
      <p:pic>
        <p:nvPicPr>
          <p:cNvPr id="5" name="Picture 4" descr="big_ide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182323">
            <a:off x="57190" y="1444171"/>
            <a:ext cx="3777897" cy="1625302"/>
          </a:xfrm>
          <a:prstGeom prst="rect">
            <a:avLst/>
          </a:prstGeom>
        </p:spPr>
      </p:pic>
      <p:sp>
        <p:nvSpPr>
          <p:cNvPr id="2" name="Slide Number Placeholder 1"/>
          <p:cNvSpPr>
            <a:spLocks noGrp="1"/>
          </p:cNvSpPr>
          <p:nvPr>
            <p:ph type="sldNum" sz="quarter" idx="12"/>
          </p:nvPr>
        </p:nvSpPr>
        <p:spPr/>
        <p:txBody>
          <a:bodyPr/>
          <a:lstStyle/>
          <a:p>
            <a:fld id="{5FD889E0-CAB2-4699-909D-B9A88D47ACBE}" type="slidenum">
              <a:rPr lang="en-US" smtClean="0"/>
              <a:t>43</a:t>
            </a:fld>
            <a:endParaRPr lang="en-US" dirty="0"/>
          </a:p>
        </p:txBody>
      </p:sp>
    </p:spTree>
    <p:extLst>
      <p:ext uri="{BB962C8B-B14F-4D97-AF65-F5344CB8AC3E}">
        <p14:creationId xmlns:p14="http://schemas.microsoft.com/office/powerpoint/2010/main" val="226789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A3FC24"/>
                </a:solidFill>
              </a:rPr>
              <a:t>APPLYING our  KNOWLEDGE</a:t>
            </a:r>
            <a:endParaRPr lang="en-US" dirty="0">
              <a:solidFill>
                <a:srgbClr val="A3FC24"/>
              </a:solidFill>
            </a:endParaRPr>
          </a:p>
        </p:txBody>
      </p:sp>
      <p:pic>
        <p:nvPicPr>
          <p:cNvPr id="9" name="Content Placeholder 8"/>
          <p:cNvPicPr>
            <a:picLocks noGrp="1" noChangeAspect="1"/>
          </p:cNvPicPr>
          <p:nvPr>
            <p:ph idx="1"/>
          </p:nvPr>
        </p:nvPicPr>
        <p:blipFill>
          <a:blip r:embed="rId3"/>
          <a:srcRect l="4209" r="4209"/>
          <a:stretch>
            <a:fillRect/>
          </a:stretch>
        </p:blipFill>
        <p:spPr>
          <a:xfrm>
            <a:off x="880761" y="2192673"/>
            <a:ext cx="7076747" cy="3992563"/>
          </a:xfrm>
        </p:spPr>
      </p:pic>
      <p:sp>
        <p:nvSpPr>
          <p:cNvPr id="2" name="Slide Number Placeholder 1"/>
          <p:cNvSpPr>
            <a:spLocks noGrp="1"/>
          </p:cNvSpPr>
          <p:nvPr>
            <p:ph type="sldNum" sz="quarter" idx="12"/>
          </p:nvPr>
        </p:nvSpPr>
        <p:spPr/>
        <p:txBody>
          <a:bodyPr/>
          <a:lstStyle/>
          <a:p>
            <a:fld id="{5FD889E0-CAB2-4699-909D-B9A88D47ACBE}" type="slidenum">
              <a:rPr lang="en-US" smtClean="0"/>
              <a:t>44</a:t>
            </a:fld>
            <a:endParaRPr lang="en-US" dirty="0"/>
          </a:p>
        </p:txBody>
      </p:sp>
    </p:spTree>
    <p:extLst>
      <p:ext uri="{BB962C8B-B14F-4D97-AF65-F5344CB8AC3E}">
        <p14:creationId xmlns:p14="http://schemas.microsoft.com/office/powerpoint/2010/main" val="91976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66" y="562829"/>
            <a:ext cx="8298907" cy="8032966"/>
          </a:xfrm>
          <a:prstGeom prst="rect">
            <a:avLst/>
          </a:prstGeom>
          <a:noFill/>
        </p:spPr>
        <p:txBody>
          <a:bodyPr wrap="square" rtlCol="0">
            <a:spAutoFit/>
          </a:bodyPr>
          <a:lstStyle/>
          <a:p>
            <a:pPr algn="ctr"/>
            <a:r>
              <a:rPr lang="en-US" sz="4000" dirty="0" smtClean="0"/>
              <a:t>CONTENT</a:t>
            </a:r>
          </a:p>
          <a:p>
            <a:pPr algn="ctr"/>
            <a:endParaRPr lang="en-US" sz="3200" dirty="0" smtClean="0"/>
          </a:p>
          <a:p>
            <a:pPr algn="ctr"/>
            <a:r>
              <a:rPr lang="en-US" sz="3200" b="1" dirty="0" smtClean="0"/>
              <a:t> </a:t>
            </a:r>
            <a:r>
              <a:rPr lang="en-US" sz="3200" b="1" dirty="0" smtClean="0">
                <a:solidFill>
                  <a:srgbClr val="FF6600"/>
                </a:solidFill>
              </a:rPr>
              <a:t>Guided Simulation </a:t>
            </a:r>
          </a:p>
          <a:p>
            <a:pPr algn="ctr"/>
            <a:r>
              <a:rPr lang="en-US" sz="3200" b="1" dirty="0" smtClean="0">
                <a:solidFill>
                  <a:srgbClr val="FF6600"/>
                </a:solidFill>
              </a:rPr>
              <a:t>of Multidisciplinary Selection Team process</a:t>
            </a:r>
            <a:r>
              <a:rPr lang="en-US" sz="3200" b="1" dirty="0" smtClean="0"/>
              <a:t>  </a:t>
            </a:r>
          </a:p>
          <a:p>
            <a:r>
              <a:rPr lang="en-US" sz="3200" dirty="0"/>
              <a:t>	</a:t>
            </a:r>
            <a:r>
              <a:rPr lang="en-US" sz="3200" dirty="0" smtClean="0"/>
              <a:t> </a:t>
            </a:r>
          </a:p>
          <a:p>
            <a:r>
              <a:rPr lang="en-US" sz="3200" dirty="0"/>
              <a:t>	</a:t>
            </a:r>
            <a:r>
              <a:rPr lang="en-US" sz="3200" dirty="0" smtClean="0">
                <a:solidFill>
                  <a:schemeClr val="accent4">
                    <a:lumMod val="75000"/>
                  </a:schemeClr>
                </a:solidFill>
              </a:rPr>
              <a:t>Integration of……</a:t>
            </a:r>
          </a:p>
          <a:p>
            <a:pPr marL="1371600" lvl="2" indent="-457200">
              <a:buFont typeface="Arial"/>
              <a:buChar char="•"/>
            </a:pPr>
            <a:r>
              <a:rPr lang="en-US" sz="2400" dirty="0" smtClean="0"/>
              <a:t>Learner Characteristics</a:t>
            </a:r>
          </a:p>
          <a:p>
            <a:pPr marL="1371600" lvl="2" indent="-457200">
              <a:buFont typeface="Arial"/>
              <a:buChar char="•"/>
            </a:pPr>
            <a:r>
              <a:rPr lang="en-US" sz="2400" dirty="0" smtClean="0"/>
              <a:t>Equity and Access</a:t>
            </a:r>
          </a:p>
          <a:p>
            <a:pPr marL="1371600" lvl="2" indent="-457200">
              <a:buFont typeface="Arial"/>
              <a:buChar char="•"/>
            </a:pPr>
            <a:r>
              <a:rPr lang="en-US" sz="2400" dirty="0" smtClean="0"/>
              <a:t>Multiple Measures</a:t>
            </a:r>
            <a:endParaRPr lang="en-US" sz="2400" dirty="0">
              <a:sym typeface="Wingdings"/>
            </a:endParaRPr>
          </a:p>
          <a:p>
            <a:pPr marL="1371600" lvl="2" indent="-457200">
              <a:buFont typeface="Arial"/>
              <a:buChar char="•"/>
            </a:pPr>
            <a:r>
              <a:rPr lang="en-US" sz="2400" dirty="0" smtClean="0"/>
              <a:t>Profile of Strengths—electronic </a:t>
            </a:r>
            <a:r>
              <a:rPr lang="en-US" sz="2400" dirty="0" err="1" smtClean="0"/>
              <a:t>vs</a:t>
            </a:r>
            <a:r>
              <a:rPr lang="en-US" sz="2400" dirty="0" smtClean="0"/>
              <a:t> paper</a:t>
            </a:r>
          </a:p>
          <a:p>
            <a:pPr marL="1371600" lvl="2" indent="-457200">
              <a:buFont typeface="Arial"/>
              <a:buChar char="•"/>
            </a:pPr>
            <a:r>
              <a:rPr lang="en-US" sz="2400" dirty="0" smtClean="0"/>
              <a:t>Alignment of data -&gt; strengths</a:t>
            </a:r>
            <a:r>
              <a:rPr lang="en-US" sz="2400" dirty="0" smtClean="0">
                <a:sym typeface="Wingdings"/>
              </a:rPr>
              <a:t>-&gt; </a:t>
            </a:r>
            <a:r>
              <a:rPr lang="en-US" sz="2400" dirty="0" smtClean="0"/>
              <a:t>services</a:t>
            </a:r>
          </a:p>
          <a:p>
            <a:pPr marL="1371600" lvl="2" indent="-457200">
              <a:buFont typeface="Arial"/>
              <a:buChar char="•"/>
            </a:pPr>
            <a:r>
              <a:rPr lang="en-US" sz="2400" dirty="0" smtClean="0"/>
              <a:t>Documentation of ID process</a:t>
            </a:r>
          </a:p>
          <a:p>
            <a:pPr marL="1371600" lvl="2" indent="-457200">
              <a:buFont typeface="Arial"/>
              <a:buChar char="•"/>
            </a:pPr>
            <a:r>
              <a:rPr lang="en-US" sz="2400" dirty="0" smtClean="0"/>
              <a:t>Communicating with parents, district staff</a:t>
            </a:r>
          </a:p>
          <a:p>
            <a:r>
              <a:rPr lang="en-US" sz="3200" dirty="0" smtClean="0"/>
              <a:t> </a:t>
            </a:r>
          </a:p>
          <a:p>
            <a:endParaRPr lang="en-US" sz="4000" dirty="0" smtClean="0"/>
          </a:p>
          <a:p>
            <a:pPr marL="571500" indent="-571500">
              <a:buFont typeface="Arial"/>
              <a:buChar char="•"/>
            </a:pPr>
            <a:endParaRPr lang="en-US" sz="4000"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5FD889E0-CAB2-4699-909D-B9A88D47ACBE}" type="slidenum">
              <a:rPr lang="en-US" smtClean="0"/>
              <a:t>45</a:t>
            </a:fld>
            <a:endParaRPr lang="en-US" dirty="0"/>
          </a:p>
        </p:txBody>
      </p:sp>
    </p:spTree>
    <p:extLst>
      <p:ext uri="{BB962C8B-B14F-4D97-AF65-F5344CB8AC3E}">
        <p14:creationId xmlns:p14="http://schemas.microsoft.com/office/powerpoint/2010/main" val="196948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GUIDING PRINCIPLES of Identification</a:t>
            </a:r>
            <a:endParaRPr lang="en-US" dirty="0"/>
          </a:p>
        </p:txBody>
      </p:sp>
      <p:sp>
        <p:nvSpPr>
          <p:cNvPr id="3" name="Content Placeholder 2"/>
          <p:cNvSpPr>
            <a:spLocks noGrp="1"/>
          </p:cNvSpPr>
          <p:nvPr>
            <p:ph idx="1"/>
          </p:nvPr>
        </p:nvSpPr>
        <p:spPr>
          <a:xfrm>
            <a:off x="147053" y="1857868"/>
            <a:ext cx="8711197" cy="5000131"/>
          </a:xfrm>
        </p:spPr>
        <p:txBody>
          <a:bodyPr>
            <a:normAutofit fontScale="70000" lnSpcReduction="20000"/>
          </a:bodyPr>
          <a:lstStyle/>
          <a:p>
            <a:r>
              <a:rPr lang="en-US" dirty="0">
                <a:solidFill>
                  <a:srgbClr val="000000"/>
                </a:solidFill>
              </a:rPr>
              <a:t>Intelligence is multifaceted and manifested in many ways. </a:t>
            </a:r>
          </a:p>
          <a:p>
            <a:r>
              <a:rPr lang="en-US" dirty="0"/>
              <a:t>Instruments used should measure diverse abilities and talents. </a:t>
            </a:r>
          </a:p>
          <a:p>
            <a:r>
              <a:rPr lang="en-US" dirty="0"/>
              <a:t>Student identification should be based on valid and reliable measures. </a:t>
            </a:r>
          </a:p>
          <a:p>
            <a:r>
              <a:rPr lang="en-US" i="1" dirty="0">
                <a:solidFill>
                  <a:srgbClr val="000000"/>
                </a:solidFill>
              </a:rPr>
              <a:t>No single instrument or score should be used to determine eligibility. </a:t>
            </a:r>
            <a:endParaRPr lang="en-US" dirty="0">
              <a:solidFill>
                <a:srgbClr val="000000"/>
              </a:solidFill>
            </a:endParaRPr>
          </a:p>
          <a:p>
            <a:r>
              <a:rPr lang="en-US" dirty="0"/>
              <a:t>Assessment of students should continue over time. </a:t>
            </a:r>
          </a:p>
          <a:p>
            <a:r>
              <a:rPr lang="en-US" dirty="0"/>
              <a:t>A profile of each student’s strengths and areas of need should be developed and maintained. </a:t>
            </a:r>
          </a:p>
          <a:p>
            <a:r>
              <a:rPr lang="en-US" dirty="0"/>
              <a:t>A knowledgeable committee should review student assessments and determine eligibility. </a:t>
            </a:r>
          </a:p>
          <a:p>
            <a:r>
              <a:rPr lang="en-US" dirty="0">
                <a:solidFill>
                  <a:schemeClr val="tx1"/>
                </a:solidFill>
              </a:rPr>
              <a:t>Written procedures should include matters of </a:t>
            </a:r>
            <a:r>
              <a:rPr lang="en-US" dirty="0" smtClean="0">
                <a:solidFill>
                  <a:schemeClr val="tx1"/>
                </a:solidFill>
              </a:rPr>
              <a:t>consent for ID and placement, </a:t>
            </a:r>
            <a:r>
              <a:rPr lang="en-US" dirty="0">
                <a:solidFill>
                  <a:schemeClr val="tx1"/>
                </a:solidFill>
              </a:rPr>
              <a:t>eligibility, </a:t>
            </a:r>
            <a:r>
              <a:rPr lang="en-US" dirty="0" smtClean="0">
                <a:solidFill>
                  <a:schemeClr val="tx1"/>
                </a:solidFill>
              </a:rPr>
              <a:t>appeals</a:t>
            </a:r>
            <a:r>
              <a:rPr lang="en-US" dirty="0" smtClean="0">
                <a:solidFill>
                  <a:srgbClr val="000000"/>
                </a:solidFill>
              </a:rPr>
              <a:t>, exit, re-entry</a:t>
            </a:r>
            <a:endParaRPr lang="en-US" dirty="0">
              <a:solidFill>
                <a:srgbClr val="000000"/>
              </a:solidFill>
            </a:endParaRPr>
          </a:p>
          <a:p>
            <a:r>
              <a:rPr lang="en-US" dirty="0"/>
              <a:t>Once a student has been identified as eligible, the services, not the status, may change to meet needs. </a:t>
            </a:r>
          </a:p>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46</a:t>
            </a:fld>
            <a:endParaRPr lang="en-US" dirty="0"/>
          </a:p>
        </p:txBody>
      </p:sp>
    </p:spTree>
    <p:extLst>
      <p:ext uri="{BB962C8B-B14F-4D97-AF65-F5344CB8AC3E}">
        <p14:creationId xmlns:p14="http://schemas.microsoft.com/office/powerpoint/2010/main" val="39312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17789"/>
            <a:ext cx="8574087" cy="1180433"/>
          </a:xfrm>
        </p:spPr>
        <p:txBody>
          <a:bodyPr>
            <a:normAutofit fontScale="90000"/>
          </a:bodyPr>
          <a:lstStyle/>
          <a:p>
            <a:pPr algn="ctr"/>
            <a:r>
              <a:rPr lang="en-US" sz="2800" dirty="0" smtClean="0"/>
              <a:t>GATHER and RECORD  INFORMATION from multiple sources—</a:t>
            </a:r>
            <a:br>
              <a:rPr lang="en-US" sz="2800" dirty="0" smtClean="0"/>
            </a:br>
            <a:r>
              <a:rPr lang="en-US" sz="2800" dirty="0" smtClean="0"/>
              <a:t>Does the data on Verbal Ability “TRIANGULATE”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66143"/>
              </p:ext>
            </p:extLst>
          </p:nvPr>
        </p:nvGraphicFramePr>
        <p:xfrm>
          <a:off x="284163" y="1871692"/>
          <a:ext cx="8574087" cy="4907279"/>
        </p:xfrm>
        <a:graphic>
          <a:graphicData uri="http://schemas.openxmlformats.org/drawingml/2006/table">
            <a:tbl>
              <a:tblPr firstRow="1" bandRow="1">
                <a:tableStyleId>{8A107856-5554-42FB-B03E-39F5DBC370BA}</a:tableStyleId>
              </a:tblPr>
              <a:tblGrid>
                <a:gridCol w="8574087"/>
              </a:tblGrid>
              <a:tr h="511972">
                <a:tc>
                  <a:txBody>
                    <a:bodyPr/>
                    <a:lstStyle/>
                    <a:p>
                      <a:pPr algn="ctr"/>
                      <a:r>
                        <a:rPr lang="en-US" sz="2800" baseline="0" dirty="0" smtClean="0"/>
                        <a:t>5</a:t>
                      </a:r>
                      <a:r>
                        <a:rPr lang="en-US" sz="2800" baseline="30000" dirty="0" smtClean="0"/>
                        <a:t>th</a:t>
                      </a:r>
                      <a:r>
                        <a:rPr lang="en-US" sz="2800" dirty="0" smtClean="0"/>
                        <a:t> grade</a:t>
                      </a:r>
                      <a:r>
                        <a:rPr lang="en-US" sz="2800" baseline="0" dirty="0" smtClean="0"/>
                        <a:t> girl</a:t>
                      </a:r>
                      <a:endParaRPr lang="en-US" sz="2800" dirty="0"/>
                    </a:p>
                  </a:txBody>
                  <a:tcPr/>
                </a:tc>
              </a:tr>
              <a:tr h="1453803">
                <a:tc>
                  <a:txBody>
                    <a:bodyPr/>
                    <a:lstStyle/>
                    <a:p>
                      <a:r>
                        <a:rPr lang="en-US" b="1" dirty="0" smtClean="0"/>
                        <a:t>STAR</a:t>
                      </a:r>
                      <a:r>
                        <a:rPr lang="en-US" b="1" baseline="0" dirty="0" smtClean="0"/>
                        <a:t> READING</a:t>
                      </a:r>
                      <a:r>
                        <a:rPr lang="en-US" baseline="0" dirty="0" smtClean="0"/>
                        <a:t>—Fall  98 percentile, Winter 92 percentile, Spring 95 percentile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LEXILE</a:t>
                      </a:r>
                      <a:r>
                        <a:rPr lang="en-US" dirty="0" smtClean="0"/>
                        <a:t>—Fall 99 percentile, Winter 95</a:t>
                      </a:r>
                      <a:r>
                        <a:rPr lang="en-US" baseline="0" dirty="0" smtClean="0"/>
                        <a:t> percentile, Spring 88 percentile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TEACHER NARRATIVE</a:t>
                      </a:r>
                      <a:r>
                        <a:rPr lang="en-US" baseline="0" dirty="0" smtClean="0"/>
                        <a:t>:  Student reads all the time, even when not permitted.  Reads at the top of her “zone”; gravitates towards classic literature and novels by Hispanic authors.  Tends to be “dramatic” and “intense.”  Enjoys debating. Above grade level skills in writing:  strong “voice” in her narrative writing; persuasive writing is well organized.</a:t>
                      </a:r>
                    </a:p>
                  </a:txBody>
                  <a:tcPr/>
                </a:tc>
              </a:tr>
              <a:tr h="970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COGAT 7-</a:t>
                      </a:r>
                      <a:r>
                        <a:rPr lang="en-US" dirty="0" smtClean="0"/>
                        <a:t>- VERBAL SUBTEST  97 percentile</a:t>
                      </a:r>
                    </a:p>
                    <a:p>
                      <a:r>
                        <a:rPr lang="en-US" b="1" dirty="0" smtClean="0"/>
                        <a:t>PARENT NARRATIVE</a:t>
                      </a:r>
                      <a:r>
                        <a:rPr lang="en-US" dirty="0" smtClean="0"/>
                        <a:t>:  Advanced</a:t>
                      </a:r>
                      <a:r>
                        <a:rPr lang="en-US" baseline="0" dirty="0" smtClean="0"/>
                        <a:t> early milestone—talked early and in complete sentences.  Put on puppet plays for the neighbors beginning age 6.  “Gets” subtle adult  verbal humor and puns.  Enjoyed making up song lyrics, poems, riddles in elementary school.  Sensitive.</a:t>
                      </a:r>
                      <a:endParaRPr lang="en-US" dirty="0"/>
                    </a:p>
                  </a:txBody>
                  <a:tcPr/>
                </a:tc>
              </a:tr>
              <a:tr h="1387098">
                <a:tc>
                  <a:txBody>
                    <a:bodyPr/>
                    <a:lstStyle/>
                    <a:p>
                      <a:r>
                        <a:rPr lang="en-US" b="1" dirty="0" smtClean="0"/>
                        <a:t>STUDENT INTEREST</a:t>
                      </a:r>
                      <a:r>
                        <a:rPr lang="en-US" b="1" baseline="0" dirty="0" smtClean="0"/>
                        <a:t> SURVEY</a:t>
                      </a:r>
                      <a:r>
                        <a:rPr lang="en-US" baseline="0" dirty="0" smtClean="0"/>
                        <a:t>:  </a:t>
                      </a:r>
                      <a:r>
                        <a:rPr lang="en-US" dirty="0" smtClean="0"/>
                        <a:t>English</a:t>
                      </a:r>
                      <a:r>
                        <a:rPr lang="en-US" baseline="0" dirty="0" smtClean="0"/>
                        <a:t> and Spanish are spoken in the home.  Student is creating a poetry anthology of original poems and poems by famous poets;  hopes to publish her poetry in an online journal.  Member of the drama club and has performed leading roles at the local community theatre.    </a:t>
                      </a:r>
                    </a:p>
                    <a:p>
                      <a:r>
                        <a:rPr lang="en-US" baseline="0" dirty="0" smtClean="0"/>
                        <a:t> </a:t>
                      </a:r>
                    </a:p>
                  </a:txBody>
                  <a:tcPr/>
                </a:tc>
              </a:tr>
            </a:tbl>
          </a:graphicData>
        </a:graphic>
      </p:graphicFrame>
      <p:sp>
        <p:nvSpPr>
          <p:cNvPr id="3" name="Slide Number Placeholder 2"/>
          <p:cNvSpPr>
            <a:spLocks noGrp="1"/>
          </p:cNvSpPr>
          <p:nvPr>
            <p:ph type="sldNum" sz="quarter" idx="12"/>
          </p:nvPr>
        </p:nvSpPr>
        <p:spPr/>
        <p:txBody>
          <a:bodyPr/>
          <a:lstStyle/>
          <a:p>
            <a:fld id="{5FD889E0-CAB2-4699-909D-B9A88D47ACBE}" type="slidenum">
              <a:rPr lang="en-US" smtClean="0"/>
              <a:t>47</a:t>
            </a:fld>
            <a:endParaRPr lang="en-US" dirty="0"/>
          </a:p>
        </p:txBody>
      </p:sp>
    </p:spTree>
    <p:extLst>
      <p:ext uri="{BB962C8B-B14F-4D97-AF65-F5344CB8AC3E}">
        <p14:creationId xmlns:p14="http://schemas.microsoft.com/office/powerpoint/2010/main" val="314999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D889E0-CAB2-4699-909D-B9A88D47ACBE}" type="slidenum">
              <a:rPr lang="en-US" smtClean="0"/>
              <a:t>48</a:t>
            </a:fld>
            <a:endParaRPr lang="en-US" dirty="0"/>
          </a:p>
        </p:txBody>
      </p:sp>
      <p:sp>
        <p:nvSpPr>
          <p:cNvPr id="3" name="TextBox 2"/>
          <p:cNvSpPr txBox="1"/>
          <p:nvPr/>
        </p:nvSpPr>
        <p:spPr>
          <a:xfrm>
            <a:off x="544363" y="1236956"/>
            <a:ext cx="7361860" cy="1077218"/>
          </a:xfrm>
          <a:prstGeom prst="rect">
            <a:avLst/>
          </a:prstGeom>
          <a:noFill/>
        </p:spPr>
        <p:txBody>
          <a:bodyPr wrap="square" rtlCol="0">
            <a:spAutoFit/>
          </a:bodyPr>
          <a:lstStyle/>
          <a:p>
            <a:pPr algn="ctr"/>
            <a:r>
              <a:rPr lang="en-US" sz="3200" b="1" dirty="0" smtClean="0"/>
              <a:t>ABC SCHOOL DISTRICT’s </a:t>
            </a:r>
          </a:p>
          <a:p>
            <a:pPr algn="ctr"/>
            <a:r>
              <a:rPr lang="en-US" sz="3200" b="1" dirty="0" smtClean="0"/>
              <a:t>IDNEITIFCATION PROCESS</a:t>
            </a:r>
            <a:endParaRPr lang="en-US" sz="3200" b="1" dirty="0"/>
          </a:p>
        </p:txBody>
      </p:sp>
      <p:pic>
        <p:nvPicPr>
          <p:cNvPr id="4" name="Picture 3" descr="schoo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5217" y="2314174"/>
            <a:ext cx="4147527" cy="4147527"/>
          </a:xfrm>
          <a:prstGeom prst="rect">
            <a:avLst/>
          </a:prstGeom>
        </p:spPr>
      </p:pic>
    </p:spTree>
    <p:extLst>
      <p:ext uri="{BB962C8B-B14F-4D97-AF65-F5344CB8AC3E}">
        <p14:creationId xmlns:p14="http://schemas.microsoft.com/office/powerpoint/2010/main" val="13120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D889E0-CAB2-4699-909D-B9A88D47ACBE}" type="slidenum">
              <a:rPr lang="en-US" smtClean="0"/>
              <a:t>49</a:t>
            </a:fld>
            <a:endParaRPr lang="en-US" dirty="0"/>
          </a:p>
        </p:txBody>
      </p:sp>
      <p:sp>
        <p:nvSpPr>
          <p:cNvPr id="3" name="TextBox 2"/>
          <p:cNvSpPr txBox="1"/>
          <p:nvPr/>
        </p:nvSpPr>
        <p:spPr>
          <a:xfrm>
            <a:off x="1281586" y="1206798"/>
            <a:ext cx="7024873" cy="1077218"/>
          </a:xfrm>
          <a:prstGeom prst="rect">
            <a:avLst/>
          </a:prstGeom>
          <a:noFill/>
        </p:spPr>
        <p:txBody>
          <a:bodyPr wrap="square" rtlCol="0">
            <a:spAutoFit/>
          </a:bodyPr>
          <a:lstStyle/>
          <a:p>
            <a:pPr algn="ctr"/>
            <a:r>
              <a:rPr lang="en-US" sz="3200" b="1" dirty="0" smtClean="0"/>
              <a:t>XYZ SCHOOL DISTRICT’s </a:t>
            </a:r>
          </a:p>
          <a:p>
            <a:pPr algn="ctr"/>
            <a:r>
              <a:rPr lang="en-US" sz="3200" b="1" dirty="0" smtClean="0"/>
              <a:t>IDENTIFICATION PROCESS</a:t>
            </a:r>
            <a:endParaRPr lang="en-US" sz="3200" b="1" dirty="0"/>
          </a:p>
        </p:txBody>
      </p:sp>
      <p:pic>
        <p:nvPicPr>
          <p:cNvPr id="4" name="Picture 3" descr="school-house-682225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64755">
            <a:off x="1281586" y="2885081"/>
            <a:ext cx="3482389" cy="3723477"/>
          </a:xfrm>
          <a:prstGeom prst="rect">
            <a:avLst/>
          </a:prstGeom>
        </p:spPr>
      </p:pic>
      <p:pic>
        <p:nvPicPr>
          <p:cNvPr id="5" name="Picture 4" descr="hispanic-studen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29629" y="2637598"/>
            <a:ext cx="4024041" cy="2670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467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D889E0-CAB2-4699-909D-B9A88D47ACBE}" type="slidenum">
              <a:rPr lang="en-US" smtClean="0"/>
              <a:t>5</a:t>
            </a:fld>
            <a:endParaRPr lang="en-US" dirty="0"/>
          </a:p>
        </p:txBody>
      </p:sp>
      <p:pic>
        <p:nvPicPr>
          <p:cNvPr id="3" name="Content Placeholder 2" descr="Jan28 Electronic agenda .pdf"/>
          <p:cNvPicPr>
            <a:picLocks noGrp="1" noChangeAspect="1"/>
          </p:cNvPicPr>
          <p:nvPr>
            <p:ph idx="4294967295"/>
          </p:nvPr>
        </p:nvPicPr>
        <p:blipFill>
          <a:blip r:embed="rId3" cstate="email">
            <a:extLst>
              <a:ext uri="{28A0092B-C50C-407E-A947-70E740481C1C}">
                <a14:useLocalDpi xmlns:a14="http://schemas.microsoft.com/office/drawing/2010/main" val="0"/>
              </a:ext>
            </a:extLst>
          </a:blip>
          <a:srcRect t="13496" b="13496"/>
          <a:stretch>
            <a:fillRect/>
          </a:stretch>
        </p:blipFill>
        <p:spPr>
          <a:xfrm>
            <a:off x="0" y="527107"/>
            <a:ext cx="9144000" cy="5599056"/>
          </a:xfrm>
        </p:spPr>
      </p:pic>
    </p:spTree>
    <p:extLst>
      <p:ext uri="{BB962C8B-B14F-4D97-AF65-F5344CB8AC3E}">
        <p14:creationId xmlns:p14="http://schemas.microsoft.com/office/powerpoint/2010/main" val="6277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smtClean="0"/>
              <a:t>MULTI-DISCIPLINARY  </a:t>
            </a:r>
            <a:br>
              <a:rPr lang="en-US" dirty="0" smtClean="0"/>
            </a:br>
            <a:r>
              <a:rPr lang="en-US" dirty="0" smtClean="0"/>
              <a:t>SELECTION COMMITTEE</a:t>
            </a:r>
            <a:endParaRPr lang="en-US" dirty="0"/>
          </a:p>
        </p:txBody>
      </p:sp>
      <p:sp>
        <p:nvSpPr>
          <p:cNvPr id="5" name="Rectangle 4"/>
          <p:cNvSpPr/>
          <p:nvPr/>
        </p:nvSpPr>
        <p:spPr>
          <a:xfrm>
            <a:off x="0" y="2017060"/>
            <a:ext cx="9143999" cy="4708981"/>
          </a:xfrm>
          <a:prstGeom prst="rect">
            <a:avLst/>
          </a:prstGeom>
        </p:spPr>
        <p:txBody>
          <a:bodyPr wrap="square">
            <a:spAutoFit/>
          </a:bodyPr>
          <a:lstStyle/>
          <a:p>
            <a:endParaRPr lang="en-US" dirty="0" smtClean="0"/>
          </a:p>
          <a:p>
            <a:r>
              <a:rPr lang="en-US" sz="2000" dirty="0" smtClean="0"/>
              <a:t>The </a:t>
            </a:r>
            <a:r>
              <a:rPr lang="en-US" sz="2000" u="sng" dirty="0"/>
              <a:t>multidisciplinary selection committee </a:t>
            </a:r>
            <a:r>
              <a:rPr lang="en-US" sz="2000" dirty="0"/>
              <a:t>for the final selection of the most highly capable students for participation in the district's program for highly capable students shall consist of the following professionals:</a:t>
            </a:r>
          </a:p>
          <a:p>
            <a:endParaRPr lang="en-US" sz="2000" dirty="0"/>
          </a:p>
          <a:p>
            <a:pPr marL="457200" indent="-457200">
              <a:buFont typeface="+mj-lt"/>
              <a:buAutoNum type="arabicPeriod"/>
            </a:pPr>
            <a:r>
              <a:rPr lang="en-US" sz="2000" dirty="0"/>
              <a:t>A </a:t>
            </a:r>
            <a:r>
              <a:rPr lang="en-US" sz="2000" b="1" dirty="0">
                <a:solidFill>
                  <a:srgbClr val="990000"/>
                </a:solidFill>
              </a:rPr>
              <a:t>special teacher</a:t>
            </a:r>
            <a:r>
              <a:rPr lang="en-US" sz="2000" b="1" dirty="0"/>
              <a:t>:</a:t>
            </a:r>
            <a:r>
              <a:rPr lang="en-US" sz="2000" dirty="0"/>
              <a:t> Provided, that if a special teacher is not available, </a:t>
            </a:r>
            <a:r>
              <a:rPr lang="en-US" sz="2000" b="1" dirty="0"/>
              <a:t>a classroom teacher shall be appointed;</a:t>
            </a:r>
            <a:endParaRPr lang="en-US" sz="2000" dirty="0"/>
          </a:p>
          <a:p>
            <a:pPr marL="457200" indent="-457200">
              <a:buFont typeface="+mj-lt"/>
              <a:buAutoNum type="arabicPeriod"/>
            </a:pPr>
            <a:r>
              <a:rPr lang="en-US" sz="2000" dirty="0"/>
              <a:t>A </a:t>
            </a:r>
            <a:r>
              <a:rPr lang="en-US" sz="2000" b="1" dirty="0"/>
              <a:t>psychologist or other qualified practitioner with the training to interpret cognitive and achievement test results</a:t>
            </a:r>
            <a:r>
              <a:rPr lang="en-US" sz="2000" dirty="0"/>
              <a:t>;</a:t>
            </a:r>
          </a:p>
          <a:p>
            <a:pPr marL="457200" indent="-457200">
              <a:buFont typeface="+mj-lt"/>
              <a:buAutoNum type="arabicPeriod"/>
            </a:pPr>
            <a:r>
              <a:rPr lang="en-US" sz="2000" dirty="0"/>
              <a:t>A </a:t>
            </a:r>
            <a:r>
              <a:rPr lang="en-US" sz="2000" b="1" dirty="0"/>
              <a:t>certificated coordinator/administrator with responsibility for the supervision of the district's program for highly capable students</a:t>
            </a:r>
            <a:r>
              <a:rPr lang="en-US" sz="2000" dirty="0"/>
              <a:t>; and</a:t>
            </a:r>
          </a:p>
          <a:p>
            <a:pPr marL="457200" indent="-457200">
              <a:buFont typeface="+mj-lt"/>
              <a:buAutoNum type="arabicPeriod"/>
            </a:pPr>
            <a:r>
              <a:rPr lang="en-US" sz="2000" b="1" dirty="0">
                <a:solidFill>
                  <a:srgbClr val="FF6600"/>
                </a:solidFill>
              </a:rPr>
              <a:t>Such additional professionals, if any, the district deems desirable. (SPED, ELL, Counselor</a:t>
            </a:r>
            <a:r>
              <a:rPr lang="en-US" sz="2000" b="1" dirty="0" smtClean="0">
                <a:solidFill>
                  <a:srgbClr val="FF6600"/>
                </a:solidFill>
              </a:rPr>
              <a:t>)</a:t>
            </a:r>
          </a:p>
          <a:p>
            <a:endParaRPr lang="en-US" dirty="0" smtClean="0"/>
          </a:p>
          <a:p>
            <a:r>
              <a:rPr lang="en-US" sz="2400" b="1" dirty="0" smtClean="0"/>
              <a:t>WAC 392-170-070</a:t>
            </a:r>
            <a:endParaRPr lang="en-US" sz="2400" b="1" dirty="0"/>
          </a:p>
        </p:txBody>
      </p:sp>
      <p:sp>
        <p:nvSpPr>
          <p:cNvPr id="2" name="Slide Number Placeholder 1"/>
          <p:cNvSpPr>
            <a:spLocks noGrp="1"/>
          </p:cNvSpPr>
          <p:nvPr>
            <p:ph type="sldNum" sz="quarter" idx="12"/>
          </p:nvPr>
        </p:nvSpPr>
        <p:spPr/>
        <p:txBody>
          <a:bodyPr/>
          <a:lstStyle/>
          <a:p>
            <a:fld id="{5FD889E0-CAB2-4699-909D-B9A88D47ACBE}" type="slidenum">
              <a:rPr lang="en-US" smtClean="0"/>
              <a:t>50</a:t>
            </a:fld>
            <a:endParaRPr lang="en-US" dirty="0"/>
          </a:p>
        </p:txBody>
      </p:sp>
    </p:spTree>
    <p:extLst>
      <p:ext uri="{BB962C8B-B14F-4D97-AF65-F5344CB8AC3E}">
        <p14:creationId xmlns:p14="http://schemas.microsoft.com/office/powerpoint/2010/main" val="162966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TEACHER</a:t>
            </a:r>
            <a:endParaRPr lang="en-US" dirty="0"/>
          </a:p>
        </p:txBody>
      </p:sp>
      <p:sp>
        <p:nvSpPr>
          <p:cNvPr id="3" name="Text Placeholder 2"/>
          <p:cNvSpPr>
            <a:spLocks noGrp="1"/>
          </p:cNvSpPr>
          <p:nvPr>
            <p:ph type="body" idx="1"/>
          </p:nvPr>
        </p:nvSpPr>
        <p:spPr/>
        <p:txBody>
          <a:bodyPr/>
          <a:lstStyle/>
          <a:p>
            <a:pPr algn="ctr"/>
            <a:r>
              <a:rPr lang="en-US" dirty="0" smtClean="0"/>
              <a:t>MEMBER-- Multi-</a:t>
            </a:r>
            <a:r>
              <a:rPr lang="en-US" dirty="0" err="1" smtClean="0"/>
              <a:t>Disciplinay</a:t>
            </a:r>
            <a:r>
              <a:rPr lang="en-US" dirty="0" smtClean="0"/>
              <a:t> Selection Committee</a:t>
            </a:r>
            <a:endParaRPr lang="en-US" dirty="0"/>
          </a:p>
        </p:txBody>
      </p:sp>
      <p:sp>
        <p:nvSpPr>
          <p:cNvPr id="4" name="Rectangle 3"/>
          <p:cNvSpPr/>
          <p:nvPr/>
        </p:nvSpPr>
        <p:spPr>
          <a:xfrm>
            <a:off x="827337" y="307901"/>
            <a:ext cx="7374831" cy="4832093"/>
          </a:xfrm>
          <a:prstGeom prst="rect">
            <a:avLst/>
          </a:prstGeom>
        </p:spPr>
        <p:txBody>
          <a:bodyPr wrap="square">
            <a:spAutoFit/>
          </a:bodyPr>
          <a:lstStyle/>
          <a:p>
            <a:r>
              <a:rPr lang="en-US" sz="2800" dirty="0"/>
              <a:t>A special teacher is a teacher who </a:t>
            </a:r>
            <a:r>
              <a:rPr lang="en-US" sz="2800" dirty="0">
                <a:solidFill>
                  <a:srgbClr val="800000"/>
                </a:solidFill>
              </a:rPr>
              <a:t>has </a:t>
            </a:r>
            <a:r>
              <a:rPr lang="en-US" sz="2800" b="1" dirty="0">
                <a:solidFill>
                  <a:srgbClr val="800000"/>
                </a:solidFill>
              </a:rPr>
              <a:t>training, experience, advanced skills, and knowledge in the education of highly capable students</a:t>
            </a:r>
            <a:r>
              <a:rPr lang="en-US" sz="2800" dirty="0">
                <a:solidFill>
                  <a:srgbClr val="800000"/>
                </a:solidFill>
              </a:rPr>
              <a:t>. </a:t>
            </a:r>
            <a:r>
              <a:rPr lang="en-US" sz="2800" dirty="0"/>
              <a:t>Areas of competence should include knowledge of the following: </a:t>
            </a:r>
            <a:r>
              <a:rPr lang="en-US" sz="2800" b="1" dirty="0">
                <a:solidFill>
                  <a:schemeClr val="accent2">
                    <a:lumMod val="75000"/>
                  </a:schemeClr>
                </a:solidFill>
              </a:rPr>
              <a:t>Identification procedures, academic, social and emotional characteristics, program design and delivery, instructional practices, student assessment, and program evaluation.</a:t>
            </a:r>
            <a:r>
              <a:rPr lang="en-US" sz="2800" dirty="0">
                <a:solidFill>
                  <a:schemeClr val="accent2">
                    <a:lumMod val="75000"/>
                  </a:schemeClr>
                </a:solidFill>
              </a:rPr>
              <a:t> </a:t>
            </a:r>
          </a:p>
          <a:p>
            <a:endParaRPr lang="en-US" sz="2800" b="1" dirty="0" smtClean="0"/>
          </a:p>
          <a:p>
            <a:r>
              <a:rPr lang="en-US" sz="2800" b="1" dirty="0" smtClean="0"/>
              <a:t>WAC </a:t>
            </a:r>
            <a:r>
              <a:rPr lang="en-US" sz="2800" b="1" dirty="0"/>
              <a:t>392-170-038</a:t>
            </a:r>
            <a:r>
              <a:rPr lang="en-US" sz="2800" dirty="0"/>
              <a:t> </a:t>
            </a:r>
          </a:p>
          <a:p>
            <a:endParaRPr lang="en-US" sz="2800" dirty="0"/>
          </a:p>
        </p:txBody>
      </p:sp>
      <p:sp>
        <p:nvSpPr>
          <p:cNvPr id="5" name="Slide Number Placeholder 4"/>
          <p:cNvSpPr>
            <a:spLocks noGrp="1"/>
          </p:cNvSpPr>
          <p:nvPr>
            <p:ph type="sldNum" sz="quarter" idx="12"/>
          </p:nvPr>
        </p:nvSpPr>
        <p:spPr/>
        <p:txBody>
          <a:bodyPr/>
          <a:lstStyle/>
          <a:p>
            <a:fld id="{5FD889E0-CAB2-4699-909D-B9A88D47ACBE}" type="slidenum">
              <a:rPr lang="en-US" smtClean="0"/>
              <a:t>51</a:t>
            </a:fld>
            <a:endParaRPr lang="en-US" dirty="0"/>
          </a:p>
        </p:txBody>
      </p:sp>
    </p:spTree>
    <p:extLst>
      <p:ext uri="{BB962C8B-B14F-4D97-AF65-F5344CB8AC3E}">
        <p14:creationId xmlns:p14="http://schemas.microsoft.com/office/powerpoint/2010/main" val="34800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and RESPONSIBILITIES</a:t>
            </a:r>
            <a:endParaRPr lang="en-US" dirty="0"/>
          </a:p>
        </p:txBody>
      </p:sp>
      <p:pic>
        <p:nvPicPr>
          <p:cNvPr id="10" name="Content Placeholder 9" descr="treasurers-blog-TAG-symposium.jpg"/>
          <p:cNvPicPr>
            <a:picLocks noGrp="1" noChangeAspect="1"/>
          </p:cNvPicPr>
          <p:nvPr>
            <p:ph sz="half" idx="1"/>
          </p:nvPr>
        </p:nvPicPr>
        <p:blipFill>
          <a:blip r:embed="rId3">
            <a:extLst>
              <a:ext uri="{28A0092B-C50C-407E-A947-70E740481C1C}">
                <a14:useLocalDpi xmlns:a14="http://schemas.microsoft.com/office/drawing/2010/main" val="0"/>
              </a:ext>
            </a:extLst>
          </a:blip>
          <a:srcRect l="12761" r="12761"/>
          <a:stretch>
            <a:fillRect/>
          </a:stretch>
        </p:blipFill>
        <p:spPr>
          <a:xfrm>
            <a:off x="1324077" y="2151063"/>
            <a:ext cx="2585342" cy="2613734"/>
          </a:xfrm>
        </p:spPr>
      </p:pic>
      <p:sp>
        <p:nvSpPr>
          <p:cNvPr id="9" name="Content Placeholder 8"/>
          <p:cNvSpPr>
            <a:spLocks noGrp="1"/>
          </p:cNvSpPr>
          <p:nvPr>
            <p:ph sz="half" idx="2"/>
          </p:nvPr>
        </p:nvSpPr>
        <p:spPr>
          <a:xfrm>
            <a:off x="4486219" y="2151063"/>
            <a:ext cx="4223889" cy="4261346"/>
          </a:xfrm>
        </p:spPr>
        <p:txBody>
          <a:bodyPr>
            <a:normAutofit/>
          </a:bodyPr>
          <a:lstStyle/>
          <a:p>
            <a:r>
              <a:rPr lang="en-US" sz="3200" b="1" dirty="0" smtClean="0"/>
              <a:t>Number off 1-4.</a:t>
            </a:r>
          </a:p>
          <a:p>
            <a:r>
              <a:rPr lang="en-US" sz="3200" b="1" dirty="0" smtClean="0"/>
              <a:t>That number corresponds to your role.</a:t>
            </a:r>
            <a:endParaRPr lang="en-US" sz="3200" b="1" dirty="0"/>
          </a:p>
          <a:p>
            <a:r>
              <a:rPr lang="en-US" sz="3200" b="1" dirty="0" smtClean="0"/>
              <a:t>READ </a:t>
            </a:r>
            <a:r>
              <a:rPr lang="en-US" sz="3200" b="1" u="sng" dirty="0" smtClean="0"/>
              <a:t>YOUR</a:t>
            </a:r>
            <a:r>
              <a:rPr lang="en-US" sz="3200" b="1" dirty="0" smtClean="0"/>
              <a:t> RESPONSIBILITIES</a:t>
            </a:r>
            <a:endParaRPr lang="en-US" sz="3200" b="1" dirty="0"/>
          </a:p>
        </p:txBody>
      </p:sp>
    </p:spTree>
    <p:extLst>
      <p:ext uri="{BB962C8B-B14F-4D97-AF65-F5344CB8AC3E}">
        <p14:creationId xmlns:p14="http://schemas.microsoft.com/office/powerpoint/2010/main" val="27437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730" y="666442"/>
            <a:ext cx="8603708" cy="7171192"/>
          </a:xfrm>
          <a:prstGeom prst="rect">
            <a:avLst/>
          </a:prstGeom>
          <a:noFill/>
        </p:spPr>
        <p:txBody>
          <a:bodyPr wrap="square" rtlCol="0">
            <a:spAutoFit/>
          </a:bodyPr>
          <a:lstStyle/>
          <a:p>
            <a:pPr algn="ctr"/>
            <a:r>
              <a:rPr lang="en-US" sz="3600" u="sng" dirty="0" smtClean="0"/>
              <a:t>PROCESS ROLES</a:t>
            </a:r>
          </a:p>
          <a:p>
            <a:endParaRPr lang="en-US" sz="2400" dirty="0"/>
          </a:p>
          <a:p>
            <a:pPr marL="342900" indent="-342900">
              <a:buAutoNum type="arabicPeriod"/>
            </a:pPr>
            <a:r>
              <a:rPr lang="en-US" sz="2400" b="1" dirty="0" smtClean="0"/>
              <a:t>DISTRICT COOR/ ADMIN.	     Record Keeper: </a:t>
            </a:r>
            <a:r>
              <a:rPr lang="en-US" sz="2400" b="1" dirty="0" smtClean="0">
                <a:solidFill>
                  <a:srgbClr val="FF6600"/>
                </a:solidFill>
              </a:rPr>
              <a:t>Minutes</a:t>
            </a:r>
            <a:r>
              <a:rPr lang="en-US" sz="2400" b="1" dirty="0" smtClean="0">
                <a:solidFill>
                  <a:srgbClr val="3366FF"/>
                </a:solidFill>
              </a:rPr>
              <a:t> </a:t>
            </a:r>
          </a:p>
          <a:p>
            <a:r>
              <a:rPr lang="en-US" sz="2400" b="1" dirty="0"/>
              <a:t> </a:t>
            </a:r>
            <a:r>
              <a:rPr lang="en-US" sz="2400" b="1" dirty="0" smtClean="0"/>
              <a:t>    				</a:t>
            </a:r>
          </a:p>
          <a:p>
            <a:pPr lvl="4"/>
            <a:r>
              <a:rPr lang="en-US" sz="2400" b="1" dirty="0"/>
              <a:t>	</a:t>
            </a:r>
            <a:r>
              <a:rPr lang="en-US" sz="2400" b="1" dirty="0" smtClean="0"/>
              <a:t>		</a:t>
            </a:r>
            <a:endParaRPr lang="en-US" sz="2400" b="1" dirty="0"/>
          </a:p>
          <a:p>
            <a:pPr marL="342900" indent="-342900">
              <a:buAutoNum type="arabicPeriod" startAt="2"/>
            </a:pPr>
            <a:r>
              <a:rPr lang="en-US" sz="2400" b="1" dirty="0" smtClean="0"/>
              <a:t>SPECIAL </a:t>
            </a:r>
            <a:r>
              <a:rPr lang="en-US" sz="2400" b="1" dirty="0"/>
              <a:t>TEACHER </a:t>
            </a:r>
            <a:r>
              <a:rPr lang="en-US" sz="2400" b="1" dirty="0" smtClean="0"/>
              <a:t>		     Chair:    </a:t>
            </a:r>
            <a:r>
              <a:rPr lang="en-US" sz="2400" b="1" dirty="0" smtClean="0">
                <a:solidFill>
                  <a:srgbClr val="FF6600"/>
                </a:solidFill>
              </a:rPr>
              <a:t>Manages Process</a:t>
            </a:r>
          </a:p>
          <a:p>
            <a:r>
              <a:rPr lang="en-US" sz="2400" b="1" dirty="0"/>
              <a:t> </a:t>
            </a:r>
            <a:r>
              <a:rPr lang="en-US" sz="2400" b="1" dirty="0" smtClean="0"/>
              <a:t>   </a:t>
            </a:r>
            <a:endParaRPr lang="en-US" sz="2400" b="1" dirty="0" smtClean="0">
              <a:solidFill>
                <a:srgbClr val="0000FF"/>
              </a:solidFill>
            </a:endParaRPr>
          </a:p>
          <a:p>
            <a:pPr lvl="8"/>
            <a:r>
              <a:rPr lang="en-US" sz="2400" b="1" dirty="0" smtClean="0"/>
              <a:t>	</a:t>
            </a:r>
            <a:endParaRPr lang="en-US" sz="2400" b="1" dirty="0"/>
          </a:p>
          <a:p>
            <a:r>
              <a:rPr lang="en-US" sz="2400" b="1" dirty="0" smtClean="0"/>
              <a:t>3. PSYCHOLOGIST		     Expert</a:t>
            </a:r>
            <a:r>
              <a:rPr lang="en-US" sz="2400" b="1" dirty="0" smtClean="0">
                <a:solidFill>
                  <a:srgbClr val="FF6600"/>
                </a:solidFill>
              </a:rPr>
              <a:t>:  Written ID procedures</a:t>
            </a:r>
          </a:p>
          <a:p>
            <a:r>
              <a:rPr lang="en-US" sz="2400" b="1" dirty="0">
                <a:solidFill>
                  <a:srgbClr val="FF6600"/>
                </a:solidFill>
              </a:rPr>
              <a:t>	</a:t>
            </a:r>
            <a:r>
              <a:rPr lang="en-US" sz="2400" b="1" dirty="0" smtClean="0">
                <a:solidFill>
                  <a:srgbClr val="FF6600"/>
                </a:solidFill>
              </a:rPr>
              <a:t>			                    from District’s Program</a:t>
            </a:r>
          </a:p>
          <a:p>
            <a:r>
              <a:rPr lang="en-US" sz="2400" b="1" dirty="0">
                <a:solidFill>
                  <a:srgbClr val="FF6600"/>
                </a:solidFill>
              </a:rPr>
              <a:t>	</a:t>
            </a:r>
            <a:r>
              <a:rPr lang="en-US" sz="2400" b="1" dirty="0" smtClean="0">
                <a:solidFill>
                  <a:srgbClr val="FF6600"/>
                </a:solidFill>
              </a:rPr>
              <a:t>				       Summary  </a:t>
            </a:r>
            <a:r>
              <a:rPr lang="en-US" sz="2400" b="1" dirty="0" smtClean="0">
                <a:solidFill>
                  <a:schemeClr val="accent1">
                    <a:lumMod val="60000"/>
                    <a:lumOff val="40000"/>
                  </a:schemeClr>
                </a:solidFill>
              </a:rPr>
              <a:t>(</a:t>
            </a:r>
            <a:r>
              <a:rPr lang="en-US" sz="2400" b="1" dirty="0" smtClean="0">
                <a:solidFill>
                  <a:schemeClr val="accent1">
                    <a:lumMod val="40000"/>
                    <a:lumOff val="60000"/>
                  </a:schemeClr>
                </a:solidFill>
              </a:rPr>
              <a:t>PINK)</a:t>
            </a:r>
          </a:p>
          <a:p>
            <a:r>
              <a:rPr lang="en-US" sz="2400" b="1" dirty="0" smtClean="0"/>
              <a:t>     			</a:t>
            </a:r>
            <a:endParaRPr lang="en-US" sz="2400" dirty="0"/>
          </a:p>
          <a:p>
            <a:r>
              <a:rPr lang="en-US" sz="2400" b="1" dirty="0" smtClean="0"/>
              <a:t>4. OTHER			    </a:t>
            </a:r>
            <a:r>
              <a:rPr lang="en-US" sz="2400" b="1" dirty="0"/>
              <a:t> </a:t>
            </a:r>
            <a:r>
              <a:rPr lang="en-US" sz="2400" b="1" dirty="0" smtClean="0"/>
              <a:t>Timekeeper</a:t>
            </a:r>
          </a:p>
          <a:p>
            <a:r>
              <a:rPr lang="en-US" sz="2400" b="1" dirty="0"/>
              <a:t>	</a:t>
            </a:r>
            <a:r>
              <a:rPr lang="en-US" sz="2400" b="1" dirty="0" smtClean="0"/>
              <a:t>		         </a:t>
            </a:r>
          </a:p>
          <a:p>
            <a:pPr marL="457200" indent="-457200">
              <a:buAutoNum type="arabicPeriod" startAt="5"/>
            </a:pPr>
            <a:r>
              <a:rPr lang="en-US" sz="2400" b="1" dirty="0" smtClean="0"/>
              <a:t>OTHER			      Record Keeper</a:t>
            </a:r>
            <a:endParaRPr lang="en-US" sz="2400" b="1" dirty="0"/>
          </a:p>
          <a:p>
            <a:r>
              <a:rPr lang="en-US" sz="2400" b="1" dirty="0" smtClean="0"/>
              <a:t> </a:t>
            </a:r>
            <a:endParaRPr lang="en-US" sz="2400" b="1" dirty="0" smtClean="0">
              <a:solidFill>
                <a:srgbClr val="FF6600"/>
              </a:solidFill>
            </a:endParaRPr>
          </a:p>
          <a:p>
            <a:r>
              <a:rPr lang="en-US" sz="2800" b="1" dirty="0"/>
              <a:t> </a:t>
            </a:r>
            <a:r>
              <a:rPr lang="en-US" sz="2800" b="1" dirty="0" smtClean="0"/>
              <a:t>    	   				</a:t>
            </a:r>
            <a:r>
              <a:rPr lang="en-US" sz="2800" dirty="0" smtClean="0"/>
              <a:t> </a:t>
            </a:r>
          </a:p>
          <a:p>
            <a:endParaRPr lang="en-US" dirty="0"/>
          </a:p>
          <a:p>
            <a:endParaRPr lang="en-US" dirty="0" smtClean="0"/>
          </a:p>
        </p:txBody>
      </p:sp>
    </p:spTree>
    <p:extLst>
      <p:ext uri="{BB962C8B-B14F-4D97-AF65-F5344CB8AC3E}">
        <p14:creationId xmlns:p14="http://schemas.microsoft.com/office/powerpoint/2010/main" val="14049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27125" y="730250"/>
            <a:ext cx="646112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smtClean="0"/>
              <a:t>TASK # 1:   SETTING THE STAGE</a:t>
            </a:r>
          </a:p>
          <a:p>
            <a:pPr algn="ctr"/>
            <a:r>
              <a:rPr lang="en-US" sz="2800" b="1" i="1" dirty="0" smtClean="0"/>
              <a:t>DIRECTIONS</a:t>
            </a:r>
            <a:r>
              <a:rPr lang="en-US" sz="2800" b="1" i="1" dirty="0" smtClean="0">
                <a:solidFill>
                  <a:srgbClr val="800000"/>
                </a:solidFill>
              </a:rPr>
              <a:t>:  12-15 minutes</a:t>
            </a:r>
            <a:endParaRPr lang="en-US" sz="2800" b="1" i="1" dirty="0">
              <a:solidFill>
                <a:srgbClr val="800000"/>
              </a:solidFill>
            </a:endParaRPr>
          </a:p>
        </p:txBody>
      </p:sp>
      <p:sp>
        <p:nvSpPr>
          <p:cNvPr id="3" name="TextBox 2"/>
          <p:cNvSpPr txBox="1"/>
          <p:nvPr/>
        </p:nvSpPr>
        <p:spPr>
          <a:xfrm>
            <a:off x="635000" y="1890889"/>
            <a:ext cx="8015111" cy="5786200"/>
          </a:xfrm>
          <a:prstGeom prst="rect">
            <a:avLst/>
          </a:prstGeom>
          <a:noFill/>
        </p:spPr>
        <p:txBody>
          <a:bodyPr wrap="square" rtlCol="0">
            <a:spAutoFit/>
          </a:bodyPr>
          <a:lstStyle/>
          <a:p>
            <a:endParaRPr lang="en-US" sz="2000" dirty="0"/>
          </a:p>
          <a:p>
            <a:pPr marL="342900" indent="-342900">
              <a:buAutoNum type="arabicPeriod"/>
            </a:pPr>
            <a:r>
              <a:rPr lang="en-US" sz="2000" b="1" dirty="0" smtClean="0">
                <a:solidFill>
                  <a:srgbClr val="BF4D00"/>
                </a:solidFill>
              </a:rPr>
              <a:t>CHAIR</a:t>
            </a:r>
            <a:r>
              <a:rPr lang="en-US" sz="2000" dirty="0" smtClean="0"/>
              <a:t>:  READ ALOUD </a:t>
            </a:r>
            <a:r>
              <a:rPr lang="en-US" sz="2000" b="1" dirty="0" smtClean="0">
                <a:solidFill>
                  <a:srgbClr val="0000FF"/>
                </a:solidFill>
              </a:rPr>
              <a:t>“Introduction of Student”  </a:t>
            </a:r>
            <a:r>
              <a:rPr lang="en-US" sz="2000" dirty="0" smtClean="0"/>
              <a:t>to your MSC Team</a:t>
            </a:r>
            <a:r>
              <a:rPr lang="en-US" sz="2000" dirty="0" smtClean="0">
                <a:solidFill>
                  <a:srgbClr val="BF4D00"/>
                </a:solidFill>
              </a:rPr>
              <a:t>.  (2 min)</a:t>
            </a:r>
          </a:p>
          <a:p>
            <a:pPr marL="342900" indent="-342900">
              <a:buAutoNum type="arabicPeriod"/>
            </a:pPr>
            <a:endParaRPr lang="en-US" sz="2000" dirty="0"/>
          </a:p>
          <a:p>
            <a:pPr marL="342900" indent="-342900">
              <a:buAutoNum type="arabicPeriod"/>
            </a:pPr>
            <a:r>
              <a:rPr lang="en-US" sz="2000" b="1" dirty="0" smtClean="0">
                <a:solidFill>
                  <a:srgbClr val="BF4D00"/>
                </a:solidFill>
              </a:rPr>
              <a:t>CHAIR</a:t>
            </a:r>
            <a:r>
              <a:rPr lang="en-US" sz="2000" dirty="0" smtClean="0"/>
              <a:t>:  READ ALOUD the “Task” to your MSC Team.  Ask for questions. </a:t>
            </a:r>
            <a:r>
              <a:rPr lang="en-US" sz="2000" dirty="0" smtClean="0">
                <a:solidFill>
                  <a:srgbClr val="BF4D00"/>
                </a:solidFill>
              </a:rPr>
              <a:t>(2 min)</a:t>
            </a:r>
          </a:p>
          <a:p>
            <a:pPr marL="342900" indent="-342900">
              <a:buAutoNum type="arabicPeriod"/>
            </a:pPr>
            <a:endParaRPr lang="en-US" sz="2000" dirty="0"/>
          </a:p>
          <a:p>
            <a:pPr marL="342900" indent="-342900">
              <a:buAutoNum type="arabicPeriod"/>
            </a:pPr>
            <a:r>
              <a:rPr lang="en-US" sz="2000" b="1" dirty="0" smtClean="0">
                <a:solidFill>
                  <a:srgbClr val="BF4D00"/>
                </a:solidFill>
              </a:rPr>
              <a:t>MATERIALS</a:t>
            </a:r>
            <a:r>
              <a:rPr lang="en-US" sz="2000" dirty="0" smtClean="0"/>
              <a:t>:  Everyone reads XYZ District’s </a:t>
            </a:r>
            <a:r>
              <a:rPr lang="en-US" sz="2000" b="1" dirty="0" smtClean="0">
                <a:solidFill>
                  <a:srgbClr val="0000FF"/>
                </a:solidFill>
              </a:rPr>
              <a:t> HIGHLY CAPABLE PROGRAM Summary</a:t>
            </a:r>
            <a:r>
              <a:rPr lang="en-US" sz="2000" dirty="0" smtClean="0"/>
              <a:t>    </a:t>
            </a:r>
            <a:r>
              <a:rPr lang="en-US" sz="2000" dirty="0" smtClean="0">
                <a:solidFill>
                  <a:srgbClr val="BF4D00"/>
                </a:solidFill>
              </a:rPr>
              <a:t>(8 minutes)</a:t>
            </a:r>
          </a:p>
          <a:p>
            <a:r>
              <a:rPr lang="en-US" sz="2000" dirty="0" smtClean="0"/>
              <a:t> </a:t>
            </a:r>
          </a:p>
          <a:p>
            <a:pPr lvl="1"/>
            <a:r>
              <a:rPr lang="en-US" sz="2000" dirty="0" smtClean="0"/>
              <a:t>	CHAIR:     Ask Team to</a:t>
            </a:r>
            <a:r>
              <a:rPr lang="en-US" sz="2000" u="sng" dirty="0" smtClean="0"/>
              <a:t> Silently </a:t>
            </a:r>
            <a:r>
              <a:rPr lang="en-US" sz="2000" dirty="0" smtClean="0"/>
              <a:t>skim the SUMMARY</a:t>
            </a:r>
          </a:p>
          <a:p>
            <a:pPr lvl="1"/>
            <a:r>
              <a:rPr lang="en-US" sz="2000" dirty="0" smtClean="0"/>
              <a:t>		As a Team,  review the Definitions bottom page 1.</a:t>
            </a:r>
          </a:p>
          <a:p>
            <a:pPr lvl="1"/>
            <a:r>
              <a:rPr lang="en-US" sz="2000" dirty="0" smtClean="0"/>
              <a:t>		As a Team, review the district’s ID Procedures for grade 			6-8.</a:t>
            </a:r>
          </a:p>
          <a:p>
            <a:pPr lvl="1"/>
            <a:endParaRPr lang="en-US" dirty="0"/>
          </a:p>
          <a:p>
            <a:pPr lvl="1"/>
            <a:endParaRPr lang="en-US" dirty="0" smtClean="0"/>
          </a:p>
          <a:p>
            <a:pPr lvl="2"/>
            <a:endParaRPr lang="en-US" dirty="0"/>
          </a:p>
          <a:p>
            <a:pPr lvl="2"/>
            <a:endParaRPr lang="en-US" dirty="0" smtClean="0"/>
          </a:p>
          <a:p>
            <a:pPr lvl="2"/>
            <a:r>
              <a:rPr lang="en-US" dirty="0" smtClean="0"/>
              <a:t> </a:t>
            </a:r>
            <a:endParaRPr lang="en-US" dirty="0"/>
          </a:p>
        </p:txBody>
      </p:sp>
    </p:spTree>
    <p:extLst>
      <p:ext uri="{BB962C8B-B14F-4D97-AF65-F5344CB8AC3E}">
        <p14:creationId xmlns:p14="http://schemas.microsoft.com/office/powerpoint/2010/main" val="36774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33" y="536222"/>
            <a:ext cx="819855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b="1" dirty="0" smtClean="0"/>
              <a:t>TASK # 2       </a:t>
            </a:r>
            <a:r>
              <a:rPr lang="en-US" sz="2400" b="1" dirty="0" smtClean="0"/>
              <a:t>WHAT DO WE NEED TO KNOW?</a:t>
            </a:r>
          </a:p>
          <a:p>
            <a:pPr algn="ctr"/>
            <a:r>
              <a:rPr lang="en-US" sz="2400" b="1" dirty="0" smtClean="0">
                <a:solidFill>
                  <a:srgbClr val="BF4D00"/>
                </a:solidFill>
              </a:rPr>
              <a:t>8-10 minutes</a:t>
            </a:r>
            <a:endParaRPr lang="en-US" sz="2400" b="1" dirty="0">
              <a:solidFill>
                <a:srgbClr val="BF4D00"/>
              </a:solidFill>
            </a:endParaRPr>
          </a:p>
        </p:txBody>
      </p:sp>
      <p:sp>
        <p:nvSpPr>
          <p:cNvPr id="5" name="TextBox 4"/>
          <p:cNvSpPr txBox="1"/>
          <p:nvPr/>
        </p:nvSpPr>
        <p:spPr>
          <a:xfrm>
            <a:off x="423334" y="1636889"/>
            <a:ext cx="8066126" cy="5847754"/>
          </a:xfrm>
          <a:prstGeom prst="rect">
            <a:avLst/>
          </a:prstGeom>
          <a:noFill/>
        </p:spPr>
        <p:txBody>
          <a:bodyPr wrap="square" rtlCol="0">
            <a:spAutoFit/>
          </a:bodyPr>
          <a:lstStyle/>
          <a:p>
            <a:r>
              <a:rPr lang="en-US" sz="2400" b="1" dirty="0" smtClean="0">
                <a:solidFill>
                  <a:srgbClr val="BF4D00"/>
                </a:solidFill>
              </a:rPr>
              <a:t>MATERIALS:  </a:t>
            </a:r>
            <a:r>
              <a:rPr lang="en-US" sz="2400" dirty="0" smtClean="0"/>
              <a:t>Everyone take out </a:t>
            </a:r>
            <a:r>
              <a:rPr lang="en-US" sz="2400" b="1" dirty="0" smtClean="0">
                <a:solidFill>
                  <a:srgbClr val="0000FF"/>
                </a:solidFill>
              </a:rPr>
              <a:t>“Portfolio of Strength” SCORE REPORTING FORM</a:t>
            </a:r>
            <a:endParaRPr lang="en-US" sz="2400" b="1" dirty="0" smtClean="0">
              <a:solidFill>
                <a:srgbClr val="BF4D00"/>
              </a:solidFill>
            </a:endParaRPr>
          </a:p>
          <a:p>
            <a:r>
              <a:rPr lang="en-US" sz="2400" b="1" dirty="0" smtClean="0">
                <a:solidFill>
                  <a:srgbClr val="BF4D00"/>
                </a:solidFill>
              </a:rPr>
              <a:t> </a:t>
            </a:r>
          </a:p>
          <a:p>
            <a:r>
              <a:rPr lang="en-US" sz="2400" b="1" dirty="0" smtClean="0">
                <a:solidFill>
                  <a:srgbClr val="BF4D00"/>
                </a:solidFill>
              </a:rPr>
              <a:t>CHAIR:  </a:t>
            </a:r>
            <a:r>
              <a:rPr lang="en-US" sz="2400" dirty="0" smtClean="0"/>
              <a:t>Discuss the SCORE REPORTING FORM  </a:t>
            </a:r>
            <a:r>
              <a:rPr lang="en-US" sz="2400" b="1" dirty="0" smtClean="0">
                <a:solidFill>
                  <a:srgbClr val="BF4D00"/>
                </a:solidFill>
              </a:rPr>
              <a:t>(Time Keeper: 10 min)</a:t>
            </a:r>
            <a:endParaRPr lang="en-US" sz="2400" dirty="0"/>
          </a:p>
          <a:p>
            <a:pPr marL="800100" lvl="1" indent="-342900">
              <a:buFont typeface="Wingdings" charset="2"/>
              <a:buChar char="u"/>
            </a:pPr>
            <a:endParaRPr lang="en-US" sz="2400" dirty="0" smtClean="0"/>
          </a:p>
          <a:p>
            <a:pPr marL="800100" lvl="1" indent="-342900">
              <a:buFont typeface="Wingdings" charset="2"/>
              <a:buChar char="u"/>
            </a:pPr>
            <a:r>
              <a:rPr lang="en-US" sz="2400" dirty="0" smtClean="0"/>
              <a:t>What types of data must be collected? (Column 1)</a:t>
            </a:r>
          </a:p>
          <a:p>
            <a:endParaRPr lang="en-US" sz="2400" dirty="0"/>
          </a:p>
          <a:p>
            <a:pPr marL="800100" lvl="1" indent="-342900">
              <a:buFont typeface="Wingdings" charset="2"/>
              <a:buChar char="u"/>
            </a:pPr>
            <a:r>
              <a:rPr lang="en-US" sz="2400" dirty="0" smtClean="0"/>
              <a:t>What types of instruments will be used to collect each type of data?  (Column 2)</a:t>
            </a:r>
          </a:p>
          <a:p>
            <a:pPr lvl="1"/>
            <a:endParaRPr lang="en-US" sz="2400" dirty="0" smtClean="0"/>
          </a:p>
          <a:p>
            <a:pPr marL="800100" lvl="1" indent="-342900">
              <a:buFont typeface="Wingdings" charset="2"/>
              <a:buChar char="u"/>
            </a:pPr>
            <a:r>
              <a:rPr lang="en-US" sz="2400" dirty="0" smtClean="0"/>
              <a:t>Into which subject domains could the data be clustered?</a:t>
            </a:r>
          </a:p>
          <a:p>
            <a:pPr marL="342900" indent="-342900">
              <a:buFont typeface="Wingdings" charset="2"/>
              <a:buChar char="u"/>
            </a:pPr>
            <a:endParaRPr lang="en-US" sz="2400" dirty="0"/>
          </a:p>
          <a:p>
            <a:pPr marL="800100" lvl="1" indent="-342900">
              <a:buFont typeface="Wingdings" charset="2"/>
              <a:buChar char="u"/>
            </a:pPr>
            <a:r>
              <a:rPr lang="en-US" sz="2400" dirty="0" smtClean="0"/>
              <a:t> What decisions will result?  (Bottom)</a:t>
            </a:r>
          </a:p>
          <a:p>
            <a:pPr marL="342900" indent="-342900">
              <a:buFont typeface="Wingdings" charset="2"/>
              <a:buChar char="u"/>
            </a:pPr>
            <a:endParaRPr lang="en-US" sz="2000" dirty="0"/>
          </a:p>
          <a:p>
            <a:pPr marL="800100" lvl="1" indent="-342900">
              <a:buFont typeface="Wingdings" charset="2"/>
              <a:buChar char="u"/>
            </a:pPr>
            <a:endParaRPr lang="en-US" dirty="0"/>
          </a:p>
        </p:txBody>
      </p:sp>
    </p:spTree>
    <p:extLst>
      <p:ext uri="{BB962C8B-B14F-4D97-AF65-F5344CB8AC3E}">
        <p14:creationId xmlns:p14="http://schemas.microsoft.com/office/powerpoint/2010/main" val="404059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89000"/>
            <a:ext cx="7986889"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TASK #3</a:t>
            </a:r>
            <a:r>
              <a:rPr lang="en-US" b="1" dirty="0" smtClean="0"/>
              <a:t>:  </a:t>
            </a:r>
            <a:r>
              <a:rPr lang="en-US" sz="2400" b="1" dirty="0" smtClean="0"/>
              <a:t>EVALUATING THE EVIDENCE</a:t>
            </a:r>
          </a:p>
          <a:p>
            <a:pPr algn="ctr"/>
            <a:r>
              <a:rPr lang="en-US" b="1" dirty="0" smtClean="0">
                <a:solidFill>
                  <a:srgbClr val="BF4D00"/>
                </a:solidFill>
              </a:rPr>
              <a:t>15-20 minutes</a:t>
            </a:r>
            <a:endParaRPr lang="en-US" b="1" dirty="0">
              <a:solidFill>
                <a:srgbClr val="BF4D00"/>
              </a:solidFill>
            </a:endParaRPr>
          </a:p>
        </p:txBody>
      </p:sp>
      <p:sp>
        <p:nvSpPr>
          <p:cNvPr id="3" name="TextBox 2"/>
          <p:cNvSpPr txBox="1"/>
          <p:nvPr/>
        </p:nvSpPr>
        <p:spPr>
          <a:xfrm>
            <a:off x="381000" y="1535331"/>
            <a:ext cx="8113889" cy="5909311"/>
          </a:xfrm>
          <a:prstGeom prst="rect">
            <a:avLst/>
          </a:prstGeom>
          <a:noFill/>
        </p:spPr>
        <p:txBody>
          <a:bodyPr wrap="square" rtlCol="0">
            <a:spAutoFit/>
          </a:bodyPr>
          <a:lstStyle/>
          <a:p>
            <a:endParaRPr lang="en-US" dirty="0"/>
          </a:p>
          <a:p>
            <a:r>
              <a:rPr lang="en-US" b="1" dirty="0" smtClean="0">
                <a:solidFill>
                  <a:srgbClr val="BF4D00"/>
                </a:solidFill>
              </a:rPr>
              <a:t>MATERIALS: Take out </a:t>
            </a:r>
            <a:r>
              <a:rPr lang="en-US" b="1" dirty="0" smtClean="0">
                <a:solidFill>
                  <a:srgbClr val="0000FF"/>
                </a:solidFill>
              </a:rPr>
              <a:t>LETTER FROM EMILY’s MOTHER</a:t>
            </a:r>
          </a:p>
          <a:p>
            <a:endParaRPr lang="en-US" dirty="0"/>
          </a:p>
          <a:p>
            <a:r>
              <a:rPr lang="en-US" b="1" dirty="0" smtClean="0">
                <a:solidFill>
                  <a:srgbClr val="BF4D00"/>
                </a:solidFill>
              </a:rPr>
              <a:t>CHAIR:  </a:t>
            </a:r>
            <a:r>
              <a:rPr lang="en-US" dirty="0" smtClean="0"/>
              <a:t>Ask members to</a:t>
            </a:r>
            <a:r>
              <a:rPr lang="en-US" dirty="0" smtClean="0">
                <a:solidFill>
                  <a:srgbClr val="BF4D00"/>
                </a:solidFill>
              </a:rPr>
              <a:t> </a:t>
            </a:r>
            <a:r>
              <a:rPr lang="en-US" b="1" dirty="0" smtClean="0">
                <a:solidFill>
                  <a:srgbClr val="BF4D00"/>
                </a:solidFill>
              </a:rPr>
              <a:t>silently read </a:t>
            </a:r>
            <a:r>
              <a:rPr lang="en-US" dirty="0" smtClean="0"/>
              <a:t>this letter from Emily’s mother.    Ask members to highlight information provided by the mother that correlates with Hi-Cap Learner Characteristics.  Note COGNITIVE CHARACTERISTICS but also make a note of SOCIAL/EMOTIONAL needs.  </a:t>
            </a:r>
          </a:p>
          <a:p>
            <a:endParaRPr lang="en-US" dirty="0"/>
          </a:p>
          <a:p>
            <a:r>
              <a:rPr lang="en-US" b="1" dirty="0" smtClean="0">
                <a:solidFill>
                  <a:srgbClr val="BF4D00"/>
                </a:solidFill>
              </a:rPr>
              <a:t>CHAIR:  </a:t>
            </a:r>
            <a:r>
              <a:rPr lang="en-US" dirty="0" smtClean="0"/>
              <a:t>Ask members to share what they found that relates to each of the categories below. </a:t>
            </a:r>
            <a:r>
              <a:rPr lang="en-US" b="1" dirty="0">
                <a:solidFill>
                  <a:srgbClr val="BF4D00"/>
                </a:solidFill>
              </a:rPr>
              <a:t>T</a:t>
            </a:r>
            <a:r>
              <a:rPr lang="en-US" b="1" dirty="0" smtClean="0">
                <a:solidFill>
                  <a:srgbClr val="BF4D00"/>
                </a:solidFill>
              </a:rPr>
              <a:t>hen DISCUSS:  (10 min.)</a:t>
            </a:r>
          </a:p>
          <a:p>
            <a:r>
              <a:rPr lang="en-US" dirty="0"/>
              <a:t>	</a:t>
            </a:r>
            <a:r>
              <a:rPr lang="en-US" b="1" dirty="0" smtClean="0"/>
              <a:t>C</a:t>
            </a:r>
            <a:r>
              <a:rPr lang="en-US" dirty="0" smtClean="0"/>
              <a:t> = cognitive/ aptitude</a:t>
            </a:r>
          </a:p>
          <a:p>
            <a:r>
              <a:rPr lang="en-US" dirty="0"/>
              <a:t>	</a:t>
            </a:r>
            <a:r>
              <a:rPr lang="en-US" b="1" dirty="0" smtClean="0"/>
              <a:t>A</a:t>
            </a:r>
            <a:r>
              <a:rPr lang="en-US" dirty="0" smtClean="0"/>
              <a:t> = academic</a:t>
            </a:r>
            <a:r>
              <a:rPr lang="en-US" dirty="0"/>
              <a:t>/</a:t>
            </a:r>
            <a:r>
              <a:rPr lang="en-US" dirty="0" smtClean="0"/>
              <a:t> achievement</a:t>
            </a:r>
          </a:p>
          <a:p>
            <a:r>
              <a:rPr lang="en-US" dirty="0"/>
              <a:t>	</a:t>
            </a:r>
            <a:r>
              <a:rPr lang="en-US" b="1" dirty="0" smtClean="0"/>
              <a:t>B</a:t>
            </a:r>
            <a:r>
              <a:rPr lang="en-US" dirty="0" smtClean="0"/>
              <a:t> =  behavioral</a:t>
            </a:r>
            <a:r>
              <a:rPr lang="en-US" dirty="0"/>
              <a:t>/</a:t>
            </a:r>
            <a:r>
              <a:rPr lang="en-US" dirty="0" smtClean="0"/>
              <a:t>motivation</a:t>
            </a:r>
          </a:p>
          <a:p>
            <a:r>
              <a:rPr lang="en-US" dirty="0"/>
              <a:t>	</a:t>
            </a:r>
            <a:r>
              <a:rPr lang="en-US" b="1" dirty="0" smtClean="0"/>
              <a:t>CR</a:t>
            </a:r>
            <a:r>
              <a:rPr lang="en-US" dirty="0" smtClean="0"/>
              <a:t> </a:t>
            </a:r>
            <a:r>
              <a:rPr lang="en-US" dirty="0"/>
              <a:t>=</a:t>
            </a:r>
            <a:r>
              <a:rPr lang="en-US" dirty="0" smtClean="0"/>
              <a:t>creativity</a:t>
            </a:r>
          </a:p>
          <a:p>
            <a:endParaRPr lang="en-US" dirty="0" smtClean="0"/>
          </a:p>
          <a:p>
            <a:r>
              <a:rPr lang="en-US" b="1" dirty="0" smtClean="0">
                <a:solidFill>
                  <a:srgbClr val="BF4D00"/>
                </a:solidFill>
              </a:rPr>
              <a:t>CHAIR</a:t>
            </a:r>
            <a:r>
              <a:rPr lang="en-US" dirty="0" smtClean="0"/>
              <a:t>:  Now ask members to repeat the same instructions using the</a:t>
            </a:r>
            <a:r>
              <a:rPr lang="en-US" b="1" dirty="0" smtClean="0">
                <a:solidFill>
                  <a:srgbClr val="0000FF"/>
                </a:solidFill>
              </a:rPr>
              <a:t> “Letter from the Teacher.”</a:t>
            </a:r>
            <a:r>
              <a:rPr lang="en-US" dirty="0" smtClean="0">
                <a:solidFill>
                  <a:srgbClr val="0000FF"/>
                </a:solidFill>
              </a:rPr>
              <a:t>  </a:t>
            </a:r>
            <a:r>
              <a:rPr lang="en-US" b="1" dirty="0" smtClean="0">
                <a:solidFill>
                  <a:srgbClr val="BF4D00"/>
                </a:solidFill>
              </a:rPr>
              <a:t>DISCUSS  (10  min)</a:t>
            </a:r>
          </a:p>
          <a:p>
            <a:endParaRPr lang="en-US" b="1" dirty="0">
              <a:solidFill>
                <a:srgbClr val="BF4D00"/>
              </a:solidFill>
            </a:endParaRPr>
          </a:p>
          <a:p>
            <a:r>
              <a:rPr lang="en-US" b="1" dirty="0" smtClean="0">
                <a:solidFill>
                  <a:srgbClr val="BF4D00"/>
                </a:solidFill>
              </a:rPr>
              <a:t>WHERE WOULD THIS INFORMATION BE REPORTED ON THE “PORTFOLIO”??</a:t>
            </a:r>
          </a:p>
          <a:p>
            <a:r>
              <a:rPr lang="en-US" dirty="0"/>
              <a:t>	</a:t>
            </a:r>
          </a:p>
          <a:p>
            <a:endParaRPr lang="en-US" dirty="0"/>
          </a:p>
        </p:txBody>
      </p:sp>
    </p:spTree>
    <p:extLst>
      <p:ext uri="{BB962C8B-B14F-4D97-AF65-F5344CB8AC3E}">
        <p14:creationId xmlns:p14="http://schemas.microsoft.com/office/powerpoint/2010/main" val="32826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89000"/>
            <a:ext cx="7986889"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TASK #4</a:t>
            </a:r>
            <a:r>
              <a:rPr lang="en-US" sz="2400" b="1" dirty="0" smtClean="0"/>
              <a:t>:  EVALUATING and RECORDING NARRATIVE EVIDENCE </a:t>
            </a:r>
            <a:r>
              <a:rPr lang="en-US" b="1" dirty="0" smtClean="0"/>
              <a:t>continued…</a:t>
            </a:r>
          </a:p>
          <a:p>
            <a:pPr algn="ctr"/>
            <a:r>
              <a:rPr lang="en-US" b="1" dirty="0" smtClean="0">
                <a:solidFill>
                  <a:srgbClr val="BF4D00"/>
                </a:solidFill>
              </a:rPr>
              <a:t>10 minutes</a:t>
            </a:r>
            <a:endParaRPr lang="en-US" b="1" dirty="0">
              <a:solidFill>
                <a:srgbClr val="BF4D00"/>
              </a:solidFill>
            </a:endParaRPr>
          </a:p>
        </p:txBody>
      </p:sp>
      <p:sp>
        <p:nvSpPr>
          <p:cNvPr id="3" name="TextBox 2"/>
          <p:cNvSpPr txBox="1"/>
          <p:nvPr/>
        </p:nvSpPr>
        <p:spPr>
          <a:xfrm>
            <a:off x="381000" y="1948246"/>
            <a:ext cx="7760531" cy="4647426"/>
          </a:xfrm>
          <a:prstGeom prst="rect">
            <a:avLst/>
          </a:prstGeom>
          <a:noFill/>
        </p:spPr>
        <p:txBody>
          <a:bodyPr wrap="square" rtlCol="0">
            <a:spAutoFit/>
          </a:bodyPr>
          <a:lstStyle/>
          <a:p>
            <a:endParaRPr lang="en-US" sz="2000" b="1" dirty="0" smtClean="0">
              <a:solidFill>
                <a:srgbClr val="BF4D00"/>
              </a:solidFill>
            </a:endParaRPr>
          </a:p>
          <a:p>
            <a:r>
              <a:rPr lang="en-US" sz="2000" b="1" dirty="0" smtClean="0">
                <a:solidFill>
                  <a:srgbClr val="BF4D00"/>
                </a:solidFill>
              </a:rPr>
              <a:t>MATERIALS:  </a:t>
            </a:r>
            <a:r>
              <a:rPr lang="en-US" sz="2000" dirty="0" smtClean="0"/>
              <a:t>Look at your copy </a:t>
            </a:r>
            <a:r>
              <a:rPr lang="en-US" sz="2000" b="1" dirty="0" smtClean="0"/>
              <a:t>of </a:t>
            </a:r>
            <a:r>
              <a:rPr lang="en-US" sz="2000" b="1" dirty="0" smtClean="0">
                <a:solidFill>
                  <a:srgbClr val="0000FF"/>
                </a:solidFill>
              </a:rPr>
              <a:t>“Emily’s Individual Learning Plan</a:t>
            </a:r>
            <a:r>
              <a:rPr lang="en-US" sz="2000" dirty="0" smtClean="0"/>
              <a:t>” and </a:t>
            </a:r>
            <a:r>
              <a:rPr lang="en-US" sz="2000" b="1" dirty="0" smtClean="0">
                <a:solidFill>
                  <a:srgbClr val="0000FF"/>
                </a:solidFill>
              </a:rPr>
              <a:t>“Emily’s Interests and Accomplishments.</a:t>
            </a:r>
            <a:r>
              <a:rPr lang="en-US" sz="2000" b="1" u="sng" dirty="0" smtClean="0"/>
              <a:t>”  </a:t>
            </a:r>
            <a:r>
              <a:rPr lang="en-US" sz="2000" b="1" u="sng" dirty="0" smtClean="0">
                <a:solidFill>
                  <a:srgbClr val="FF0000"/>
                </a:solidFill>
              </a:rPr>
              <a:t>CHOOSE ONE</a:t>
            </a:r>
            <a:r>
              <a:rPr lang="en-US" sz="2000" b="1" dirty="0" smtClean="0">
                <a:solidFill>
                  <a:srgbClr val="FF0000"/>
                </a:solidFill>
              </a:rPr>
              <a:t>.</a:t>
            </a:r>
          </a:p>
          <a:p>
            <a:endParaRPr lang="en-US" sz="2000" dirty="0"/>
          </a:p>
          <a:p>
            <a:r>
              <a:rPr lang="en-US" sz="2000" b="1" dirty="0" smtClean="0">
                <a:solidFill>
                  <a:srgbClr val="BF4D00"/>
                </a:solidFill>
              </a:rPr>
              <a:t>CHAIR</a:t>
            </a:r>
            <a:r>
              <a:rPr lang="en-US" sz="2000" dirty="0" smtClean="0"/>
              <a:t>:  </a:t>
            </a:r>
            <a:r>
              <a:rPr lang="en-US" sz="2000" b="1" u="sng" dirty="0" smtClean="0">
                <a:solidFill>
                  <a:srgbClr val="FF0000"/>
                </a:solidFill>
              </a:rPr>
              <a:t>CHOOSE ONE item</a:t>
            </a:r>
            <a:r>
              <a:rPr lang="en-US" sz="2000" dirty="0" smtClean="0"/>
              <a:t>.  Highlight data that correlates to the Characteristics of the Hi-Cap Learner as you did before on the letters.</a:t>
            </a:r>
          </a:p>
          <a:p>
            <a:endParaRPr lang="en-US" sz="2000" dirty="0"/>
          </a:p>
          <a:p>
            <a:r>
              <a:rPr lang="en-US" sz="2000" dirty="0" smtClean="0"/>
              <a:t>Into which areas of the Portfolio Reporting Form would you record this information?</a:t>
            </a:r>
            <a:endParaRPr lang="en-US" sz="2000" dirty="0"/>
          </a:p>
          <a:p>
            <a:r>
              <a:rPr lang="en-US" sz="2000" dirty="0"/>
              <a:t>	</a:t>
            </a:r>
            <a:r>
              <a:rPr lang="en-US" sz="2000" dirty="0" smtClean="0"/>
              <a:t>	</a:t>
            </a:r>
          </a:p>
          <a:p>
            <a:endParaRPr lang="en-US" sz="2000" dirty="0" smtClean="0"/>
          </a:p>
          <a:p>
            <a:r>
              <a:rPr lang="en-US" sz="2000" b="1" dirty="0" smtClean="0">
                <a:solidFill>
                  <a:srgbClr val="800000"/>
                </a:solidFill>
              </a:rPr>
              <a:t>CHAIR:  </a:t>
            </a:r>
            <a:r>
              <a:rPr lang="en-US" sz="2000" dirty="0" smtClean="0">
                <a:solidFill>
                  <a:srgbClr val="000000"/>
                </a:solidFill>
              </a:rPr>
              <a:t>Return to the </a:t>
            </a:r>
            <a:r>
              <a:rPr lang="en-US" sz="2000" b="1" dirty="0" smtClean="0">
                <a:solidFill>
                  <a:srgbClr val="0000FF"/>
                </a:solidFill>
              </a:rPr>
              <a:t>“Introduction of Student” </a:t>
            </a:r>
            <a:r>
              <a:rPr lang="en-US" sz="2000" dirty="0" smtClean="0">
                <a:solidFill>
                  <a:srgbClr val="000000"/>
                </a:solidFill>
              </a:rPr>
              <a:t>--- questions listed in the TASK BOX.  </a:t>
            </a:r>
            <a:r>
              <a:rPr lang="en-US" sz="2000" b="1" dirty="0" smtClean="0">
                <a:solidFill>
                  <a:srgbClr val="000000"/>
                </a:solidFill>
              </a:rPr>
              <a:t>DISCUSS AS A GROUP.  REACH DECISIONS</a:t>
            </a:r>
            <a:r>
              <a:rPr lang="en-US" sz="2000" dirty="0" smtClean="0">
                <a:solidFill>
                  <a:srgbClr val="000000"/>
                </a:solidFill>
              </a:rPr>
              <a:t>. </a:t>
            </a:r>
          </a:p>
          <a:p>
            <a:r>
              <a:rPr lang="en-US" dirty="0"/>
              <a:t>	</a:t>
            </a:r>
          </a:p>
          <a:p>
            <a:endParaRPr lang="en-US" dirty="0"/>
          </a:p>
        </p:txBody>
      </p:sp>
    </p:spTree>
    <p:extLst>
      <p:ext uri="{BB962C8B-B14F-4D97-AF65-F5344CB8AC3E}">
        <p14:creationId xmlns:p14="http://schemas.microsoft.com/office/powerpoint/2010/main" val="177396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719667"/>
            <a:ext cx="8373533"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TASK #5</a:t>
            </a:r>
            <a:r>
              <a:rPr lang="en-US" b="1" dirty="0" smtClean="0"/>
              <a:t>:  MAKING ELIGIBILITY DECISIONS</a:t>
            </a:r>
          </a:p>
          <a:p>
            <a:pPr algn="ctr"/>
            <a:r>
              <a:rPr lang="en-US" b="1" dirty="0" smtClean="0">
                <a:solidFill>
                  <a:srgbClr val="BF4D00"/>
                </a:solidFill>
              </a:rPr>
              <a:t>10 minutes</a:t>
            </a:r>
            <a:endParaRPr lang="en-US" b="1" dirty="0">
              <a:solidFill>
                <a:srgbClr val="BF4D00"/>
              </a:solidFill>
            </a:endParaRPr>
          </a:p>
        </p:txBody>
      </p:sp>
      <p:sp>
        <p:nvSpPr>
          <p:cNvPr id="3" name="TextBox 2"/>
          <p:cNvSpPr txBox="1"/>
          <p:nvPr/>
        </p:nvSpPr>
        <p:spPr>
          <a:xfrm>
            <a:off x="254000" y="1519886"/>
            <a:ext cx="8373533" cy="6093976"/>
          </a:xfrm>
          <a:prstGeom prst="rect">
            <a:avLst/>
          </a:prstGeom>
          <a:noFill/>
        </p:spPr>
        <p:txBody>
          <a:bodyPr wrap="square" rtlCol="0">
            <a:spAutoFit/>
          </a:bodyPr>
          <a:lstStyle/>
          <a:p>
            <a:r>
              <a:rPr lang="en-US" sz="2000" b="1" dirty="0" smtClean="0">
                <a:solidFill>
                  <a:srgbClr val="BF4D00"/>
                </a:solidFill>
              </a:rPr>
              <a:t>MATERIALS</a:t>
            </a:r>
            <a:r>
              <a:rPr lang="en-US" sz="2000" b="1" dirty="0">
                <a:solidFill>
                  <a:srgbClr val="BF4D00"/>
                </a:solidFill>
              </a:rPr>
              <a:t>:  </a:t>
            </a:r>
            <a:r>
              <a:rPr lang="en-US" sz="2000" b="1" dirty="0" smtClean="0"/>
              <a:t>Record Keeper </a:t>
            </a:r>
            <a:r>
              <a:rPr lang="en-US" sz="2000" dirty="0" smtClean="0"/>
              <a:t>takes out </a:t>
            </a:r>
            <a:r>
              <a:rPr lang="en-US" sz="2000" b="1" dirty="0">
                <a:solidFill>
                  <a:srgbClr val="3366FF"/>
                </a:solidFill>
              </a:rPr>
              <a:t>“Eligibility Decisions” minutes form </a:t>
            </a:r>
            <a:r>
              <a:rPr lang="en-US" sz="2000" dirty="0" smtClean="0"/>
              <a:t>on which to </a:t>
            </a:r>
            <a:r>
              <a:rPr lang="en-US" sz="2000" dirty="0"/>
              <a:t>summarize important information about how the eligibility decision is made</a:t>
            </a:r>
            <a:r>
              <a:rPr lang="en-US" sz="2000" dirty="0" smtClean="0"/>
              <a:t>.</a:t>
            </a:r>
          </a:p>
          <a:p>
            <a:endParaRPr lang="en-US" sz="2000" dirty="0"/>
          </a:p>
          <a:p>
            <a:r>
              <a:rPr lang="en-US" sz="2000" b="1" dirty="0">
                <a:solidFill>
                  <a:srgbClr val="BF4D00"/>
                </a:solidFill>
              </a:rPr>
              <a:t>MATERIALS:  </a:t>
            </a:r>
            <a:r>
              <a:rPr lang="en-US" sz="2000" dirty="0" smtClean="0">
                <a:solidFill>
                  <a:srgbClr val="000000"/>
                </a:solidFill>
              </a:rPr>
              <a:t>Each person review the </a:t>
            </a:r>
            <a:r>
              <a:rPr lang="en-US" sz="2000" b="1" dirty="0" smtClean="0">
                <a:solidFill>
                  <a:srgbClr val="3366FF"/>
                </a:solidFill>
              </a:rPr>
              <a:t>Portfolio </a:t>
            </a:r>
            <a:r>
              <a:rPr lang="en-US" sz="2000" b="1" dirty="0">
                <a:solidFill>
                  <a:srgbClr val="3366FF"/>
                </a:solidFill>
              </a:rPr>
              <a:t>of </a:t>
            </a:r>
            <a:r>
              <a:rPr lang="en-US" sz="2000" b="1" dirty="0" smtClean="0">
                <a:solidFill>
                  <a:srgbClr val="3366FF"/>
                </a:solidFill>
              </a:rPr>
              <a:t>Evidence</a:t>
            </a:r>
            <a:endParaRPr lang="en-US" sz="2000" b="1" dirty="0">
              <a:solidFill>
                <a:srgbClr val="3366FF"/>
              </a:solidFill>
            </a:endParaRPr>
          </a:p>
          <a:p>
            <a:endParaRPr lang="en-US" sz="2000" dirty="0">
              <a:solidFill>
                <a:srgbClr val="000000"/>
              </a:solidFill>
            </a:endParaRPr>
          </a:p>
          <a:p>
            <a:r>
              <a:rPr lang="en-US" sz="2000" b="1" dirty="0">
                <a:solidFill>
                  <a:srgbClr val="800000"/>
                </a:solidFill>
              </a:rPr>
              <a:t>CHAIR: </a:t>
            </a:r>
            <a:r>
              <a:rPr lang="en-US" sz="2000" dirty="0" smtClean="0"/>
              <a:t> </a:t>
            </a:r>
            <a:r>
              <a:rPr lang="en-US" sz="2000" b="1" dirty="0" smtClean="0">
                <a:solidFill>
                  <a:srgbClr val="000000"/>
                </a:solidFill>
              </a:rPr>
              <a:t>Look </a:t>
            </a:r>
            <a:r>
              <a:rPr lang="en-US" sz="2000" b="1" dirty="0">
                <a:solidFill>
                  <a:srgbClr val="000000"/>
                </a:solidFill>
              </a:rPr>
              <a:t>for TRIANGULATION of supportive </a:t>
            </a:r>
            <a:r>
              <a:rPr lang="en-US" sz="2000" b="1" dirty="0" smtClean="0">
                <a:solidFill>
                  <a:srgbClr val="000000"/>
                </a:solidFill>
              </a:rPr>
              <a:t>evidence when making decisions.  </a:t>
            </a:r>
            <a:endParaRPr lang="en-US" sz="2000" b="1" dirty="0">
              <a:solidFill>
                <a:srgbClr val="000000"/>
              </a:solidFill>
            </a:endParaRPr>
          </a:p>
          <a:p>
            <a:r>
              <a:rPr lang="en-US" sz="2000" dirty="0" smtClean="0">
                <a:solidFill>
                  <a:srgbClr val="000000"/>
                </a:solidFill>
              </a:rPr>
              <a:t>Chair may pass out the </a:t>
            </a:r>
            <a:r>
              <a:rPr lang="en-US" sz="2000" b="1" dirty="0" smtClean="0">
                <a:solidFill>
                  <a:srgbClr val="3366FF"/>
                </a:solidFill>
              </a:rPr>
              <a:t>incomplete “answer key” </a:t>
            </a:r>
            <a:r>
              <a:rPr lang="en-US" sz="2000" dirty="0" smtClean="0">
                <a:solidFill>
                  <a:srgbClr val="000000"/>
                </a:solidFill>
              </a:rPr>
              <a:t>at any time to aid discussion</a:t>
            </a:r>
          </a:p>
          <a:p>
            <a:endParaRPr lang="en-US" sz="2000" dirty="0">
              <a:solidFill>
                <a:srgbClr val="000000"/>
              </a:solidFill>
            </a:endParaRPr>
          </a:p>
          <a:p>
            <a:r>
              <a:rPr lang="en-US" sz="2000" b="1" dirty="0" smtClean="0">
                <a:solidFill>
                  <a:srgbClr val="800000"/>
                </a:solidFill>
              </a:rPr>
              <a:t>CHAIR:  </a:t>
            </a:r>
            <a:r>
              <a:rPr lang="en-US" sz="2000" dirty="0" smtClean="0">
                <a:solidFill>
                  <a:srgbClr val="000000"/>
                </a:solidFill>
              </a:rPr>
              <a:t>Lead discussion to answer this questions:</a:t>
            </a:r>
            <a:endParaRPr lang="en-US" sz="2000" dirty="0">
              <a:solidFill>
                <a:srgbClr val="000000"/>
              </a:solidFill>
            </a:endParaRPr>
          </a:p>
          <a:p>
            <a:pPr marL="800100" lvl="1" indent="-342900">
              <a:buFont typeface="+mj-lt"/>
              <a:buAutoNum type="arabicPeriod"/>
            </a:pPr>
            <a:r>
              <a:rPr lang="en-US" sz="2000" b="1" dirty="0" smtClean="0">
                <a:solidFill>
                  <a:schemeClr val="accent2">
                    <a:lumMod val="75000"/>
                  </a:schemeClr>
                </a:solidFill>
              </a:rPr>
              <a:t>Are we able to make a determination of eligibility or ineligibility based on available data from side B, etc.</a:t>
            </a:r>
          </a:p>
          <a:p>
            <a:pPr marL="800100" lvl="1" indent="-342900">
              <a:buFont typeface="+mj-lt"/>
              <a:buAutoNum type="arabicPeriod"/>
            </a:pPr>
            <a:r>
              <a:rPr lang="en-US" sz="2000" b="1" dirty="0" smtClean="0">
                <a:solidFill>
                  <a:schemeClr val="accent2">
                    <a:lumMod val="75000"/>
                  </a:schemeClr>
                </a:solidFill>
              </a:rPr>
              <a:t> If so, in what domain(s)?</a:t>
            </a:r>
          </a:p>
          <a:p>
            <a:pPr marL="800100" lvl="1" indent="-342900">
              <a:buFont typeface="+mj-lt"/>
              <a:buAutoNum type="arabicPeriod"/>
            </a:pPr>
            <a:r>
              <a:rPr lang="en-US" sz="2000" b="1" dirty="0" smtClean="0">
                <a:solidFill>
                  <a:schemeClr val="accent2">
                    <a:lumMod val="75000"/>
                  </a:schemeClr>
                </a:solidFill>
              </a:rPr>
              <a:t>If we need more information, what other data should be collect?</a:t>
            </a:r>
          </a:p>
          <a:p>
            <a:pPr lvl="1"/>
            <a:endParaRPr lang="en-US" b="1" dirty="0" smtClean="0">
              <a:solidFill>
                <a:schemeClr val="accent2">
                  <a:lumMod val="75000"/>
                </a:schemeClr>
              </a:solidFill>
            </a:endParaRPr>
          </a:p>
          <a:p>
            <a:r>
              <a:rPr lang="en-US" dirty="0" smtClean="0">
                <a:solidFill>
                  <a:srgbClr val="000000"/>
                </a:solidFill>
              </a:rPr>
              <a:t>   </a:t>
            </a:r>
          </a:p>
          <a:p>
            <a:endParaRPr lang="en-US" dirty="0" smtClean="0">
              <a:solidFill>
                <a:srgbClr val="000000"/>
              </a:solidFill>
            </a:endParaRPr>
          </a:p>
          <a:p>
            <a:r>
              <a:rPr lang="en-US" dirty="0"/>
              <a:t>	</a:t>
            </a:r>
          </a:p>
          <a:p>
            <a:endParaRPr lang="en-US" dirty="0"/>
          </a:p>
        </p:txBody>
      </p:sp>
    </p:spTree>
    <p:extLst>
      <p:ext uri="{BB962C8B-B14F-4D97-AF65-F5344CB8AC3E}">
        <p14:creationId xmlns:p14="http://schemas.microsoft.com/office/powerpoint/2010/main" val="269281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92668"/>
            <a:ext cx="8441267"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TASK #7:  </a:t>
            </a:r>
            <a:r>
              <a:rPr lang="en-US" sz="2400" b="1" dirty="0" smtClean="0"/>
              <a:t>ASSIGNING SERVICES</a:t>
            </a:r>
          </a:p>
          <a:p>
            <a:pPr algn="ctr"/>
            <a:r>
              <a:rPr lang="en-US" b="1" dirty="0" smtClean="0">
                <a:solidFill>
                  <a:srgbClr val="BF4D00"/>
                </a:solidFill>
              </a:rPr>
              <a:t>Time permitting</a:t>
            </a:r>
            <a:endParaRPr lang="en-US" b="1" dirty="0">
              <a:solidFill>
                <a:srgbClr val="BF4D00"/>
              </a:solidFill>
            </a:endParaRPr>
          </a:p>
        </p:txBody>
      </p:sp>
      <p:sp>
        <p:nvSpPr>
          <p:cNvPr id="3" name="TextBox 2"/>
          <p:cNvSpPr txBox="1"/>
          <p:nvPr/>
        </p:nvSpPr>
        <p:spPr>
          <a:xfrm>
            <a:off x="381000" y="1535331"/>
            <a:ext cx="8113889" cy="6032421"/>
          </a:xfrm>
          <a:prstGeom prst="rect">
            <a:avLst/>
          </a:prstGeom>
          <a:noFill/>
        </p:spPr>
        <p:txBody>
          <a:bodyPr wrap="square" rtlCol="0">
            <a:spAutoFit/>
          </a:bodyPr>
          <a:lstStyle/>
          <a:p>
            <a:endParaRPr lang="en-US" dirty="0">
              <a:solidFill>
                <a:srgbClr val="000000"/>
              </a:solidFill>
            </a:endParaRPr>
          </a:p>
          <a:p>
            <a:r>
              <a:rPr lang="en-US" sz="2000" b="1" dirty="0" smtClean="0">
                <a:solidFill>
                  <a:srgbClr val="800000"/>
                </a:solidFill>
              </a:rPr>
              <a:t>CHAIR:  </a:t>
            </a:r>
            <a:r>
              <a:rPr lang="en-US" sz="2000" b="1" dirty="0" smtClean="0"/>
              <a:t>Leads </a:t>
            </a:r>
            <a:r>
              <a:rPr lang="en-US" sz="2000" b="1" dirty="0" smtClean="0">
                <a:solidFill>
                  <a:schemeClr val="accent2">
                    <a:lumMod val="50000"/>
                  </a:schemeClr>
                </a:solidFill>
              </a:rPr>
              <a:t>discussion</a:t>
            </a:r>
            <a:r>
              <a:rPr lang="en-US" sz="2000" b="1" dirty="0" smtClean="0"/>
              <a:t> about services for Emily in area(s) of eligibility.  </a:t>
            </a:r>
          </a:p>
          <a:p>
            <a:endParaRPr lang="en-US" sz="2000" b="1" dirty="0">
              <a:solidFill>
                <a:srgbClr val="800000"/>
              </a:solidFill>
            </a:endParaRPr>
          </a:p>
          <a:p>
            <a:r>
              <a:rPr lang="en-US" sz="2000" b="1" dirty="0" smtClean="0">
                <a:solidFill>
                  <a:srgbClr val="800000"/>
                </a:solidFill>
              </a:rPr>
              <a:t>	         </a:t>
            </a:r>
            <a:r>
              <a:rPr lang="en-US" sz="2400" b="1" dirty="0" smtClean="0">
                <a:solidFill>
                  <a:srgbClr val="800000"/>
                </a:solidFill>
              </a:rPr>
              <a:t>    Go back to the District Plan, pgs. 3-4.</a:t>
            </a:r>
            <a:r>
              <a:rPr lang="en-US" sz="2400" dirty="0" smtClean="0">
                <a:solidFill>
                  <a:srgbClr val="000000"/>
                </a:solidFill>
              </a:rPr>
              <a:t>  </a:t>
            </a:r>
          </a:p>
          <a:p>
            <a:endParaRPr lang="en-US" sz="2400" dirty="0" smtClean="0">
              <a:solidFill>
                <a:srgbClr val="000000"/>
              </a:solidFill>
            </a:endParaRPr>
          </a:p>
          <a:p>
            <a:pPr marL="342900" indent="-342900">
              <a:buAutoNum type="arabicPeriod"/>
            </a:pPr>
            <a:r>
              <a:rPr lang="en-US" sz="2000" b="1" dirty="0" smtClean="0">
                <a:solidFill>
                  <a:srgbClr val="000000"/>
                </a:solidFill>
              </a:rPr>
              <a:t>  What appropriately challenging services does Emily need in area(s) of eligibility?</a:t>
            </a:r>
          </a:p>
          <a:p>
            <a:r>
              <a:rPr lang="en-US" sz="2000" b="1" dirty="0" smtClean="0">
                <a:solidFill>
                  <a:srgbClr val="000000"/>
                </a:solidFill>
              </a:rPr>
              <a:t>  </a:t>
            </a:r>
          </a:p>
          <a:p>
            <a:pPr marL="457200" indent="-457200">
              <a:buAutoNum type="arabicPeriod" startAt="2"/>
            </a:pPr>
            <a:r>
              <a:rPr lang="en-US" sz="2000" b="1" dirty="0" smtClean="0">
                <a:solidFill>
                  <a:srgbClr val="000000"/>
                </a:solidFill>
              </a:rPr>
              <a:t>What courses are offered by  our school district that might challenge</a:t>
            </a:r>
          </a:p>
          <a:p>
            <a:r>
              <a:rPr lang="en-US" sz="2000" b="1" dirty="0">
                <a:solidFill>
                  <a:srgbClr val="000000"/>
                </a:solidFill>
              </a:rPr>
              <a:t> </a:t>
            </a:r>
            <a:r>
              <a:rPr lang="en-US" sz="2000" b="1" dirty="0" smtClean="0">
                <a:solidFill>
                  <a:srgbClr val="000000"/>
                </a:solidFill>
              </a:rPr>
              <a:t>       Emily?</a:t>
            </a:r>
          </a:p>
          <a:p>
            <a:endParaRPr lang="en-US" sz="2000" b="1" dirty="0" smtClean="0">
              <a:solidFill>
                <a:srgbClr val="000000"/>
              </a:solidFill>
            </a:endParaRPr>
          </a:p>
          <a:p>
            <a:pPr marL="457200" indent="-457200">
              <a:buAutoNum type="arabicPeriod" startAt="3"/>
            </a:pPr>
            <a:r>
              <a:rPr lang="en-US" sz="2000" b="1" dirty="0">
                <a:solidFill>
                  <a:srgbClr val="000000"/>
                </a:solidFill>
              </a:rPr>
              <a:t>D</a:t>
            </a:r>
            <a:r>
              <a:rPr lang="en-US" sz="2000" b="1" dirty="0" smtClean="0">
                <a:solidFill>
                  <a:srgbClr val="000000"/>
                </a:solidFill>
              </a:rPr>
              <a:t>o we need to create anything beyond our course offerings in order that Emily will be adequately challenged in area(s) of talent?  </a:t>
            </a:r>
          </a:p>
          <a:p>
            <a:pPr marL="457200" indent="-457200">
              <a:buAutoNum type="arabicPeriod" startAt="3"/>
            </a:pPr>
            <a:endParaRPr lang="en-US" sz="2000" b="1" dirty="0">
              <a:solidFill>
                <a:srgbClr val="000000"/>
              </a:solidFill>
            </a:endParaRPr>
          </a:p>
          <a:p>
            <a:pPr marL="457200" indent="-457200">
              <a:buAutoNum type="arabicPeriod" startAt="3"/>
            </a:pPr>
            <a:r>
              <a:rPr lang="en-US" sz="2000" b="1" dirty="0" smtClean="0">
                <a:solidFill>
                  <a:srgbClr val="000000"/>
                </a:solidFill>
              </a:rPr>
              <a:t>Do we need to consider Social-Emotional or Career/College-Readiness services?</a:t>
            </a:r>
          </a:p>
          <a:p>
            <a:endParaRPr lang="en-US" sz="2000" b="1" dirty="0" smtClean="0">
              <a:solidFill>
                <a:srgbClr val="000000"/>
              </a:solidFill>
            </a:endParaRPr>
          </a:p>
          <a:p>
            <a:r>
              <a:rPr lang="en-US" sz="2000" b="1" dirty="0"/>
              <a:t>	</a:t>
            </a:r>
          </a:p>
          <a:p>
            <a:endParaRPr lang="en-US" sz="2000" dirty="0"/>
          </a:p>
        </p:txBody>
      </p:sp>
    </p:spTree>
    <p:extLst>
      <p:ext uri="{BB962C8B-B14F-4D97-AF65-F5344CB8AC3E}">
        <p14:creationId xmlns:p14="http://schemas.microsoft.com/office/powerpoint/2010/main" val="18437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anco Mode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3413" y="669281"/>
            <a:ext cx="8042487" cy="5901389"/>
          </a:xfrm>
          <a:prstGeom prst="rect">
            <a:avLst/>
          </a:prstGeom>
          <a:solidFill>
            <a:srgbClr val="FF6600"/>
          </a:solidFill>
        </p:spPr>
      </p:pic>
      <p:sp>
        <p:nvSpPr>
          <p:cNvPr id="3" name="Notched Right Arrow 2"/>
          <p:cNvSpPr/>
          <p:nvPr/>
        </p:nvSpPr>
        <p:spPr>
          <a:xfrm rot="8876231">
            <a:off x="6604462" y="1513173"/>
            <a:ext cx="1646222" cy="58092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6</a:t>
            </a:fld>
            <a:endParaRPr lang="en-US" dirty="0"/>
          </a:p>
        </p:txBody>
      </p:sp>
    </p:spTree>
    <p:extLst>
      <p:ext uri="{BB962C8B-B14F-4D97-AF65-F5344CB8AC3E}">
        <p14:creationId xmlns:p14="http://schemas.microsoft.com/office/powerpoint/2010/main" val="40787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6034" y="914400"/>
            <a:ext cx="4796613" cy="5211763"/>
          </a:xfrm>
        </p:spPr>
        <p:txBody>
          <a:bodyPr>
            <a:normAutofit lnSpcReduction="10000"/>
          </a:bodyPr>
          <a:lstStyle/>
          <a:p>
            <a:pPr marL="514350" indent="-514350">
              <a:buFont typeface="+mj-lt"/>
              <a:buAutoNum type="arabicPeriod"/>
            </a:pPr>
            <a:r>
              <a:rPr lang="en-US" sz="2800" dirty="0" smtClean="0"/>
              <a:t>What constitutes quality evidence?  </a:t>
            </a:r>
          </a:p>
          <a:p>
            <a:pPr marL="514350" indent="-514350">
              <a:buFont typeface="+mj-lt"/>
              <a:buAutoNum type="arabicPeriod"/>
            </a:pPr>
            <a:r>
              <a:rPr lang="en-US" sz="2800" dirty="0" smtClean="0"/>
              <a:t>What are the best ways to  obtain and analyze quality evidence?</a:t>
            </a:r>
          </a:p>
          <a:p>
            <a:pPr marL="514350" indent="-514350">
              <a:buFont typeface="+mj-lt"/>
              <a:buAutoNum type="arabicPeriod"/>
            </a:pPr>
            <a:r>
              <a:rPr lang="en-US" sz="2800" dirty="0" smtClean="0"/>
              <a:t>Did this process help the MSC to make  an informed decision?</a:t>
            </a:r>
          </a:p>
          <a:p>
            <a:pPr marL="514350" indent="-514350">
              <a:buFont typeface="+mj-lt"/>
              <a:buAutoNum type="arabicPeriod"/>
            </a:pPr>
            <a:r>
              <a:rPr lang="en-US" sz="2800" dirty="0" smtClean="0"/>
              <a:t>What aspects of the process would you KEEP or IMPROVE?</a:t>
            </a:r>
          </a:p>
          <a:p>
            <a:endParaRPr lang="en-US" sz="2800" dirty="0"/>
          </a:p>
          <a:p>
            <a:endParaRPr lang="en-US" dirty="0"/>
          </a:p>
        </p:txBody>
      </p:sp>
      <p:sp>
        <p:nvSpPr>
          <p:cNvPr id="4" name="Text Placeholder 3"/>
          <p:cNvSpPr>
            <a:spLocks noGrp="1"/>
          </p:cNvSpPr>
          <p:nvPr>
            <p:ph type="body" sz="half" idx="2"/>
          </p:nvPr>
        </p:nvSpPr>
        <p:spPr>
          <a:xfrm>
            <a:off x="818444" y="2066219"/>
            <a:ext cx="2664010" cy="2440905"/>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dirty="0" smtClean="0"/>
          </a:p>
          <a:p>
            <a:r>
              <a:rPr lang="en-US" sz="3600" dirty="0" smtClean="0"/>
              <a:t>DISCUSS</a:t>
            </a:r>
            <a:endParaRPr lang="en-US" sz="3600" dirty="0"/>
          </a:p>
        </p:txBody>
      </p:sp>
    </p:spTree>
    <p:extLst>
      <p:ext uri="{BB962C8B-B14F-4D97-AF65-F5344CB8AC3E}">
        <p14:creationId xmlns:p14="http://schemas.microsoft.com/office/powerpoint/2010/main" val="264134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92" y="1484993"/>
            <a:ext cx="8558088" cy="526298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b="1" dirty="0"/>
          </a:p>
          <a:p>
            <a:r>
              <a:rPr lang="en-US" b="1" dirty="0" smtClean="0"/>
              <a:t>1.  Consider </a:t>
            </a:r>
            <a:r>
              <a:rPr lang="en-US" b="1" dirty="0"/>
              <a:t>the information presented on identifying giftedness across cultural, </a:t>
            </a:r>
          </a:p>
          <a:p>
            <a:r>
              <a:rPr lang="en-US" b="1" dirty="0"/>
              <a:t>linguistic, and socioeconomic communities (page 7). Examine the data you </a:t>
            </a:r>
          </a:p>
          <a:p>
            <a:r>
              <a:rPr lang="en-US" b="1" dirty="0"/>
              <a:t>collected on students identified for and participating in programs or services for </a:t>
            </a:r>
            <a:r>
              <a:rPr lang="en-US" b="1" dirty="0" smtClean="0"/>
              <a:t>gifted </a:t>
            </a:r>
            <a:r>
              <a:rPr lang="en-US" b="1" dirty="0"/>
              <a:t>learners.</a:t>
            </a:r>
          </a:p>
          <a:p>
            <a:r>
              <a:rPr lang="en-US" b="1" dirty="0" smtClean="0"/>
              <a:t></a:t>
            </a:r>
            <a:endParaRPr lang="en-US" b="1" dirty="0"/>
          </a:p>
          <a:p>
            <a:r>
              <a:rPr lang="en-US" b="1" dirty="0" smtClean="0"/>
              <a:t>2.  Is </a:t>
            </a:r>
            <a:r>
              <a:rPr lang="en-US" b="1" dirty="0"/>
              <a:t>the percentage of students in your general population roughly correlated </a:t>
            </a:r>
          </a:p>
          <a:p>
            <a:r>
              <a:rPr lang="en-US" b="1" dirty="0"/>
              <a:t>with the percentage of students in gifted services? Are particular groups </a:t>
            </a:r>
          </a:p>
          <a:p>
            <a:r>
              <a:rPr lang="en-US" b="1" dirty="0"/>
              <a:t>underrepresented? Overrepresented? (e.g., if Asian students represent 21 </a:t>
            </a:r>
          </a:p>
          <a:p>
            <a:r>
              <a:rPr lang="en-US" b="1" dirty="0"/>
              <a:t>percent of the general population, is roughly 21 percent of the gifted population </a:t>
            </a:r>
          </a:p>
          <a:p>
            <a:r>
              <a:rPr lang="en-US" b="1" dirty="0"/>
              <a:t>Asian?)</a:t>
            </a:r>
          </a:p>
          <a:p>
            <a:r>
              <a:rPr lang="en-US" b="1" dirty="0" smtClean="0"/>
              <a:t></a:t>
            </a:r>
          </a:p>
          <a:p>
            <a:r>
              <a:rPr lang="en-US" b="1" dirty="0" smtClean="0"/>
              <a:t>3.  What </a:t>
            </a:r>
            <a:r>
              <a:rPr lang="en-US" b="1" dirty="0"/>
              <a:t>efforts has your school or district made to locate gifted students across </a:t>
            </a:r>
          </a:p>
          <a:p>
            <a:r>
              <a:rPr lang="en-US" b="1" dirty="0"/>
              <a:t>cultural, linguistic, and socioeconomic communities</a:t>
            </a:r>
            <a:r>
              <a:rPr lang="en-US" b="1" dirty="0" smtClean="0"/>
              <a:t>?</a:t>
            </a:r>
          </a:p>
          <a:p>
            <a:endParaRPr lang="en-US" dirty="0"/>
          </a:p>
          <a:p>
            <a:r>
              <a:rPr lang="en-US" sz="1000" dirty="0"/>
              <a:t>PLC/Book Study Guide for Differentiation for Gifted Learners</a:t>
            </a:r>
          </a:p>
          <a:p>
            <a:r>
              <a:rPr lang="en-US" sz="1000" dirty="0"/>
              <a:t>by Diane </a:t>
            </a:r>
            <a:r>
              <a:rPr lang="en-US" sz="1000" dirty="0" err="1"/>
              <a:t>Heacox</a:t>
            </a:r>
            <a:r>
              <a:rPr lang="en-US" sz="1000" dirty="0"/>
              <a:t>, </a:t>
            </a:r>
            <a:r>
              <a:rPr lang="en-US" sz="1000" dirty="0" err="1"/>
              <a:t>Ed.D</a:t>
            </a:r>
            <a:r>
              <a:rPr lang="en-US" sz="1000" dirty="0"/>
              <a:t>., and Richard M. Cash, </a:t>
            </a:r>
            <a:r>
              <a:rPr lang="en-US" sz="1000" dirty="0" err="1"/>
              <a:t>Ed.D</a:t>
            </a:r>
            <a:r>
              <a:rPr lang="en-US" sz="1000" dirty="0"/>
              <a:t>., </a:t>
            </a:r>
          </a:p>
          <a:p>
            <a:r>
              <a:rPr lang="en-US" sz="1000" dirty="0"/>
              <a:t>copyright © 2014. Free Spirit Publishing Inc., Minneapolis, MN; 1-800-735-7323; </a:t>
            </a:r>
            <a:r>
              <a:rPr lang="en-US" sz="1000" dirty="0" err="1"/>
              <a:t>www.freespirit.com</a:t>
            </a:r>
            <a:r>
              <a:rPr lang="en-US" sz="1000" dirty="0"/>
              <a:t>. All rights reserved</a:t>
            </a:r>
          </a:p>
          <a:p>
            <a:endParaRPr lang="en-US" dirty="0"/>
          </a:p>
          <a:p>
            <a:endParaRPr lang="en-US" dirty="0"/>
          </a:p>
        </p:txBody>
      </p:sp>
      <p:sp>
        <p:nvSpPr>
          <p:cNvPr id="3" name="TextBox 2"/>
          <p:cNvSpPr txBox="1"/>
          <p:nvPr/>
        </p:nvSpPr>
        <p:spPr>
          <a:xfrm>
            <a:off x="378992" y="710037"/>
            <a:ext cx="841508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DISCUSSION QUESTIONS </a:t>
            </a:r>
          </a:p>
          <a:p>
            <a:pPr algn="ctr"/>
            <a:r>
              <a:rPr lang="en-US" sz="2400" b="1" dirty="0" smtClean="0"/>
              <a:t>FOR UNDER-REPRESENTED POPULATIONS</a:t>
            </a:r>
            <a:endParaRPr lang="en-US" sz="2400" b="1" dirty="0"/>
          </a:p>
        </p:txBody>
      </p:sp>
      <p:sp>
        <p:nvSpPr>
          <p:cNvPr id="4" name="Slide Number Placeholder 3"/>
          <p:cNvSpPr>
            <a:spLocks noGrp="1"/>
          </p:cNvSpPr>
          <p:nvPr>
            <p:ph type="sldNum" sz="quarter" idx="12"/>
          </p:nvPr>
        </p:nvSpPr>
        <p:spPr/>
        <p:txBody>
          <a:bodyPr/>
          <a:lstStyle/>
          <a:p>
            <a:fld id="{5FD889E0-CAB2-4699-909D-B9A88D47ACBE}" type="slidenum">
              <a:rPr lang="en-US" smtClean="0"/>
              <a:t>61</a:t>
            </a:fld>
            <a:endParaRPr lang="en-US" dirty="0"/>
          </a:p>
        </p:txBody>
      </p:sp>
    </p:spTree>
    <p:extLst>
      <p:ext uri="{BB962C8B-B14F-4D97-AF65-F5344CB8AC3E}">
        <p14:creationId xmlns:p14="http://schemas.microsoft.com/office/powerpoint/2010/main" val="101604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309"/>
            <a:ext cx="7391400" cy="726141"/>
          </a:xfrm>
        </p:spPr>
        <p:txBody>
          <a:bodyPr>
            <a:normAutofit fontScale="90000"/>
          </a:bodyPr>
          <a:lstStyle/>
          <a:p>
            <a:r>
              <a:rPr lang="en-US" sz="2400" dirty="0" smtClean="0"/>
              <a:t>Scales for Rating the Behavioral Characteristics of Superior Students (SRBCSS-3</a:t>
            </a:r>
            <a:r>
              <a:rPr lang="en-US" sz="2400" baseline="30000" dirty="0" smtClean="0"/>
              <a:t>rd</a:t>
            </a:r>
            <a:r>
              <a:rPr lang="en-US" sz="2400" dirty="0" smtClean="0"/>
              <a:t> edition)</a:t>
            </a:r>
            <a:endParaRPr lang="en-US" sz="2400" dirty="0"/>
          </a:p>
        </p:txBody>
      </p:sp>
      <p:sp>
        <p:nvSpPr>
          <p:cNvPr id="8" name="TextBox 7"/>
          <p:cNvSpPr txBox="1"/>
          <p:nvPr/>
        </p:nvSpPr>
        <p:spPr>
          <a:xfrm>
            <a:off x="228599" y="5876836"/>
            <a:ext cx="8534401" cy="1200329"/>
          </a:xfrm>
          <a:prstGeom prst="rect">
            <a:avLst/>
          </a:prstGeom>
          <a:noFill/>
        </p:spPr>
        <p:txBody>
          <a:bodyPr wrap="square" rtlCol="0">
            <a:spAutoFit/>
          </a:bodyPr>
          <a:lstStyle/>
          <a:p>
            <a:r>
              <a:rPr lang="en-US" dirty="0" smtClean="0">
                <a:hlinkClick r:id="rId3"/>
              </a:rPr>
              <a:t>http://www.prufrock.com/Scales-for-Rating-the-Behavioral-Characteristics-of-Superior-Students-Technical-and-Administration-Manual-3rd-ed-P1823.aspx</a:t>
            </a:r>
            <a:endParaRPr lang="en-US" dirty="0" smtClean="0"/>
          </a:p>
          <a:p>
            <a:endParaRPr lang="en-US" dirty="0"/>
          </a:p>
        </p:txBody>
      </p:sp>
      <p:pic>
        <p:nvPicPr>
          <p:cNvPr id="11" name="Picture 10" descr="Screen Shot 2013-10-16 at 4.39.30 AM.png"/>
          <p:cNvPicPr>
            <a:picLocks noChangeAspect="1"/>
          </p:cNvPicPr>
          <p:nvPr/>
        </p:nvPicPr>
        <p:blipFill>
          <a:blip r:embed="rId4"/>
          <a:stretch>
            <a:fillRect/>
          </a:stretch>
        </p:blipFill>
        <p:spPr>
          <a:xfrm>
            <a:off x="228600" y="933450"/>
            <a:ext cx="2438400" cy="2993016"/>
          </a:xfrm>
          <a:prstGeom prst="rect">
            <a:avLst/>
          </a:prstGeom>
        </p:spPr>
      </p:pic>
      <p:pic>
        <p:nvPicPr>
          <p:cNvPr id="12" name="Picture 11" descr="Screen Shot 2013-10-16 at 4.40.22 AM.png"/>
          <p:cNvPicPr>
            <a:picLocks noChangeAspect="1"/>
          </p:cNvPicPr>
          <p:nvPr/>
        </p:nvPicPr>
        <p:blipFill>
          <a:blip r:embed="rId5"/>
          <a:stretch>
            <a:fillRect/>
          </a:stretch>
        </p:blipFill>
        <p:spPr>
          <a:xfrm>
            <a:off x="2527300" y="5126794"/>
            <a:ext cx="6235700" cy="750041"/>
          </a:xfrm>
          <a:prstGeom prst="rect">
            <a:avLst/>
          </a:prstGeom>
        </p:spPr>
      </p:pic>
      <p:pic>
        <p:nvPicPr>
          <p:cNvPr id="13" name="Picture 12" descr="Screen Shot 2013-10-16 at 4.42.09 AM.png"/>
          <p:cNvPicPr>
            <a:picLocks noChangeAspect="1"/>
          </p:cNvPicPr>
          <p:nvPr/>
        </p:nvPicPr>
        <p:blipFill>
          <a:blip r:embed="rId6"/>
          <a:stretch>
            <a:fillRect/>
          </a:stretch>
        </p:blipFill>
        <p:spPr>
          <a:xfrm>
            <a:off x="4826000" y="2051050"/>
            <a:ext cx="3937000" cy="2857500"/>
          </a:xfrm>
          <a:prstGeom prst="rect">
            <a:avLst/>
          </a:prstGeom>
        </p:spPr>
      </p:pic>
      <p:sp>
        <p:nvSpPr>
          <p:cNvPr id="14" name="TextBox 13"/>
          <p:cNvSpPr txBox="1"/>
          <p:nvPr/>
        </p:nvSpPr>
        <p:spPr>
          <a:xfrm>
            <a:off x="228600" y="3926466"/>
            <a:ext cx="41148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Teacher Training Exercises Included</a:t>
            </a:r>
          </a:p>
          <a:p>
            <a:r>
              <a:rPr lang="en-US" dirty="0" smtClean="0"/>
              <a:t>Grades K-12 with the exception of</a:t>
            </a:r>
          </a:p>
          <a:p>
            <a:r>
              <a:rPr lang="en-US" dirty="0" smtClean="0"/>
              <a:t>Math, Reading, Technology and Science Grades 3-8</a:t>
            </a:r>
            <a:endParaRPr lang="en-US" dirty="0"/>
          </a:p>
        </p:txBody>
      </p:sp>
      <p:sp>
        <p:nvSpPr>
          <p:cNvPr id="9" name="TextBox 8"/>
          <p:cNvSpPr txBox="1"/>
          <p:nvPr/>
        </p:nvSpPr>
        <p:spPr>
          <a:xfrm rot="20225266">
            <a:off x="2572972" y="2029433"/>
            <a:ext cx="2031600" cy="646331"/>
          </a:xfrm>
          <a:prstGeom prst="rect">
            <a:avLst/>
          </a:prstGeom>
          <a:noFill/>
        </p:spPr>
        <p:txBody>
          <a:bodyPr wrap="square" rtlCol="0">
            <a:spAutoFit/>
          </a:bodyPr>
          <a:lstStyle/>
          <a:p>
            <a:r>
              <a:rPr lang="en-US" b="1" dirty="0" smtClean="0"/>
              <a:t> TEACHERS scales K-12</a:t>
            </a:r>
            <a:endParaRPr lang="en-US" b="1" dirty="0"/>
          </a:p>
        </p:txBody>
      </p:sp>
      <p:sp>
        <p:nvSpPr>
          <p:cNvPr id="3" name="Slide Number Placeholder 2"/>
          <p:cNvSpPr>
            <a:spLocks noGrp="1"/>
          </p:cNvSpPr>
          <p:nvPr>
            <p:ph type="sldNum" sz="quarter" idx="12"/>
          </p:nvPr>
        </p:nvSpPr>
        <p:spPr/>
        <p:txBody>
          <a:bodyPr/>
          <a:lstStyle/>
          <a:p>
            <a:fld id="{5FD889E0-CAB2-4699-909D-B9A88D47ACBE}" type="slidenum">
              <a:rPr lang="en-US" smtClean="0"/>
              <a:t>62</a:t>
            </a:fld>
            <a:endParaRPr lang="en-US" dirty="0"/>
          </a:p>
        </p:txBody>
      </p:sp>
    </p:spTree>
    <p:extLst>
      <p:ext uri="{BB962C8B-B14F-4D97-AF65-F5344CB8AC3E}">
        <p14:creationId xmlns:p14="http://schemas.microsoft.com/office/powerpoint/2010/main" val="1560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S-cover.pdf"/>
          <p:cNvPicPr>
            <a:picLocks noGrp="1" noChangeAspect="1"/>
          </p:cNvPicPr>
          <p:nvPr>
            <p:ph idx="1"/>
          </p:nvPr>
        </p:nvPicPr>
        <p:blipFill>
          <a:blip r:embed="rId3"/>
          <a:srcRect l="-2824" r="706" b="10909"/>
          <a:stretch>
            <a:fillRect/>
          </a:stretch>
        </p:blipFill>
        <p:spPr>
          <a:xfrm rot="20785268">
            <a:off x="618981" y="543650"/>
            <a:ext cx="4750184" cy="5838314"/>
          </a:xfrm>
        </p:spPr>
      </p:pic>
      <p:pic>
        <p:nvPicPr>
          <p:cNvPr id="6" name="Picture 5" descr="GRSp3.pdf"/>
          <p:cNvPicPr>
            <a:picLocks noChangeAspect="1"/>
          </p:cNvPicPr>
          <p:nvPr/>
        </p:nvPicPr>
        <p:blipFill>
          <a:blip r:embed="rId4"/>
          <a:stretch>
            <a:fillRect/>
          </a:stretch>
        </p:blipFill>
        <p:spPr>
          <a:xfrm>
            <a:off x="3581400" y="0"/>
            <a:ext cx="5299364" cy="6858000"/>
          </a:xfrm>
          <a:prstGeom prst="rect">
            <a:avLst/>
          </a:prstGeom>
        </p:spPr>
      </p:pic>
      <p:sp>
        <p:nvSpPr>
          <p:cNvPr id="2" name="Slide Number Placeholder 1"/>
          <p:cNvSpPr>
            <a:spLocks noGrp="1"/>
          </p:cNvSpPr>
          <p:nvPr>
            <p:ph type="sldNum" sz="quarter" idx="12"/>
          </p:nvPr>
        </p:nvSpPr>
        <p:spPr/>
        <p:txBody>
          <a:bodyPr/>
          <a:lstStyle/>
          <a:p>
            <a:fld id="{5FD889E0-CAB2-4699-909D-B9A88D47ACBE}" type="slidenum">
              <a:rPr lang="en-US" smtClean="0"/>
              <a:t>63</a:t>
            </a:fld>
            <a:endParaRPr lang="en-US" dirty="0"/>
          </a:p>
        </p:txBody>
      </p:sp>
    </p:spTree>
    <p:extLst>
      <p:ext uri="{BB962C8B-B14F-4D97-AF65-F5344CB8AC3E}">
        <p14:creationId xmlns:p14="http://schemas.microsoft.com/office/powerpoint/2010/main" val="155270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0"/>
            <a:ext cx="7391400" cy="383241"/>
          </a:xfrm>
        </p:spPr>
        <p:txBody>
          <a:bodyPr>
            <a:normAutofit fontScale="90000"/>
          </a:bodyPr>
          <a:lstStyle/>
          <a:p>
            <a:r>
              <a:rPr lang="en-US" sz="2400" dirty="0" smtClean="0"/>
              <a:t>Scales for Identifying Gifted Students (SIGS)</a:t>
            </a:r>
            <a:endParaRPr lang="en-US" sz="2400" dirty="0"/>
          </a:p>
        </p:txBody>
      </p:sp>
      <p:pic>
        <p:nvPicPr>
          <p:cNvPr id="5" name="Content Placeholder 4" descr="Screen Shot 2013-10-16 at 4.07.09 AM.png"/>
          <p:cNvPicPr>
            <a:picLocks noGrp="1" noChangeAspect="1"/>
          </p:cNvPicPr>
          <p:nvPr>
            <p:ph idx="1"/>
          </p:nvPr>
        </p:nvPicPr>
        <p:blipFill>
          <a:blip r:embed="rId2"/>
          <a:srcRect t="-2465" b="-2465"/>
          <a:stretch>
            <a:fillRect/>
          </a:stretch>
        </p:blipFill>
        <p:spPr>
          <a:xfrm>
            <a:off x="1" y="1089819"/>
            <a:ext cx="5660204" cy="3405982"/>
          </a:xfrm>
        </p:spPr>
      </p:pic>
      <p:pic>
        <p:nvPicPr>
          <p:cNvPr id="7" name="Picture 6" descr="Screen Shot 2013-10-16 at 4.06.40 AM.png"/>
          <p:cNvPicPr>
            <a:picLocks noChangeAspect="1"/>
          </p:cNvPicPr>
          <p:nvPr/>
        </p:nvPicPr>
        <p:blipFill>
          <a:blip r:embed="rId3"/>
          <a:stretch>
            <a:fillRect/>
          </a:stretch>
        </p:blipFill>
        <p:spPr>
          <a:xfrm>
            <a:off x="5491417" y="2514601"/>
            <a:ext cx="3652583" cy="3962400"/>
          </a:xfrm>
          <a:prstGeom prst="rect">
            <a:avLst/>
          </a:prstGeom>
        </p:spPr>
      </p:pic>
      <p:sp>
        <p:nvSpPr>
          <p:cNvPr id="8" name="TextBox 7"/>
          <p:cNvSpPr txBox="1"/>
          <p:nvPr/>
        </p:nvSpPr>
        <p:spPr>
          <a:xfrm>
            <a:off x="228599" y="5876836"/>
            <a:ext cx="5262817" cy="1200329"/>
          </a:xfrm>
          <a:prstGeom prst="rect">
            <a:avLst/>
          </a:prstGeom>
          <a:noFill/>
        </p:spPr>
        <p:txBody>
          <a:bodyPr wrap="square" rtlCol="0">
            <a:spAutoFit/>
          </a:bodyPr>
          <a:lstStyle/>
          <a:p>
            <a:r>
              <a:rPr lang="en-US" dirty="0" smtClean="0">
                <a:hlinkClick r:id="rId4"/>
              </a:rPr>
              <a:t>http://www.prufrock.com/SIGS-Complete-Kit-Scales-for-Identifying-Gifted-Students-P123.aspx</a:t>
            </a:r>
            <a:endParaRPr lang="en-US" dirty="0" smtClean="0"/>
          </a:p>
          <a:p>
            <a:endParaRPr lang="en-US" dirty="0"/>
          </a:p>
        </p:txBody>
      </p:sp>
      <p:sp>
        <p:nvSpPr>
          <p:cNvPr id="9" name="TextBox 8"/>
          <p:cNvSpPr txBox="1"/>
          <p:nvPr/>
        </p:nvSpPr>
        <p:spPr>
          <a:xfrm>
            <a:off x="1" y="4343400"/>
            <a:ext cx="5626134"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Home and School Version           Ages 5-18</a:t>
            </a:r>
          </a:p>
          <a:p>
            <a:endParaRPr lang="en-US" dirty="0" smtClean="0"/>
          </a:p>
          <a:p>
            <a:r>
              <a:rPr lang="en-US" dirty="0" smtClean="0"/>
              <a:t>7 Scales-(general intellectual ability, language </a:t>
            </a:r>
          </a:p>
          <a:p>
            <a:r>
              <a:rPr lang="en-US" dirty="0" smtClean="0"/>
              <a:t>arts, math, science, social studies, creativity, and</a:t>
            </a:r>
          </a:p>
          <a:p>
            <a:r>
              <a:rPr lang="en-US" dirty="0" smtClean="0"/>
              <a:t>leadership.</a:t>
            </a:r>
            <a:endParaRPr lang="en-US" dirty="0"/>
          </a:p>
        </p:txBody>
      </p:sp>
      <p:sp>
        <p:nvSpPr>
          <p:cNvPr id="10" name="TextBox 9"/>
          <p:cNvSpPr txBox="1"/>
          <p:nvPr/>
        </p:nvSpPr>
        <p:spPr>
          <a:xfrm>
            <a:off x="1828800" y="720487"/>
            <a:ext cx="3276600" cy="369332"/>
          </a:xfrm>
          <a:prstGeom prst="rect">
            <a:avLst/>
          </a:prstGeom>
          <a:noFill/>
        </p:spPr>
        <p:txBody>
          <a:bodyPr wrap="square" rtlCol="0">
            <a:spAutoFit/>
          </a:bodyPr>
          <a:lstStyle/>
          <a:p>
            <a:r>
              <a:rPr lang="en-US" dirty="0" err="1" smtClean="0"/>
              <a:t>Ryser</a:t>
            </a:r>
            <a:r>
              <a:rPr lang="en-US" dirty="0" smtClean="0"/>
              <a:t> &amp; McConnell, 2004</a:t>
            </a:r>
            <a:endParaRPr lang="en-US" dirty="0"/>
          </a:p>
        </p:txBody>
      </p:sp>
      <p:sp>
        <p:nvSpPr>
          <p:cNvPr id="3" name="Slide Number Placeholder 2"/>
          <p:cNvSpPr>
            <a:spLocks noGrp="1"/>
          </p:cNvSpPr>
          <p:nvPr>
            <p:ph type="sldNum" sz="quarter" idx="12"/>
          </p:nvPr>
        </p:nvSpPr>
        <p:spPr/>
        <p:txBody>
          <a:bodyPr/>
          <a:lstStyle/>
          <a:p>
            <a:fld id="{5FD889E0-CAB2-4699-909D-B9A88D47ACBE}" type="slidenum">
              <a:rPr lang="en-US" smtClean="0"/>
              <a:t>64</a:t>
            </a:fld>
            <a:endParaRPr lang="en-US" dirty="0"/>
          </a:p>
        </p:txBody>
      </p:sp>
    </p:spTree>
    <p:extLst>
      <p:ext uri="{BB962C8B-B14F-4D97-AF65-F5344CB8AC3E}">
        <p14:creationId xmlns:p14="http://schemas.microsoft.com/office/powerpoint/2010/main" val="42684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7106"/>
            <a:ext cx="8121992" cy="958793"/>
          </a:xfrm>
        </p:spPr>
        <p:txBody>
          <a:bodyPr>
            <a:normAutofit fontScale="90000"/>
          </a:bodyPr>
          <a:lstStyle/>
          <a:p>
            <a:pPr algn="ctr"/>
            <a:r>
              <a:rPr lang="en-US" dirty="0" smtClean="0"/>
              <a:t>Why Involve Teachers?</a:t>
            </a:r>
            <a:br>
              <a:rPr lang="en-US" dirty="0" smtClean="0"/>
            </a:br>
            <a:r>
              <a:rPr lang="en-US" sz="2800" dirty="0" smtClean="0"/>
              <a:t>(Teacher=any member of staff including specialists)</a:t>
            </a:r>
            <a:endParaRPr lang="en-US" sz="2800" dirty="0"/>
          </a:p>
        </p:txBody>
      </p:sp>
      <p:sp>
        <p:nvSpPr>
          <p:cNvPr id="3" name="Content Placeholder 2"/>
          <p:cNvSpPr>
            <a:spLocks noGrp="1"/>
          </p:cNvSpPr>
          <p:nvPr>
            <p:ph idx="1"/>
          </p:nvPr>
        </p:nvSpPr>
        <p:spPr>
          <a:xfrm>
            <a:off x="457199" y="2209800"/>
            <a:ext cx="8305801" cy="4343400"/>
          </a:xfrm>
        </p:spPr>
        <p:txBody>
          <a:bodyPr>
            <a:normAutofit lnSpcReduction="10000"/>
          </a:bodyPr>
          <a:lstStyle/>
          <a:p>
            <a:r>
              <a:rPr lang="en-US" b="1" dirty="0" smtClean="0"/>
              <a:t>Can help “catch” students missed by traditional means </a:t>
            </a:r>
            <a:r>
              <a:rPr lang="en-US" dirty="0" smtClean="0"/>
              <a:t>(testing)-especially traditionally underrepresented students.</a:t>
            </a:r>
          </a:p>
          <a:p>
            <a:pPr lvl="3"/>
            <a:r>
              <a:rPr lang="en-US" dirty="0" smtClean="0"/>
              <a:t>Students with low SES</a:t>
            </a:r>
          </a:p>
          <a:p>
            <a:pPr lvl="3"/>
            <a:r>
              <a:rPr lang="en-US" dirty="0" smtClean="0"/>
              <a:t>Ethnically/racially diverse</a:t>
            </a:r>
          </a:p>
          <a:p>
            <a:pPr lvl="3"/>
            <a:r>
              <a:rPr lang="en-US" dirty="0" smtClean="0"/>
              <a:t>Underachiever</a:t>
            </a:r>
          </a:p>
          <a:p>
            <a:pPr lvl="3"/>
            <a:r>
              <a:rPr lang="en-US" dirty="0" smtClean="0"/>
              <a:t>SPED</a:t>
            </a:r>
          </a:p>
          <a:p>
            <a:r>
              <a:rPr lang="en-US" dirty="0" smtClean="0"/>
              <a:t>Teachers are better nominators when they have received </a:t>
            </a:r>
            <a:r>
              <a:rPr lang="en-US" b="1" dirty="0" smtClean="0"/>
              <a:t>professional development </a:t>
            </a:r>
            <a:r>
              <a:rPr lang="en-US" dirty="0" smtClean="0"/>
              <a:t>in how to use the teacher rating scales</a:t>
            </a:r>
          </a:p>
          <a:p>
            <a:r>
              <a:rPr lang="en-US" dirty="0" smtClean="0"/>
              <a:t>Teachers can be good nominators of talent, IF </a:t>
            </a:r>
            <a:r>
              <a:rPr lang="en-US" b="1" dirty="0" smtClean="0"/>
              <a:t>given specific behaviors for which to look</a:t>
            </a:r>
          </a:p>
          <a:p>
            <a:endParaRPr lang="en-US" dirty="0" smtClean="0"/>
          </a:p>
          <a:p>
            <a:pPr lvl="3"/>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65</a:t>
            </a:fld>
            <a:endParaRPr lang="en-US" dirty="0"/>
          </a:p>
        </p:txBody>
      </p:sp>
    </p:spTree>
    <p:extLst>
      <p:ext uri="{BB962C8B-B14F-4D97-AF65-F5344CB8AC3E}">
        <p14:creationId xmlns:p14="http://schemas.microsoft.com/office/powerpoint/2010/main" val="29153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TEACHER RATING SCALES  CAUTION!!!!</a:t>
            </a:r>
            <a:endParaRPr lang="en-US" dirty="0">
              <a:solidFill>
                <a:srgbClr val="FF0000"/>
              </a:solidFill>
            </a:endParaRPr>
          </a:p>
        </p:txBody>
      </p:sp>
      <p:sp>
        <p:nvSpPr>
          <p:cNvPr id="3" name="Content Placeholder 2"/>
          <p:cNvSpPr>
            <a:spLocks noGrp="1"/>
          </p:cNvSpPr>
          <p:nvPr>
            <p:ph idx="1"/>
          </p:nvPr>
        </p:nvSpPr>
        <p:spPr>
          <a:xfrm>
            <a:off x="284163" y="1733270"/>
            <a:ext cx="8574087" cy="4976715"/>
          </a:xfrm>
        </p:spPr>
        <p:txBody>
          <a:bodyPr>
            <a:normAutofit fontScale="92500" lnSpcReduction="10000"/>
          </a:bodyPr>
          <a:lstStyle/>
          <a:p>
            <a:r>
              <a:rPr lang="en-US" dirty="0" smtClean="0"/>
              <a:t>Teacher Rating scales, if used, should </a:t>
            </a:r>
            <a:r>
              <a:rPr lang="en-US" b="1" dirty="0" smtClean="0"/>
              <a:t>capture the degree to which the characteristics of gifted learners may be present in the </a:t>
            </a:r>
            <a:r>
              <a:rPr lang="en-US" b="1" u="sng" dirty="0" smtClean="0"/>
              <a:t>school setting</a:t>
            </a:r>
            <a:r>
              <a:rPr lang="en-US" b="1" dirty="0" smtClean="0"/>
              <a:t>.</a:t>
            </a:r>
          </a:p>
          <a:p>
            <a:r>
              <a:rPr lang="en-US" dirty="0" smtClean="0"/>
              <a:t>Recommendation but not Requirement:  RS should be valid and reliable</a:t>
            </a:r>
          </a:p>
          <a:p>
            <a:pPr lvl="4">
              <a:buFont typeface="Wingdings" charset="2"/>
              <a:buChar char="u"/>
            </a:pPr>
            <a:r>
              <a:rPr lang="en-US" dirty="0" smtClean="0"/>
              <a:t>‘</a:t>
            </a:r>
            <a:r>
              <a:rPr lang="en-US" dirty="0" err="1" smtClean="0"/>
              <a:t>Renzulli</a:t>
            </a:r>
            <a:r>
              <a:rPr lang="en-US" dirty="0" smtClean="0"/>
              <a:t>’ Scales  		</a:t>
            </a:r>
            <a:r>
              <a:rPr lang="en-US" b="1" dirty="0" smtClean="0">
                <a:solidFill>
                  <a:schemeClr val="accent2">
                    <a:lumMod val="75000"/>
                    <a:lumOff val="25000"/>
                  </a:schemeClr>
                </a:solidFill>
              </a:rPr>
              <a:t>* </a:t>
            </a:r>
            <a:r>
              <a:rPr lang="en-US" dirty="0" smtClean="0"/>
              <a:t>GRS</a:t>
            </a:r>
          </a:p>
          <a:p>
            <a:pPr lvl="4">
              <a:buFont typeface="Wingdings" charset="2"/>
              <a:buChar char="u"/>
            </a:pPr>
            <a:r>
              <a:rPr lang="en-US" dirty="0" smtClean="0"/>
              <a:t>SIG			</a:t>
            </a:r>
            <a:r>
              <a:rPr lang="en-US" b="1" dirty="0" smtClean="0">
                <a:solidFill>
                  <a:schemeClr val="accent1"/>
                </a:solidFill>
              </a:rPr>
              <a:t>*</a:t>
            </a:r>
            <a:r>
              <a:rPr lang="en-US" b="1" dirty="0" smtClean="0">
                <a:solidFill>
                  <a:srgbClr val="772399"/>
                </a:solidFill>
              </a:rPr>
              <a:t> </a:t>
            </a:r>
            <a:r>
              <a:rPr lang="en-US" dirty="0" smtClean="0"/>
              <a:t>HOPE</a:t>
            </a:r>
          </a:p>
          <a:p>
            <a:r>
              <a:rPr lang="en-US" dirty="0" smtClean="0"/>
              <a:t>Should match the definition and goals of the HCP program.</a:t>
            </a:r>
          </a:p>
          <a:p>
            <a:r>
              <a:rPr lang="en-US" dirty="0" smtClean="0"/>
              <a:t>Reduce BIAS!</a:t>
            </a:r>
          </a:p>
          <a:p>
            <a:pPr lvl="1"/>
            <a:r>
              <a:rPr lang="en-US" dirty="0" smtClean="0"/>
              <a:t>Train teachers!  Use RS characteristics, NAGC “Myths”</a:t>
            </a:r>
          </a:p>
          <a:p>
            <a:pPr lvl="1"/>
            <a:r>
              <a:rPr lang="en-US" dirty="0" smtClean="0">
                <a:solidFill>
                  <a:srgbClr val="FF0000"/>
                </a:solidFill>
              </a:rPr>
              <a:t>Teachers must provide EVIDENCE to support their ratings.</a:t>
            </a:r>
          </a:p>
          <a:p>
            <a:pPr>
              <a:buFont typeface="Wingdings" charset="2"/>
              <a:buChar char="u"/>
            </a:pPr>
            <a:r>
              <a:rPr lang="en-US" dirty="0" smtClean="0">
                <a:solidFill>
                  <a:srgbClr val="FF0000"/>
                </a:solidFill>
              </a:rPr>
              <a:t>SUPPLEMENTAL ONLY. </a:t>
            </a:r>
          </a:p>
          <a:p>
            <a:endParaRPr lang="en-US" dirty="0"/>
          </a:p>
          <a:p>
            <a:endParaRPr lang="en-US" dirty="0" smtClean="0"/>
          </a:p>
          <a:p>
            <a:endParaRPr lang="en-US" dirty="0"/>
          </a:p>
        </p:txBody>
      </p:sp>
    </p:spTree>
    <p:extLst>
      <p:ext uri="{BB962C8B-B14F-4D97-AF65-F5344CB8AC3E}">
        <p14:creationId xmlns:p14="http://schemas.microsoft.com/office/powerpoint/2010/main" val="365796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PARENT NARRATIVES</a:t>
            </a:r>
            <a:endParaRPr lang="en-US" dirty="0">
              <a:solidFill>
                <a:srgbClr val="FF0000"/>
              </a:solidFill>
            </a:endParaRPr>
          </a:p>
        </p:txBody>
      </p:sp>
      <p:sp>
        <p:nvSpPr>
          <p:cNvPr id="3" name="Content Placeholder 2"/>
          <p:cNvSpPr>
            <a:spLocks noGrp="1"/>
          </p:cNvSpPr>
          <p:nvPr>
            <p:ph idx="1"/>
          </p:nvPr>
        </p:nvSpPr>
        <p:spPr>
          <a:xfrm>
            <a:off x="498474" y="1989451"/>
            <a:ext cx="7556313" cy="4525963"/>
          </a:xfrm>
        </p:spPr>
        <p:txBody>
          <a:bodyPr>
            <a:normAutofit fontScale="92500" lnSpcReduction="10000"/>
          </a:bodyPr>
          <a:lstStyle/>
          <a:p>
            <a:pPr>
              <a:buFont typeface="Wingdings" charset="2"/>
              <a:buChar char="u"/>
            </a:pPr>
            <a:r>
              <a:rPr lang="en-US" dirty="0" smtClean="0"/>
              <a:t>Parents can provide valuable information regarding home/community accomplishments as compared to other children of the same age and environment.</a:t>
            </a:r>
            <a:endParaRPr lang="en-US" dirty="0"/>
          </a:p>
          <a:p>
            <a:pPr>
              <a:buFont typeface="Wingdings" charset="2"/>
              <a:buChar char="u"/>
            </a:pPr>
            <a:r>
              <a:rPr lang="en-US" dirty="0"/>
              <a:t>N</a:t>
            </a:r>
            <a:r>
              <a:rPr lang="en-US" dirty="0" smtClean="0"/>
              <a:t>arratives should </a:t>
            </a:r>
            <a:r>
              <a:rPr lang="en-US" dirty="0" smtClean="0">
                <a:solidFill>
                  <a:srgbClr val="FF0000"/>
                </a:solidFill>
              </a:rPr>
              <a:t>provide examples </a:t>
            </a:r>
            <a:r>
              <a:rPr lang="en-US" dirty="0" smtClean="0"/>
              <a:t>that illustrate their child’s strengths and talents </a:t>
            </a:r>
            <a:r>
              <a:rPr lang="en-US" b="1" dirty="0" smtClean="0"/>
              <a:t>across the life span, including early developmental milestones. </a:t>
            </a:r>
          </a:p>
          <a:p>
            <a:pPr>
              <a:buFont typeface="Wingdings" charset="2"/>
              <a:buChar char="u"/>
            </a:pPr>
            <a:r>
              <a:rPr lang="en-US" dirty="0" smtClean="0"/>
              <a:t>Parents </a:t>
            </a:r>
            <a:r>
              <a:rPr lang="en-US" dirty="0"/>
              <a:t>may be asked to complete </a:t>
            </a:r>
            <a:r>
              <a:rPr lang="en-US" b="1" dirty="0"/>
              <a:t>a rating scale or </a:t>
            </a:r>
            <a:r>
              <a:rPr lang="en-US" b="1" dirty="0" smtClean="0"/>
              <a:t>questionnaire….or may be </a:t>
            </a:r>
            <a:r>
              <a:rPr lang="en-US" b="1" dirty="0" smtClean="0">
                <a:solidFill>
                  <a:srgbClr val="FF0000"/>
                </a:solidFill>
              </a:rPr>
              <a:t>interviewed</a:t>
            </a:r>
            <a:r>
              <a:rPr lang="en-US" dirty="0" smtClean="0"/>
              <a:t>.</a:t>
            </a:r>
            <a:endParaRPr lang="en-US" dirty="0"/>
          </a:p>
          <a:p>
            <a:r>
              <a:rPr lang="en-US" dirty="0" smtClean="0"/>
              <a:t>This questionnaire may be locally constructed; it does not have to be research-based.</a:t>
            </a:r>
          </a:p>
          <a:p>
            <a:r>
              <a:rPr lang="en-US" dirty="0" smtClean="0">
                <a:solidFill>
                  <a:srgbClr val="FF0000"/>
                </a:solidFill>
              </a:rPr>
              <a:t>SUPPLEMENTAL</a:t>
            </a:r>
          </a:p>
          <a:p>
            <a:endParaRPr lang="en-US" dirty="0"/>
          </a:p>
        </p:txBody>
      </p:sp>
    </p:spTree>
    <p:extLst>
      <p:ext uri="{BB962C8B-B14F-4D97-AF65-F5344CB8AC3E}">
        <p14:creationId xmlns:p14="http://schemas.microsoft.com/office/powerpoint/2010/main" val="422755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4860" y="1959837"/>
            <a:ext cx="8247982" cy="4335462"/>
          </a:xfrm>
          <a:solidFill>
            <a:schemeClr val="accent4">
              <a:lumMod val="20000"/>
              <a:lumOff val="80000"/>
            </a:schemeClr>
          </a:solidFill>
        </p:spPr>
        <p:txBody>
          <a:bodyPr>
            <a:normAutofit fontScale="62500" lnSpcReduction="20000"/>
          </a:bodyPr>
          <a:lstStyle/>
          <a:p>
            <a:pPr marL="0" indent="0">
              <a:buNone/>
            </a:pPr>
            <a:r>
              <a:rPr lang="en-US" sz="3400" b="1" dirty="0" smtClean="0">
                <a:solidFill>
                  <a:srgbClr val="800000"/>
                </a:solidFill>
              </a:rPr>
              <a:t>Systematic</a:t>
            </a:r>
            <a:r>
              <a:rPr lang="en-US" sz="2800" dirty="0" smtClean="0"/>
              <a:t>—be  incorporated into school-wide initiatives and programming across all grade levels K-12</a:t>
            </a:r>
          </a:p>
          <a:p>
            <a:pPr marL="0" indent="0">
              <a:buNone/>
            </a:pPr>
            <a:r>
              <a:rPr lang="en-US" sz="3400" b="1" dirty="0" smtClean="0">
                <a:solidFill>
                  <a:srgbClr val="800000"/>
                </a:solidFill>
              </a:rPr>
              <a:t>Collaborative</a:t>
            </a:r>
            <a:r>
              <a:rPr lang="en-US" sz="2800" dirty="0" smtClean="0"/>
              <a:t>— the responsibility of all staff members working in a collaborative fashion to meet student needs</a:t>
            </a:r>
          </a:p>
          <a:p>
            <a:pPr marL="0" indent="0">
              <a:buNone/>
            </a:pPr>
            <a:r>
              <a:rPr lang="en-US" sz="3400" b="1" dirty="0" smtClean="0">
                <a:solidFill>
                  <a:srgbClr val="800000"/>
                </a:solidFill>
              </a:rPr>
              <a:t>Sustainable</a:t>
            </a:r>
            <a:r>
              <a:rPr lang="en-US" sz="2800" dirty="0" smtClean="0"/>
              <a:t>— an integral part of the district’s staffing and funding plans.</a:t>
            </a:r>
          </a:p>
          <a:p>
            <a:pPr marL="0" indent="0">
              <a:buNone/>
            </a:pPr>
            <a:r>
              <a:rPr lang="en-US" sz="3400" b="1" dirty="0" smtClean="0">
                <a:solidFill>
                  <a:srgbClr val="800000"/>
                </a:solidFill>
              </a:rPr>
              <a:t>Responsive</a:t>
            </a:r>
            <a:r>
              <a:rPr lang="en-US" sz="2800" dirty="0" smtClean="0"/>
              <a:t>—responsive to local student demographics…</a:t>
            </a:r>
          </a:p>
          <a:p>
            <a:pPr marL="0" indent="0">
              <a:buNone/>
            </a:pPr>
            <a:r>
              <a:rPr lang="en-US" sz="3400" b="1" dirty="0" smtClean="0">
                <a:solidFill>
                  <a:srgbClr val="800000"/>
                </a:solidFill>
              </a:rPr>
              <a:t>Fluid</a:t>
            </a:r>
            <a:r>
              <a:rPr lang="en-US" sz="2800" dirty="0" smtClean="0"/>
              <a:t>—flexible and continuously adapt to student needs.  Hi-Cap plans may vary from district to district and school to school.</a:t>
            </a:r>
          </a:p>
          <a:p>
            <a:pPr marL="0" indent="0">
              <a:buNone/>
            </a:pPr>
            <a:r>
              <a:rPr lang="en-US" sz="3100" b="1" dirty="0" smtClean="0">
                <a:solidFill>
                  <a:srgbClr val="800000"/>
                </a:solidFill>
              </a:rPr>
              <a:t>Comprehensive</a:t>
            </a:r>
            <a:r>
              <a:rPr lang="en-US" sz="2800" dirty="0" smtClean="0"/>
              <a:t>—consider the “whole child”….</a:t>
            </a:r>
          </a:p>
          <a:p>
            <a:pPr marL="0" indent="0">
              <a:buNone/>
            </a:pPr>
            <a:r>
              <a:rPr lang="en-US" sz="3100" b="1" dirty="0" smtClean="0">
                <a:solidFill>
                  <a:srgbClr val="800000"/>
                </a:solidFill>
              </a:rPr>
              <a:t>Aligned</a:t>
            </a:r>
            <a:r>
              <a:rPr lang="en-US" sz="2800" dirty="0" smtClean="0"/>
              <a:t>—have components that are clear and aligned with WACs, NAGC standards, research, effective practice.</a:t>
            </a:r>
          </a:p>
        </p:txBody>
      </p:sp>
      <p:sp>
        <p:nvSpPr>
          <p:cNvPr id="4" name="TextBox 3"/>
          <p:cNvSpPr txBox="1"/>
          <p:nvPr/>
        </p:nvSpPr>
        <p:spPr>
          <a:xfrm>
            <a:off x="454860" y="574842"/>
            <a:ext cx="8247982" cy="1384995"/>
          </a:xfrm>
          <a:prstGeom prst="rect">
            <a:avLst/>
          </a:prstGeom>
          <a:solidFill>
            <a:schemeClr val="accent2">
              <a:lumMod val="60000"/>
              <a:lumOff val="40000"/>
            </a:schemeClr>
          </a:solidFill>
        </p:spPr>
        <p:txBody>
          <a:bodyPr wrap="square" rtlCol="0">
            <a:spAutoFit/>
          </a:bodyPr>
          <a:lstStyle/>
          <a:p>
            <a:r>
              <a:rPr lang="en-US" sz="2800" u="sng" dirty="0" smtClean="0"/>
              <a:t>DISCUSS</a:t>
            </a:r>
            <a:r>
              <a:rPr lang="en-US" sz="2800" dirty="0" smtClean="0"/>
              <a:t>: </a:t>
            </a:r>
            <a:r>
              <a:rPr lang="en-US" sz="2800" dirty="0" smtClean="0">
                <a:solidFill>
                  <a:srgbClr val="000000"/>
                </a:solidFill>
              </a:rPr>
              <a:t>“In reviewing your district’s </a:t>
            </a:r>
            <a:r>
              <a:rPr lang="en-US" sz="2800" dirty="0">
                <a:solidFill>
                  <a:srgbClr val="000000"/>
                </a:solidFill>
              </a:rPr>
              <a:t>ID </a:t>
            </a:r>
            <a:r>
              <a:rPr lang="en-US" sz="2800" dirty="0" smtClean="0">
                <a:solidFill>
                  <a:srgbClr val="000000"/>
                </a:solidFill>
              </a:rPr>
              <a:t>process</a:t>
            </a:r>
            <a:r>
              <a:rPr lang="en-US" sz="2800" dirty="0">
                <a:solidFill>
                  <a:srgbClr val="000000"/>
                </a:solidFill>
              </a:rPr>
              <a:t>, to what extent does it reflect </a:t>
            </a:r>
            <a:r>
              <a:rPr lang="en-US" sz="2800" dirty="0" smtClean="0">
                <a:solidFill>
                  <a:srgbClr val="000000"/>
                </a:solidFill>
              </a:rPr>
              <a:t>these components?” </a:t>
            </a:r>
          </a:p>
          <a:p>
            <a:endParaRPr lang="en-US" sz="2800" dirty="0">
              <a:solidFill>
                <a:srgbClr val="800000"/>
              </a:solidFill>
            </a:endParaRPr>
          </a:p>
        </p:txBody>
      </p:sp>
      <p:sp>
        <p:nvSpPr>
          <p:cNvPr id="2" name="Slide Number Placeholder 1"/>
          <p:cNvSpPr>
            <a:spLocks noGrp="1"/>
          </p:cNvSpPr>
          <p:nvPr>
            <p:ph type="sldNum" sz="quarter" idx="12"/>
          </p:nvPr>
        </p:nvSpPr>
        <p:spPr/>
        <p:txBody>
          <a:bodyPr/>
          <a:lstStyle/>
          <a:p>
            <a:fld id="{5FD889E0-CAB2-4699-909D-B9A88D47ACBE}" type="slidenum">
              <a:rPr lang="en-US" smtClean="0"/>
              <a:t>7</a:t>
            </a:fld>
            <a:endParaRPr lang="en-US" dirty="0"/>
          </a:p>
        </p:txBody>
      </p:sp>
    </p:spTree>
    <p:extLst>
      <p:ext uri="{BB962C8B-B14F-4D97-AF65-F5344CB8AC3E}">
        <p14:creationId xmlns:p14="http://schemas.microsoft.com/office/powerpoint/2010/main" val="14029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4060436"/>
            <a:ext cx="8360242" cy="1712696"/>
          </a:xfrm>
        </p:spPr>
        <p:txBody>
          <a:bodyPr>
            <a:normAutofit/>
          </a:bodyPr>
          <a:lstStyle/>
          <a:p>
            <a:pPr algn="ctr"/>
            <a:r>
              <a:rPr lang="en-US" sz="4400" dirty="0" smtClean="0"/>
              <a:t>SELF-STUDY</a:t>
            </a:r>
            <a:endParaRPr lang="en-US" sz="4400" dirty="0"/>
          </a:p>
        </p:txBody>
      </p:sp>
      <p:pic>
        <p:nvPicPr>
          <p:cNvPr id="5" name="Picture Placeholder 4" descr="checklist.jpg"/>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19536" b="19536"/>
          <a:stretch>
            <a:fillRect/>
          </a:stretch>
        </p:blipFill>
        <p:spPr>
          <a:xfrm>
            <a:off x="632904" y="753988"/>
            <a:ext cx="7910512" cy="3614737"/>
          </a:xfrm>
        </p:spPr>
      </p:pic>
      <p:sp>
        <p:nvSpPr>
          <p:cNvPr id="3" name="Slide Number Placeholder 2"/>
          <p:cNvSpPr>
            <a:spLocks noGrp="1"/>
          </p:cNvSpPr>
          <p:nvPr>
            <p:ph type="sldNum" sz="quarter" idx="12"/>
          </p:nvPr>
        </p:nvSpPr>
        <p:spPr/>
        <p:txBody>
          <a:bodyPr/>
          <a:lstStyle/>
          <a:p>
            <a:fld id="{5FD889E0-CAB2-4699-909D-B9A88D47ACBE}" type="slidenum">
              <a:rPr lang="en-US" smtClean="0"/>
              <a:t>8</a:t>
            </a:fld>
            <a:endParaRPr lang="en-US" dirty="0"/>
          </a:p>
        </p:txBody>
      </p:sp>
    </p:spTree>
    <p:extLst>
      <p:ext uri="{BB962C8B-B14F-4D97-AF65-F5344CB8AC3E}">
        <p14:creationId xmlns:p14="http://schemas.microsoft.com/office/powerpoint/2010/main" val="15301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4170856"/>
            <a:ext cx="8360242" cy="908778"/>
          </a:xfrm>
        </p:spPr>
        <p:txBody>
          <a:bodyPr/>
          <a:lstStyle/>
          <a:p>
            <a:endParaRPr lang="en-US" dirty="0"/>
          </a:p>
        </p:txBody>
      </p:sp>
      <p:pic>
        <p:nvPicPr>
          <p:cNvPr id="5" name="Picture Placeholder 4" descr="Multi-racial-group-of-students.jpg"/>
          <p:cNvPicPr>
            <a:picLocks noGrp="1" noChangeAspect="1"/>
          </p:cNvPicPr>
          <p:nvPr>
            <p:ph type="pic" idx="1"/>
          </p:nvPr>
        </p:nvPicPr>
        <p:blipFill>
          <a:blip r:embed="rId3">
            <a:extLst>
              <a:ext uri="{28A0092B-C50C-407E-A947-70E740481C1C}">
                <a14:useLocalDpi xmlns:a14="http://schemas.microsoft.com/office/drawing/2010/main" val="0"/>
              </a:ext>
            </a:extLst>
          </a:blip>
          <a:srcRect l="-15682" r="-15682"/>
          <a:stretch>
            <a:fillRect/>
          </a:stretch>
        </p:blipFill>
        <p:spPr>
          <a:xfrm>
            <a:off x="146051" y="457200"/>
            <a:ext cx="8577262" cy="4352925"/>
          </a:xfrm>
        </p:spPr>
      </p:pic>
      <p:sp>
        <p:nvSpPr>
          <p:cNvPr id="4" name="Text Placeholder 3"/>
          <p:cNvSpPr>
            <a:spLocks noGrp="1"/>
          </p:cNvSpPr>
          <p:nvPr>
            <p:ph type="body" sz="half" idx="2"/>
          </p:nvPr>
        </p:nvSpPr>
        <p:spPr>
          <a:xfrm>
            <a:off x="363071" y="4400570"/>
            <a:ext cx="8304213" cy="1727180"/>
          </a:xfrm>
        </p:spPr>
        <p:style>
          <a:lnRef idx="3">
            <a:schemeClr val="lt1"/>
          </a:lnRef>
          <a:fillRef idx="1">
            <a:schemeClr val="accent4"/>
          </a:fillRef>
          <a:effectRef idx="1">
            <a:schemeClr val="accent4"/>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solidFill>
                  <a:srgbClr val="FF0000"/>
                </a:solidFill>
              </a:rPr>
              <a:t>Paradigm </a:t>
            </a:r>
            <a:r>
              <a:rPr lang="en-US" sz="4000" dirty="0" smtClean="0">
                <a:solidFill>
                  <a:srgbClr val="FF0000"/>
                </a:solidFill>
              </a:rPr>
              <a:t>Shifts—Implications for Identification</a:t>
            </a:r>
          </a:p>
          <a:p>
            <a:pPr algn="ctr"/>
            <a:endParaRPr lang="en-US" sz="4000" dirty="0">
              <a:solidFill>
                <a:srgbClr val="FF0000"/>
              </a:solidFill>
            </a:endParaRPr>
          </a:p>
        </p:txBody>
      </p:sp>
      <p:sp>
        <p:nvSpPr>
          <p:cNvPr id="3" name="Slide Number Placeholder 2"/>
          <p:cNvSpPr>
            <a:spLocks noGrp="1"/>
          </p:cNvSpPr>
          <p:nvPr>
            <p:ph type="sldNum" sz="quarter" idx="12"/>
          </p:nvPr>
        </p:nvSpPr>
        <p:spPr/>
        <p:txBody>
          <a:bodyPr/>
          <a:lstStyle/>
          <a:p>
            <a:fld id="{5FD889E0-CAB2-4699-909D-B9A88D47ACBE}" type="slidenum">
              <a:rPr lang="en-US" smtClean="0"/>
              <a:t>9</a:t>
            </a:fld>
            <a:endParaRPr lang="en-US" dirty="0"/>
          </a:p>
        </p:txBody>
      </p:sp>
    </p:spTree>
    <p:extLst>
      <p:ext uri="{BB962C8B-B14F-4D97-AF65-F5344CB8AC3E}">
        <p14:creationId xmlns:p14="http://schemas.microsoft.com/office/powerpoint/2010/main" val="25547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6911</TotalTime>
  <Words>5036</Words>
  <Application>Microsoft Office PowerPoint</Application>
  <PresentationFormat>On-screen Show (4:3)</PresentationFormat>
  <Paragraphs>1004</Paragraphs>
  <Slides>67</Slides>
  <Notes>49</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Spectrum</vt:lpstr>
      <vt:lpstr>                          </vt:lpstr>
      <vt:lpstr>WORKSHOP  OUTCOMES</vt:lpstr>
      <vt:lpstr>National Assoc. of Gifted Children NAGC</vt:lpstr>
      <vt:lpstr>PowerPoint Presentation</vt:lpstr>
      <vt:lpstr>PowerPoint Presentation</vt:lpstr>
      <vt:lpstr>PowerPoint Presentation</vt:lpstr>
      <vt:lpstr>PowerPoint Presentation</vt:lpstr>
      <vt:lpstr>SELF-STUDY</vt:lpstr>
      <vt:lpstr>PowerPoint Presentation</vt:lpstr>
      <vt:lpstr>PARADIGM SHIFT--Services</vt:lpstr>
      <vt:lpstr>PARADIGM SHIFT—Equity and Access</vt:lpstr>
      <vt:lpstr>PARDIGM SHIFT—Nature of Intelligence</vt:lpstr>
      <vt:lpstr>TRADITIONAL VIEW:  G Factor</vt:lpstr>
      <vt:lpstr>PowerPoint Presentation</vt:lpstr>
      <vt:lpstr>Gagne and Passow </vt:lpstr>
      <vt:lpstr>NEW PARADIGM: a MULTI-FACETED  phenomenon</vt:lpstr>
      <vt:lpstr>EXCEL Weighted  FORMULA</vt:lpstr>
      <vt:lpstr>IDENTIFICATION—Old and New</vt:lpstr>
      <vt:lpstr>BIG IDEA for ID</vt:lpstr>
      <vt:lpstr>STEPS ---IDENTIFICATION PROCESS</vt:lpstr>
      <vt:lpstr>PowerPoint Presentation</vt:lpstr>
      <vt:lpstr>PowerPoint Presentation</vt:lpstr>
      <vt:lpstr>ANNUAL EVALUATION OF ID PROCESS</vt:lpstr>
      <vt:lpstr>PowerPoint Presentation</vt:lpstr>
      <vt:lpstr>IDENTIFICATION STARTS WITH… Washington State Definition</vt:lpstr>
      <vt:lpstr>PowerPoint Presentation</vt:lpstr>
      <vt:lpstr>IDENTIFICATION STARTS WITH… Washington State Definition</vt:lpstr>
      <vt:lpstr>Under-Represented Populations</vt:lpstr>
      <vt:lpstr>HOW  WOULD  YOU   IDENTIFY or MEASURE  ?</vt:lpstr>
      <vt:lpstr>PowerPoint Presentation</vt:lpstr>
      <vt:lpstr>TESTING General Intellectual Aptitude </vt:lpstr>
      <vt:lpstr>INFERRING General Intellectual Aptitude    </vt:lpstr>
      <vt:lpstr>TESTS--Specific Academic Achievement</vt:lpstr>
      <vt:lpstr>INFERRING--Specific  Academic Achievement</vt:lpstr>
      <vt:lpstr>Creativity Productivity  within a DOMAIN</vt:lpstr>
      <vt:lpstr>Special Considerations: Characteristics YOUNG GIFTED</vt:lpstr>
      <vt:lpstr>ID for Primary-Aged Students</vt:lpstr>
      <vt:lpstr>Special ID Considerations: YOUNG CHILDREN</vt:lpstr>
      <vt:lpstr>CRITERIA</vt:lpstr>
      <vt:lpstr>PowerPoint Presentation</vt:lpstr>
      <vt:lpstr>IMPORTANT!!!!!!  </vt:lpstr>
      <vt:lpstr>PowerPoint Presentation</vt:lpstr>
      <vt:lpstr>PowerPoint Presentation</vt:lpstr>
      <vt:lpstr>APPLYING our  KNOWLEDGE</vt:lpstr>
      <vt:lpstr>PowerPoint Presentation</vt:lpstr>
      <vt:lpstr>GUIDING PRINCIPLES of Identification</vt:lpstr>
      <vt:lpstr>GATHER and RECORD  INFORMATION from multiple sources— Does the data on Verbal Ability “TRIANGULATE” ?</vt:lpstr>
      <vt:lpstr>PowerPoint Presentation</vt:lpstr>
      <vt:lpstr>PowerPoint Presentation</vt:lpstr>
      <vt:lpstr>MULTI-DISCIPLINARY   SELECTION COMMITTEE</vt:lpstr>
      <vt:lpstr>SPECIAL TEACHER</vt:lpstr>
      <vt:lpstr>ROLES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Scales for Rating the Behavioral Characteristics of Superior Students (SRBCSS-3rd edition)</vt:lpstr>
      <vt:lpstr>PowerPoint Presentation</vt:lpstr>
      <vt:lpstr>Scales for Identifying Gifted Students (SIGS)</vt:lpstr>
      <vt:lpstr>Why Involve Teachers? (Teacher=any member of staff including specialists)</vt:lpstr>
      <vt:lpstr>TEACHER RATING SCALES  CAUTION!!!!</vt:lpstr>
      <vt:lpstr>PARENT NARRATIVES</vt:lpstr>
    </vt:vector>
  </TitlesOfParts>
  <Company>Education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Capable”:  Definitions</dc:title>
  <dc:creator>Jan Bonzon</dc:creator>
  <cp:lastModifiedBy>Anita Garcia-Holzemer</cp:lastModifiedBy>
  <cp:revision>213</cp:revision>
  <cp:lastPrinted>2016-01-28T02:10:31Z</cp:lastPrinted>
  <dcterms:created xsi:type="dcterms:W3CDTF">2014-10-14T21:41:14Z</dcterms:created>
  <dcterms:modified xsi:type="dcterms:W3CDTF">2016-01-29T18:09:39Z</dcterms:modified>
</cp:coreProperties>
</file>